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4" r:id="rId11"/>
    <p:sldId id="375" r:id="rId12"/>
    <p:sldId id="376" r:id="rId13"/>
    <p:sldId id="377" r:id="rId14"/>
    <p:sldId id="378" r:id="rId15"/>
    <p:sldId id="383" r:id="rId16"/>
    <p:sldId id="384" r:id="rId17"/>
    <p:sldId id="411" r:id="rId18"/>
    <p:sldId id="385" r:id="rId19"/>
    <p:sldId id="381" r:id="rId20"/>
    <p:sldId id="412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924"/>
    <a:srgbClr val="BDADB5"/>
    <a:srgbClr val="A299AD"/>
    <a:srgbClr val="89454F"/>
    <a:srgbClr val="CC0000"/>
    <a:srgbClr val="653146"/>
    <a:srgbClr val="B59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8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372" cy="51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>
            <a:lvl1pPr defTabSz="931242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4" y="0"/>
            <a:ext cx="3038371" cy="51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>
            <a:lvl1pPr algn="r" defTabSz="931242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80643"/>
            <a:ext cx="3038372" cy="5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b" anchorCtr="0" compatLnSpc="1">
            <a:prstTxWarp prst="textNoShape">
              <a:avLst/>
            </a:prstTxWarp>
          </a:bodyPr>
          <a:lstStyle>
            <a:lvl1pPr defTabSz="931242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4" y="8780643"/>
            <a:ext cx="3038371" cy="51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b" anchorCtr="0" compatLnSpc="1">
            <a:prstTxWarp prst="textNoShape">
              <a:avLst/>
            </a:prstTxWarp>
          </a:bodyPr>
          <a:lstStyle>
            <a:lvl1pPr algn="r" defTabSz="931147" eaLnBrk="1" hangingPunct="1">
              <a:defRPr sz="1100">
                <a:latin typeface="Times New Roman" pitchFamily="18" charset="0"/>
              </a:defRPr>
            </a:lvl1pPr>
          </a:lstStyle>
          <a:p>
            <a:fld id="{9CAEF96C-BAD6-427B-B2AF-8F83141C5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372" cy="4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>
            <a:lvl1pPr defTabSz="931242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4" y="1"/>
            <a:ext cx="3038371" cy="4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>
            <a:lvl1pPr algn="r" defTabSz="931242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5790"/>
            <a:ext cx="513989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3178"/>
            <a:ext cx="3038372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b" anchorCtr="0" compatLnSpc="1">
            <a:prstTxWarp prst="textNoShape">
              <a:avLst/>
            </a:prstTxWarp>
          </a:bodyPr>
          <a:lstStyle>
            <a:lvl1pPr defTabSz="931242" eaLnBrk="1" hangingPunct="1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4" y="8833178"/>
            <a:ext cx="3038371" cy="4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8" tIns="46559" rIns="93118" bIns="46559" numCol="1" anchor="b" anchorCtr="0" compatLnSpc="1">
            <a:prstTxWarp prst="textNoShape">
              <a:avLst/>
            </a:prstTxWarp>
          </a:bodyPr>
          <a:lstStyle>
            <a:lvl1pPr algn="r" defTabSz="931147" eaLnBrk="1" hangingPunct="1">
              <a:defRPr sz="1100">
                <a:latin typeface="Times New Roman" pitchFamily="18" charset="0"/>
              </a:defRPr>
            </a:lvl1pPr>
          </a:lstStyle>
          <a:p>
            <a:fld id="{65698B1F-9B36-4A25-B0EF-A1E2D0AF5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08" indent="-275427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06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388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071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BB6E01-C126-4C10-A950-DA7C346D6625}" type="slidenum">
              <a:rPr lang="en-US">
                <a:latin typeface="Times New Roman" panose="02020603050405020304" pitchFamily="18" charset="0"/>
              </a:rPr>
              <a:pPr eaLnBrk="1" hangingPunct="1"/>
              <a:t>15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08" indent="-275427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06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388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071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9553AA-BEBF-420E-92C4-FF83A6FADCE5}" type="slidenum">
              <a:rPr lang="en-US">
                <a:latin typeface="Times New Roman" panose="02020603050405020304" pitchFamily="18" charset="0"/>
              </a:rPr>
              <a:pPr eaLnBrk="1" hangingPunct="1"/>
              <a:t>21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3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08" indent="-275427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06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388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071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870E2D-11BF-4903-B01C-6FE2955954A7}" type="slidenum">
              <a:rPr lang="en-US">
                <a:latin typeface="Times New Roman" panose="02020603050405020304" pitchFamily="18" charset="0"/>
              </a:rPr>
              <a:pPr eaLnBrk="1" hangingPunct="1"/>
              <a:t>28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08" indent="-275427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06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388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071" indent="-220341" defTabSz="9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A161C7-26ED-4587-BF0C-C46F911B8075}" type="slidenum">
              <a:rPr lang="en-US">
                <a:latin typeface="Times New Roman" panose="02020603050405020304" pitchFamily="18" charset="0"/>
              </a:rPr>
              <a:pPr eaLnBrk="1" hangingPunct="1"/>
              <a:t>34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58CF2-1600-4F96-B866-C57CE6610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EC89-2F9C-49A3-AD3B-FA74BE9FC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E80AC-C1F4-446D-92EE-A31EAA861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68071-6476-4279-B909-3CCAAF7FAF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A62DB-9A1F-4AAD-8E11-45B476677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D8367-0E6F-4E63-811C-4D0CC4676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32726-A911-4BD4-96D4-02BECB660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4F901-019E-4281-BEA4-418A8F80C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8ABBF-1322-4E75-B1E7-B163D4859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20D55-96F9-4F0E-AE17-4AB234633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AA682-99E6-48D7-8885-5F8DF010C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3230B-EC52-48FE-881F-CE1677816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6C3E4-3020-430A-8999-10618C273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6023524-D787-48A1-B75E-828301C7FA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2676D5-CB5F-4351-AF1E-D47228B93552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 Unicode MS" pitchFamily="34" charset="-128"/>
              </a:rPr>
              <a:t>STAT 515 </a:t>
            </a:r>
            <a:br>
              <a:rPr lang="en-US" dirty="0">
                <a:latin typeface="Arial Unicode MS" pitchFamily="34" charset="-128"/>
              </a:rPr>
            </a:br>
            <a:r>
              <a:rPr lang="en-US" i="1" dirty="0">
                <a:latin typeface="Arial Unicode MS" pitchFamily="34" charset="-128"/>
              </a:rPr>
              <a:t>Lecture 9</a:t>
            </a:r>
            <a:br>
              <a:rPr lang="en-US" i="1" dirty="0">
                <a:latin typeface="Arial Unicode MS" pitchFamily="34" charset="-128"/>
              </a:rPr>
            </a:br>
            <a:r>
              <a:rPr lang="en-US" dirty="0">
                <a:latin typeface="Arial Unicode MS" pitchFamily="34" charset="-128"/>
              </a:rPr>
              <a:t>September 19, 2019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048000"/>
            <a:ext cx="7010400" cy="2514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Unicode MS" pitchFamily="34" charset="-128"/>
              </a:rPr>
              <a:t>Originally prepared by Brian </a:t>
            </a:r>
            <a:r>
              <a:rPr lang="en-US" b="1" dirty="0" err="1">
                <a:latin typeface="Arial Unicode MS" pitchFamily="34" charset="-128"/>
              </a:rPr>
              <a:t>Habing</a:t>
            </a:r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Department of Statistics</a:t>
            </a: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University of South Carolina</a:t>
            </a: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sz="2000" b="1" i="1" dirty="0"/>
              <a:t>Redistribution of these slides without permission </a:t>
            </a:r>
            <a:br>
              <a:rPr lang="en-US" sz="2000" b="1" i="1" dirty="0"/>
            </a:br>
            <a:r>
              <a:rPr lang="en-US" sz="2000" b="1" i="1" dirty="0"/>
              <a:t>is a violation of copyright law.</a:t>
            </a:r>
            <a:endParaRPr lang="en-US" sz="2000" b="1" dirty="0">
              <a:latin typeface="Arial Unicode MS" pitchFamily="34" charset="-128"/>
            </a:endParaRP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endParaRPr lang="en-US" sz="2800" dirty="0">
              <a:solidFill>
                <a:srgbClr val="653146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7618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3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076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98" y="0"/>
            <a:ext cx="6463602" cy="68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32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20934"/>
            <a:ext cx="6515852" cy="68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70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0"/>
            <a:ext cx="6496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41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A9F6E8-A62C-4D61-ADF6-3B06762CF41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How Large Does </a:t>
            </a:r>
            <a:r>
              <a:rPr lang="en-US" sz="4000" i="1">
                <a:latin typeface="Arial Unicode MS" panose="020B0604020202020204" pitchFamily="34" charset="-128"/>
              </a:rPr>
              <a:t>n</a:t>
            </a:r>
            <a:r>
              <a:rPr lang="en-US" sz="4000">
                <a:latin typeface="Arial Unicode MS" panose="020B0604020202020204" pitchFamily="34" charset="-128"/>
              </a:rPr>
              <a:t> Need to be?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7696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Is always true if the population is normal to start with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 A rule of thumb is if n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>
                <a:cs typeface="Arial" panose="020B0604020202020204" pitchFamily="34" charset="0"/>
              </a:rPr>
              <a:t>≥5 and </a:t>
            </a:r>
            <a:r>
              <a:rPr lang="en-US" sz="3200" dirty="0"/>
              <a:t>n(1-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/>
              <a:t>)≥5</a:t>
            </a:r>
            <a:r>
              <a:rPr lang="en-US" sz="2400" dirty="0"/>
              <a:t> </a:t>
            </a:r>
            <a:r>
              <a:rPr lang="en-US" sz="3200" dirty="0"/>
              <a:t>if the population is a binomial experiment  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dirty="0"/>
              <a:t>  n&gt;30 is often suggested as being pretty good for many distributions (with seemingly little justification)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06661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DBF966-EA37-41A4-A74E-1910E564E2C3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Unicode MS" panose="020B0604020202020204" pitchFamily="34" charset="-128"/>
              </a:rPr>
              <a:t>Example 2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The average starting income out of a program is $40,000 with a standard deviations of $4,000.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In a sample of size 16, approximately what is the probability the observed average will be $39,000 or less?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76066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16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895600" y="304800"/>
          <a:ext cx="4092702" cy="155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Equation" r:id="rId3" imgW="1676160" imgH="634680" progId="Equation.3">
                  <p:embed/>
                </p:oleObj>
              </mc:Choice>
              <mc:Fallback>
                <p:oleObj name="Equation" r:id="rId3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"/>
                        <a:ext cx="4092702" cy="1550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9115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17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895600" y="319088"/>
          <a:ext cx="40925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Equation" r:id="rId3" imgW="1981080" imgH="736560" progId="Equation.3">
                  <p:embed/>
                </p:oleObj>
              </mc:Choice>
              <mc:Fallback>
                <p:oleObj name="Equation" r:id="rId3" imgW="19810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9088"/>
                        <a:ext cx="4092575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1981200"/>
            <a:ext cx="876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/>
              <a:t>The average is $40,000 with an </a:t>
            </a:r>
            <a:r>
              <a:rPr lang="en-US" sz="3200" dirty="0" err="1"/>
              <a:t>sd</a:t>
            </a:r>
            <a:r>
              <a:rPr lang="en-US" sz="3200" dirty="0"/>
              <a:t> of $4,000.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If n=16, approximately what is the probability the observed average will be $39,000 or less?</a:t>
            </a:r>
          </a:p>
        </p:txBody>
      </p:sp>
    </p:spTree>
    <p:extLst>
      <p:ext uri="{BB962C8B-B14F-4D97-AF65-F5344CB8AC3E}">
        <p14:creationId xmlns:p14="http://schemas.microsoft.com/office/powerpoint/2010/main" val="13239201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B89099-2B76-43B4-8A23-EC8BDCBD181D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797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542EC4-CA71-4FA0-A1F8-B35A73BF22DF}" type="slidenum">
              <a:rPr lang="en-US"/>
              <a:pPr eaLnBrk="1" hangingPunct="1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261504"/>
            <a:ext cx="9267289" cy="59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04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41AA93-748E-4883-BB98-BF698DF378C7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>
                <a:latin typeface="Arial Unicode MS" pitchFamily="34" charset="-128"/>
              </a:rPr>
              <a:t>Outline for Today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763000" cy="495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Unicode MS" pitchFamily="34" charset="-128"/>
              </a:rPr>
              <a:t>Sampling Distributions and the Central Limit Theorem</a:t>
            </a:r>
          </a:p>
          <a:p>
            <a:pPr eaLnBrk="1" hangingPunct="1"/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Should Read 6.1-6.3 and Supplement to Chapter 6</a:t>
            </a:r>
          </a:p>
          <a:p>
            <a:pPr marL="0" indent="0" eaLnBrk="1" hangingPunct="1">
              <a:buNone/>
            </a:pPr>
            <a:endParaRPr lang="en-US" b="1" dirty="0">
              <a:latin typeface="Arial Unicode MS" pitchFamily="34" charset="-128"/>
            </a:endParaRPr>
          </a:p>
          <a:p>
            <a:pPr eaLnBrk="1" hangingPunct="1"/>
            <a:r>
              <a:rPr lang="en-US" b="1" dirty="0">
                <a:latin typeface="Arial Unicode MS" pitchFamily="34" charset="-128"/>
              </a:rPr>
              <a:t>Exam is Thursday live in class, or as you have already scheduled it.</a:t>
            </a:r>
          </a:p>
        </p:txBody>
      </p:sp>
    </p:spTree>
    <p:extLst>
      <p:ext uri="{BB962C8B-B14F-4D97-AF65-F5344CB8AC3E}">
        <p14:creationId xmlns:p14="http://schemas.microsoft.com/office/powerpoint/2010/main" val="266907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20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895600" y="319088"/>
          <a:ext cx="40925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Equation" r:id="rId3" imgW="1981080" imgH="736560" progId="Equation.3">
                  <p:embed/>
                </p:oleObj>
              </mc:Choice>
              <mc:Fallback>
                <p:oleObj name="Equation" r:id="rId3" imgW="19810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9088"/>
                        <a:ext cx="4092575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76303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370237-02B2-47DC-8819-31E53FBA5B7C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Unicode MS" panose="020B0604020202020204" pitchFamily="34" charset="-128"/>
              </a:rPr>
              <a:t>Chi-Squared Distribution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82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Let Z</a:t>
            </a:r>
            <a:r>
              <a:rPr lang="en-US" sz="3200" baseline="-25000"/>
              <a:t>1</a:t>
            </a:r>
            <a:r>
              <a:rPr lang="en-US" sz="3200"/>
              <a:t>, Z</a:t>
            </a:r>
            <a:r>
              <a:rPr lang="en-US" sz="3200" baseline="-25000"/>
              <a:t>2</a:t>
            </a:r>
            <a:r>
              <a:rPr lang="en-US" sz="3200"/>
              <a:t>, … Z</a:t>
            </a:r>
            <a:r>
              <a:rPr lang="en-US" sz="3200" i="1" baseline="-25000"/>
              <a:t>n</a:t>
            </a:r>
            <a:r>
              <a:rPr lang="en-US" sz="3200"/>
              <a:t> be independent standard normal random variables.  Then</a:t>
            </a:r>
          </a:p>
          <a:p>
            <a:pPr eaLnBrk="1" hangingPunct="1">
              <a:spcBef>
                <a:spcPct val="50000"/>
              </a:spcBef>
            </a:pPr>
            <a:endParaRPr lang="en-US" sz="3200"/>
          </a:p>
          <a:p>
            <a:pPr eaLnBrk="1" hangingPunct="1">
              <a:spcBef>
                <a:spcPct val="50000"/>
              </a:spcBef>
            </a:pPr>
            <a:endParaRPr lang="en-US" sz="3200"/>
          </a:p>
          <a:p>
            <a:pPr eaLnBrk="1" hangingPunct="1">
              <a:spcBef>
                <a:spcPct val="50000"/>
              </a:spcBef>
            </a:pPr>
            <a:endParaRPr lang="en-US" sz="3200"/>
          </a:p>
          <a:p>
            <a:pPr eaLnBrk="1" hangingPunct="1">
              <a:spcBef>
                <a:spcPct val="50000"/>
              </a:spcBef>
            </a:pPr>
            <a:r>
              <a:rPr lang="en-US" sz="3200"/>
              <a:t>has a Chi-squared distribution with </a:t>
            </a:r>
            <a:r>
              <a:rPr lang="en-US" sz="3200" i="1"/>
              <a:t>n</a:t>
            </a:r>
            <a:r>
              <a:rPr lang="en-US" sz="3200"/>
              <a:t> degrees of freedom.</a:t>
            </a:r>
          </a:p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2514600"/>
          <a:ext cx="18224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4" imgW="406080" imgH="431640" progId="Equation.3">
                  <p:embed/>
                </p:oleObj>
              </mc:Choice>
              <mc:Fallback>
                <p:oleObj name="Equation" r:id="rId4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14600"/>
                        <a:ext cx="18224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28820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96913"/>
            <a:ext cx="62484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F5934-D818-422F-A921-9BCF504C9B04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(10000)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z,freq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=F)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=seq(-4,4,by-0.01)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61337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73113"/>
            <a:ext cx="60960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B95522-1BDE-40F0-A519-F2FA5B609EEA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Chi2.df1&lt;-z^2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hist(Chi2.df1,freq=F)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=seq(0,10,by=0.01)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3319185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25513"/>
            <a:ext cx="5943600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1E8CE-7A36-4914-AB1E-73A94BE609A4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617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Chi2.df2=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(10000)^2+rnorm(10000)^2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hist(Chi2.df2,freq=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FALSE,ylim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=c(0,.5))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=seq(0,15,by=0.01)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297086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01713"/>
            <a:ext cx="58674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170A1F-DD83-41A0-8F54-BF744D729E6B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Chi2.df3=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(10000)^2+rnorm(10000)^2+rnorm(10000)^2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hist(Chi2.df3,freq=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FALSE,ylim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=c(0,.25))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=seq(0,20,by=0.01)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109356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7325"/>
            <a:ext cx="5867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2C9AC6-5613-4571-86EC-A9DA14E10379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838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z=matrix(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(10000*10),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=10)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Chi2.df10&lt;-apply(z^2,1,sum)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hist(Chi2.df10,freq=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F,ylim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=c(0,.12))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=seq(0,30,by=0.01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=10)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2589589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57325"/>
            <a:ext cx="54102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DD4F89-C05B-4DBE-824E-BB8D13F19C13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z=matrix(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(10000*50),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=50)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Chi2.df50&lt;-apply(z^2,1,sum)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hist(Chi2.df50,freq=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FALSE,ylim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=c(0,.05))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=seq(20,100,by=0.01)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=50)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329025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91A4CD-3ADA-4C61-8747-38094D029CF7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Unicode MS" panose="020B0604020202020204" pitchFamily="34" charset="-128"/>
              </a:rPr>
              <a:t>Chi-Squared Distribution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8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Let X</a:t>
            </a:r>
            <a:r>
              <a:rPr lang="en-US" sz="3200" baseline="-25000" dirty="0"/>
              <a:t>1</a:t>
            </a:r>
            <a:r>
              <a:rPr lang="en-US" sz="3200" dirty="0"/>
              <a:t>, X</a:t>
            </a:r>
            <a:r>
              <a:rPr lang="en-US" sz="3200" baseline="-25000" dirty="0"/>
              <a:t>2</a:t>
            </a:r>
            <a:r>
              <a:rPr lang="en-US" sz="3200" dirty="0"/>
              <a:t>, … </a:t>
            </a:r>
            <a:r>
              <a:rPr lang="en-US" sz="3200" dirty="0" err="1"/>
              <a:t>X</a:t>
            </a:r>
            <a:r>
              <a:rPr lang="en-US" sz="3200" i="1" baseline="-25000" dirty="0" err="1"/>
              <a:t>n</a:t>
            </a:r>
            <a:r>
              <a:rPr lang="en-US" sz="3200" dirty="0"/>
              <a:t> be </a:t>
            </a:r>
            <a:r>
              <a:rPr lang="en-US" sz="3200" dirty="0" err="1"/>
              <a:t>i.i.d</a:t>
            </a:r>
            <a:r>
              <a:rPr lang="en-US" sz="3200" dirty="0"/>
              <a:t>. normal random variables with mean </a:t>
            </a:r>
            <a:r>
              <a:rPr lang="en-US" sz="3200" dirty="0">
                <a:latin typeface="Symbol" panose="05050102010706020507" pitchFamily="18" charset="2"/>
              </a:rPr>
              <a:t>m</a:t>
            </a:r>
            <a:r>
              <a:rPr lang="en-US" sz="3200" dirty="0"/>
              <a:t> and </a:t>
            </a:r>
            <a:r>
              <a:rPr lang="en-US" sz="3200" dirty="0" err="1"/>
              <a:t>sd</a:t>
            </a:r>
            <a:r>
              <a:rPr lang="en-US" sz="3200" dirty="0"/>
              <a:t> </a:t>
            </a:r>
            <a:r>
              <a:rPr lang="en-US" sz="3200" dirty="0">
                <a:latin typeface="Symbol" panose="05050102010706020507" pitchFamily="18" charset="2"/>
              </a:rPr>
              <a:t>s</a:t>
            </a:r>
            <a:r>
              <a:rPr lang="en-US" sz="3200" dirty="0"/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has a Chi-squared distribution with </a:t>
            </a:r>
            <a:r>
              <a:rPr lang="en-US" sz="3200" i="1" dirty="0"/>
              <a:t>n-1</a:t>
            </a:r>
            <a:r>
              <a:rPr lang="en-US" sz="3200" dirty="0"/>
              <a:t> degrees of freedom.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281363" y="2689225"/>
          <a:ext cx="2201862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Equation" r:id="rId4" imgW="571320" imgH="419040" progId="Equation.3">
                  <p:embed/>
                </p:oleObj>
              </mc:Choice>
              <mc:Fallback>
                <p:oleObj name="Equation" r:id="rId4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2689225"/>
                        <a:ext cx="2201862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87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57325"/>
            <a:ext cx="54102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007CA9-0575-441C-A51C-1D3ECE25EC6A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z=matrix(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(10000*2),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sig2=1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s2=apply(z,1,var)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X2=(2-1)*s2/sig2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hist(X2,freq=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FALSE,ylim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=c(0,0.8))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=seq(0,10,by=0.01)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250110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D538D8-4231-4B3E-99ED-757B9C9D7273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600">
                <a:latin typeface="Arial Unicode MS" panose="020B0604020202020204" pitchFamily="34" charset="-128"/>
              </a:rPr>
              <a:t>Sampling Distributions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latin typeface="Arial Unicode MS" panose="020B0604020202020204" pitchFamily="34" charset="-128"/>
              </a:rPr>
              <a:t>A </a:t>
            </a:r>
            <a:r>
              <a:rPr lang="en-US" sz="3600" u="sng">
                <a:latin typeface="Arial Unicode MS" panose="020B0604020202020204" pitchFamily="34" charset="-128"/>
              </a:rPr>
              <a:t>sampling distribution</a:t>
            </a:r>
            <a:r>
              <a:rPr lang="en-US" sz="3600">
                <a:latin typeface="Arial Unicode MS" panose="020B0604020202020204" pitchFamily="34" charset="-128"/>
              </a:rPr>
              <a:t> is the probability distribution of a statistic.</a:t>
            </a:r>
          </a:p>
          <a:p>
            <a:pPr>
              <a:buFontTx/>
              <a:buNone/>
            </a:pPr>
            <a:endParaRPr lang="en-US" sz="360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sz="3600">
                <a:latin typeface="Arial Unicode MS" panose="020B0604020202020204" pitchFamily="34" charset="-128"/>
              </a:rPr>
              <a:t>In general we want a sampling distribution that is as close as possible to the corresponding parameter.</a:t>
            </a:r>
          </a:p>
        </p:txBody>
      </p:sp>
    </p:spTree>
    <p:extLst>
      <p:ext uri="{BB962C8B-B14F-4D97-AF65-F5344CB8AC3E}">
        <p14:creationId xmlns:p14="http://schemas.microsoft.com/office/powerpoint/2010/main" val="155360542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9725"/>
            <a:ext cx="5257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C7C397-AA2D-41E5-BE9F-0E217FCDFC0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z=matrix(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(10000*10),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=10)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sig2=1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s2=apply(z,1,var)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X2=(10-1)*s2/sig2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hist(X2,freq=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FALSE,ylim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=c(0,0.12))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=seq(0,30,by=0.01)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=9)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583669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086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E5D2D6-5C22-4292-9277-1A1E83E530CE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&gt; qchisq(.025,df=9)</a:t>
            </a:r>
          </a:p>
          <a:p>
            <a:pPr eaLnBrk="1" hangingPunct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[1] 2.700389</a:t>
            </a:r>
          </a:p>
          <a:p>
            <a:pPr eaLnBrk="1" hangingPunct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&gt; qchisq(.975,df=9)</a:t>
            </a:r>
          </a:p>
          <a:p>
            <a:pPr eaLnBrk="1" hangingPunct="1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[1] 19.02277</a:t>
            </a:r>
          </a:p>
        </p:txBody>
      </p:sp>
    </p:spTree>
    <p:extLst>
      <p:ext uri="{BB962C8B-B14F-4D97-AF65-F5344CB8AC3E}">
        <p14:creationId xmlns:p14="http://schemas.microsoft.com/office/powerpoint/2010/main" val="3677949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0A9A43-72CB-4D03-BB79-142D6E722C13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9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696754-FEC6-4392-900B-9C0E43A1A0AF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6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676400"/>
            <a:ext cx="47228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4CD8B4-1571-428B-A9E9-D8CA3B911D56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Robustness </a:t>
            </a:r>
            <a:br>
              <a:rPr lang="en-US" sz="4000">
                <a:latin typeface="Arial Unicode MS" panose="020B0604020202020204" pitchFamily="34" charset="-128"/>
              </a:rPr>
            </a:br>
            <a:endParaRPr lang="en-US" sz="2800">
              <a:latin typeface="Symbol" panose="05050102010706020507" pitchFamily="18" charset="2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030" y="1495877"/>
            <a:ext cx="64008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latin typeface="Arial Unicode MS" panose="020B0604020202020204" pitchFamily="34" charset="-128"/>
              </a:rPr>
              <a:t>&gt; z=matrix(</a:t>
            </a:r>
            <a:r>
              <a:rPr lang="en-US" sz="2400" dirty="0" err="1">
                <a:latin typeface="Arial Unicode MS" panose="020B0604020202020204" pitchFamily="34" charset="-128"/>
              </a:rPr>
              <a:t>rchisq</a:t>
            </a:r>
            <a:r>
              <a:rPr lang="en-US" sz="2400" dirty="0">
                <a:latin typeface="Arial Unicode MS" panose="020B0604020202020204" pitchFamily="34" charset="-128"/>
              </a:rPr>
              <a:t>(10000*20,df=5),</a:t>
            </a:r>
            <a:r>
              <a:rPr lang="en-US" sz="2400" dirty="0" err="1">
                <a:latin typeface="Arial Unicode MS" panose="020B0604020202020204" pitchFamily="34" charset="-128"/>
              </a:rPr>
              <a:t>ncol</a:t>
            </a:r>
            <a:r>
              <a:rPr lang="en-US" sz="2400" dirty="0">
                <a:latin typeface="Arial Unicode MS" panose="020B0604020202020204" pitchFamily="34" charset="-128"/>
              </a:rPr>
              <a:t>=20)</a:t>
            </a:r>
          </a:p>
          <a:p>
            <a:pPr>
              <a:buFontTx/>
              <a:buNone/>
            </a:pPr>
            <a:r>
              <a:rPr lang="en-US" sz="2400" dirty="0">
                <a:latin typeface="Arial Unicode MS" panose="020B0604020202020204" pitchFamily="34" charset="-128"/>
              </a:rPr>
              <a:t>&gt; z=(z-5)/sqrt(10)</a:t>
            </a:r>
          </a:p>
          <a:p>
            <a:pPr>
              <a:buFontTx/>
              <a:buNone/>
            </a:pPr>
            <a:r>
              <a:rPr lang="pl-PL" sz="2400" dirty="0">
                <a:latin typeface="Arial Unicode MS" panose="020B0604020202020204" pitchFamily="34" charset="-128"/>
              </a:rPr>
              <a:t>&gt; mean(c(z))</a:t>
            </a:r>
          </a:p>
          <a:p>
            <a:pPr>
              <a:buFontTx/>
              <a:buNone/>
            </a:pPr>
            <a:r>
              <a:rPr lang="pl-PL" sz="2400" dirty="0">
                <a:latin typeface="Arial Unicode MS" panose="020B0604020202020204" pitchFamily="34" charset="-128"/>
              </a:rPr>
              <a:t>[1] 0.001372528</a:t>
            </a:r>
          </a:p>
          <a:p>
            <a:pPr>
              <a:buFontTx/>
              <a:buNone/>
            </a:pPr>
            <a:r>
              <a:rPr lang="pl-PL" sz="2400" dirty="0">
                <a:latin typeface="Arial Unicode MS" panose="020B0604020202020204" pitchFamily="34" charset="-128"/>
              </a:rPr>
              <a:t>&gt; sd(c(z))</a:t>
            </a:r>
          </a:p>
          <a:p>
            <a:pPr>
              <a:buFontTx/>
              <a:buNone/>
            </a:pPr>
            <a:r>
              <a:rPr lang="pl-PL" sz="2400" dirty="0">
                <a:latin typeface="Arial Unicode MS" panose="020B0604020202020204" pitchFamily="34" charset="-128"/>
              </a:rPr>
              <a:t>[1] 1.003290</a:t>
            </a:r>
            <a:endParaRPr lang="en-US" sz="2400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sz="2400" dirty="0">
                <a:latin typeface="Arial Unicode MS" panose="020B0604020202020204" pitchFamily="34" charset="-128"/>
              </a:rPr>
              <a:t>&gt; </a:t>
            </a:r>
            <a:r>
              <a:rPr lang="en-US" sz="2400" dirty="0" err="1">
                <a:latin typeface="Arial Unicode MS" panose="020B0604020202020204" pitchFamily="34" charset="-128"/>
              </a:rPr>
              <a:t>qqnorm</a:t>
            </a:r>
            <a:r>
              <a:rPr lang="en-US" sz="2400" dirty="0">
                <a:latin typeface="Arial Unicode MS" panose="020B0604020202020204" pitchFamily="34" charset="-128"/>
              </a:rPr>
              <a:t>(c(z));</a:t>
            </a:r>
            <a:r>
              <a:rPr lang="en-US" sz="2400" dirty="0" err="1">
                <a:latin typeface="Arial Unicode MS" panose="020B0604020202020204" pitchFamily="34" charset="-128"/>
              </a:rPr>
              <a:t>qqline</a:t>
            </a:r>
            <a:r>
              <a:rPr lang="en-US" sz="2400" dirty="0">
                <a:latin typeface="Arial Unicode MS" panose="020B0604020202020204" pitchFamily="34" charset="-128"/>
              </a:rPr>
              <a:t>(c(z))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36525" y="103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0" y="685800"/>
            <a:ext cx="815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What if the data wasn’t normal?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48738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1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744787-870A-404E-9028-0A3AB1A2EBC2}" type="slidenum">
              <a:rPr lang="en-US"/>
              <a:pPr eaLnBrk="1" hangingPunct="1"/>
              <a:t>35</a:t>
            </a:fld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28725"/>
            <a:ext cx="56388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838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sig2=1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s2=apply(z,1,var)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X2=(20-1)*s2/sig2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hist(X2,freq=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FALSE,ylim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=c(0,0.08),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=50)</a:t>
            </a:r>
          </a:p>
          <a:p>
            <a:pPr eaLnBrk="1" hangingPunct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=seq(0,65,by=0.01)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vals,df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=19)</a:t>
            </a:r>
          </a:p>
          <a:p>
            <a:pPr eaLnBrk="1" hangingPunct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lines(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vals,f,col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="red",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</p:spTree>
    <p:extLst>
      <p:ext uri="{BB962C8B-B14F-4D97-AF65-F5344CB8AC3E}">
        <p14:creationId xmlns:p14="http://schemas.microsoft.com/office/powerpoint/2010/main" val="6979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A09FEE-F1D2-4DDD-AF76-DBCD05E35B8B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600">
                <a:latin typeface="Arial Unicode MS" panose="020B0604020202020204" pitchFamily="34" charset="-128"/>
              </a:rPr>
              <a:t>Example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latin typeface="Arial Unicode MS" panose="020B0604020202020204" pitchFamily="34" charset="-128"/>
              </a:rPr>
              <a:t>Consider a sample of size two from a population with probability distribution:</a:t>
            </a:r>
          </a:p>
          <a:p>
            <a:pPr>
              <a:buFontTx/>
              <a:buNone/>
            </a:pPr>
            <a:endParaRPr lang="en-US" sz="360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en-US" sz="3600" u="sng">
                <a:latin typeface="Arial Unicode MS" panose="020B0604020202020204" pitchFamily="34" charset="-128"/>
              </a:rPr>
              <a:t>x			0		2		8	</a:t>
            </a:r>
          </a:p>
          <a:p>
            <a:pPr>
              <a:buFontTx/>
              <a:buNone/>
            </a:pPr>
            <a:r>
              <a:rPr lang="en-US" sz="3600">
                <a:latin typeface="Arial Unicode MS" panose="020B0604020202020204" pitchFamily="34" charset="-128"/>
              </a:rPr>
              <a:t>p(x)		0.25		0.5		0.25</a:t>
            </a:r>
          </a:p>
          <a:p>
            <a:pPr>
              <a:buFontTx/>
              <a:buNone/>
            </a:pPr>
            <a:endParaRPr lang="en-US" sz="36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01065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76158-5811-41A5-9382-1EDD8FF40156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23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A33887-DE46-47C0-9B37-A4247CB3513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300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A33887-DE46-47C0-9B37-A4247CB3513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1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189602-4800-427F-B6A7-2BCE0F2E6AE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>
                <a:latin typeface="Arial Unicode MS" panose="020B0604020202020204" pitchFamily="34" charset="-128"/>
              </a:rPr>
              <a:t>Central Limit Theorem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Arial Unicode MS" panose="020B0604020202020204" pitchFamily="34" charset="-128"/>
              </a:rPr>
              <a:t>Let X</a:t>
            </a:r>
            <a:r>
              <a:rPr lang="en-US" baseline="-25000">
                <a:latin typeface="Arial Unicode MS" panose="020B0604020202020204" pitchFamily="34" charset="-128"/>
              </a:rPr>
              <a:t>1</a:t>
            </a:r>
            <a:r>
              <a:rPr lang="en-US">
                <a:latin typeface="Arial Unicode MS" panose="020B0604020202020204" pitchFamily="34" charset="-128"/>
              </a:rPr>
              <a:t>, X</a:t>
            </a:r>
            <a:r>
              <a:rPr lang="en-US" baseline="-25000">
                <a:latin typeface="Arial Unicode MS" panose="020B0604020202020204" pitchFamily="34" charset="-128"/>
              </a:rPr>
              <a:t>2</a:t>
            </a:r>
            <a:r>
              <a:rPr lang="en-US">
                <a:latin typeface="Arial Unicode MS" panose="020B0604020202020204" pitchFamily="34" charset="-128"/>
              </a:rPr>
              <a:t>, … be a sequence of independent identically distributed random variables with mean </a:t>
            </a:r>
            <a:r>
              <a:rPr lang="en-US">
                <a:latin typeface="Symbol" panose="05050102010706020507" pitchFamily="18" charset="2"/>
              </a:rPr>
              <a:t>m</a:t>
            </a:r>
            <a:r>
              <a:rPr lang="en-US">
                <a:latin typeface="Arial Unicode MS" panose="020B0604020202020204" pitchFamily="34" charset="-128"/>
              </a:rPr>
              <a:t> and variance </a:t>
            </a:r>
            <a:r>
              <a:rPr lang="en-US">
                <a:latin typeface="Symbol" panose="05050102010706020507" pitchFamily="18" charset="2"/>
              </a:rPr>
              <a:t>s</a:t>
            </a:r>
            <a:r>
              <a:rPr lang="en-US" baseline="30000">
                <a:latin typeface="Arial Unicode MS" panose="020B0604020202020204" pitchFamily="34" charset="-128"/>
              </a:rPr>
              <a:t>2</a:t>
            </a:r>
            <a:r>
              <a:rPr lang="en-US">
                <a:latin typeface="Arial Unicode MS" panose="020B0604020202020204" pitchFamily="34" charset="-128"/>
              </a:rPr>
              <a:t>.  Then </a:t>
            </a: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endParaRPr lang="en-US">
              <a:latin typeface="Arial Unicode MS" panose="020B0604020202020204" pitchFamily="34" charset="-128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587500" y="2979738"/>
          <a:ext cx="53244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Equation" r:id="rId3" imgW="2908080" imgH="1511280" progId="Equation.3">
                  <p:embed/>
                </p:oleObj>
              </mc:Choice>
              <mc:Fallback>
                <p:oleObj name="Equation" r:id="rId3" imgW="2908080" imgH="1511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979738"/>
                        <a:ext cx="5324475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52304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2DC750-6CBF-44BB-8420-C82E41BD79B8}" type="slidenum">
              <a:rPr lang="en-US"/>
              <a:pPr eaLnBrk="1" hangingPunct="1"/>
              <a:t>9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2438400" y="457200"/>
          <a:ext cx="4668774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3" imgW="1676160" imgH="634680" progId="Equation.3">
                  <p:embed/>
                </p:oleObj>
              </mc:Choice>
              <mc:Fallback>
                <p:oleObj name="Equation" r:id="rId3" imgW="1676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"/>
                        <a:ext cx="4668774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95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9977</TotalTime>
  <Words>1071</Words>
  <Application>Microsoft Office PowerPoint</Application>
  <PresentationFormat>On-screen Show (4:3)</PresentationFormat>
  <Paragraphs>161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 Unicode MS</vt:lpstr>
      <vt:lpstr>Arial</vt:lpstr>
      <vt:lpstr>Courier New</vt:lpstr>
      <vt:lpstr>Symbol</vt:lpstr>
      <vt:lpstr>Times New Roman</vt:lpstr>
      <vt:lpstr>1_Default Design</vt:lpstr>
      <vt:lpstr>Equation</vt:lpstr>
      <vt:lpstr>STAT 515  Lecture 9 September 19, 2019</vt:lpstr>
      <vt:lpstr>Outline for Today</vt:lpstr>
      <vt:lpstr>Sampling Distributions</vt:lpstr>
      <vt:lpstr>Example</vt:lpstr>
      <vt:lpstr>PowerPoint Presentation</vt:lpstr>
      <vt:lpstr>PowerPoint Presentation</vt:lpstr>
      <vt:lpstr>PowerPoint Presentation</vt:lpstr>
      <vt:lpstr>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Large Does n Need to be?</vt:lpstr>
      <vt:lpstr>Example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Chi-Squared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Chi-Squared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Robustness  </vt:lpstr>
      <vt:lpstr>PowerPoint Presentation</vt:lpstr>
    </vt:vector>
  </TitlesOfParts>
  <Company>Statistics, 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702/J702 Fall 2001</dc:title>
  <dc:creator>Preferred Customer</dc:creator>
  <cp:lastModifiedBy>Grego John</cp:lastModifiedBy>
  <cp:revision>118</cp:revision>
  <cp:lastPrinted>2019-09-18T17:57:52Z</cp:lastPrinted>
  <dcterms:created xsi:type="dcterms:W3CDTF">2001-05-21T01:21:44Z</dcterms:created>
  <dcterms:modified xsi:type="dcterms:W3CDTF">2019-09-24T13:54:50Z</dcterms:modified>
</cp:coreProperties>
</file>