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5" r:id="rId2"/>
    <p:sldId id="288" r:id="rId3"/>
    <p:sldId id="284" r:id="rId4"/>
    <p:sldId id="285" r:id="rId5"/>
    <p:sldId id="289" r:id="rId6"/>
    <p:sldId id="290" r:id="rId7"/>
    <p:sldId id="291" r:id="rId8"/>
    <p:sldId id="292" r:id="rId9"/>
    <p:sldId id="294" r:id="rId10"/>
    <p:sldId id="293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5" autoAdjust="0"/>
    <p:restoredTop sz="86427" autoAdjust="0"/>
  </p:normalViewPr>
  <p:slideViewPr>
    <p:cSldViewPr>
      <p:cViewPr varScale="1">
        <p:scale>
          <a:sx n="58" d="100"/>
          <a:sy n="58" d="100"/>
        </p:scale>
        <p:origin x="72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D2164E80-F240-A24D-94DA-53F4E63BF5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65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F971C8BF-265A-D34C-9BFC-154183CB0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17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3F7F439-CA9C-EE44-81CF-D5DB7D6596C7}" type="slidenum">
              <a:rPr lang="en-US" sz="1200">
                <a:latin typeface="Arial Unicode MS" charset="0"/>
              </a:rPr>
              <a:pPr/>
              <a:t>1</a:t>
            </a:fld>
            <a:endParaRPr lang="en-US" sz="1200">
              <a:latin typeface="Arial Unicode MS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49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133310D-2AC1-954B-A4FC-AAF9235BC200}" type="slidenum">
              <a:rPr lang="en-US" sz="1200">
                <a:latin typeface="Arial Unicode MS" charset="0"/>
              </a:rPr>
              <a:pPr/>
              <a:t>3</a:t>
            </a:fld>
            <a:endParaRPr lang="en-US" sz="1200">
              <a:latin typeface="Arial Unicode MS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Use when analytical results are difficult, unavailable or unconfirmed.  Students are used to analytical results.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7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CA0ED91-F204-0A40-93A2-772E1808529E}" type="slidenum">
              <a:rPr lang="en-US" sz="1200">
                <a:latin typeface="Arial Unicode MS" charset="0"/>
              </a:rPr>
              <a:pPr/>
              <a:t>4</a:t>
            </a:fld>
            <a:endParaRPr lang="en-US" sz="1200">
              <a:latin typeface="Arial Unicode MS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Buffon’s Needle:</a:t>
            </a: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why bother? The analytical result isn’t that difficult.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1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4989A121-C3FB-E24C-8FED-F86FB4151C52}" type="slidenum">
              <a:rPr lang="en-US" sz="1200">
                <a:latin typeface="Arial Unicode MS" charset="0"/>
              </a:rPr>
              <a:pPr/>
              <a:t>5</a:t>
            </a:fld>
            <a:endParaRPr lang="en-US" sz="1200">
              <a:latin typeface="Arial Unicode MS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Run code.  Source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Random_Walk.R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783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4B5925AB-8E28-AF45-8BEE-25D726AD259C}" type="slidenum">
              <a:rPr lang="en-US" sz="1200">
                <a:latin typeface="Arial Unicode MS" charset="0"/>
              </a:rPr>
              <a:pPr/>
              <a:t>6</a:t>
            </a:fld>
            <a:endParaRPr lang="en-US" sz="1200">
              <a:latin typeface="Arial Unicode MS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0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b-a</a:t>
            </a:r>
            <a:r>
              <a:rPr lang="en-US" baseline="0" dirty="0" smtClean="0"/>
              <a:t> is the width. The sum of h’s over n is the sample average of height from a uniform random sample on the x axis.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C8BF-265A-D34C-9BFC-154183CB029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first term, integrate</a:t>
            </a:r>
            <a:r>
              <a:rPr lang="en-US" baseline="0" dirty="0" smtClean="0"/>
              <a:t> over the density of X (the population average).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C8BF-265A-D34C-9BFC-154183CB029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4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E(X^2</a:t>
            </a:r>
            <a:r>
              <a:rPr lang="en-US" smtClean="0"/>
              <a:t>) is 101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1C8BF-265A-D34C-9BFC-154183CB02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6B307-8EB4-9C40-8220-5B6BBD960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4243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9AD1E-E9C0-E546-833F-BA37586EA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81788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AFC12-1BC4-3D41-9EE9-EAB9E664B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0724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4D04-6F1E-094F-BAA6-958DB3B6E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97338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09228-1957-664C-910C-8597F9F94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0823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E7A08-A750-F449-8374-43160181B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2910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89263-145F-C846-965E-54754D7DC6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56472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00EDF-9944-A04D-8807-16768105A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6117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C5A85-5A97-C446-B723-B79A56879E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192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7F514-1773-C640-9910-E7C369B95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5811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7E398-D365-F84A-87F4-BDB7F256F1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33720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E46B1-89FC-6849-80BF-0BA528AC3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54799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39897-C66E-1C48-BF31-B8E4DBA1F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8811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0F63A-AB41-104B-8511-38BC8BA6C5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3599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F78A0-BDB3-4C4A-B17B-2C7C68D94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28916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fld id="{10D2977D-945F-4B42-A32E-92CC8D90206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24800" cy="13716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Random Numbers and Simulation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31242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Generating truly random numbers is not possible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 dirty="0">
                <a:latin typeface="Arial Unicode MS" charset="0"/>
                <a:ea typeface="ＭＳ Ｐゴシック" charset="0"/>
              </a:rPr>
              <a:t>Programs have been developed to generate pseudo-random numbers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 dirty="0">
                <a:latin typeface="Arial Unicode MS" charset="0"/>
                <a:ea typeface="ＭＳ Ｐゴシック" charset="0"/>
              </a:rPr>
              <a:t>Values are generated from deterministic algorithms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B8856D18-8215-9240-B651-21ADE93F6CE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2011</a:t>
            </a:r>
            <a:r>
              <a:rPr lang="en-US" sz="1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Hit-or-Miss Monte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Carlo Simulation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Generate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random uniform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(X</a:t>
            </a:r>
            <a:r>
              <a:rPr lang="en-US" i="1" baseline="-2500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,Y</a:t>
            </a:r>
            <a:r>
              <a:rPr lang="en-US" i="1" baseline="-2500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pairs,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X</a:t>
            </a:r>
            <a:r>
              <a:rPr lang="en-US" i="1" baseline="-2500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 from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U[a,b]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(here,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U[0,1]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and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Y</a:t>
            </a:r>
            <a:r>
              <a:rPr lang="en-US" i="1" baseline="-2500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 from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U[0,c]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(here,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U[0,4]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Count the number of times (call this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that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Y</a:t>
            </a:r>
            <a:r>
              <a:rPr lang="en-US" i="1" baseline="-2500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is less than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h(X</a:t>
            </a:r>
            <a:r>
              <a:rPr lang="en-US" i="1" baseline="-25000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I</a:t>
            </a:r>
            <a:r>
              <a:rPr lang="en-US" i="1" baseline="-2500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 ≈c(b-a)m/n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Tahoma" charset="0"/>
                <a:ea typeface="ＭＳ Ｐゴシック" charset="0"/>
              </a:rPr>
              <a:t>I.e., (height)(width)(proportion under curve)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C008A09-9DAE-A441-BD2A-5905A136B13A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10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Classical Monte Carlo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Take n random uniform values, U1,…,Un over [a,b] and estimate I using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This method seems straightforward, but is actually more efficient than Hit-or-Miss Monte Carlo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8" name="Object 4" descr="Formula for a definite integral of function h on the interval (a,b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45932"/>
              </p:ext>
            </p:extLst>
          </p:nvPr>
        </p:nvGraphicFramePr>
        <p:xfrm>
          <a:off x="2743200" y="1752600"/>
          <a:ext cx="26590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4" imgW="850900" imgH="292100" progId="Equation.3">
                  <p:embed/>
                </p:oleObj>
              </mc:Choice>
              <mc:Fallback>
                <p:oleObj name="Equation" r:id="rId4" imgW="8509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52600"/>
                        <a:ext cx="2659063" cy="914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 descr="Formula for the approximation of the above definite integral.  Take the sum of h evaluated at each of the uniform random variables, multiply by b minus a, and divide by the sample size n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36942"/>
              </p:ext>
            </p:extLst>
          </p:nvPr>
        </p:nvGraphicFramePr>
        <p:xfrm>
          <a:off x="2743200" y="3962400"/>
          <a:ext cx="27432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6" imgW="1092200" imgH="444500" progId="Equation.3">
                  <p:embed/>
                </p:oleObj>
              </mc:Choice>
              <mc:Fallback>
                <p:oleObj name="Equation" r:id="rId6" imgW="10922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2743200" cy="111918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F439F6A-6C4B-264F-971E-25BBC808A4F5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Expected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Values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Suppose X is a random variable with density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f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. Find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E[h(x)]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for  some function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h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 e.g.,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5842" name="Object 4" descr="Examples of expected values for x-squared, the square root of x, and the sine of x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8830"/>
              </p:ext>
            </p:extLst>
          </p:nvPr>
        </p:nvGraphicFramePr>
        <p:xfrm>
          <a:off x="3352800" y="3352800"/>
          <a:ext cx="213360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3" imgW="647700" imgH="736600" progId="Equation.3">
                  <p:embed/>
                </p:oleObj>
              </mc:Choice>
              <mc:Fallback>
                <p:oleObj name="Equation" r:id="rId3" imgW="6477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2133600" cy="24320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A7990F3-40C0-8A44-BDA7-696ABA62FBB3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ahoma" charset="0"/>
                <a:ea typeface="ＭＳ Ｐゴシック" charset="0"/>
                <a:cs typeface="ＭＳ Ｐゴシック" charset="0"/>
              </a:rPr>
              <a:t>Esimtating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Expected Values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random values 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X</a:t>
            </a:r>
            <a:r>
              <a:rPr lang="en-US" i="1" baseline="-25000">
                <a:latin typeface="Arial Unicode MS" charset="0"/>
                <a:ea typeface="ＭＳ Ｐゴシック" charset="0"/>
                <a:cs typeface="ＭＳ Ｐゴシック" charset="0"/>
              </a:rPr>
              <a:t>1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, X</a:t>
            </a:r>
            <a:r>
              <a:rPr lang="en-US" i="1" baseline="-25000">
                <a:latin typeface="Arial Unicode MS" charset="0"/>
                <a:ea typeface="ＭＳ Ｐゴシック" charset="0"/>
                <a:cs typeface="ＭＳ Ｐゴシック" charset="0"/>
              </a:rPr>
              <a:t>2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, …, X</a:t>
            </a:r>
            <a:r>
              <a:rPr lang="en-US" i="1" baseline="-25000">
                <a:latin typeface="Arial Unicode MS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 from the distribution of 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X 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(i.e., with density 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f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), 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6867" name="Object 3" descr="Writing out the expression for the expectation of h(X) using the law of the unconscious statistician.  That is, it is written as the integral of h over the density of X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705269"/>
              </p:ext>
            </p:extLst>
          </p:nvPr>
        </p:nvGraphicFramePr>
        <p:xfrm>
          <a:off x="1439863" y="1822450"/>
          <a:ext cx="542766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4" imgW="2082600" imgH="393480" progId="Equation.3">
                  <p:embed/>
                </p:oleObj>
              </mc:Choice>
              <mc:Fallback>
                <p:oleObj name="Equation" r:id="rId4" imgW="2082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1822450"/>
                        <a:ext cx="5427662" cy="10287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6" name="Object 4" descr="A formula for the approximation of the expected value of h(x).  That is, take the average value of h evaluated at the n random values from the distribution of X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727374"/>
              </p:ext>
            </p:extLst>
          </p:nvPr>
        </p:nvGraphicFramePr>
        <p:xfrm>
          <a:off x="2671763" y="4210050"/>
          <a:ext cx="384016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6" imgW="1320480" imgH="431640" progId="Equation.3">
                  <p:embed/>
                </p:oleObj>
              </mc:Choice>
              <mc:Fallback>
                <p:oleObj name="Equation" r:id="rId6" imgW="13204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4210050"/>
                        <a:ext cx="3840162" cy="12573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07FEF286-7C68-4641-BFCA-06AB3666D99E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3: 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is a random variable with a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N(10,1)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distribution, find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E(X</a:t>
            </a:r>
            <a:r>
              <a:rPr lang="en-US" i="1" baseline="30000">
                <a:latin typeface="Tahoma" charset="0"/>
                <a:ea typeface="ＭＳ Ｐゴシック" charset="0"/>
                <a:cs typeface="ＭＳ Ｐゴシック" charset="0"/>
              </a:rPr>
              <a:t>2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 typeface="Wingdings" charset="0"/>
              <a:buChar char="§"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4: If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Y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is a random variable with a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Beta(5,1)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distribution,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E(-lnY)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There are more advanced methods of integration using simulation (Importance Sampling)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14B3334-7C77-F447-BF76-799B5929F5AD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14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integrate()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performs numerical integration for functions of a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single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variable (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not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using simulation techniques)</a:t>
            </a:r>
          </a:p>
          <a:p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adapt()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in 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adapt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package performs multivariate numerical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08047A3-8337-9B4F-89D9-4F82F7B4003E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The Sampling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Distribution of a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To perform inference (CI</a:t>
            </a:r>
            <a:r>
              <a:rPr lang="ja-JP" altLang="en-US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s, hypothesis tests) based on sampling statistics, we need to know the sampling distribution of the statistics, at least up to an approximation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X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1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, X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2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, …, </a:t>
            </a:r>
            <a:r>
              <a:rPr lang="en-US" i="1" dirty="0" err="1">
                <a:latin typeface="Arial Unicode MS" charset="0"/>
                <a:ea typeface="ＭＳ Ｐゴシック" charset="0"/>
                <a:cs typeface="ＭＳ Ｐゴシック" charset="0"/>
              </a:rPr>
              <a:t>X</a:t>
            </a:r>
            <a:r>
              <a:rPr lang="en-US" i="1" baseline="-25000" dirty="0" err="1">
                <a:latin typeface="Arial Unicode MS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~ </a:t>
            </a:r>
            <a:r>
              <a:rPr lang="en-US" i="1" dirty="0" err="1">
                <a:latin typeface="Arial Unicode MS" charset="0"/>
                <a:ea typeface="ＭＳ Ｐゴシック" charset="0"/>
                <a:cs typeface="ＭＳ Ｐゴシック" charset="0"/>
              </a:rPr>
              <a:t>iid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 N(</a:t>
            </a:r>
            <a:r>
              <a:rPr lang="en-US" i="1" dirty="0">
                <a:latin typeface="Symbol" charset="0"/>
                <a:ea typeface="ＭＳ Ｐゴシック" charset="0"/>
                <a:cs typeface="ＭＳ Ｐゴシック" charset="0"/>
              </a:rPr>
              <a:t>m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 dirty="0">
                <a:latin typeface="Symbol" charset="0"/>
                <a:ea typeface="ＭＳ Ｐゴシック" charset="0"/>
                <a:cs typeface="Symbol" charset="0"/>
              </a:rPr>
              <a:t>s</a:t>
            </a:r>
            <a:r>
              <a:rPr lang="en-US" i="1" baseline="30000" dirty="0">
                <a:latin typeface="Arial Unicode MS" charset="0"/>
                <a:ea typeface="ＭＳ Ｐゴシック" charset="0"/>
                <a:cs typeface="ＭＳ Ｐゴシック" charset="0"/>
              </a:rPr>
              <a:t>2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).</a:t>
            </a:r>
          </a:p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9938" name="Object 4" descr="A statement that the T test statistic has a t distribution with n-1 degrees of freedom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031934"/>
              </p:ext>
            </p:extLst>
          </p:nvPr>
        </p:nvGraphicFramePr>
        <p:xfrm>
          <a:off x="1295400" y="4876800"/>
          <a:ext cx="649922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3" imgW="2235200" imgH="419100" progId="Equation.3">
                  <p:embed/>
                </p:oleObj>
              </mc:Choice>
              <mc:Fallback>
                <p:oleObj name="Equation" r:id="rId3" imgW="2235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76800"/>
                        <a:ext cx="6499225" cy="12223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D7795045-1812-DD49-81DA-0B712E282992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16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Approximating the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Sampling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Distribution of a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What if the data</a:t>
            </a:r>
            <a:r>
              <a:rPr lang="ja-JP" altLang="en-US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 distribution is not known?</a:t>
            </a:r>
          </a:p>
          <a:p>
            <a:pPr lvl="1">
              <a:buClrTx/>
              <a:buFont typeface="Arial" charset="0"/>
              <a:buChar char="•"/>
            </a:pPr>
            <a:r>
              <a:rPr lang="en-US" dirty="0">
                <a:latin typeface="Tahoma" charset="0"/>
                <a:ea typeface="ＭＳ Ｐゴシック" charset="0"/>
              </a:rPr>
              <a:t>Large sample: Central Limit Theorem</a:t>
            </a:r>
          </a:p>
          <a:p>
            <a:pPr lvl="1">
              <a:buClrTx/>
              <a:buFont typeface="Arial" charset="0"/>
              <a:buChar char="•"/>
            </a:pPr>
            <a:r>
              <a:rPr lang="en-US" dirty="0">
                <a:latin typeface="Arial Unicode MS" charset="0"/>
                <a:ea typeface="ＭＳ Ｐゴシック" charset="0"/>
              </a:rPr>
              <a:t>Small sample: Normal theory or nonparametric procedures based on permutation distributions</a:t>
            </a:r>
          </a:p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B1F7E0B-C4D4-BB46-82B7-172CDB597026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17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Simulating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Sampling Distribution of a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If the population distribution is known, we can approximate the sampling distribution with simulation.</a:t>
            </a:r>
          </a:p>
          <a:p>
            <a:pPr lvl="1">
              <a:buClrTx/>
              <a:buFont typeface="Arial" charset="0"/>
              <a:buChar char="•"/>
            </a:pPr>
            <a:r>
              <a:rPr lang="en-US" dirty="0">
                <a:latin typeface="Tahoma" charset="0"/>
                <a:ea typeface="ＭＳ Ｐゴシック" charset="0"/>
              </a:rPr>
              <a:t>Repeatedly (</a:t>
            </a:r>
            <a:r>
              <a:rPr lang="en-US" i="1" dirty="0">
                <a:latin typeface="Tahoma" charset="0"/>
                <a:ea typeface="ＭＳ Ｐゴシック" charset="0"/>
              </a:rPr>
              <a:t>m</a:t>
            </a:r>
            <a:r>
              <a:rPr lang="en-US" dirty="0">
                <a:latin typeface="Tahoma" charset="0"/>
                <a:ea typeface="ＭＳ Ｐゴシック" charset="0"/>
              </a:rPr>
              <a:t> times) generate random samples of size </a:t>
            </a:r>
            <a:r>
              <a:rPr lang="en-US" i="1" dirty="0">
                <a:latin typeface="Tahoma" charset="0"/>
                <a:ea typeface="ＭＳ Ｐゴシック" charset="0"/>
              </a:rPr>
              <a:t>n</a:t>
            </a:r>
            <a:r>
              <a:rPr lang="en-US" dirty="0">
                <a:latin typeface="Tahoma" charset="0"/>
                <a:ea typeface="ＭＳ Ｐゴシック" charset="0"/>
              </a:rPr>
              <a:t> from the population distribution</a:t>
            </a:r>
          </a:p>
          <a:p>
            <a:pPr lvl="1">
              <a:buClrTx/>
              <a:buFont typeface="Arial" charset="0"/>
              <a:buChar char="•"/>
            </a:pPr>
            <a:r>
              <a:rPr lang="en-US" dirty="0">
                <a:latin typeface="Tahoma" charset="0"/>
                <a:ea typeface="ＭＳ Ｐゴシック" charset="0"/>
              </a:rPr>
              <a:t>Calculate a statistic (say, </a:t>
            </a:r>
            <a:r>
              <a:rPr lang="en-US" i="1" dirty="0">
                <a:latin typeface="Tahoma" charset="0"/>
                <a:ea typeface="ＭＳ Ｐゴシック" charset="0"/>
              </a:rPr>
              <a:t>S</a:t>
            </a:r>
            <a:r>
              <a:rPr lang="en-US" dirty="0">
                <a:latin typeface="Tahoma" charset="0"/>
                <a:ea typeface="ＭＳ Ｐゴシック" charset="0"/>
              </a:rPr>
              <a:t>) each time</a:t>
            </a:r>
          </a:p>
          <a:p>
            <a:pPr lvl="1">
              <a:buClrTx/>
              <a:buFont typeface="Arial" charset="0"/>
              <a:buChar char="•"/>
            </a:pPr>
            <a:r>
              <a:rPr lang="en-US" dirty="0">
                <a:latin typeface="Tahoma" charset="0"/>
                <a:ea typeface="ＭＳ Ｐゴシック" charset="0"/>
              </a:rPr>
              <a:t>The empirical (observed) distribution of </a:t>
            </a:r>
            <a:r>
              <a:rPr lang="en-US" i="1" dirty="0">
                <a:latin typeface="Tahoma" charset="0"/>
                <a:ea typeface="ＭＳ Ｐゴシック" charset="0"/>
              </a:rPr>
              <a:t>S-</a:t>
            </a:r>
            <a:r>
              <a:rPr lang="en-US" dirty="0">
                <a:latin typeface="Tahoma" charset="0"/>
                <a:ea typeface="ＭＳ Ｐゴシック" charset="0"/>
              </a:rPr>
              <a:t>values approximates the true distribution of </a:t>
            </a:r>
            <a:r>
              <a:rPr lang="en-US" i="1" dirty="0">
                <a:latin typeface="Tahoma" charset="0"/>
                <a:ea typeface="ＭＳ Ｐゴシック" charset="0"/>
              </a:rPr>
              <a:t>S</a:t>
            </a:r>
          </a:p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A90D5A9-935E-1A4B-B8B7-409F59606EFF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18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X</a:t>
            </a:r>
            <a:r>
              <a:rPr lang="en-US" i="1" baseline="-25000">
                <a:latin typeface="Arial Unicode MS" charset="0"/>
                <a:ea typeface="ＭＳ Ｐゴシック" charset="0"/>
                <a:cs typeface="ＭＳ Ｐゴシック" charset="0"/>
              </a:rPr>
              <a:t>1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, X</a:t>
            </a:r>
            <a:r>
              <a:rPr lang="en-US" i="1" baseline="-25000">
                <a:latin typeface="Arial Unicode MS" charset="0"/>
                <a:ea typeface="ＭＳ Ｐゴシック" charset="0"/>
                <a:cs typeface="ＭＳ Ｐゴシック" charset="0"/>
              </a:rPr>
              <a:t>2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, X</a:t>
            </a:r>
            <a:r>
              <a:rPr lang="en-US" i="1" baseline="-25000">
                <a:latin typeface="Arial Unicode MS" charset="0"/>
                <a:ea typeface="ＭＳ Ｐゴシック" charset="0"/>
                <a:cs typeface="ＭＳ Ｐゴシック" charset="0"/>
              </a:rPr>
              <a:t>3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, X</a:t>
            </a:r>
            <a:r>
              <a:rPr lang="en-US" i="1" baseline="-25000">
                <a:latin typeface="Arial Unicode MS" charset="0"/>
                <a:ea typeface="ＭＳ Ｐゴシック" charset="0"/>
                <a:cs typeface="ＭＳ Ｐゴシック" charset="0"/>
              </a:rPr>
              <a:t>4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~Expon(1)</a:t>
            </a: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What is the sampling distribution of:</a:t>
            </a:r>
          </a:p>
          <a:p>
            <a:pPr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3010" name="Object 4" descr="Two sample statistics: the sample mean and the midrange (that is, the average of the minimum and maximum)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836387"/>
              </p:ext>
            </p:extLst>
          </p:nvPr>
        </p:nvGraphicFramePr>
        <p:xfrm>
          <a:off x="1524000" y="3352800"/>
          <a:ext cx="60563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3" imgW="2082800" imgH="546100" progId="Equation.3">
                  <p:embed/>
                </p:oleObj>
              </mc:Choice>
              <mc:Fallback>
                <p:oleObj name="Equation" r:id="rId3" imgW="2082800" imgH="546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52800"/>
                        <a:ext cx="6056313" cy="159226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BFE72346-173F-F24C-ADDB-3EA98C6419F6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19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Pseudo-random deviates can pass any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statistical test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for randomness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They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appear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to be independent and identically distributed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Random number generators for common distributions are available in R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Special techniques (STAT 740) may be needed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65E258D-CAD3-7942-A3BF-9DF7006ABD4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Monte Carlo Simulation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Some common uses of simulation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>
                <a:latin typeface="Arial Unicode MS" charset="0"/>
                <a:ea typeface="ＭＳ Ｐゴシック" charset="0"/>
              </a:rPr>
              <a:t>Modeling stochastic behavior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>
                <a:latin typeface="Arial Unicode MS" charset="0"/>
                <a:ea typeface="ＭＳ Ｐゴシック" charset="0"/>
              </a:rPr>
              <a:t>Calculating definite integrals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>
                <a:latin typeface="Arial Unicode MS" charset="0"/>
                <a:ea typeface="ＭＳ Ｐゴシック" charset="0"/>
              </a:rPr>
              <a:t>Approximating the sampling distribution of a statistic (e.g., maximum of a random sample)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ED98685-0791-384D-9A70-3577EDC48445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Modeling Stochastic Behavior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Buffon</a:t>
            </a:r>
            <a:r>
              <a:rPr lang="ja-JP" altLang="en-US" dirty="0">
                <a:latin typeface="Arial Unicode M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s needle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Random Walk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Observe 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X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1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, X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2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, …, 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where 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p=P(X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i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=1)=P(X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i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=-1)=.5 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and study 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S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1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,S</a:t>
            </a:r>
            <a:r>
              <a:rPr lang="en-US" i="1" baseline="-25000" dirty="0">
                <a:latin typeface="Arial Unicode MS" charset="0"/>
                <a:ea typeface="ＭＳ Ｐゴシック" charset="0"/>
                <a:cs typeface="ＭＳ Ｐゴシック" charset="0"/>
              </a:rPr>
              <a:t>2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,…, 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where</a:t>
            </a:r>
          </a:p>
          <a:p>
            <a:pPr eaLnBrk="1" hangingPunct="1">
              <a:buClrTx/>
              <a:buFont typeface="Wingdings" charset="0"/>
              <a:buChar char="§"/>
            </a:pP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charset="0"/>
              <a:buChar char="§"/>
            </a:pP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This is also called 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Gambler</a:t>
            </a:r>
            <a:r>
              <a:rPr lang="ja-JP" altLang="en-US" i="1" dirty="0">
                <a:latin typeface="Arial Unicode M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i="1" dirty="0">
                <a:latin typeface="Arial Unicode MS" charset="0"/>
                <a:ea typeface="ＭＳ Ｐゴシック" charset="0"/>
                <a:cs typeface="ＭＳ Ｐゴシック" charset="0"/>
              </a:rPr>
              <a:t>s ruin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; each Xi represents a $1 bet with a return of $2 for a win and $0 for a loss.</a:t>
            </a:r>
          </a:p>
          <a:p>
            <a:pPr eaLnBrk="1" hangingPunct="1">
              <a:buClrTx/>
              <a:buFont typeface="Wingdings" charset="0"/>
              <a:buNone/>
            </a:pP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4578" name="Object 4" descr="Formula for the cumulative sums of the random variables in a random walk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808250"/>
              </p:ext>
            </p:extLst>
          </p:nvPr>
        </p:nvGraphicFramePr>
        <p:xfrm>
          <a:off x="3810000" y="4267200"/>
          <a:ext cx="1319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4" imgW="660400" imgH="457200" progId="Equation.3">
                  <p:embed/>
                </p:oleObj>
              </mc:Choice>
              <mc:Fallback>
                <p:oleObj name="Equation" r:id="rId4" imgW="660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67200"/>
                        <a:ext cx="1319213" cy="914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D8553E1-3753-7244-82D6-E74700479B0F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4</a:t>
            </a:fld>
            <a:endParaRPr lang="en-US" sz="1200" dirty="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Arial Unicode MS" charset="0"/>
                <a:ea typeface="ＭＳ Ｐゴシック" charset="0"/>
                <a:cs typeface="ＭＳ Ｐゴシック" charset="0"/>
              </a:rPr>
              <a:t>A Fair Game</a:t>
            </a:r>
            <a:endParaRPr lang="en-US" dirty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The properties of a 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fair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 game (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p=.5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) are a lot more interesting than the properties of an unfair game (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p≠.5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Some properties of this process are easy to anticipate (</a:t>
            </a:r>
            <a:r>
              <a:rPr lang="en-US" i="1">
                <a:latin typeface="Arial Unicode MS" charset="0"/>
                <a:ea typeface="ＭＳ Ｐゴシック" charset="0"/>
                <a:cs typeface="ＭＳ Ｐゴシック" charset="0"/>
              </a:rPr>
              <a:t>E(S)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5481C8EA-7081-A04C-9C0A-9D8B0299CE9D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Gambler</a:t>
            </a:r>
            <a:r>
              <a:rPr lang="ja-JP" altLang="en-US" dirty="0">
                <a:latin typeface="Arial Unicode M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s Ruin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Some properties are difficult to anticipate, and can be aided by simulation. 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>
                <a:latin typeface="Arial Unicode MS" charset="0"/>
                <a:ea typeface="ＭＳ Ｐゴシック" charset="0"/>
              </a:rPr>
              <a:t>Expected number of returns to 0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>
                <a:latin typeface="Arial Unicode MS" charset="0"/>
                <a:ea typeface="ＭＳ Ｐゴシック" charset="0"/>
              </a:rPr>
              <a:t>Expected length of a winning streak</a:t>
            </a:r>
          </a:p>
          <a:p>
            <a:pPr lvl="1" eaLnBrk="1" hangingPunct="1">
              <a:buClrTx/>
              <a:buFont typeface="Arial" charset="0"/>
              <a:buChar char="•"/>
            </a:pPr>
            <a:r>
              <a:rPr lang="en-US">
                <a:latin typeface="Arial Unicode MS" charset="0"/>
                <a:ea typeface="ＭＳ Ｐゴシック" charset="0"/>
              </a:rPr>
              <a:t>Probability of going broke given an initial </a:t>
            </a:r>
            <a:r>
              <a:rPr lang="en-US" i="1">
                <a:latin typeface="Arial Unicode MS" charset="0"/>
                <a:ea typeface="ＭＳ Ｐゴシック" charset="0"/>
              </a:rPr>
              <a:t>bank</a:t>
            </a:r>
          </a:p>
          <a:p>
            <a:pPr eaLnBrk="1" hangingPunct="1">
              <a:buClrTx/>
              <a:buFont typeface="Wingdings" charset="0"/>
              <a:buNone/>
            </a:pP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2860F51F-9857-3549-B90C-4C3389DFB7CF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6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Calculating Definite Integrals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 statistics, we often have to calculate difficult definite integrals (posterior distributions, expected values)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(here, </a:t>
            </a:r>
            <a:r>
              <a:rPr lang="en-US" b="1" i="1">
                <a:latin typeface="Tahoma" charset="0"/>
                <a:ea typeface="ＭＳ Ｐゴシック" charset="0"/>
                <a:cs typeface="ＭＳ Ｐゴシック" charset="0"/>
              </a:rPr>
              <a:t>x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could be multidimensional)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0722" name="Object 4" descr="Definite integral of function h over the interval (a,b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719944"/>
              </p:ext>
            </p:extLst>
          </p:nvPr>
        </p:nvGraphicFramePr>
        <p:xfrm>
          <a:off x="2438400" y="3352800"/>
          <a:ext cx="26590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850900" imgH="292100" progId="Equation.3">
                  <p:embed/>
                </p:oleObj>
              </mc:Choice>
              <mc:Fallback>
                <p:oleObj name="Equation" r:id="rId3" imgW="8509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2659063" cy="914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541696EF-A419-6040-8880-0855C21B8B89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7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Integral Examples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 1</a:t>
            </a:r>
          </a:p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 2</a:t>
            </a:r>
          </a:p>
          <a:p>
            <a:pPr>
              <a:buFont typeface="Wingdings" charset="0"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1746" name="Object 4" descr="Definite intergral of the function four over one plus x-squared over the interval (0,1)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403652"/>
              </p:ext>
            </p:extLst>
          </p:nvPr>
        </p:nvGraphicFramePr>
        <p:xfrm>
          <a:off x="2239963" y="2262188"/>
          <a:ext cx="30559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3" imgW="977900" imgH="355600" progId="Equation.3">
                  <p:embed/>
                </p:oleObj>
              </mc:Choice>
              <mc:Fallback>
                <p:oleObj name="Equation" r:id="rId3" imgW="977900" imgH="355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2262188"/>
                        <a:ext cx="3055937" cy="11144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 descr="Definite intergral of a complex two-variable function with upper limits a and b, and lower limits set to minus infinity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72061"/>
              </p:ext>
            </p:extLst>
          </p:nvPr>
        </p:nvGraphicFramePr>
        <p:xfrm>
          <a:off x="1408113" y="4549775"/>
          <a:ext cx="60325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5" imgW="1930400" imgH="355600" progId="Equation.3">
                  <p:embed/>
                </p:oleObj>
              </mc:Choice>
              <mc:Fallback>
                <p:oleObj name="Equation" r:id="rId5" imgW="1930400" imgH="3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4549775"/>
                        <a:ext cx="6032500" cy="11144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1C2BABF-8D01-A849-AE1A-C71E572A424C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8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Hit-or-Miss Monte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Carlo Example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1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Determine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such that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c≥h(x)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across entire region of interest (here,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c=4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 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770" name="Object 4" descr="Evaluating the integral of h from Example 1.  The integral evaluates to 4 times the arctan function, and the definite integral over the interval (0,1) is pi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32180"/>
              </p:ext>
            </p:extLst>
          </p:nvPr>
        </p:nvGraphicFramePr>
        <p:xfrm>
          <a:off x="685800" y="2590800"/>
          <a:ext cx="6924675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3" imgW="3136900" imgH="749300" progId="Equation.3">
                  <p:embed/>
                </p:oleObj>
              </mc:Choice>
              <mc:Fallback>
                <p:oleObj name="Equation" r:id="rId3" imgW="3136900" imgH="74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6924675" cy="165893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AD27E6D-6680-BE45-94ED-41D8D5C43738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9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24535</TotalTime>
  <Words>814</Words>
  <Application>Microsoft Office PowerPoint</Application>
  <PresentationFormat>On-screen Show (4:3)</PresentationFormat>
  <Paragraphs>126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 Unicode MS</vt:lpstr>
      <vt:lpstr>ＭＳ Ｐゴシック</vt:lpstr>
      <vt:lpstr>Arial</vt:lpstr>
      <vt:lpstr>Arial Black</vt:lpstr>
      <vt:lpstr>Courier New</vt:lpstr>
      <vt:lpstr>Symbol</vt:lpstr>
      <vt:lpstr>Tahoma</vt:lpstr>
      <vt:lpstr>Times New Roman</vt:lpstr>
      <vt:lpstr>Wingdings</vt:lpstr>
      <vt:lpstr>Theme1</vt:lpstr>
      <vt:lpstr>Equation</vt:lpstr>
      <vt:lpstr>Microsoft Equation 3.0</vt:lpstr>
      <vt:lpstr>Random Numbers and Simulation</vt:lpstr>
      <vt:lpstr>Random Numbers</vt:lpstr>
      <vt:lpstr>Monte Carlo Simulation</vt:lpstr>
      <vt:lpstr>Modeling Stochastic Behavior</vt:lpstr>
      <vt:lpstr>A Fair Game</vt:lpstr>
      <vt:lpstr>Gambler’s Ruin</vt:lpstr>
      <vt:lpstr>Calculating Definite Integrals</vt:lpstr>
      <vt:lpstr>Integral Examples</vt:lpstr>
      <vt:lpstr>Hit-or-Miss Monte Carlo Example</vt:lpstr>
      <vt:lpstr>Hit-or-Miss Monte Carlo Simulation</vt:lpstr>
      <vt:lpstr>Classical Monte Carlo Integration</vt:lpstr>
      <vt:lpstr>Expected Values</vt:lpstr>
      <vt:lpstr>Esimtating Expected Values</vt:lpstr>
      <vt:lpstr>Examples</vt:lpstr>
      <vt:lpstr>Integration</vt:lpstr>
      <vt:lpstr>The Sampling Distribution of a Statistic</vt:lpstr>
      <vt:lpstr>Approximating the Sampling Distribution of a Statistic</vt:lpstr>
      <vt:lpstr>Simulating the Sampling Distribution of a Statistic</vt:lpstr>
      <vt:lpstr>Example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128</cp:revision>
  <cp:lastPrinted>2011-09-16T20:15:43Z</cp:lastPrinted>
  <dcterms:created xsi:type="dcterms:W3CDTF">2011-09-16T20:15:21Z</dcterms:created>
  <dcterms:modified xsi:type="dcterms:W3CDTF">2017-09-22T13:43:47Z</dcterms:modified>
</cp:coreProperties>
</file>