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5" r:id="rId2"/>
    <p:sldId id="304" r:id="rId3"/>
    <p:sldId id="305" r:id="rId4"/>
    <p:sldId id="288" r:id="rId5"/>
    <p:sldId id="306" r:id="rId6"/>
    <p:sldId id="284" r:id="rId7"/>
    <p:sldId id="307" r:id="rId8"/>
    <p:sldId id="310" r:id="rId9"/>
    <p:sldId id="311" r:id="rId10"/>
    <p:sldId id="308" r:id="rId11"/>
    <p:sldId id="309" r:id="rId12"/>
    <p:sldId id="312" r:id="rId13"/>
    <p:sldId id="324" r:id="rId14"/>
    <p:sldId id="313" r:id="rId15"/>
    <p:sldId id="314" r:id="rId16"/>
    <p:sldId id="315" r:id="rId17"/>
    <p:sldId id="32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3" d="100"/>
          <a:sy n="103" d="100"/>
        </p:scale>
        <p:origin x="17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fld id="{6DDC8DD0-93E3-41DD-88D5-FD4F6E491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774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fld id="{15DA328B-29DB-40C9-9436-D6905309C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366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061266B8-D98B-4DD9-AC5F-C4490FC68420}" type="slidenum">
              <a:rPr lang="en-US" altLang="en-US" sz="1200">
                <a:latin typeface="Arial Unicode MS" panose="020B0604020202020204" pitchFamily="34" charset="-128"/>
              </a:rPr>
              <a:pPr/>
              <a:t>1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989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1B2DEEAC-7997-4E83-AF40-F7AAD6888227}" type="slidenum">
              <a:rPr lang="en-US" altLang="en-US" sz="1200">
                <a:latin typeface="Arial Unicode MS" panose="020B0604020202020204" pitchFamily="34" charset="-128"/>
              </a:rPr>
              <a:pPr/>
              <a:t>10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Order is fungible in SAS data steps (though text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indicates otherwise).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576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6CABF9B3-2A7E-4C96-A40A-9B4B2554060F}" type="slidenum">
              <a:rPr lang="en-US" altLang="en-US" sz="1200">
                <a:latin typeface="Arial Unicode MS" panose="020B0604020202020204" pitchFamily="34" charset="-128"/>
              </a:rPr>
              <a:pPr/>
              <a:t>11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SAS </a:t>
            </a:r>
            <a:r>
              <a:rPr lang="en-US" altLang="en-US" dirty="0" err="1">
                <a:ea typeface="ＭＳ Ｐゴシック" panose="020B0600070205080204" pitchFamily="34" charset="-128"/>
              </a:rPr>
              <a:t>OnDemand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uses Studio, not Display Manager.  Enterprise Guide has a project-based windowing environment.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03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named</a:t>
            </a:r>
            <a:r>
              <a:rPr lang="en-US" baseline="0" dirty="0"/>
              <a:t> SAS programs also appear.  Results Viewer has supplanted Output.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633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don’t use Results as much as I should.  SPSSX has this output layout too.  Run </a:t>
            </a:r>
            <a:r>
              <a:rPr lang="en-US" dirty="0" err="1"/>
              <a:t>agency.sas</a:t>
            </a:r>
            <a:r>
              <a:rPr lang="en-US" dirty="0"/>
              <a:t> </a:t>
            </a:r>
            <a:r>
              <a:rPr lang="en-US" baseline="0" dirty="0"/>
              <a:t>(if you haven’t already).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481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in New Window does not open individual objects…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057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Technical topic for an introductory chapter.  Some of the options are not relevant </a:t>
            </a:r>
            <a:r>
              <a:rPr lang="en-US"/>
              <a:t>to default html output.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61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855DEA72-DFF3-40B3-B883-8961AEA23894}" type="slidenum">
              <a:rPr lang="en-US" altLang="en-US" sz="1200">
                <a:latin typeface="Arial Unicode MS" panose="020B0604020202020204" pitchFamily="34" charset="-128"/>
              </a:rPr>
              <a:pPr/>
              <a:t>2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17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7D034A18-5E40-4953-BB47-94EE85DF2C23}" type="slidenum">
              <a:rPr lang="en-US" altLang="en-US" sz="1200">
                <a:latin typeface="Arial Unicode MS" panose="020B0604020202020204" pitchFamily="34" charset="-128"/>
              </a:rPr>
              <a:pPr/>
              <a:t>3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/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* could be a control symbol in older languages.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8791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agency.sas</a:t>
            </a:r>
            <a:r>
              <a:rPr lang="en-US" dirty="0"/>
              <a:t> Go to </a:t>
            </a:r>
            <a:r>
              <a:rPr lang="en-US" dirty="0" err="1"/>
              <a:t>WORK.agency</a:t>
            </a:r>
            <a:r>
              <a:rPr lang="en-US" baseline="0" dirty="0"/>
              <a:t> and look at worksheet.  Two data types, but many data formats (show in Column Attributes).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565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328B-29DB-40C9-9436-D6905309C18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013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19A32EFC-29C2-45AD-A430-94D5B5A88270}" type="slidenum">
              <a:rPr lang="en-US" altLang="en-US" sz="1200">
                <a:latin typeface="Arial Unicode MS" panose="020B0604020202020204" pitchFamily="34" charset="-128"/>
              </a:rPr>
              <a:pPr/>
              <a:t>6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defTabSz="928573">
              <a:defRPr/>
            </a:pPr>
            <a:r>
              <a:rPr lang="en-US" dirty="0"/>
              <a:t>I keep variable names</a:t>
            </a:r>
            <a:r>
              <a:rPr lang="en-US" baseline="0" dirty="0"/>
              <a:t> short.  </a:t>
            </a:r>
            <a:endParaRPr lang="en-US" dirty="0"/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53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644C4F9B-F809-49AA-9D75-FB5A7163BCC5}" type="slidenum">
              <a:rPr lang="en-US" altLang="en-US" sz="1200">
                <a:latin typeface="Arial Unicode MS" panose="020B0604020202020204" pitchFamily="34" charset="-128"/>
              </a:rPr>
              <a:pPr/>
              <a:t>7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Employers are interested in data management skills</a:t>
            </a:r>
          </a:p>
        </p:txBody>
      </p:sp>
    </p:spTree>
    <p:extLst>
      <p:ext uri="{BB962C8B-B14F-4D97-AF65-F5344CB8AC3E}">
        <p14:creationId xmlns:p14="http://schemas.microsoft.com/office/powerpoint/2010/main" val="3649857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96F02D71-9F23-4526-B035-42410068FCC2}" type="slidenum">
              <a:rPr lang="en-US" altLang="en-US" sz="1200">
                <a:latin typeface="Arial Unicode MS" panose="020B0604020202020204" pitchFamily="34" charset="-128"/>
              </a:rPr>
              <a:pPr/>
              <a:t>8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679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60717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25003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89290" indent="-232143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5357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3017863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82150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946436" indent="-23214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EF5C454A-88C6-4303-904F-FBF461E174EA}" type="slidenum">
              <a:rPr lang="en-US" altLang="en-US" sz="1200">
                <a:latin typeface="Arial Unicode MS" panose="020B0604020202020204" pitchFamily="34" charset="-128"/>
              </a:rPr>
              <a:pPr/>
              <a:t>9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Another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 step (DATA or PROC).  There are several less common ways to end a step (quit, </a:t>
            </a:r>
            <a:r>
              <a:rPr lang="en-US" altLang="en-US" baseline="0" dirty="0" err="1">
                <a:ea typeface="ＭＳ Ｐゴシック" panose="020B0600070205080204" pitchFamily="34" charset="-128"/>
              </a:rPr>
              <a:t>etc</a:t>
            </a:r>
            <a:r>
              <a:rPr lang="en-US" altLang="en-US" baseline="0" dirty="0">
                <a:ea typeface="ＭＳ Ｐゴシック" panose="020B0600070205080204" pitchFamily="34" charset="-128"/>
              </a:rPr>
              <a:t>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24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663F9-21C5-424F-8BC8-0249323AB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52388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2BA79-E881-46A2-9745-16802E5A7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55047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E429F-9C9E-47DF-B16C-EAED3BEB8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7718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685C2-13A3-4D8E-89E6-D588884A71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784084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6E587-327C-4CDA-AB6C-7303A7692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560514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F4C71-79EA-41C5-B2C0-4C430E9C8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727330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42C29-089D-4228-9165-207577C2C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181463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70249-5DB0-432D-82B9-E4B5451DA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709791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8E2F-9805-4F5B-A5CD-A6965A37F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364894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62CB5-8E84-4760-B401-C282A8416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290878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AD1C1-22D9-4ED9-B599-161166A7B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023456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7EE8F-A3A2-45FC-84A6-777DCA32B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01679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4A938-7C78-48A3-A289-2B3323C51E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0192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F5921-7E33-47B6-A2C1-B76BE88E8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66242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3B2C9-EB0B-4130-AE6B-53C75552C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532413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998E8040-5322-464B-9E53-D766911954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Arial Unicode MS" charset="0"/>
              </a:rPr>
              <a:t>Chapter 1: Introduction to SAS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SAS programs: A sequence of </a:t>
            </a:r>
            <a:r>
              <a:rPr lang="en-US" i="1" dirty="0">
                <a:latin typeface="Arial Unicode MS"/>
                <a:ea typeface="+mn-ea"/>
                <a:cs typeface="+mn-cs"/>
              </a:rPr>
              <a:t>statements</a:t>
            </a:r>
            <a:r>
              <a:rPr lang="en-US" dirty="0">
                <a:latin typeface="Arial Unicode MS"/>
                <a:ea typeface="+mn-ea"/>
                <a:cs typeface="+mn-cs"/>
              </a:rPr>
              <a:t> in a particular order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Rules for SAS statements:</a:t>
            </a:r>
          </a:p>
          <a:p>
            <a:pPr marL="914400" lvl="1" indent="-514350" eaLnBrk="1" hangingPunct="1">
              <a:buClrTx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Every SAS statement ends in a semicolon</a:t>
            </a:r>
          </a:p>
          <a:p>
            <a:pPr marL="914400" lvl="1" indent="-514350" eaLnBrk="1" hangingPunct="1">
              <a:buClrTx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Upper/lower case does not matter in SAS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77D96C05-C124-4F94-9498-8C09C2187E39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2011</a:t>
            </a: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 Unicode MS" charset="0"/>
              </a:rPr>
              <a:t>Implicit Looping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SAS reads data sets </a:t>
            </a:r>
            <a:r>
              <a:rPr lang="en-US" i="1" dirty="0">
                <a:latin typeface="Arial Unicode MS"/>
                <a:ea typeface="+mn-ea"/>
                <a:cs typeface="+mn-cs"/>
              </a:rPr>
              <a:t>one observation at a time</a:t>
            </a:r>
            <a:r>
              <a:rPr lang="en-US" dirty="0">
                <a:latin typeface="Arial Unicode MS"/>
                <a:ea typeface="+mn-ea"/>
                <a:cs typeface="+mn-cs"/>
              </a:rPr>
              <a:t>-implicit looping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SAS executes steps line by line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Be sure to enter statements in correct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45851029-81DF-4726-800D-B254A1826892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10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 Unicode MS" charset="0"/>
              </a:rPr>
              <a:t>SAS Environment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PCs in labs and classrooms use the SAS </a:t>
            </a:r>
            <a:r>
              <a:rPr lang="en-US" i="1" dirty="0">
                <a:latin typeface="Arial Unicode MS"/>
                <a:ea typeface="+mn-ea"/>
                <a:cs typeface="+mn-cs"/>
              </a:rPr>
              <a:t>windowing</a:t>
            </a:r>
            <a:r>
              <a:rPr lang="en-US" dirty="0">
                <a:latin typeface="Arial Unicode MS"/>
                <a:ea typeface="+mn-ea"/>
                <a:cs typeface="+mn-cs"/>
              </a:rPr>
              <a:t> environment (Windows version)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We use SAS Studio—a web-based Linux platform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 dirty="0"/>
              <a:t>3 (or 4) tabs for each program in one frame and 5 subdirectories in another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endParaRPr lang="en-US" dirty="0">
              <a:latin typeface="Arial Unicode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A6423374-5AA2-426B-B844-6B346B04AEE9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11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SAS Studio: Right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 dirty="0"/>
              <a:t>“Code”: Type in and edit SAS programs in the code window (color-coded)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“Log”: Contains notes about SAS code execution, SAS data sets, and errors/warnings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“Results”: Printable results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“Output Data”: Newly-created data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1B786C67-8EE0-443E-AD09-0988A0FBFA11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12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SAS Studio: Left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 dirty="0"/>
              <a:t>“Server Files and Folders”: Program directory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“Libraries”: Includes default library (WORK library) and SASHELP (built-in SAS datasets)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/>
              <a:t>Three additional subdirectories are infrequently used in this course, though Snippets can be helpful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B0552512-4A60-4377-B8CE-C97E0C42EB42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13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Running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Once program is entered into “Program1”, save it, then “make the little man run”, or highlight sections of code, right-click and select Run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Go to Results, Output Data and Log windows for results or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B92928C5-C56F-4196-AE3C-0E5E6E431E4C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14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Log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Log window is constantly refreshed in SAS Studio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Log window -&gt; Error messages, number of observations and variables created.  Often hard to interpret, but info on intermediate datasets can be helpful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BD3C7BD7-B68F-4D80-84F0-08FD4500DF54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15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Results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Printing/Saving Output: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Select Folder icon with arrow pointing to upper right; a new window will open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Tables can be copied and pasted; right-click on individual figures to save in a variety of formats</a:t>
            </a:r>
          </a:p>
          <a:p>
            <a:pPr marL="0" indent="0">
              <a:buNone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A5876CD6-700E-4312-B4E0-6BAEF4CEC793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16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SAS System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>
                <a:latin typeface="Courier New"/>
                <a:cs typeface="Courier New"/>
              </a:rPr>
              <a:t>OPTIONS</a:t>
            </a:r>
            <a:r>
              <a:rPr lang="en-US" dirty="0">
                <a:latin typeface="Arial Unicode MS"/>
                <a:cs typeface="Arial Unicode MS"/>
              </a:rPr>
              <a:t> statement can appear before the </a:t>
            </a:r>
            <a:r>
              <a:rPr lang="en-US" b="1" dirty="0">
                <a:latin typeface="Courier New"/>
                <a:cs typeface="Courier New"/>
              </a:rPr>
              <a:t>DATA</a:t>
            </a:r>
            <a:r>
              <a:rPr lang="en-US" dirty="0">
                <a:latin typeface="Arial Unicode MS"/>
                <a:cs typeface="Arial Unicode MS"/>
              </a:rPr>
              <a:t> statement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Useful options for SAS macros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cs typeface="Arial Unicode MS"/>
              </a:rPr>
              <a:t>Frequently used to improve pagination and on-screen </a:t>
            </a:r>
            <a:r>
              <a:rPr lang="en-US" dirty="0" err="1">
                <a:latin typeface="Arial Unicode MS"/>
                <a:cs typeface="Arial Unicode MS"/>
              </a:rPr>
              <a:t>readabililty</a:t>
            </a:r>
            <a:r>
              <a:rPr lang="en-US" dirty="0">
                <a:latin typeface="Arial Unicode MS"/>
                <a:cs typeface="Arial Unicode MS"/>
              </a:rPr>
              <a:t> of output in old-style LISTING output files</a:t>
            </a:r>
          </a:p>
          <a:p>
            <a:pPr marL="0" indent="0" algn="ctr">
              <a:buNone/>
              <a:defRPr/>
            </a:pPr>
            <a:r>
              <a:rPr lang="en-US" sz="2400" b="1" dirty="0">
                <a:latin typeface="Courier New"/>
                <a:cs typeface="Courier New"/>
              </a:rPr>
              <a:t>OPTIONS LINESIZE=80 NOCENTER NODATE PAGESIZE=64 NONUMBER;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254B4843-CFB1-41B8-8B47-F52D80F092FB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17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 Unicode MS" charset="0"/>
              </a:rPr>
              <a:t>SAS Statements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Rules for SAS statements:</a:t>
            </a:r>
          </a:p>
          <a:p>
            <a:pPr marL="914400" lvl="1" indent="-514350" eaLnBrk="1" hangingPunct="1">
              <a:buClrTx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Statements can continue on next line</a:t>
            </a:r>
          </a:p>
          <a:p>
            <a:pPr marL="914400" lvl="1" indent="-514350" eaLnBrk="1" hangingPunct="1">
              <a:buClrTx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Statements can be on same line as other statements</a:t>
            </a:r>
          </a:p>
          <a:p>
            <a:pPr marL="914400" lvl="1" indent="-514350" eaLnBrk="1" hangingPunct="1">
              <a:buClrTx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Statements can start in any column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2F2136EF-3CE3-4D9B-A2C2-1632581BD9CE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2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2011</a:t>
            </a: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 Unicode MS" charset="0"/>
              </a:rPr>
              <a:t>SAS Comments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</a:rPr>
              <a:t>Rules for SAS comments: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</a:rPr>
              <a:t>Comment “boxes” are popular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</a:rPr>
              <a:t>Comments: Two possible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 b="1">
                <a:latin typeface="Courier New" charset="0"/>
                <a:cs typeface="Courier New" charset="0"/>
              </a:rPr>
              <a:t>*….; </a:t>
            </a:r>
            <a:r>
              <a:rPr lang="en-US" altLang="en-US" b="1">
                <a:latin typeface="Arial Unicode MS" charset="0"/>
                <a:cs typeface="Arial Unicode MS" charset="0"/>
              </a:rPr>
              <a:t>or</a:t>
            </a:r>
            <a:r>
              <a:rPr lang="en-US" altLang="en-US" b="1">
                <a:latin typeface="Courier New" charset="0"/>
                <a:cs typeface="Courier New" charset="0"/>
              </a:rPr>
              <a:t> /*….*/</a:t>
            </a:r>
          </a:p>
          <a:p>
            <a:pPr eaLnBrk="1" hangingPunct="1">
              <a:buClrTx/>
              <a:buFont typeface="Wingdings" charset="2"/>
              <a:buNone/>
              <a:defRPr/>
            </a:pPr>
            <a:r>
              <a:rPr lang="en-US" altLang="en-US" b="1">
                <a:latin typeface="Courier New" charset="0"/>
                <a:cs typeface="Courier New" charset="0"/>
              </a:rPr>
              <a:t>*Here is a comment;</a:t>
            </a:r>
          </a:p>
          <a:p>
            <a:pPr eaLnBrk="1" hangingPunct="1">
              <a:buClrTx/>
              <a:buFont typeface="Wingdings" charset="2"/>
              <a:buNone/>
              <a:defRPr/>
            </a:pPr>
            <a:r>
              <a:rPr lang="en-US" altLang="en-US" b="1">
                <a:latin typeface="Courier New" charset="0"/>
                <a:cs typeface="Courier New" charset="0"/>
              </a:rPr>
              <a:t>/* Here is another comment */</a:t>
            </a:r>
          </a:p>
          <a:p>
            <a:pPr>
              <a:buFont typeface="Wingdings" charset="2"/>
              <a:buChar char="n"/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A67B52D8-609F-4F0A-BD27-527E0C6193F6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3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2011</a:t>
            </a: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SAS 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Specially formatted “worksheet”; current extension is .sas7bdat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Variables represented by </a:t>
            </a:r>
            <a:r>
              <a:rPr lang="en-US" altLang="en-US" i="1" dirty="0">
                <a:latin typeface="Arial Unicode MS" charset="0"/>
                <a:cs typeface="Arial Unicode MS" charset="0"/>
              </a:rPr>
              <a:t>Columns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32,767 variables or more 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Observations represented by </a:t>
            </a:r>
            <a:r>
              <a:rPr lang="en-US" altLang="en-US" i="1" dirty="0">
                <a:latin typeface="Arial Unicode MS" charset="0"/>
                <a:cs typeface="Arial Unicode MS" charset="0"/>
              </a:rPr>
              <a:t>Rows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Two Data Types; </a:t>
            </a:r>
            <a:r>
              <a:rPr lang="en-US" altLang="en-US" i="1" dirty="0">
                <a:latin typeface="Arial Unicode MS" charset="0"/>
                <a:cs typeface="Arial Unicode MS" charset="0"/>
              </a:rPr>
              <a:t>Numeric </a:t>
            </a:r>
            <a:r>
              <a:rPr lang="en-US" altLang="en-US" dirty="0">
                <a:latin typeface="Arial Unicode MS" charset="0"/>
                <a:cs typeface="Arial Unicode MS" charset="0"/>
              </a:rPr>
              <a:t>and</a:t>
            </a:r>
            <a:r>
              <a:rPr lang="en-US" altLang="en-US" i="1" dirty="0">
                <a:latin typeface="Arial Unicode MS" charset="0"/>
                <a:cs typeface="Arial Unicode MS" charset="0"/>
              </a:rPr>
              <a:t> Character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Default variable length is 8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dirty="0">
                <a:latin typeface="Arial Unicode MS" charset="0"/>
                <a:cs typeface="Arial Unicode MS" charset="0"/>
              </a:rPr>
              <a:t>Stored in </a:t>
            </a:r>
            <a:r>
              <a:rPr lang="en-US" altLang="en-US" i="1" dirty="0">
                <a:latin typeface="Arial Unicode MS" charset="0"/>
                <a:cs typeface="Arial Unicode MS" charset="0"/>
              </a:rPr>
              <a:t>data libraries</a:t>
            </a:r>
            <a:endParaRPr lang="en-US" altLang="en-US" dirty="0">
              <a:latin typeface="Arial Unicode MS" charset="0"/>
              <a:cs typeface="Arial Unicode M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90643F2B-CFA1-46BF-AF6E-69D6937DFA29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4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SAS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  <a:cs typeface="Arial Unicode MS" charset="0"/>
              </a:rPr>
              <a:t>Choose data type based on how you </a:t>
            </a:r>
            <a:r>
              <a:rPr lang="en-US" altLang="en-US" i="1">
                <a:latin typeface="Arial Unicode MS" charset="0"/>
                <a:cs typeface="Arial Unicode MS" charset="0"/>
              </a:rPr>
              <a:t>use</a:t>
            </a:r>
            <a:r>
              <a:rPr lang="en-US" altLang="en-US">
                <a:latin typeface="Arial Unicode MS" charset="0"/>
                <a:cs typeface="Arial Unicode MS" charset="0"/>
              </a:rPr>
              <a:t> the variable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 b="1">
                <a:latin typeface="Arial Unicode MS" charset="0"/>
                <a:cs typeface="Arial Unicode MS" charset="0"/>
              </a:rPr>
              <a:t>Example:</a:t>
            </a:r>
            <a:r>
              <a:rPr lang="en-US" altLang="en-US" b="1" i="1">
                <a:latin typeface="Arial Unicode MS" charset="0"/>
                <a:cs typeface="Arial Unicode MS" charset="0"/>
              </a:rPr>
              <a:t> </a:t>
            </a:r>
            <a:r>
              <a:rPr lang="en-US" altLang="en-US">
                <a:latin typeface="Arial Unicode MS" charset="0"/>
                <a:cs typeface="Arial Unicode MS" charset="0"/>
              </a:rPr>
              <a:t>SSN could be character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  <a:cs typeface="Arial Unicode MS" charset="0"/>
              </a:rPr>
              <a:t>Missing data in SAS is denoted by a period (.) for numeric data and a null space for character data</a:t>
            </a:r>
          </a:p>
          <a:p>
            <a:pPr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  <a:cs typeface="Arial Unicode MS" charset="0"/>
              </a:rPr>
              <a:t>Variable attributes (Type, Length, etc) are stored with the SAS data set</a:t>
            </a:r>
          </a:p>
          <a:p>
            <a:pPr>
              <a:buFont typeface="Wingdings" charset="2"/>
              <a:buNone/>
              <a:defRPr/>
            </a:pPr>
            <a:endParaRPr lang="en-US" altLang="en-US">
              <a:latin typeface="Arial Unicode MS" charset="0"/>
              <a:cs typeface="Arial Unicode M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6D02A6A4-FD83-41F5-B5B0-4BEE4129C1B7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5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Arial Unicode MS" charset="0"/>
              </a:rPr>
              <a:t>Rules for Naming SAS variables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Names can be 32 characters or fewer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Names must begin with a letter or underscore (_)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Names may contain </a:t>
            </a:r>
            <a:r>
              <a:rPr lang="en-US" i="1" dirty="0">
                <a:latin typeface="Arial Unicode MS"/>
                <a:ea typeface="+mn-ea"/>
                <a:cs typeface="+mn-cs"/>
              </a:rPr>
              <a:t>only</a:t>
            </a:r>
            <a:r>
              <a:rPr lang="en-US" dirty="0">
                <a:latin typeface="Arial Unicode MS"/>
                <a:ea typeface="+mn-ea"/>
                <a:cs typeface="+mn-cs"/>
              </a:rPr>
              <a:t> letters, numbers, and underscores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Names can contain upper/lower case letters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9BC9398A-3E1F-440D-B8EE-A6DC6A677FDF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6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 Unicode MS" charset="0"/>
              </a:rPr>
              <a:t>Two Parts to SAS Programs: Data Step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2"/>
              <a:buNone/>
              <a:defRPr/>
            </a:pPr>
            <a:r>
              <a:rPr lang="en-US" altLang="en-US">
                <a:latin typeface="Arial Unicode MS" charset="0"/>
              </a:rPr>
              <a:t>DATA step: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</a:rPr>
              <a:t>When ads ask for “SAS experience”, they mean experience with the DATA step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</a:rPr>
              <a:t>Begins with DATA statements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</a:rPr>
              <a:t>Reads in and modifies data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altLang="en-US">
                <a:latin typeface="Arial Unicode MS" charset="0"/>
              </a:rPr>
              <a:t>Creates SAS data set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8D70A834-1B38-4641-856B-880E84C14154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7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 Unicode MS" charset="0"/>
              </a:rPr>
              <a:t>Two Parts to SAS Programs: PROC Step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2"/>
              <a:buNone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PROC step: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Begins with PROC statements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Performs (statistical) analyses on data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Produces results/outputs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80630909-72D0-446C-9D5B-359EBAA1C548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8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 Unicode MS" charset="0"/>
              </a:rPr>
              <a:t>Steps and Statements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i="1" dirty="0">
                <a:latin typeface="Arial Unicode MS"/>
                <a:ea typeface="+mn-ea"/>
                <a:cs typeface="+mn-cs"/>
              </a:rPr>
              <a:t>Steps</a:t>
            </a:r>
            <a:r>
              <a:rPr lang="en-US" dirty="0">
                <a:latin typeface="Arial Unicode MS"/>
                <a:ea typeface="+mn-ea"/>
                <a:cs typeface="+mn-cs"/>
              </a:rPr>
              <a:t> may contain many </a:t>
            </a:r>
            <a:r>
              <a:rPr lang="en-US" i="1" dirty="0">
                <a:latin typeface="Arial Unicode MS"/>
                <a:ea typeface="+mn-ea"/>
                <a:cs typeface="+mn-cs"/>
              </a:rPr>
              <a:t>statements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Steps usually end when:</a:t>
            </a:r>
          </a:p>
          <a:p>
            <a:pPr marL="914400" lvl="1" indent="-514350" eaLnBrk="1" hangingPunct="1">
              <a:buClrTx/>
              <a:buFont typeface="+mj-lt"/>
              <a:buAutoNum type="arabicPeriod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Another step begins</a:t>
            </a:r>
          </a:p>
          <a:p>
            <a:pPr marL="914400" lvl="1" indent="-514350" eaLnBrk="1" hangingPunct="1">
              <a:buClrTx/>
              <a:buFont typeface="+mj-lt"/>
              <a:buAutoNum type="arabicPeriod"/>
              <a:defRPr/>
            </a:pPr>
            <a:r>
              <a:rPr lang="en-US" dirty="0">
                <a:latin typeface="Arial Unicode MS"/>
                <a:ea typeface="+mn-ea"/>
                <a:cs typeface="+mn-cs"/>
              </a:rPr>
              <a:t>A </a:t>
            </a:r>
            <a:r>
              <a:rPr lang="en-US" b="1" dirty="0">
                <a:latin typeface="Courier New"/>
                <a:ea typeface="+mn-ea"/>
                <a:cs typeface="Courier New"/>
              </a:rPr>
              <a:t>RUN;</a:t>
            </a:r>
            <a:r>
              <a:rPr lang="en-US" dirty="0">
                <a:latin typeface="Arial Unicode MS"/>
                <a:ea typeface="+mn-ea"/>
                <a:cs typeface="+mn-cs"/>
              </a:rPr>
              <a:t> statement appears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DATA height;</a:t>
            </a:r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..SAS statements..</a:t>
            </a:r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run;</a:t>
            </a:r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PROC PRINT DATA=height;</a:t>
            </a:r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run;</a:t>
            </a:r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PROC REG;</a:t>
            </a:r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..SAS statements..</a:t>
            </a:r>
          </a:p>
          <a:p>
            <a:pPr>
              <a:buFont typeface="Wingdings" charset="2"/>
              <a:buNone/>
              <a:defRPr/>
            </a:pPr>
            <a:r>
              <a:rPr lang="en-US" b="1" dirty="0">
                <a:latin typeface="Courier New"/>
                <a:cs typeface="Courier New"/>
              </a:rPr>
              <a:t>run;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DF17B18F-17E9-408E-8FD1-E286E83E8375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9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30428</TotalTime>
  <Words>908</Words>
  <Application>Microsoft Macintosh PowerPoint</Application>
  <PresentationFormat>On-screen Show (4:3)</PresentationFormat>
  <Paragraphs>137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Arial Black</vt:lpstr>
      <vt:lpstr>Courier New</vt:lpstr>
      <vt:lpstr>Tahoma</vt:lpstr>
      <vt:lpstr>Times New Roman</vt:lpstr>
      <vt:lpstr>Wingdings</vt:lpstr>
      <vt:lpstr>Theme1</vt:lpstr>
      <vt:lpstr>Chapter 1: Introduction to SAS</vt:lpstr>
      <vt:lpstr>SAS Statements</vt:lpstr>
      <vt:lpstr>SAS Comments</vt:lpstr>
      <vt:lpstr>SAS  Data Sets</vt:lpstr>
      <vt:lpstr>SAS Variables</vt:lpstr>
      <vt:lpstr>Rules for Naming SAS variables</vt:lpstr>
      <vt:lpstr>Two Parts to SAS Programs: Data Step</vt:lpstr>
      <vt:lpstr>Two Parts to SAS Programs: PROC Step</vt:lpstr>
      <vt:lpstr>Steps and Statements</vt:lpstr>
      <vt:lpstr>Implicit Looping</vt:lpstr>
      <vt:lpstr>SAS Environment</vt:lpstr>
      <vt:lpstr>SAS Studio: Right Frame</vt:lpstr>
      <vt:lpstr>SAS Studio: Left Frame</vt:lpstr>
      <vt:lpstr>Running Programs</vt:lpstr>
      <vt:lpstr>Log Window</vt:lpstr>
      <vt:lpstr>Results Window</vt:lpstr>
      <vt:lpstr>SAS System Options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171</cp:revision>
  <cp:lastPrinted>2020-10-01T13:37:05Z</cp:lastPrinted>
  <dcterms:created xsi:type="dcterms:W3CDTF">2011-09-28T14:37:13Z</dcterms:created>
  <dcterms:modified xsi:type="dcterms:W3CDTF">2020-10-01T13:43:26Z</dcterms:modified>
</cp:coreProperties>
</file>