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4/7/17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C171E-8F94-4EDB-9DBB-A5254B6321D7}" type="datetimeFigureOut">
              <a:rPr lang="en-US" smtClean="0"/>
              <a:pPr/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BD831-4327-4495-B7DD-F9FF12515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3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Cover after Chapter 17 supplement.  Skim a couple</a:t>
            </a:r>
            <a:r>
              <a:rPr lang="en-US" baseline="0" dirty="0" smtClean="0"/>
              <a:t> slides only—Slide 10 and Slides 18-19.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BD831-4327-4495-B7DD-F9FF125153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2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 use of INVALUE.</a:t>
            </a:r>
            <a:r>
              <a:rPr lang="en-US" baseline="0" dirty="0" smtClean="0"/>
              <a:t>  “other” is a keyword here.  _same_ leaves values unprocessed.  _error_ results in missing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BD831-4327-4495-B7DD-F9FF125153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2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2AF-98B5-40D1-A81D-A28A2BCCBB1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can be used</a:t>
            </a:r>
            <a:r>
              <a:rPr lang="en-US" baseline="0" dirty="0" smtClean="0"/>
              <a:t> to set up multiple </a:t>
            </a:r>
            <a:r>
              <a:rPr lang="en-US" baseline="0" smtClean="0"/>
              <a:t>missing value codes.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BD831-4327-4495-B7DD-F9FF125153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81000" y="5886543"/>
            <a:ext cx="8001000" cy="43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 smtClean="0">
                <a:latin typeface="Arial Unicode MS" pitchFamily="34" charset="-128"/>
              </a:rPr>
              <a:t>Chapter 17 </a:t>
            </a:r>
            <a:r>
              <a:rPr lang="en-US" sz="5400" b="1" smtClean="0">
                <a:latin typeface="Arial Unicode MS" pitchFamily="34" charset="-128"/>
              </a:rPr>
              <a:t>supplement: Review </a:t>
            </a:r>
            <a:r>
              <a:rPr lang="en-US" sz="5400" b="1" dirty="0" smtClean="0">
                <a:latin typeface="Arial Unicode MS" pitchFamily="34" charset="-128"/>
              </a:rPr>
              <a:t>of Formatting Data</a:t>
            </a:r>
            <a:endParaRPr lang="en-US" sz="6000" b="1" dirty="0" smtClean="0">
              <a:latin typeface="Arial Unicode MS" pitchFamily="34" charset="-12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</a:t>
            </a:r>
            <a:r>
              <a:rPr lang="en-US" sz="4400" dirty="0" smtClean="0">
                <a:solidFill>
                  <a:schemeClr val="tx2"/>
                </a:solidFill>
                <a:latin typeface="Arial Unicode MS" pitchFamily="34" charset="-128"/>
              </a:rPr>
              <a:t>541</a:t>
            </a:r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286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Data Validation with </a:t>
            </a:r>
            <a:r>
              <a:rPr lang="en-US" sz="3600" b="1" dirty="0" err="1">
                <a:cs typeface="Arial" charset="0"/>
              </a:rPr>
              <a:t>Informats</a:t>
            </a:r>
            <a:endParaRPr lang="en-US" sz="3600" b="1" dirty="0">
              <a:cs typeface="Arial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426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2971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-36513"/>
            <a:ext cx="9017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  <a:latin typeface="Arial Narrow" pitchFamily="34" charset="0"/>
              </a:rPr>
              <a:t>Standard and User-Defined Formats for Output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49475"/>
            <a:ext cx="27432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21200"/>
            <a:ext cx="2743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457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47700" y="6858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Appearance of Numbers in Output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58900"/>
            <a:ext cx="7543800" cy="2514600"/>
          </a:xfrm>
        </p:spPr>
        <p:txBody>
          <a:bodyPr/>
          <a:lstStyle/>
          <a:p>
            <a:pPr algn="ctr"/>
            <a:r>
              <a:rPr lang="en-US" b="1"/>
              <a:t>Why are formats and informats useful for SAS date variables?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28638"/>
            <a:ext cx="75438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400" b="1" dirty="0">
                <a:solidFill>
                  <a:schemeClr val="tx1"/>
                </a:solidFill>
              </a:rPr>
              <a:t>Date type</a:t>
            </a:r>
            <a:r>
              <a:rPr lang="en-US" sz="3400" dirty="0"/>
              <a:t> </a:t>
            </a:r>
            <a:r>
              <a:rPr lang="en-US" sz="3400" b="1" dirty="0">
                <a:sym typeface="Wingdings" pitchFamily="2" charset="2"/>
              </a:rPr>
              <a:t> </a:t>
            </a:r>
            <a:r>
              <a:rPr lang="en-US" sz="3400" b="1" dirty="0"/>
              <a:t>an integer equal to the number of days elapsed since Jan. 1, 1960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400" b="1" dirty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graphicFrame>
        <p:nvGraphicFramePr>
          <p:cNvPr id="64515" name="Group 3"/>
          <p:cNvGraphicFramePr>
            <a:graphicFrameLocks noGrp="1"/>
          </p:cNvGraphicFramePr>
          <p:nvPr/>
        </p:nvGraphicFramePr>
        <p:xfrm>
          <a:off x="1752600" y="2133600"/>
          <a:ext cx="5791200" cy="3386139"/>
        </p:xfrm>
        <a:graphic>
          <a:graphicData uri="http://schemas.openxmlformats.org/drawingml/2006/table">
            <a:tbl>
              <a:tblPr/>
              <a:tblGrid>
                <a:gridCol w="2743200"/>
                <a:gridCol w="3048000"/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 Date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Dec. 31, 1959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2,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10,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647700" y="-2032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  <a:latin typeface="Arial Narrow" pitchFamily="34" charset="0"/>
              </a:rPr>
              <a:t>Appearance of SAS Dates (Numbers) in Output</a:t>
            </a:r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87851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520700" y="-36513"/>
            <a:ext cx="92202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Appearance of Numbers in Output</a:t>
            </a:r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53000"/>
            <a:ext cx="6934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07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934200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804863" y="13223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3200">
              <a:latin typeface="Courier" pitchFamily="49" charset="0"/>
            </a:endParaRPr>
          </a:p>
        </p:txBody>
      </p:sp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276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434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023938" y="4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523875" y="-61913"/>
            <a:ext cx="876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Formats for Output: Just a PROC</a:t>
            </a:r>
          </a:p>
        </p:txBody>
      </p:sp>
      <p:sp>
        <p:nvSpPr>
          <p:cNvPr id="63503" name="Oval 15"/>
          <p:cNvSpPr>
            <a:spLocks noChangeArrowheads="1"/>
          </p:cNvSpPr>
          <p:nvPr/>
        </p:nvSpPr>
        <p:spPr bwMode="auto">
          <a:xfrm>
            <a:off x="863600" y="6121400"/>
            <a:ext cx="32004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04863" y="13223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3200">
              <a:latin typeface="Courier" pitchFamily="49" charset="0"/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276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023938" y="4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23875" y="-61913"/>
            <a:ext cx="876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Formats for Output: Many PROCs</a:t>
            </a: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411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838200"/>
            <a:ext cx="3276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762000" y="3124200"/>
            <a:ext cx="32004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9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44378"/>
              </p:ext>
            </p:extLst>
          </p:nvPr>
        </p:nvGraphicFramePr>
        <p:xfrm>
          <a:off x="676275" y="904875"/>
          <a:ext cx="8210550" cy="5267327"/>
        </p:xfrm>
        <a:graphic>
          <a:graphicData uri="http://schemas.openxmlformats.org/drawingml/2006/table">
            <a:tbl>
              <a:tblPr/>
              <a:tblGrid>
                <a:gridCol w="1504950"/>
                <a:gridCol w="1219200"/>
                <a:gridCol w="5486400"/>
              </a:tblGrid>
              <a:tr h="4857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numeric missing value in SAS means there is no data value.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Missing Value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Representation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Regular</a:t>
                      </a:r>
                      <a:b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Numeric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6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Special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Numeric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.b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.c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.x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.y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.z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 followed by a letter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These are not  case-sensitive.</a:t>
                      </a:r>
                      <a:b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is equivalent to 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). 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Special</a:t>
                      </a:r>
                      <a:b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Numeric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._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 followed by an underscore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457200" y="-1905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Numeric Missing Values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534400" cy="1143000"/>
          </a:xfrm>
        </p:spPr>
        <p:txBody>
          <a:bodyPr/>
          <a:lstStyle/>
          <a:p>
            <a:r>
              <a:rPr lang="en-US" sz="3800" b="1">
                <a:latin typeface="Arial Narrow" pitchFamily="34" charset="0"/>
              </a:rPr>
              <a:t>Meaning of Special Numeric Missing Values</a:t>
            </a:r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4800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9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336800"/>
            <a:ext cx="3124200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57200" y="355600"/>
            <a:ext cx="4495800" cy="517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000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endParaRPr lang="en-US" sz="6000" b="1" dirty="0">
              <a:latin typeface="Univers Condensed" pitchFamily="34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Arial Narrow" pitchFamily="34" charset="0"/>
              </a:rPr>
              <a:t>(</a:t>
            </a:r>
            <a:r>
              <a:rPr lang="en-US" sz="3600" b="1" dirty="0" smtClean="0">
                <a:solidFill>
                  <a:schemeClr val="hlink"/>
                </a:solidFill>
                <a:latin typeface="Arial Narrow" pitchFamily="34" charset="0"/>
              </a:rPr>
              <a:t>input</a:t>
            </a:r>
            <a:r>
              <a:rPr lang="en-US" sz="3600" b="1" dirty="0" smtClean="0">
                <a:latin typeface="Arial Narrow" pitchFamily="34" charset="0"/>
              </a:rPr>
              <a:t>-related</a:t>
            </a:r>
            <a:r>
              <a:rPr lang="en-US" sz="3600" b="1" dirty="0">
                <a:latin typeface="Arial Narrow" pitchFamily="34" charset="0"/>
              </a:rPr>
              <a:t>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latin typeface="Arial Narrow" pitchFamily="34" charset="0"/>
                <a:cs typeface="Times New Roman" pitchFamily="18" charset="0"/>
              </a:rPr>
              <a:t>how 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to 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read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data values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 b="1" dirty="0">
              <a:latin typeface="Arial Narrow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CONVERT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interpretation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]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003800" y="826245"/>
            <a:ext cx="3810000" cy="734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000" b="1" dirty="0">
                <a:latin typeface="Univers Condensed" pitchFamily="34" charset="0"/>
              </a:rPr>
              <a:t>Formats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(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output</a:t>
            </a:r>
            <a:r>
              <a:rPr lang="en-US" sz="3600" b="1" dirty="0">
                <a:latin typeface="Arial Narrow" pitchFamily="34" charset="0"/>
              </a:rPr>
              <a:t>-related)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how to 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write</a:t>
            </a:r>
            <a:r>
              <a:rPr lang="en-US" sz="3600" b="1" dirty="0">
                <a:latin typeface="Arial Narrow" pitchFamily="34" charset="0"/>
              </a:rPr>
              <a:t>  </a:t>
            </a:r>
            <a:br>
              <a:rPr lang="en-US" sz="3600" b="1" dirty="0">
                <a:latin typeface="Arial Narrow" pitchFamily="34" charset="0"/>
              </a:rPr>
            </a:br>
            <a:r>
              <a:rPr lang="en-US" sz="3600" b="1" dirty="0">
                <a:latin typeface="Arial Narrow" pitchFamily="34" charset="0"/>
              </a:rPr>
              <a:t>data </a:t>
            </a:r>
            <a:r>
              <a:rPr lang="en-US" sz="3600" b="1" dirty="0" smtClean="0">
                <a:latin typeface="Arial Narrow" pitchFamily="34" charset="0"/>
              </a:rPr>
              <a:t>values</a:t>
            </a:r>
          </a:p>
          <a:p>
            <a:pPr algn="ctr">
              <a:buFontTx/>
              <a:buNone/>
            </a:pPr>
            <a:endParaRPr lang="en-US" b="1" dirty="0">
              <a:latin typeface="Arial Narrow" pitchFamily="34" charset="0"/>
            </a:endParaRPr>
          </a:p>
          <a:p>
            <a:pPr algn="ctr">
              <a:buFontTx/>
              <a:buNone/>
            </a:pPr>
            <a:endParaRPr lang="en-US" sz="1600" b="1" dirty="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PRINT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[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appearance</a:t>
            </a:r>
            <a:r>
              <a:rPr lang="en-US" sz="3600" b="1" dirty="0">
                <a:latin typeface="Arial Narrow" pitchFamily="34" charset="0"/>
              </a:rPr>
              <a:t>]</a:t>
            </a:r>
          </a:p>
          <a:p>
            <a:pPr algn="ctr">
              <a:buFontTx/>
              <a:buNone/>
            </a:pPr>
            <a:endParaRPr lang="en-US" sz="3600" dirty="0">
              <a:latin typeface="Arial Narrow" pitchFamily="34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3300" b="1" dirty="0">
                <a:sym typeface="Wingdings" pitchFamily="2" charset="2"/>
              </a:rPr>
              <a:t/>
            </a:r>
            <a:br>
              <a:rPr lang="en-US" sz="3300" b="1" dirty="0">
                <a:sym typeface="Wingdings" pitchFamily="2" charset="2"/>
              </a:rPr>
            </a:br>
            <a:r>
              <a:rPr lang="en-US" sz="8800" b="1" dirty="0">
                <a:solidFill>
                  <a:schemeClr val="bg2"/>
                </a:solidFill>
                <a:latin typeface="Univers Condensed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66800" y="4906963"/>
            <a:ext cx="79248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800" b="1" dirty="0">
                <a:latin typeface="Univers Condensed" pitchFamily="34" charset="0"/>
                <a:cs typeface="Times New Roman" pitchFamily="18" charset="0"/>
              </a:rPr>
              <a:t>are instructions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42863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>
                <a:solidFill>
                  <a:schemeClr val="bg2"/>
                </a:solidFill>
                <a:cs typeface="Arial" charset="0"/>
              </a:rPr>
              <a:t>Format for Group Processing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4267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429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559550" y="579438"/>
            <a:ext cx="237436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Create new 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variables from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existing ones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(recode)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with PUT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and 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INPUT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functions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0"/>
            <a:ext cx="6477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5715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41313" y="684213"/>
            <a:ext cx="8534400" cy="78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</a:rPr>
              <a:t>General syntax without optional arguments:</a:t>
            </a:r>
          </a:p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	PUT(</a:t>
            </a:r>
            <a:r>
              <a:rPr lang="en-US" sz="3400" dirty="0" err="1">
                <a:solidFill>
                  <a:srgbClr val="FFFF00"/>
                </a:solidFill>
                <a:latin typeface="Courier" pitchFamily="49" charset="0"/>
              </a:rPr>
              <a:t>source,format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400" dirty="0">
                <a:solidFill>
                  <a:srgbClr val="FFFF00"/>
                </a:solidFill>
              </a:rPr>
              <a:t>Always returns a </a:t>
            </a:r>
            <a:r>
              <a:rPr lang="en-US" sz="3400" b="1" dirty="0"/>
              <a:t>character value</a:t>
            </a:r>
            <a:r>
              <a:rPr lang="en-US" sz="3400" dirty="0">
                <a:solidFill>
                  <a:srgbClr val="FFFF00"/>
                </a:solidFill>
              </a:rPr>
              <a:t> by applying a format to an expression (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source</a:t>
            </a:r>
            <a:r>
              <a:rPr lang="en-US" sz="3400" dirty="0">
                <a:solidFill>
                  <a:srgbClr val="FFFF00"/>
                </a:solidFill>
              </a:rPr>
              <a:t>)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400" dirty="0">
                <a:solidFill>
                  <a:srgbClr val="FFFF00"/>
                </a:solidFill>
              </a:rPr>
              <a:t>Converts numeric to character values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The format must be of the same type as </a:t>
            </a:r>
            <a:r>
              <a:rPr lang="en-US" sz="3200" i="1" dirty="0">
                <a:solidFill>
                  <a:srgbClr val="FFFF00"/>
                </a:solidFill>
                <a:latin typeface="Courier" pitchFamily="49" charset="0"/>
                <a:cs typeface="Arial" charset="0"/>
              </a:rPr>
              <a:t>source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7200" dirty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9600" y="63500"/>
            <a:ext cx="577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PUT Function and Format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030288"/>
            <a:ext cx="8382000" cy="76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</a:rPr>
              <a:t>General syntax without optional arguments:</a:t>
            </a:r>
          </a:p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	INPUT(</a:t>
            </a:r>
            <a:r>
              <a:rPr lang="en-US" sz="3400" dirty="0" err="1">
                <a:solidFill>
                  <a:srgbClr val="FFFF00"/>
                </a:solidFill>
                <a:latin typeface="Courier" pitchFamily="49" charset="0"/>
              </a:rPr>
              <a:t>source,informat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)</a:t>
            </a:r>
            <a:endParaRPr lang="en-US" sz="3200" dirty="0">
              <a:solidFill>
                <a:srgbClr val="FFFF00"/>
              </a:solidFill>
              <a:latin typeface="Courier" pitchFamily="49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latin typeface="Courier" pitchFamily="49" charset="0"/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Returns a value by applying an </a:t>
            </a:r>
            <a:r>
              <a:rPr lang="en-US" sz="3200" dirty="0" err="1">
                <a:solidFill>
                  <a:srgbClr val="FFFF00"/>
                </a:solidFill>
                <a:cs typeface="Arial" charset="0"/>
              </a:rPr>
              <a:t>informat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 to an expression (</a:t>
            </a:r>
            <a:r>
              <a:rPr lang="en-US" sz="3200" dirty="0">
                <a:solidFill>
                  <a:srgbClr val="FFFF00"/>
                </a:solidFill>
                <a:latin typeface="Courier New" pitchFamily="49" charset="0"/>
                <a:cs typeface="Arial" charset="0"/>
              </a:rPr>
              <a:t>source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)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 err="1">
                <a:solidFill>
                  <a:srgbClr val="FFFF00"/>
                </a:solidFill>
                <a:cs typeface="Arial" charset="0"/>
              </a:rPr>
              <a:t>Informat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 type determines numeric or character type result. 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Converts character to numeric values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6600" dirty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385763"/>
            <a:ext cx="650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INPUT Function and </a:t>
            </a:r>
            <a:r>
              <a:rPr lang="en-US" sz="3600" b="1" dirty="0" err="1">
                <a:cs typeface="Arial" charset="0"/>
              </a:rPr>
              <a:t>Informat</a:t>
            </a:r>
            <a:endParaRPr lang="en-US" sz="3600" b="1" dirty="0"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235514" y="-6350"/>
            <a:ext cx="88026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Array Index </a:t>
            </a:r>
            <a:r>
              <a:rPr lang="en-US" sz="3600" b="1" dirty="0" smtClean="0">
                <a:cs typeface="Arial" charset="0"/>
              </a:rPr>
              <a:t>Values </a:t>
            </a:r>
            <a:r>
              <a:rPr lang="en-US" sz="3600" b="1" dirty="0">
                <a:cs typeface="Arial" charset="0"/>
              </a:rPr>
              <a:t>are Easier to Follow</a:t>
            </a:r>
          </a:p>
        </p:txBody>
      </p:sp>
      <p:pic>
        <p:nvPicPr>
          <p:cNvPr id="21590" name="Picture 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400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92" name="Picture 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3048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93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743200"/>
            <a:ext cx="5181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94" name="Oval 90"/>
          <p:cNvSpPr>
            <a:spLocks noChangeArrowheads="1"/>
          </p:cNvSpPr>
          <p:nvPr/>
        </p:nvSpPr>
        <p:spPr bwMode="auto">
          <a:xfrm>
            <a:off x="1511300" y="1577975"/>
            <a:ext cx="9906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Oval 91"/>
          <p:cNvSpPr>
            <a:spLocks noChangeArrowheads="1"/>
          </p:cNvSpPr>
          <p:nvPr/>
        </p:nvSpPr>
        <p:spPr bwMode="auto">
          <a:xfrm>
            <a:off x="6188075" y="1273175"/>
            <a:ext cx="3810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Oval 93"/>
          <p:cNvSpPr>
            <a:spLocks noChangeArrowheads="1"/>
          </p:cNvSpPr>
          <p:nvPr/>
        </p:nvSpPr>
        <p:spPr bwMode="auto">
          <a:xfrm>
            <a:off x="6207125" y="1558925"/>
            <a:ext cx="3810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0" y="147638"/>
            <a:ext cx="74676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4000" b="1" dirty="0">
                <a:cs typeface="Times New Roman" pitchFamily="18" charset="0"/>
              </a:rPr>
              <a:t>LOOKUP TABLES</a:t>
            </a:r>
            <a:endParaRPr lang="en-US" sz="1000" dirty="0">
              <a:cs typeface="Times New Roman" pitchFamily="18" charset="0"/>
            </a:endParaRPr>
          </a:p>
          <a:p>
            <a:pPr indent="457200" algn="ctr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800" b="1" dirty="0">
                <a:cs typeface="Times New Roman" pitchFamily="18" charset="0"/>
              </a:rPr>
              <a:t> </a:t>
            </a: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4280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895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281" name="Picture 1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451643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1031"/>
          <p:cNvSpPr>
            <a:spLocks noChangeArrowheads="1"/>
          </p:cNvSpPr>
          <p:nvPr/>
        </p:nvSpPr>
        <p:spPr bwMode="auto">
          <a:xfrm>
            <a:off x="0" y="1476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cs typeface="Times New Roman" pitchFamily="18" charset="0"/>
              </a:rPr>
              <a:t>Q: What do I do if there’s A LOT to type??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211" name="Rectangle 1035"/>
          <p:cNvSpPr>
            <a:spLocks noChangeArrowheads="1"/>
          </p:cNvSpPr>
          <p:nvPr/>
        </p:nvSpPr>
        <p:spPr bwMode="auto">
          <a:xfrm>
            <a:off x="0" y="502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A: </a:t>
            </a:r>
            <a:r>
              <a:rPr lang="en-US" sz="3200" b="1" dirty="0">
                <a:solidFill>
                  <a:srgbClr val="FFFF00"/>
                </a:solidFill>
              </a:rPr>
              <a:t>If the information is in a data set, </a:t>
            </a:r>
          </a:p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solidFill>
                  <a:srgbClr val="FFFF00"/>
                </a:solidFill>
              </a:rPr>
              <a:t>y</a:t>
            </a: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ou can create the format automatically.</a:t>
            </a: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1212" name="Picture 1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6324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3400" y="-146050"/>
            <a:ext cx="8786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INPUT CONTROL DATA SETS (CNTLIN=)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435600" y="762000"/>
            <a:ext cx="3429000" cy="147732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800" b="1" dirty="0">
                <a:solidFill>
                  <a:srgbClr val="FFFF00"/>
                </a:solidFill>
              </a:rPr>
              <a:t>TYPE: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C for Character 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N for Numeric 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I for Numeric INFORMAT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J for Character INFORMAT</a:t>
            </a:r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2667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14338" y="4300538"/>
            <a:ext cx="990600" cy="381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381000" y="3857625"/>
            <a:ext cx="990600" cy="3905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1430338" y="4724400"/>
            <a:ext cx="614362" cy="3524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2400300" y="4724400"/>
            <a:ext cx="647700" cy="34925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81600"/>
            <a:ext cx="236220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571750"/>
            <a:ext cx="3076575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57163" y="147638"/>
            <a:ext cx="93011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cs typeface="Times New Roman" pitchFamily="18" charset="0"/>
              </a:rPr>
              <a:t>OUTPUT CONTROL DATA SETS </a:t>
            </a:r>
            <a:r>
              <a:rPr lang="en-US" sz="2800" b="1" dirty="0">
                <a:cs typeface="Times New Roman" pitchFamily="18" charset="0"/>
              </a:rPr>
              <a:t>(CNTLOUT=)</a:t>
            </a:r>
            <a:endParaRPr lang="en-US" sz="700" dirty="0">
              <a:cs typeface="Times New Roman" pitchFamily="18" charset="0"/>
            </a:endParaRPr>
          </a:p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500" dirty="0">
              <a:cs typeface="Times New Roman" pitchFamily="18" charset="0"/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0962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22300" y="838200"/>
            <a:ext cx="2362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PROC CONTENTS labels describe  variables in output control data sets.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03200"/>
            <a:ext cx="579120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457200" y="406400"/>
            <a:ext cx="4495800" cy="429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latin typeface="Univers Condensed" pitchFamily="34" charset="0"/>
                <a:cs typeface="Times New Roman" pitchFamily="18" charset="0"/>
              </a:rPr>
              <a:t>Standard</a:t>
            </a:r>
            <a:r>
              <a:rPr lang="en-US" sz="4800" b="1" dirty="0">
                <a:latin typeface="Univers Condensed" pitchFamily="34" charset="0"/>
                <a:cs typeface="Times New Roman" pitchFamily="18" charset="0"/>
              </a:rPr>
              <a:t> </a:t>
            </a:r>
            <a:endParaRPr lang="en-US" sz="500" dirty="0"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4800" b="1" dirty="0">
                <a:latin typeface="Univers Condensed" pitchFamily="34" charset="0"/>
                <a:cs typeface="Times New Roman" pitchFamily="18" charset="0"/>
              </a:rPr>
              <a:t> </a:t>
            </a:r>
            <a:r>
              <a:rPr lang="en-US" sz="3600" b="1" dirty="0">
                <a:latin typeface="Univers Condensed" pitchFamily="34" charset="0"/>
                <a:cs typeface="Times New Roman" pitchFamily="18" charset="0"/>
              </a:rPr>
              <a:t>examples:</a:t>
            </a:r>
            <a:br>
              <a:rPr lang="en-US" sz="3600" b="1" dirty="0">
                <a:latin typeface="Univers Condensed" pitchFamily="34" charset="0"/>
                <a:cs typeface="Times New Roman" pitchFamily="18" charset="0"/>
              </a:rPr>
            </a:br>
            <a:r>
              <a:rPr lang="en-US" b="1" dirty="0"/>
              <a:t>2.1</a:t>
            </a:r>
            <a:br>
              <a:rPr lang="en-US" b="1" dirty="0"/>
            </a:br>
            <a:r>
              <a:rPr lang="en-US" b="1" dirty="0"/>
              <a:t>$5.</a:t>
            </a:r>
            <a:endParaRPr lang="en-US" dirty="0"/>
          </a:p>
          <a:p>
            <a:pPr algn="ctr">
              <a:buFontTx/>
              <a:buNone/>
            </a:pPr>
            <a:r>
              <a:rPr lang="en-US" b="1" dirty="0"/>
              <a:t>$char5.</a:t>
            </a:r>
            <a:br>
              <a:rPr lang="en-US" b="1" dirty="0"/>
            </a:br>
            <a:r>
              <a:rPr lang="en-US" b="1" dirty="0"/>
              <a:t>yymmdd8.</a:t>
            </a:r>
            <a:endParaRPr lang="en-US" dirty="0"/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900" dirty="0"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5003800" y="381000"/>
            <a:ext cx="3810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latin typeface="Univers Condensed" pitchFamily="34" charset="0"/>
              </a:rPr>
              <a:t>User-</a:t>
            </a:r>
            <a:br>
              <a:rPr lang="en-US" sz="6600" b="1" dirty="0">
                <a:latin typeface="Univers Condensed" pitchFamily="34" charset="0"/>
              </a:rPr>
            </a:br>
            <a:r>
              <a:rPr lang="en-US" sz="6600" b="1" dirty="0">
                <a:latin typeface="Univers Condensed" pitchFamily="34" charset="0"/>
              </a:rPr>
              <a:t>Defined</a:t>
            </a:r>
          </a:p>
          <a:p>
            <a:pPr algn="ctr">
              <a:buFontTx/>
              <a:buNone/>
            </a:pPr>
            <a:r>
              <a:rPr lang="en-US" b="1" dirty="0">
                <a:sym typeface="Wingdings" pitchFamily="2" charset="2"/>
              </a:rPr>
              <a:t></a:t>
            </a:r>
            <a:endParaRPr lang="en-US" dirty="0"/>
          </a:p>
          <a:p>
            <a:pPr algn="ctr">
              <a:buFontTx/>
              <a:buNone/>
            </a:pPr>
            <a:r>
              <a:rPr lang="en-US" sz="2800" b="1" dirty="0">
                <a:sym typeface="Wingdings" pitchFamily="2" charset="2"/>
              </a:rPr>
              <a:t>PROC FORMAT</a:t>
            </a:r>
            <a:endParaRPr lang="en-US" sz="2800" dirty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dirty="0">
                <a:sym typeface="Wingdings" pitchFamily="2" charset="2"/>
              </a:rPr>
              <a:t/>
            </a:r>
            <a:br>
              <a:rPr lang="en-US" b="1" dirty="0">
                <a:sym typeface="Wingdings" pitchFamily="2" charset="2"/>
              </a:rPr>
            </a:br>
            <a:r>
              <a:rPr lang="en-US" sz="8000" b="1" dirty="0">
                <a:solidFill>
                  <a:schemeClr val="bg2"/>
                </a:solidFill>
                <a:latin typeface="Univers Condensed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70647" y="4114800"/>
            <a:ext cx="7924800" cy="301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800" b="1" dirty="0">
                <a:latin typeface="Univers Condensed" pitchFamily="34" charset="0"/>
                <a:cs typeface="Times New Roman" pitchFamily="18" charset="0"/>
              </a:rPr>
              <a:t>Formats and </a:t>
            </a:r>
            <a:r>
              <a:rPr lang="en-US" sz="6800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9550"/>
            <a:ext cx="83820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User-defined formats can be stored in format catalogs and accessed later.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938463" y="5584825"/>
            <a:ext cx="7745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Later</a:t>
            </a:r>
            <a:r>
              <a:rPr lang="en-US" dirty="0">
                <a:solidFill>
                  <a:schemeClr val="bg2"/>
                </a:solidFill>
              </a:rPr>
              <a:t>:</a:t>
            </a:r>
            <a:endParaRPr lang="en-US" dirty="0">
              <a:latin typeface="Courier" pitchFamily="49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6019800"/>
            <a:ext cx="6019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7191375" y="6096000"/>
            <a:ext cx="11430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3152775" y="1247775"/>
            <a:ext cx="5334000" cy="2408238"/>
            <a:chOff x="2208" y="672"/>
            <a:chExt cx="3360" cy="1517"/>
          </a:xfrm>
        </p:grpSpPr>
        <p:pic>
          <p:nvPicPr>
            <p:cNvPr id="5530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714"/>
              <a:ext cx="3360" cy="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2592" y="672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3264" y="864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219200" y="1371600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PC SAS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28670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12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62375"/>
            <a:ext cx="48863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2209800" y="4800600"/>
            <a:ext cx="14478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3581400" y="2133600"/>
            <a:ext cx="838200" cy="381000"/>
          </a:xfrm>
          <a:prstGeom prst="ellipse">
            <a:avLst/>
          </a:prstGeom>
          <a:solidFill>
            <a:srgbClr val="FF99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5867400" y="4724400"/>
            <a:ext cx="838200" cy="381000"/>
          </a:xfrm>
          <a:prstGeom prst="ellipse">
            <a:avLst/>
          </a:prstGeom>
          <a:solidFill>
            <a:srgbClr val="FF99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11138" y="-57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4400" b="1" dirty="0">
                <a:cs typeface="Times New Roman" pitchFamily="18" charset="0"/>
              </a:rPr>
              <a:t>NESTED FORMATS</a:t>
            </a:r>
            <a:endParaRPr lang="en-US" sz="800" dirty="0">
              <a:cs typeface="Times New Roman" pitchFamily="18" charset="0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 	</a:t>
            </a:r>
            <a:endParaRPr lang="en-US" sz="1400" dirty="0">
              <a:latin typeface="Times New Roman" pitchFamily="18" charset="0"/>
            </a:endParaRP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723900"/>
            <a:ext cx="5638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19713"/>
            <a:ext cx="8077200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362200" y="1066800"/>
            <a:ext cx="4495800" cy="6858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362200" y="2047875"/>
            <a:ext cx="4495800" cy="6858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476625" y="3086100"/>
            <a:ext cx="2209800" cy="2286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52450" y="1981200"/>
            <a:ext cx="880110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</a:rPr>
              <a:t>original values:  00  10  15  20  25  30  35  40</a:t>
            </a:r>
            <a:endParaRPr lang="en-US" sz="2300">
              <a:latin typeface="Courier" pitchFamily="49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  <a:sym typeface="Wingdings" pitchFamily="2" charset="2"/>
              </a:rPr>
              <a:t>                 </a:t>
            </a:r>
            <a:endParaRPr lang="en-US" sz="2300">
              <a:latin typeface="Courier" pitchFamily="49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  <a:sym typeface="Wingdings" pitchFamily="2" charset="2"/>
              </a:rPr>
              <a:t> desired values: 0.0 1.0 1.5 2.0 2.5 3.0 3.5 4.0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419600" y="3222625"/>
            <a:ext cx="0" cy="32004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81000" y="2667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b="1">
                <a:solidFill>
                  <a:schemeClr val="tx2"/>
                </a:solidFill>
              </a:rPr>
              <a:t>Standard Informat for Input</a:t>
            </a: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3352800"/>
            <a:ext cx="3048000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429000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381000" y="2667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b="1">
                <a:solidFill>
                  <a:schemeClr val="tx2"/>
                </a:solidFill>
              </a:rPr>
              <a:t>Standard Informat for Input</a:t>
            </a:r>
          </a:p>
        </p:txBody>
      </p:sp>
      <p:pic>
        <p:nvPicPr>
          <p:cNvPr id="921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7150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7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0772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381000" y="2667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Standard Informat for Fixed-Width Input</a:t>
            </a: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609600" y="1143000"/>
            <a:ext cx="8153400" cy="3314700"/>
            <a:chOff x="384" y="720"/>
            <a:chExt cx="5136" cy="2088"/>
          </a:xfrm>
        </p:grpSpPr>
        <p:pic>
          <p:nvPicPr>
            <p:cNvPr id="7578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0"/>
              <a:ext cx="5136" cy="1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78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" y="2134"/>
              <a:ext cx="4278" cy="6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838200" y="4759325"/>
            <a:ext cx="7696200" cy="1898650"/>
            <a:chOff x="528" y="2998"/>
            <a:chExt cx="4848" cy="1196"/>
          </a:xfrm>
        </p:grpSpPr>
        <p:pic>
          <p:nvPicPr>
            <p:cNvPr id="75788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998"/>
              <a:ext cx="4848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790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" y="3472"/>
              <a:ext cx="2928" cy="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1000" y="-25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</a:rPr>
              <a:t>Standard Informat for Delimited Input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12800"/>
            <a:ext cx="8001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978400"/>
            <a:ext cx="86868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2082800" y="1473200"/>
            <a:ext cx="2286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5181600" y="736600"/>
            <a:ext cx="3505200" cy="685800"/>
          </a:xfrm>
          <a:prstGeom prst="wedgeRoundRectCallout">
            <a:avLst>
              <a:gd name="adj1" fmla="val -131343"/>
              <a:gd name="adj2" fmla="val 50000"/>
              <a:gd name="adj3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sz="1800"/>
              <a:t>The : argument indicates length is up to 19 characters.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5562600" y="2628900"/>
            <a:ext cx="3124200" cy="685800"/>
          </a:xfrm>
          <a:prstGeom prst="wedgeRoundRectCallout">
            <a:avLst>
              <a:gd name="adj1" fmla="val -153861"/>
              <a:gd name="adj2" fmla="val 103704"/>
              <a:gd name="adj3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sz="1800"/>
              <a:t>with the LENGTH statement</a:t>
            </a:r>
          </a:p>
        </p:txBody>
      </p:sp>
      <p:pic>
        <p:nvPicPr>
          <p:cNvPr id="778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3619500"/>
            <a:ext cx="69342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57200" y="1187450"/>
            <a:ext cx="44958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800" b="1">
                <a:solidFill>
                  <a:schemeClr val="bg2"/>
                </a:solidFill>
                <a:latin typeface="Univers Condensed" pitchFamily="34" charset="0"/>
                <a:cs typeface="Times New Roman" pitchFamily="18" charset="0"/>
              </a:rPr>
              <a:t>Character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600">
                <a:solidFill>
                  <a:schemeClr val="hlink"/>
                </a:solidFill>
              </a:rPr>
              <a:t>Begins with $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200">
              <a:latin typeface="Arial Narrow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INFORMAT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Arial Narrow" pitchFamily="34" charset="0"/>
                <a:cs typeface="Times New Roman" pitchFamily="18" charset="0"/>
              </a:rPr>
              <a:t>+ up to 30 characters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9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+ up to 31 characters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003800" y="1651000"/>
            <a:ext cx="3810000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800" b="1">
                <a:solidFill>
                  <a:schemeClr val="bg2"/>
                </a:solidFill>
                <a:latin typeface="Univers Condensed" pitchFamily="34" charset="0"/>
              </a:rPr>
              <a:t>Numeric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 Narrow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sz="900">
              <a:latin typeface="Arial Narrow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latin typeface="Arial Narrow" pitchFamily="34" charset="0"/>
                <a:sym typeface="Wingdings" pitchFamily="2" charset="2"/>
              </a:rPr>
              <a:t>INFORMAT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latin typeface="Arial Narrow" pitchFamily="34" charset="0"/>
                <a:sym typeface="Wingdings" pitchFamily="2" charset="2"/>
              </a:rPr>
              <a:t>Up to 31 characters</a:t>
            </a:r>
          </a:p>
          <a:p>
            <a:pPr algn="ctr">
              <a:buFontTx/>
              <a:buNone/>
            </a:pPr>
            <a:r>
              <a:rPr lang="en-US" sz="900" b="1">
                <a:sym typeface="Wingdings" pitchFamily="2" charset="2"/>
              </a:rPr>
              <a:t/>
            </a:r>
            <a:br>
              <a:rPr lang="en-US" sz="900" b="1">
                <a:sym typeface="Wingdings" pitchFamily="2" charset="2"/>
              </a:rPr>
            </a:br>
            <a:r>
              <a:rPr lang="en-US" sz="2000">
                <a:sym typeface="Wingdings" pitchFamily="2" charset="2"/>
              </a:rPr>
              <a:t>FORMAT</a:t>
            </a:r>
          </a:p>
          <a:p>
            <a:pPr algn="ctr">
              <a:buFontTx/>
              <a:buNone/>
            </a:pPr>
            <a:r>
              <a:rPr lang="en-US" sz="2000">
                <a:sym typeface="Wingdings" pitchFamily="2" charset="2"/>
              </a:rPr>
              <a:t>Up to 32 characters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38200" y="-355600"/>
            <a:ext cx="7924800" cy="17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latin typeface="Univers Condensed" pitchFamily="34" charset="0"/>
                <a:cs typeface="Times New Roman" pitchFamily="18" charset="0"/>
              </a:rPr>
              <a:t>Naming Conventions for </a:t>
            </a:r>
            <a:r>
              <a:rPr lang="en-US" b="1" u="sng" dirty="0">
                <a:latin typeface="Univers Condensed" pitchFamily="34" charset="0"/>
                <a:cs typeface="Times New Roman" pitchFamily="18" charset="0"/>
              </a:rPr>
              <a:t>User-Defined</a:t>
            </a:r>
            <a:r>
              <a:rPr lang="en-US" b="1" dirty="0">
                <a:latin typeface="Univers Condensed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latin typeface="Univers Condensed" pitchFamily="34" charset="0"/>
                <a:cs typeface="Times New Roman" pitchFamily="18" charset="0"/>
              </a:rPr>
              <a:t>Formats (VALUE, PICTURE)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r>
              <a:rPr lang="en-US" b="1" dirty="0">
                <a:latin typeface="Univers Condensed" pitchFamily="34" charset="0"/>
                <a:cs typeface="Times New Roman" pitchFamily="18" charset="0"/>
              </a:rPr>
              <a:t> (INVALUE) in PROC FORMAT</a:t>
            </a:r>
            <a:endParaRPr lang="en-US" sz="500" dirty="0">
              <a:latin typeface="Arial Narrow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990600" y="1352550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600"/>
              <a:t>Use valid SAS names that </a:t>
            </a:r>
            <a:r>
              <a:rPr lang="en-US" sz="2600">
                <a:solidFill>
                  <a:schemeClr val="hlink"/>
                </a:solidFill>
              </a:rPr>
              <a:t>do not end in a number</a:t>
            </a:r>
            <a:r>
              <a:rPr lang="en-US" sz="2600"/>
              <a:t>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295400" y="4800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$gender2F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647700" y="4733925"/>
            <a:ext cx="8305800" cy="0"/>
          </a:xfrm>
          <a:prstGeom prst="line">
            <a:avLst/>
          </a:prstGeom>
          <a:noFill/>
          <a:ln w="412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809875" y="4791075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$2gender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410200" y="4800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gender2F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924675" y="4791075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2gender</a:t>
            </a: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7225" y="5695950"/>
            <a:ext cx="8305800" cy="0"/>
          </a:xfrm>
          <a:prstGeom prst="line">
            <a:avLst/>
          </a:prstGeom>
          <a:noFill/>
          <a:ln w="412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62000" y="58674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In SAS code, refer to them with a period following their name, </a:t>
            </a:r>
            <a:r>
              <a:rPr lang="en-US" sz="2200">
                <a:solidFill>
                  <a:schemeClr val="hlink"/>
                </a:solidFill>
              </a:rPr>
              <a:t>BUT</a:t>
            </a:r>
            <a:r>
              <a:rPr lang="en-US" sz="2200">
                <a:solidFill>
                  <a:schemeClr val="bg2"/>
                </a:solidFill>
              </a:rPr>
              <a:t> </a:t>
            </a:r>
            <a:r>
              <a:rPr lang="en-US" sz="2200"/>
              <a:t>do not use the period in PROC FORMAT</a:t>
            </a:r>
            <a:r>
              <a:rPr lang="en-US" sz="220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22860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4000" b="1" dirty="0">
                <a:cs typeface="Arial" charset="0"/>
              </a:rPr>
              <a:t>User-Defined </a:t>
            </a:r>
            <a:r>
              <a:rPr lang="en-US" sz="4000" b="1" dirty="0" err="1">
                <a:cs typeface="Arial" charset="0"/>
              </a:rPr>
              <a:t>Informat</a:t>
            </a:r>
            <a:r>
              <a:rPr lang="en-US" sz="4000" b="1" dirty="0">
                <a:cs typeface="Arial" charset="0"/>
              </a:rPr>
              <a:t> for Input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457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51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575</Words>
  <Application>Microsoft Macintosh PowerPoint</Application>
  <PresentationFormat>On-screen Show (4:3)</PresentationFormat>
  <Paragraphs>168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are formats and informats useful for SAS date variables?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Meaning of Special Numeric Missing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User-defined formats can be stored in format catalogs and accessed later.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John Grego</cp:lastModifiedBy>
  <cp:revision>129</cp:revision>
  <dcterms:created xsi:type="dcterms:W3CDTF">2012-04-02T12:52:00Z</dcterms:created>
  <dcterms:modified xsi:type="dcterms:W3CDTF">2017-04-07T16:48:40Z</dcterms:modified>
</cp:coreProperties>
</file>