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24" r:id="rId2"/>
    <p:sldId id="327" r:id="rId3"/>
    <p:sldId id="325" r:id="rId4"/>
    <p:sldId id="329" r:id="rId5"/>
    <p:sldId id="330" r:id="rId6"/>
    <p:sldId id="331" r:id="rId7"/>
    <p:sldId id="332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2/14/2017</a:t>
            </a:fld>
            <a:endParaRPr 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7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23DC-ECD6-48EF-8025-90E6A6F9DD74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D86B7-507A-4462-84E0-BBAC534152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1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86B7-507A-4462-84E0-BBAC5341528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 of Day 11 </a:t>
            </a:r>
            <a:r>
              <a:rPr lang="en-US" smtClean="0"/>
              <a:t>(Test on Day 10).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D86B7-507A-4462-84E0-BBAC534152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Correlated </a:t>
            </a:r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2 Supplement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90600" y="6096000"/>
            <a:ext cx="6629400" cy="609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© Spring 2012 Imelda Go, John Grego, Jennifer </a:t>
            </a:r>
            <a:r>
              <a:rPr lang="en-US" dirty="0" err="1" smtClean="0">
                <a:solidFill>
                  <a:srgbClr val="FFFF00"/>
                </a:solidFill>
              </a:rPr>
              <a:t>Lasecki</a:t>
            </a:r>
            <a:r>
              <a:rPr lang="en-US" dirty="0" smtClean="0">
                <a:solidFill>
                  <a:srgbClr val="FFFF00"/>
                </a:solidFill>
              </a:rPr>
              <a:t> and the University of South Carolina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2362200"/>
          <a:ext cx="228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4800600" y="2311400"/>
          <a:ext cx="3352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706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Outfield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Bradley Jr.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Marzilli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18288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AtBats</a:t>
            </a:r>
            <a:endParaRPr lang="en-US" sz="2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1828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Playerposition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Correlated </a:t>
            </a:r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en-US" sz="600" dirty="0" smtClean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buFont typeface="Wingdings" charset="2"/>
              <a:buChar char="§"/>
            </a:pPr>
            <a:r>
              <a:rPr lang="en-US" sz="2800" dirty="0" smtClean="0">
                <a:latin typeface="Arial Unicode MS" pitchFamily="34" charset="-128"/>
              </a:rPr>
              <a:t>In Chapter 2, we saw one example of a correlated </a:t>
            </a:r>
            <a:r>
              <a:rPr lang="en-US" sz="2800" dirty="0" err="1" smtClean="0">
                <a:latin typeface="Arial Unicode MS" pitchFamily="34" charset="-128"/>
              </a:rPr>
              <a:t>subquery</a:t>
            </a:r>
            <a:r>
              <a:rPr lang="en-US" sz="2800" dirty="0" smtClean="0">
                <a:latin typeface="Arial Unicode MS" pitchFamily="34" charset="-128"/>
              </a:rPr>
              <a:t>:</a:t>
            </a:r>
          </a:p>
          <a:p>
            <a:pPr marL="609600" indent="-609600">
              <a:buFont typeface="Wingdings" charset="2"/>
              <a:buChar char="§"/>
            </a:pPr>
            <a:endParaRPr lang="en-US" sz="2800" dirty="0" smtClean="0">
              <a:latin typeface="Arial Unicode MS" pitchFamily="34" charset="-128"/>
            </a:endParaRPr>
          </a:p>
          <a:p>
            <a:pPr marL="609600" indent="-60960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proc </a:t>
            </a:r>
            <a:r>
              <a:rPr lang="en-US" sz="2800" b="1" dirty="0" err="1" smtClean="0">
                <a:latin typeface="Courier New"/>
                <a:cs typeface="Courier New"/>
              </a:rPr>
              <a:t>sql</a:t>
            </a:r>
            <a:r>
              <a:rPr lang="en-US" sz="2800" b="1" dirty="0" smtClean="0">
                <a:latin typeface="Courier New"/>
                <a:cs typeface="Courier New"/>
              </a:rPr>
              <a:t>; </a:t>
            </a:r>
          </a:p>
          <a:p>
            <a:pPr marL="609600" indent="-60960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select player, </a:t>
            </a:r>
            <a:r>
              <a:rPr lang="en-US" sz="2800" b="1" dirty="0" err="1" smtClean="0">
                <a:latin typeface="Courier New"/>
                <a:cs typeface="Courier New"/>
              </a:rPr>
              <a:t>atbats</a:t>
            </a:r>
            <a:r>
              <a:rPr lang="en-US" sz="2800" b="1" dirty="0" smtClean="0">
                <a:latin typeface="Courier New"/>
                <a:cs typeface="Courier New"/>
              </a:rPr>
              <a:t> from </a:t>
            </a:r>
            <a:r>
              <a:rPr lang="en-US" sz="2800" b="1" dirty="0" err="1" smtClean="0">
                <a:latin typeface="Courier New"/>
                <a:cs typeface="Courier New"/>
              </a:rPr>
              <a:t>atbats</a:t>
            </a:r>
            <a:r>
              <a:rPr lang="en-US" sz="2800" b="1" dirty="0" smtClean="0">
                <a:latin typeface="Courier New"/>
                <a:cs typeface="Courier New"/>
              </a:rPr>
              <a:t> where "Infield"= (select position from </a:t>
            </a:r>
            <a:r>
              <a:rPr lang="en-US" sz="2800" b="1" dirty="0" err="1" smtClean="0">
                <a:latin typeface="Courier New"/>
                <a:cs typeface="Courier New"/>
              </a:rPr>
              <a:t>playerposition</a:t>
            </a:r>
            <a:r>
              <a:rPr lang="en-US" sz="2800" b="1" dirty="0" smtClean="0">
                <a:latin typeface="Courier New"/>
                <a:cs typeface="Courier New"/>
              </a:rPr>
              <a:t> where </a:t>
            </a:r>
            <a:r>
              <a:rPr lang="en-US" sz="2800" b="1" dirty="0" err="1" smtClean="0">
                <a:latin typeface="Courier New"/>
                <a:cs typeface="Courier New"/>
              </a:rPr>
              <a:t>atbats.player</a:t>
            </a:r>
            <a:r>
              <a:rPr lang="en-US" sz="2800" b="1" dirty="0" smtClean="0">
                <a:latin typeface="Courier New"/>
                <a:cs typeface="Courier New"/>
              </a:rPr>
              <a:t>=</a:t>
            </a:r>
            <a:r>
              <a:rPr lang="en-US" sz="2800" b="1" dirty="0" err="1" smtClean="0">
                <a:latin typeface="Courier New"/>
                <a:cs typeface="Courier New"/>
              </a:rPr>
              <a:t>playerposition.player</a:t>
            </a:r>
            <a:r>
              <a:rPr lang="en-US" sz="2800" b="1" dirty="0" smtClean="0">
                <a:latin typeface="Courier New"/>
                <a:cs typeface="Courier New"/>
              </a:rPr>
              <a:t>); quit;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7593-96B4-4A92-84D6-DF840E2A4561}" type="slidenum">
              <a:rPr lang="en-US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 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 smtClean="0"/>
              <a:t>Step 1 – The outer query takes the first row in </a:t>
            </a:r>
            <a:r>
              <a:rPr lang="en-US" sz="2800" dirty="0" err="1" smtClean="0"/>
              <a:t>atbats</a:t>
            </a:r>
            <a:r>
              <a:rPr lang="en-US" sz="2800" dirty="0" smtClean="0"/>
              <a:t> table and finds the columns player and </a:t>
            </a:r>
            <a:r>
              <a:rPr lang="en-US" sz="2800" dirty="0" err="1" smtClean="0"/>
              <a:t>atbats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Step 2 – Match </a:t>
            </a:r>
            <a:r>
              <a:rPr lang="en-US" sz="2800" dirty="0" err="1" smtClean="0"/>
              <a:t>atbats.player</a:t>
            </a:r>
            <a:r>
              <a:rPr lang="en-US" sz="2800" dirty="0" smtClean="0"/>
              <a:t> (passed from table in </a:t>
            </a:r>
            <a:r>
              <a:rPr lang="en-US" sz="2800" smtClean="0"/>
              <a:t>outer query) </a:t>
            </a:r>
            <a:r>
              <a:rPr lang="en-US" sz="2800" dirty="0" smtClean="0"/>
              <a:t>with </a:t>
            </a:r>
            <a:r>
              <a:rPr lang="en-US" sz="2800" dirty="0" err="1" smtClean="0"/>
              <a:t>playerposition.player</a:t>
            </a:r>
            <a:r>
              <a:rPr lang="en-US" sz="2800" dirty="0" smtClean="0"/>
              <a:t> to find the qualifying row in the </a:t>
            </a:r>
            <a:r>
              <a:rPr lang="en-US" sz="2800" dirty="0" err="1" smtClean="0"/>
              <a:t>playerposition</a:t>
            </a:r>
            <a:r>
              <a:rPr lang="en-US" sz="2800" dirty="0" smtClean="0"/>
              <a:t> table.</a:t>
            </a:r>
          </a:p>
          <a:p>
            <a:r>
              <a:rPr lang="en-US" sz="2800" dirty="0" smtClean="0"/>
              <a:t>Step 3 – The inner query now passes the position of the selected row in </a:t>
            </a:r>
            <a:r>
              <a:rPr lang="en-US" sz="2800" dirty="0" err="1" smtClean="0"/>
              <a:t>playerposition</a:t>
            </a:r>
            <a:r>
              <a:rPr lang="en-US" sz="2800" dirty="0" smtClean="0"/>
              <a:t> back to the outer query via the = operator, where the position is matched for the selection in the outer query.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200400" y="2362200"/>
          <a:ext cx="228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Atbats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Morales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Correlated </a:t>
            </a:r>
            <a:r>
              <a:rPr lang="en-US" dirty="0" err="1" smtClean="0"/>
              <a:t>subqueries</a:t>
            </a:r>
            <a:r>
              <a:rPr lang="en-US" dirty="0" smtClean="0"/>
              <a:t> suggest that SAS has the ability to resolve ambiguous references.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Regardless, when creating code, we often get error messages that look like: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ERROR: Unresolved reference to table/correlation 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varname</a:t>
            </a:r>
            <a:endParaRPr lang="en-US" b="1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Example-Correlated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We can modify the correlated </a:t>
            </a:r>
            <a:r>
              <a:rPr lang="en-US" dirty="0" err="1" smtClean="0"/>
              <a:t>subquery</a:t>
            </a:r>
            <a:r>
              <a:rPr lang="en-US" dirty="0" smtClean="0"/>
              <a:t> so that</a:t>
            </a:r>
          </a:p>
          <a:p>
            <a:pPr lvl="1">
              <a:buClrTx/>
              <a:buFont typeface="Lucida Grande"/>
              <a:buChar char="-"/>
            </a:pPr>
            <a:r>
              <a:rPr lang="en-US" dirty="0" smtClean="0"/>
              <a:t>The reference to </a:t>
            </a:r>
            <a:r>
              <a:rPr lang="en-US" b="1" dirty="0" err="1" smtClean="0">
                <a:latin typeface="Courier New"/>
                <a:cs typeface="Courier New"/>
              </a:rPr>
              <a:t>playerposition.player</a:t>
            </a:r>
            <a:r>
              <a:rPr lang="en-US" dirty="0" smtClean="0"/>
              <a:t> is less clear</a:t>
            </a:r>
          </a:p>
          <a:p>
            <a:pPr lvl="1">
              <a:buClrTx/>
              <a:buFont typeface="Lucida Grande"/>
              <a:buChar char="-"/>
            </a:pPr>
            <a:r>
              <a:rPr lang="en-US" b="1" smtClean="0">
                <a:latin typeface="Courier New"/>
                <a:cs typeface="Courier New"/>
              </a:rPr>
              <a:t>playerposition.player</a:t>
            </a:r>
            <a:r>
              <a:rPr lang="en-US" dirty="0" smtClean="0"/>
              <a:t> is not even selected in the outer query, but does appear in the referenced data set (</a:t>
            </a:r>
            <a:r>
              <a:rPr lang="en-US" dirty="0" err="1" smtClean="0"/>
              <a:t>atbats</a:t>
            </a:r>
            <a:r>
              <a:rPr lang="en-US" dirty="0" smtClean="0"/>
              <a:t>)</a:t>
            </a:r>
          </a:p>
          <a:p>
            <a:pPr lvl="1">
              <a:buClrTx/>
              <a:buFont typeface="Lucida Grande"/>
              <a:buChar char="-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DE1BD-5365-439F-B1F4-39B4EEEF61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312</Words>
  <Application>Microsoft Office PowerPoint</Application>
  <PresentationFormat>On-screen Show (4:3)</PresentationFormat>
  <Paragraphs>89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Calibri</vt:lpstr>
      <vt:lpstr>Courier New</vt:lpstr>
      <vt:lpstr>Lucida Grande</vt:lpstr>
      <vt:lpstr>Tahoma</vt:lpstr>
      <vt:lpstr>Wingdings</vt:lpstr>
      <vt:lpstr>Slit</vt:lpstr>
      <vt:lpstr>Chapter 2 Supplement</vt:lpstr>
      <vt:lpstr>Example – Correlated Subquery</vt:lpstr>
      <vt:lpstr>Correlated Subqueries</vt:lpstr>
      <vt:lpstr> Example Correlated Subquery</vt:lpstr>
      <vt:lpstr>Example – Correlated Subquery</vt:lpstr>
      <vt:lpstr>Example-Correlated Subquery</vt:lpstr>
      <vt:lpstr>Example-Correlated Subquery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Jennifer</dc:creator>
  <cp:lastModifiedBy>Grego John</cp:lastModifiedBy>
  <cp:revision>239</cp:revision>
  <cp:lastPrinted>2012-01-31T21:30:48Z</cp:lastPrinted>
  <dcterms:created xsi:type="dcterms:W3CDTF">2012-02-08T14:00:04Z</dcterms:created>
  <dcterms:modified xsi:type="dcterms:W3CDTF">2017-02-14T15:29:04Z</dcterms:modified>
</cp:coreProperties>
</file>