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36"/>
  </p:notesMasterIdLst>
  <p:handoutMasterIdLst>
    <p:handoutMasterId r:id="rId37"/>
  </p:handoutMasterIdLst>
  <p:sldIdLst>
    <p:sldId id="275" r:id="rId2"/>
    <p:sldId id="316" r:id="rId3"/>
    <p:sldId id="318" r:id="rId4"/>
    <p:sldId id="317" r:id="rId5"/>
    <p:sldId id="351" r:id="rId6"/>
    <p:sldId id="352" r:id="rId7"/>
    <p:sldId id="353" r:id="rId8"/>
    <p:sldId id="354" r:id="rId9"/>
    <p:sldId id="355" r:id="rId10"/>
    <p:sldId id="356" r:id="rId11"/>
    <p:sldId id="379" r:id="rId12"/>
    <p:sldId id="357" r:id="rId13"/>
    <p:sldId id="358" r:id="rId14"/>
    <p:sldId id="360" r:id="rId15"/>
    <p:sldId id="359" r:id="rId16"/>
    <p:sldId id="361" r:id="rId17"/>
    <p:sldId id="362" r:id="rId18"/>
    <p:sldId id="363" r:id="rId19"/>
    <p:sldId id="380" r:id="rId20"/>
    <p:sldId id="364" r:id="rId21"/>
    <p:sldId id="366" r:id="rId22"/>
    <p:sldId id="365" r:id="rId23"/>
    <p:sldId id="368" r:id="rId24"/>
    <p:sldId id="367" r:id="rId25"/>
    <p:sldId id="369" r:id="rId26"/>
    <p:sldId id="370" r:id="rId27"/>
    <p:sldId id="371" r:id="rId28"/>
    <p:sldId id="372" r:id="rId29"/>
    <p:sldId id="373" r:id="rId30"/>
    <p:sldId id="374" r:id="rId31"/>
    <p:sldId id="376" r:id="rId32"/>
    <p:sldId id="375" r:id="rId33"/>
    <p:sldId id="377" r:id="rId34"/>
    <p:sldId id="378" r:id="rId35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Arial Blac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Arial Blac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Arial Blac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Arial Blac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Arial Black" pitchFamily="34" charset="0"/>
        <a:ea typeface="+mn-ea"/>
        <a:cs typeface="Arial" charset="0"/>
      </a:defRPr>
    </a:lvl5pPr>
    <a:lvl6pPr marL="2286000" algn="l" defTabSz="914400" rtl="0" eaLnBrk="1" latinLnBrk="0" hangingPunct="1">
      <a:defRPr sz="4400" kern="1200">
        <a:solidFill>
          <a:schemeClr val="tx2"/>
        </a:solidFill>
        <a:latin typeface="Arial Black" pitchFamily="34" charset="0"/>
        <a:ea typeface="+mn-ea"/>
        <a:cs typeface="Arial" charset="0"/>
      </a:defRPr>
    </a:lvl6pPr>
    <a:lvl7pPr marL="2743200" algn="l" defTabSz="914400" rtl="0" eaLnBrk="1" latinLnBrk="0" hangingPunct="1">
      <a:defRPr sz="4400" kern="1200">
        <a:solidFill>
          <a:schemeClr val="tx2"/>
        </a:solidFill>
        <a:latin typeface="Arial Black" pitchFamily="34" charset="0"/>
        <a:ea typeface="+mn-ea"/>
        <a:cs typeface="Arial" charset="0"/>
      </a:defRPr>
    </a:lvl7pPr>
    <a:lvl8pPr marL="3200400" algn="l" defTabSz="914400" rtl="0" eaLnBrk="1" latinLnBrk="0" hangingPunct="1">
      <a:defRPr sz="4400" kern="1200">
        <a:solidFill>
          <a:schemeClr val="tx2"/>
        </a:solidFill>
        <a:latin typeface="Arial Black" pitchFamily="34" charset="0"/>
        <a:ea typeface="+mn-ea"/>
        <a:cs typeface="Arial" charset="0"/>
      </a:defRPr>
    </a:lvl8pPr>
    <a:lvl9pPr marL="3657600" algn="l" defTabSz="914400" rtl="0" eaLnBrk="1" latinLnBrk="0" hangingPunct="1">
      <a:defRPr sz="4400" kern="1200">
        <a:solidFill>
          <a:schemeClr val="tx2"/>
        </a:solidFill>
        <a:latin typeface="Arial Black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9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60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-24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45" y="-67"/>
      </p:cViewPr>
      <p:guideLst>
        <p:guide orient="horz" pos="289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9188"/>
            <a:ext cx="2971800" cy="4603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39188"/>
            <a:ext cx="2971800" cy="4603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DDDDDD"/>
                  </a:outerShdw>
                </a:effectLst>
                <a:latin typeface="Arial Unicode MS"/>
                <a:cs typeface="+mn-cs"/>
              </a:defRPr>
            </a:lvl1pPr>
          </a:lstStyle>
          <a:p>
            <a:pPr>
              <a:defRPr/>
            </a:pPr>
            <a:fld id="{66027AE3-90FB-400C-9CF0-663D64FF93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6611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0300" y="690563"/>
            <a:ext cx="4598988" cy="3449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70388"/>
            <a:ext cx="5029200" cy="41386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9188"/>
            <a:ext cx="2971800" cy="4603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39188"/>
            <a:ext cx="2971800" cy="4603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DDDDDD"/>
                  </a:outerShdw>
                </a:effectLst>
                <a:latin typeface="Arial Unicode MS"/>
                <a:cs typeface="+mn-cs"/>
              </a:defRPr>
            </a:lvl1pPr>
          </a:lstStyle>
          <a:p>
            <a:pPr>
              <a:defRPr/>
            </a:pPr>
            <a:fld id="{0F2F7320-2DBE-4BAB-A485-8EC959B47A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0744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7E3CBA8-1A81-46F3-A4A0-310505832791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bg-BG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42246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Great for screening data records!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F7320-2DBE-4BAB-A485-8EC959B47AC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5196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NULL and UNIQUE are self-explanatory.  PRIMARY</a:t>
            </a:r>
            <a:r>
              <a:rPr lang="en-US" baseline="0" dirty="0" smtClean="0"/>
              <a:t> KEY actually has a much larger role to play in relational databases (discussed at length, but not demonstrated in text in discussion of FOREIGN KEY).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F7320-2DBE-4BAB-A485-8EC959B47AC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1972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there are repeat</a:t>
            </a:r>
            <a:r>
              <a:rPr lang="en-US" baseline="0" dirty="0" smtClean="0"/>
              <a:t> meetings, is client a good primary key?  The check on date checks the date format indirectly.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F7320-2DBE-4BAB-A485-8EC959B47AC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1227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 back and review constraint labels to</a:t>
            </a:r>
            <a:r>
              <a:rPr lang="en-US" baseline="0" dirty="0" smtClean="0"/>
              <a:t> help identify violation.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F7320-2DBE-4BAB-A485-8EC959B47AC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769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enforce these one at a time in Chapter_5_code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F7320-2DBE-4BAB-A485-8EC959B47AC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2763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like this better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F7320-2DBE-4BAB-A485-8EC959B47AC8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6912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Syntax is:</a:t>
            </a:r>
            <a:r>
              <a:rPr lang="en-US" baseline="0" dirty="0" smtClean="0"/>
              <a:t> proc </a:t>
            </a:r>
            <a:r>
              <a:rPr lang="en-US" baseline="0" dirty="0" err="1" smtClean="0"/>
              <a:t>sql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undo_policy</a:t>
            </a:r>
            <a:r>
              <a:rPr lang="en-US" baseline="0" dirty="0" smtClean="0"/>
              <a:t>=….; updates may not be possible for certain types of shared files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F7320-2DBE-4BAB-A485-8EC959B47AC8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9094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More database maintenance.  The common expression will apply to all rows.  Could be used to update contract/grant charges with new rates</a:t>
            </a:r>
            <a:r>
              <a:rPr lang="en-US" baseline="0" dirty="0" smtClean="0"/>
              <a:t> (health care, fringe benefits, indirect costs, pay raises).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F7320-2DBE-4BAB-A485-8EC959B47AC8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4446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Run code for admin.lab2011pay beforehand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F7320-2DBE-4BAB-A485-8EC959B47AC8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7888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CASE</a:t>
            </a:r>
            <a:r>
              <a:rPr lang="en-US" baseline="0" dirty="0" smtClean="0"/>
              <a:t> is similar to IFELSE in other languages (Excel, 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F7320-2DBE-4BAB-A485-8EC959B47AC8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617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Based on Microsoft</a:t>
            </a:r>
            <a:r>
              <a:rPr lang="en-US" baseline="0" dirty="0" smtClean="0"/>
              <a:t> Access database used in Stat Lab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F7320-2DBE-4BAB-A485-8EC959B47A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2330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that CASE can be implied.  In Class Exercise 5, WHEN can handle logical clauses similar</a:t>
            </a:r>
            <a:r>
              <a:rPr lang="en-US" baseline="0" dirty="0" smtClean="0"/>
              <a:t> to WHERE.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F7320-2DBE-4BAB-A485-8EC959B47AC8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9202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Set up lab2011</a:t>
            </a:r>
            <a:r>
              <a:rPr lang="en-US" baseline="0" dirty="0" smtClean="0"/>
              <a:t> and lab2012 before running this code.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F7320-2DBE-4BAB-A485-8EC959B47AC8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9475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F7320-2DBE-4BAB-A485-8EC959B47AC8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7430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ADD:</a:t>
            </a:r>
            <a:r>
              <a:rPr lang="en-US" baseline="0" dirty="0" smtClean="0"/>
              <a:t> create new column.  MODIFY: Change column attributes.  DROP: delete column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F7320-2DBE-4BAB-A485-8EC959B47AC8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5486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E.g.,</a:t>
            </a:r>
            <a:r>
              <a:rPr lang="en-US" baseline="0" dirty="0" smtClean="0"/>
              <a:t> we can change client or email length and format, though a retroactive change may not be so useful.  Class Exercise 5: We can add columns then fill them</a:t>
            </a:r>
            <a:r>
              <a:rPr lang="en-US" baseline="0" dirty="0" smtClean="0"/>
              <a:t>.  Add and fill could also be used to, e.g., create an Invoice column for our earlier data sets for </a:t>
            </a:r>
            <a:r>
              <a:rPr lang="en-US" baseline="0" smtClean="0"/>
              <a:t>paying clients.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F7320-2DBE-4BAB-A485-8EC959B47AC8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0245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End of Day 7 (55 min)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F7320-2DBE-4BAB-A485-8EC959B47AC8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3085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couple of the lengths listed are too low—we can fix formats</a:t>
            </a:r>
            <a:r>
              <a:rPr lang="en-US" baseline="0" dirty="0" smtClean="0"/>
              <a:t> later, but not length.  A lot of people like these templates for creating objects.  Formats and labels can be used for variables other than Date.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F7320-2DBE-4BAB-A485-8EC959B47A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420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last bullet is an alternative to PROC CONTENTS or worksheet inspection.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F7320-2DBE-4BAB-A485-8EC959B47A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674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Last few entries from 2011.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F7320-2DBE-4BAB-A485-8EC959B47A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080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Or think of all the times we could have created a table from a query.  After work.lab2011,</a:t>
            </a:r>
            <a:r>
              <a:rPr lang="en-US" baseline="0" dirty="0" smtClean="0"/>
              <a:t> we can add (drop=    ) or (keep=   ) options.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F7320-2DBE-4BAB-A485-8EC959B47AC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5281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Watch for single stray quotes—you’ll likely need to halt</a:t>
            </a:r>
            <a:r>
              <a:rPr lang="en-US" baseline="0" dirty="0" smtClean="0"/>
              <a:t> the program to fix such an error.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F7320-2DBE-4BAB-A485-8EC959B47AC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2754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that email is missing here.  This</a:t>
            </a:r>
            <a:r>
              <a:rPr lang="en-US" baseline="0" dirty="0" smtClean="0"/>
              <a:t> approach can be used </a:t>
            </a:r>
            <a:r>
              <a:rPr lang="en-US" dirty="0" smtClean="0"/>
              <a:t>for SET too (subsets or missing values).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F7320-2DBE-4BAB-A485-8EC959B47AC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7470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Useful command for clients carried over into the next year.  An IN statement could be useful as well.  End of Day 6 (55 min)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F7320-2DBE-4BAB-A485-8EC959B47AC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732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/>
                <a:cs typeface="+mn-cs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/>
                <a:cs typeface="+mn-cs"/>
              </a:endParaRPr>
            </a:p>
          </p:txBody>
        </p:sp>
      </p:grpSp>
      <p:sp>
        <p:nvSpPr>
          <p:cNvPr id="512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© Spring 2012 Imelda Go, John Grego, Jennifer Lasecki and the University of South Carolina 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BCA64-8DF8-4B60-9940-D68C045199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© Spring 2012 Imelda Go, John Grego, Jennifer Lasecki and the University of South Carolina 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27818-73CD-483A-83DF-17940085E1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© Spring 2012 Imelda Go, John Grego, Jennifer Lasecki and the University of South Carolina 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0D54C-8EC0-4087-A9B4-15BBA7D94F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© Spring 2012 Imelda Go, John Grego, Jennifer Lasecki and the University of South Carolina 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17A47-BC14-45E1-AD88-1AC53BE3C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© Spring 2012 Imelda Go, John Grego, Jennifer Lasecki and the University of South Carolina 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83585-E65E-460D-9854-B08970986D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243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© Spring 2012 Imelda Go, John Grego, Jennifer Lasecki and the University of South Carolina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FFDB4-CBDB-42F1-B720-60A6050B53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© Spring 2012 Imelda Go, John Grego, Jennifer Lasecki and the University of South Carolina 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E6C0E-9AE7-4FAB-83DA-6FB263D4E3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© Spring 2012 Imelda Go, John Grego, Jennifer Lasecki and the University of South Carolina 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0CFC7-9FC6-4284-811F-C69D79D13E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© Spring 2012 Imelda Go, John Grego, Jennifer Lasecki and the University of South Carolina 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B96CD-BA9C-46D3-92BE-A759862ED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© Spring 2012 Imelda Go, John Grego, Jennifer Lasecki and the University of South Carolina 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A0814-D879-4486-8847-B07E4520BF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© Spring 2012 Imelda Go, John Grego, Jennifer Lasecki and the University of South Carolina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78E3C-2775-41C0-B8C5-AB828A0365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© Spring 2012 Imelda Go, John Grego, Jennifer Lasecki and the University of South Carolina 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34746-2332-4C37-B8F2-9BDED4273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© Spring 2012 Imelda Go, John Grego, Jennifer Lasecki and the University of South Carolina 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947D0-3C31-4B08-93CE-68E84599A3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© Spring 2012 Imelda Go, John Grego, Jennifer Lasecki and the University of South Carolina 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60450-F2B3-4AE1-8B71-3D4FB58EB5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© Spring 2012 Imelda Go, John Grego, Jennifer Lasecki and the University of South Carolina 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6622F-5D03-45A3-BBE4-5A1166F03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 bright="-42000" contrast="-22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/>
                <a:cs typeface="+mn-cs"/>
              </a:endParaRPr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/>
                <a:cs typeface="+mn-cs"/>
              </a:endParaRPr>
            </a:p>
          </p:txBody>
        </p:sp>
      </p:grp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563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/>
                <a:cs typeface="+mn-cs"/>
              </a:defRPr>
            </a:lvl1pPr>
          </a:lstStyle>
          <a:p>
            <a:pPr>
              <a:defRPr/>
            </a:pPr>
            <a:r>
              <a:rPr lang="en-US"/>
              <a:t>© Spring 2012 Imelda Go, John Grego, Jennifer Lasecki and the University of South Carolina </a:t>
            </a:r>
            <a:endParaRPr lang="en-US" dirty="0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/>
                <a:cs typeface="+mn-cs"/>
              </a:defRPr>
            </a:lvl1pPr>
          </a:lstStyle>
          <a:p>
            <a:pPr>
              <a:defRPr/>
            </a:pPr>
            <a:fld id="{851DFEC3-DD24-4604-B76D-CEC7E6F142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</p:sldLayoutIdLst>
  <p:transition spd="med">
    <p:fad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 Unicode MS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 Unicode MS" pitchFamily="34" charset="-128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 Unicode MS" pitchFamily="34" charset="-128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 Unicode MS" pitchFamily="34" charset="-128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 Unicode MS" pitchFamily="34" charset="-128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 Unicode MS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 Unicode MS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 Unicode MS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 Unicode MS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 Unicode MS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BridgesJ@dnr.sc.gov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zhaow@email.sc.edu" TargetMode="External"/><Relationship Id="rId5" Type="http://schemas.openxmlformats.org/officeDocument/2006/relationships/hyperlink" Target="mailto:kingm3@email.sc.edu" TargetMode="External"/><Relationship Id="rId4" Type="http://schemas.openxmlformats.org/officeDocument/2006/relationships/hyperlink" Target="mailto:whiteg@biol.sc.edu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Chapter 5: Creating and Managing Tables using PROC SQL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DF8834-A1ED-4ECC-9D6F-3900A708B0F0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172200"/>
            <a:ext cx="6781800" cy="457200"/>
          </a:xfrm>
        </p:spPr>
        <p:txBody>
          <a:bodyPr/>
          <a:lstStyle/>
          <a:p>
            <a:pPr algn="l">
              <a:defRPr/>
            </a:pPr>
            <a:r>
              <a:rPr lang="en-US" dirty="0">
                <a:solidFill>
                  <a:srgbClr val="FFFF00"/>
                </a:solidFill>
              </a:rPr>
              <a:t>© Spring 2012 Imelda Go, John Grego, Jennifer </a:t>
            </a:r>
            <a:r>
              <a:rPr lang="en-US" dirty="0" err="1">
                <a:solidFill>
                  <a:srgbClr val="FFFF00"/>
                </a:solidFill>
              </a:rPr>
              <a:t>Lasecki</a:t>
            </a:r>
            <a:r>
              <a:rPr lang="en-US" dirty="0">
                <a:solidFill>
                  <a:srgbClr val="FFFF00"/>
                </a:solidFill>
              </a:rPr>
              <a:t> and the University of South Carolina </a:t>
            </a:r>
          </a:p>
        </p:txBody>
      </p:sp>
    </p:spTree>
  </p:cSld>
  <p:clrMapOvr>
    <a:masterClrMapping/>
  </p:clrMapOvr>
  <p:transition spd="med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Creating a Table from a query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been using the Create Table statement periodically throughout the class to save results from queries as SAS data sets</a:t>
            </a:r>
            <a:endParaRPr lang="en-US" dirty="0"/>
          </a:p>
          <a:p>
            <a:pPr>
              <a:buNone/>
              <a:defRPr/>
            </a:pPr>
            <a:r>
              <a:rPr lang="en-US" sz="2400" b="1" dirty="0" err="1">
                <a:latin typeface="Courier New"/>
                <a:cs typeface="Courier New"/>
              </a:rPr>
              <a:t>proc</a:t>
            </a:r>
            <a:r>
              <a:rPr lang="en-US" sz="2400" b="1" dirty="0">
                <a:latin typeface="Courier New"/>
                <a:cs typeface="Courier New"/>
              </a:rPr>
              <a:t> </a:t>
            </a:r>
            <a:r>
              <a:rPr lang="en-US" sz="2400" b="1" dirty="0" err="1">
                <a:latin typeface="Courier New"/>
                <a:cs typeface="Courier New"/>
              </a:rPr>
              <a:t>sql</a:t>
            </a:r>
            <a:r>
              <a:rPr lang="en-US" sz="2400" b="1" dirty="0">
                <a:latin typeface="Courier New"/>
                <a:cs typeface="Courier New"/>
              </a:rPr>
              <a:t>; </a:t>
            </a:r>
            <a:endParaRPr lang="en-US" sz="2400" b="1" dirty="0" smtClean="0">
              <a:latin typeface="Courier New"/>
              <a:cs typeface="Courier New"/>
            </a:endParaRPr>
          </a:p>
          <a:p>
            <a:pPr>
              <a:buNone/>
              <a:defRPr/>
            </a:pPr>
            <a:r>
              <a:rPr lang="en-US" sz="2400" b="1" dirty="0" smtClean="0">
                <a:latin typeface="Courier New"/>
                <a:cs typeface="Courier New"/>
              </a:rPr>
              <a:t>create </a:t>
            </a:r>
            <a:r>
              <a:rPr lang="en-US" sz="2400" b="1" dirty="0">
                <a:latin typeface="Courier New"/>
                <a:cs typeface="Courier New"/>
              </a:rPr>
              <a:t>table </a:t>
            </a:r>
            <a:r>
              <a:rPr lang="en-US" sz="2400" b="1" dirty="0" smtClean="0">
                <a:latin typeface="Courier New"/>
                <a:cs typeface="Courier New"/>
              </a:rPr>
              <a:t>sims2011 as select * from admin.lab2011 where consultant=</a:t>
            </a:r>
            <a:r>
              <a:rPr lang="en-US" sz="2400" b="1" dirty="0" smtClean="0">
                <a:latin typeface="Courier" pitchFamily="49" charset="0"/>
                <a:cs typeface="Courier New"/>
              </a:rPr>
              <a:t>‘</a:t>
            </a:r>
            <a:r>
              <a:rPr lang="en-US" sz="2400" b="1" dirty="0" smtClean="0">
                <a:latin typeface="Courier New"/>
                <a:cs typeface="Courier New"/>
              </a:rPr>
              <a:t>Wilma Sims’;</a:t>
            </a:r>
          </a:p>
          <a:p>
            <a:pPr>
              <a:buNone/>
              <a:defRPr/>
            </a:pPr>
            <a:r>
              <a:rPr lang="en-US" sz="2400" b="1" dirty="0" smtClean="0">
                <a:latin typeface="Courier New"/>
                <a:cs typeface="Courier New"/>
              </a:rPr>
              <a:t>Quit;</a:t>
            </a:r>
            <a:endParaRPr lang="en-US" sz="2400" b="1" dirty="0">
              <a:latin typeface="Courier New"/>
              <a:cs typeface="Courier New"/>
            </a:endParaRPr>
          </a:p>
          <a:p>
            <a:pPr>
              <a:buNone/>
              <a:defRPr/>
            </a:pPr>
            <a:endParaRPr lang="en-US" b="1" dirty="0">
              <a:latin typeface="Courier New"/>
              <a:cs typeface="Courier New"/>
            </a:endParaRPr>
          </a:p>
          <a:p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563478-4AE5-4B54-86A7-F6B89DCC3B9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Copying a Table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 dirty="0" smtClean="0"/>
              <a:t>Convenient for moving a table from a permanent location into WORK, or vice versa</a:t>
            </a:r>
          </a:p>
          <a:p>
            <a:pPr>
              <a:buFont typeface="Wingdings" pitchFamily="2" charset="2"/>
              <a:buNone/>
              <a:defRPr/>
            </a:pPr>
            <a:r>
              <a:rPr lang="en-US" b="1" dirty="0" smtClean="0">
                <a:latin typeface="Courier New"/>
                <a:cs typeface="Courier New"/>
              </a:rPr>
              <a:t>proc </a:t>
            </a:r>
            <a:r>
              <a:rPr lang="en-US" b="1" dirty="0" err="1" smtClean="0">
                <a:latin typeface="Courier New"/>
                <a:cs typeface="Courier New"/>
              </a:rPr>
              <a:t>sql</a:t>
            </a:r>
            <a:r>
              <a:rPr lang="en-US" b="1" dirty="0" smtClean="0">
                <a:latin typeface="Courier New"/>
                <a:cs typeface="Courier New"/>
              </a:rPr>
              <a:t>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b="1" dirty="0" smtClean="0">
                <a:latin typeface="Courier New"/>
                <a:cs typeface="Courier New"/>
              </a:rPr>
              <a:t>create table work.lab2011 as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b="1" dirty="0" smtClean="0">
                <a:latin typeface="Courier New"/>
                <a:cs typeface="Courier New"/>
              </a:rPr>
              <a:t>select * from admin.lab2011;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b="1" dirty="0" smtClean="0">
                <a:latin typeface="Courier New"/>
                <a:cs typeface="Courier New"/>
              </a:rPr>
              <a:t>quit;</a:t>
            </a:r>
          </a:p>
          <a:p>
            <a:pPr>
              <a:buFont typeface="Wingdings" pitchFamily="2" charset="2"/>
              <a:buNone/>
              <a:defRPr/>
            </a:pPr>
            <a:endParaRPr lang="en-US" b="1" dirty="0" smtClean="0">
              <a:latin typeface="Courier New"/>
              <a:cs typeface="Courier New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563478-4AE5-4B54-86A7-F6B89DCC3B9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53108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Inserting Rows into a Table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 dirty="0" smtClean="0"/>
              <a:t>Using SET</a:t>
            </a:r>
          </a:p>
          <a:p>
            <a:pPr>
              <a:buFont typeface="Wingdings" charset="2"/>
              <a:buChar char="§"/>
              <a:defRPr/>
            </a:pPr>
            <a:r>
              <a:rPr lang="en-US" dirty="0" smtClean="0"/>
              <a:t>Using VALUES</a:t>
            </a:r>
          </a:p>
          <a:p>
            <a:pPr>
              <a:buFont typeface="Wingdings" charset="2"/>
              <a:buChar char="§"/>
              <a:defRPr/>
            </a:pPr>
            <a:r>
              <a:rPr lang="en-US" dirty="0" smtClean="0"/>
              <a:t>Using a query</a:t>
            </a:r>
          </a:p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Some of these methods will seem terribly cumbersome, but can be useful to add a handful of new observations</a:t>
            </a:r>
          </a:p>
          <a:p>
            <a:pPr>
              <a:buFont typeface="Wingdings" pitchFamily="2" charset="2"/>
              <a:buNone/>
              <a:defRPr/>
            </a:pPr>
            <a:endParaRPr lang="en-US" b="1" dirty="0" smtClean="0">
              <a:latin typeface="Courier New"/>
              <a:cs typeface="Courier New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3C9A9-28FC-4738-822E-B12CB5D854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Inserting Rows into a Table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 dirty="0" smtClean="0"/>
              <a:t>Using SET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dirty="0" smtClean="0"/>
              <a:t>proc </a:t>
            </a:r>
            <a:r>
              <a:rPr lang="en-US" sz="2400" dirty="0" err="1" smtClean="0"/>
              <a:t>sql</a:t>
            </a:r>
            <a:r>
              <a:rPr lang="en-US" sz="2400" dirty="0" smtClean="0"/>
              <a:t>;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dirty="0" smtClean="0"/>
              <a:t>insert into work.lab2012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dirty="0" smtClean="0"/>
              <a:t>set client=‘Jane </a:t>
            </a:r>
            <a:r>
              <a:rPr lang="en-US" sz="2400" dirty="0" err="1" smtClean="0"/>
              <a:t>Lipschitz</a:t>
            </a:r>
            <a:r>
              <a:rPr lang="en-US" sz="2400" dirty="0" smtClean="0"/>
              <a:t>’, email=‘</a:t>
            </a:r>
            <a:r>
              <a:rPr lang="en-US" sz="2400" dirty="0" err="1" smtClean="0"/>
              <a:t>lipschitzj@dnr.sc.gov</a:t>
            </a:r>
            <a:r>
              <a:rPr lang="en-US" sz="2400" dirty="0" smtClean="0"/>
              <a:t>, degree=‘External’, USC=‘N’, Dept=‘SCDNR’, date=‘25Jan2012’d, Gratis=‘Y’, Consultant=‘John Grego’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dirty="0" smtClean="0"/>
              <a:t>set client=‘Gerry Bainbridge’, email=‘</a:t>
            </a:r>
            <a:r>
              <a:rPr lang="en-US" sz="2400" dirty="0" err="1" smtClean="0"/>
              <a:t>bainbrid@email.sc.edu</a:t>
            </a:r>
            <a:r>
              <a:rPr lang="en-US" sz="2400" dirty="0" smtClean="0"/>
              <a:t>, degree=‘Faculty’, USC=‘Y’, Dept=‘School of Music’, date=‘31Jan2012’d, Gratis=‘Y’, Consultant=‘John Grego’;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dirty="0" smtClean="0"/>
              <a:t>select * from lab2012; quit;</a:t>
            </a:r>
          </a:p>
          <a:p>
            <a:pPr>
              <a:buFont typeface="Wingdings" pitchFamily="2" charset="2"/>
              <a:buNone/>
              <a:defRPr/>
            </a:pPr>
            <a:endParaRPr lang="en-US" sz="2400" dirty="0" smtClean="0"/>
          </a:p>
          <a:p>
            <a:pPr>
              <a:buFont typeface="Wingdings" pitchFamily="2" charset="2"/>
              <a:buNone/>
              <a:defRPr/>
            </a:pPr>
            <a:endParaRPr lang="en-US" sz="24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6045DF-BA92-4897-936A-6260DB52565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Inserting Rows into a Table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 dirty="0" smtClean="0"/>
              <a:t>Using VALUES</a:t>
            </a:r>
          </a:p>
          <a:p>
            <a:pPr lvl="1">
              <a:buClrTx/>
              <a:buFont typeface="Lucida Grande"/>
              <a:buChar char="-"/>
              <a:defRPr/>
            </a:pPr>
            <a:r>
              <a:rPr lang="en-US" dirty="0" smtClean="0"/>
              <a:t>An entire set of columns can be entered in order</a:t>
            </a:r>
          </a:p>
          <a:p>
            <a:pPr lvl="1">
              <a:buClrTx/>
              <a:buFont typeface="Lucida Grande"/>
              <a:buChar char="-"/>
              <a:defRPr/>
            </a:pPr>
            <a:r>
              <a:rPr lang="en-US" dirty="0" smtClean="0"/>
              <a:t>A subset can be entered in a pre-specified order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8D5DD0-F7D4-4585-98B8-0C6E078978D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Inserting Rows into a Table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 dirty="0" smtClean="0"/>
              <a:t>Using VALUES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dirty="0" smtClean="0"/>
              <a:t>proc </a:t>
            </a:r>
            <a:r>
              <a:rPr lang="en-US" sz="2400" dirty="0" err="1" smtClean="0"/>
              <a:t>sql</a:t>
            </a:r>
            <a:r>
              <a:rPr lang="en-US" sz="2400" dirty="0" smtClean="0"/>
              <a:t>;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dirty="0" smtClean="0"/>
              <a:t>insert into work.lab2012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dirty="0" err="1" smtClean="0"/>
              <a:t>values(‘Scott</a:t>
            </a:r>
            <a:r>
              <a:rPr lang="en-US" sz="2400" dirty="0" smtClean="0"/>
              <a:t> Tyler’, ’tylers@jonesctr.org’, ’External’, ’N’, ’JERC’, ’17Jan2012’d, ‘N’, ’John Grego’);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dirty="0" smtClean="0"/>
              <a:t>select * from work.lab2012; quit;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EEAA5E-8CCA-473F-96FB-560BE6EB16C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Inserting Rows into a Table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 dirty="0" smtClean="0"/>
              <a:t>Using VALUES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dirty="0" smtClean="0"/>
              <a:t>proc </a:t>
            </a:r>
            <a:r>
              <a:rPr lang="en-US" sz="2400" dirty="0" err="1" smtClean="0"/>
              <a:t>sql</a:t>
            </a:r>
            <a:r>
              <a:rPr lang="en-US" sz="2400" dirty="0" smtClean="0"/>
              <a:t>;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dirty="0" smtClean="0"/>
              <a:t>insert into work.lab2012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dirty="0" smtClean="0"/>
              <a:t>(Client, Consultant, Degree, USC, Date, Dept, Gratis)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dirty="0" err="1" smtClean="0"/>
              <a:t>values(‘Erin</a:t>
            </a:r>
            <a:r>
              <a:rPr lang="en-US" sz="2400" dirty="0" smtClean="0"/>
              <a:t> Merrick’, ’Wilma Sims’, ’Masters’, ’Y’,  ’07Jan2012’d,  ’Environment’, ‘N’);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dirty="0" smtClean="0"/>
              <a:t>select * from work.lab2012; quit;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999E5D-40DF-4BBE-B186-824DB1595EA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Inserting Rows into a Table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en-US" smtClean="0">
                <a:latin typeface="Arial Unicode MS" pitchFamily="34" charset="-128"/>
                <a:ea typeface="ＭＳ Ｐゴシック" pitchFamily="34" charset="-128"/>
              </a:rPr>
              <a:t>Using a query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smtClean="0">
                <a:latin typeface="Arial Unicode MS" pitchFamily="34" charset="-128"/>
                <a:ea typeface="ＭＳ Ｐゴシック" pitchFamily="34" charset="-128"/>
              </a:rPr>
              <a:t>proc sql;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smtClean="0">
                <a:latin typeface="Arial Unicode MS" pitchFamily="34" charset="-128"/>
                <a:ea typeface="ＭＳ Ｐゴシック" pitchFamily="34" charset="-128"/>
              </a:rPr>
              <a:t>insert into work.lab2012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smtClean="0">
                <a:latin typeface="Arial Unicode MS" pitchFamily="34" charset="-128"/>
                <a:ea typeface="ＭＳ Ｐゴシック" pitchFamily="34" charset="-128"/>
              </a:rPr>
              <a:t>select * from admin.lab2011 where month(date)=12;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smtClean="0">
                <a:latin typeface="Arial Unicode MS" pitchFamily="34" charset="-128"/>
                <a:ea typeface="ＭＳ Ｐゴシック" pitchFamily="34" charset="-128"/>
              </a:rPr>
              <a:t>select * from work.lab2012; quit;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B31B65-3E25-4F40-9D4A-FD45477AA4D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smtClean="0">
                <a:effectLst/>
                <a:latin typeface="Arial Unicode MS" pitchFamily="34" charset="-128"/>
                <a:ea typeface="ＭＳ Ｐゴシック" pitchFamily="34" charset="-128"/>
              </a:rPr>
              <a:t>Integrity Constraints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>
              <a:buSzPct val="60000"/>
            </a:pPr>
            <a:r>
              <a:rPr lang="en-US" dirty="0" smtClean="0">
                <a:effectLst/>
                <a:latin typeface="Arial Unicode MS" pitchFamily="34" charset="-128"/>
                <a:ea typeface="ＭＳ Ｐゴシック" pitchFamily="34" charset="-128"/>
              </a:rPr>
              <a:t>Restrict data values that can be assigned to columns</a:t>
            </a:r>
          </a:p>
          <a:p>
            <a:pPr>
              <a:buSzPct val="60000"/>
            </a:pPr>
            <a:r>
              <a:rPr lang="en-US" dirty="0" smtClean="0">
                <a:effectLst/>
                <a:latin typeface="Arial Unicode MS" pitchFamily="34" charset="-128"/>
                <a:ea typeface="ＭＳ Ｐゴシック" pitchFamily="34" charset="-128"/>
              </a:rPr>
              <a:t>PROC DATASETS can create integrity constraints too, but only for existing data sets</a:t>
            </a:r>
          </a:p>
        </p:txBody>
      </p:sp>
    </p:spTree>
  </p:cSld>
  <p:clrMapOvr>
    <a:masterClrMapping/>
  </p:clrMapOvr>
  <p:transition spd="med"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smtClean="0">
                <a:effectLst/>
                <a:latin typeface="Arial Unicode MS" pitchFamily="34" charset="-128"/>
                <a:ea typeface="ＭＳ Ｐゴシック" pitchFamily="34" charset="-128"/>
              </a:rPr>
              <a:t>Integrity Constraints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>
              <a:buSzPct val="60000"/>
            </a:pPr>
            <a:r>
              <a:rPr lang="en-US" dirty="0" smtClean="0">
                <a:effectLst/>
                <a:latin typeface="Arial Unicode MS" pitchFamily="34" charset="-128"/>
                <a:ea typeface="ＭＳ Ｐゴシック" pitchFamily="34" charset="-128"/>
              </a:rPr>
              <a:t>General Integrity Constraints</a:t>
            </a:r>
          </a:p>
          <a:p>
            <a:pPr lvl="1">
              <a:buSzPct val="60000"/>
            </a:pPr>
            <a:r>
              <a:rPr lang="en-US" dirty="0" smtClean="0">
                <a:effectLst/>
                <a:latin typeface="Arial Unicode MS" pitchFamily="34" charset="-128"/>
                <a:ea typeface="ＭＳ Ｐゴシック" pitchFamily="34" charset="-128"/>
              </a:rPr>
              <a:t>CHECK</a:t>
            </a:r>
          </a:p>
          <a:p>
            <a:pPr lvl="1">
              <a:buSzPct val="60000"/>
            </a:pPr>
            <a:r>
              <a:rPr lang="en-US" dirty="0" smtClean="0">
                <a:effectLst/>
                <a:latin typeface="Arial Unicode MS" pitchFamily="34" charset="-128"/>
                <a:ea typeface="ＭＳ Ｐゴシック" pitchFamily="34" charset="-128"/>
              </a:rPr>
              <a:t>NOT NULL</a:t>
            </a:r>
          </a:p>
          <a:p>
            <a:pPr lvl="1">
              <a:buSzPct val="60000"/>
            </a:pPr>
            <a:r>
              <a:rPr lang="en-US" dirty="0" smtClean="0">
                <a:effectLst/>
                <a:latin typeface="Arial Unicode MS" pitchFamily="34" charset="-128"/>
                <a:ea typeface="ＭＳ Ｐゴシック" pitchFamily="34" charset="-128"/>
              </a:rPr>
              <a:t>UNIQUE</a:t>
            </a:r>
          </a:p>
          <a:p>
            <a:pPr lvl="1">
              <a:buSzPct val="60000"/>
            </a:pPr>
            <a:r>
              <a:rPr lang="en-US" dirty="0" smtClean="0">
                <a:effectLst/>
                <a:latin typeface="Arial Unicode MS" pitchFamily="34" charset="-128"/>
                <a:ea typeface="ＭＳ Ｐゴシック" pitchFamily="34" charset="-128"/>
              </a:rPr>
              <a:t>PRIMARY KEY (NOT NULL and UNIQUE)</a:t>
            </a:r>
            <a:endParaRPr lang="en-US" dirty="0">
              <a:effectLst/>
              <a:latin typeface="Arial Unicode MS" pitchFamily="34" charset="-128"/>
              <a:ea typeface="ＭＳ Ｐゴシック" pitchFamily="34" charset="-128"/>
            </a:endParaRPr>
          </a:p>
          <a:p>
            <a:pPr lvl="1">
              <a:buSzPct val="60000"/>
            </a:pPr>
            <a:r>
              <a:rPr lang="en-US" dirty="0" smtClean="0">
                <a:effectLst/>
                <a:latin typeface="Arial Unicode MS" pitchFamily="34" charset="-128"/>
                <a:ea typeface="ＭＳ Ｐゴシック" pitchFamily="34" charset="-128"/>
              </a:rPr>
              <a:t>FOREIGN KEY (relational databases)</a:t>
            </a:r>
          </a:p>
        </p:txBody>
      </p:sp>
    </p:spTree>
    <p:extLst>
      <p:ext uri="{BB962C8B-B14F-4D97-AF65-F5344CB8AC3E}">
        <p14:creationId xmlns:p14="http://schemas.microsoft.com/office/powerpoint/2010/main" val="4017456850"/>
      </p:ext>
    </p:extLst>
  </p:cSld>
  <p:clrMapOvr>
    <a:masterClrMapping/>
  </p:clrMapOvr>
  <p:transition spd="med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 dirty="0" smtClean="0"/>
              <a:t>Creating Tables</a:t>
            </a:r>
          </a:p>
          <a:p>
            <a:pPr>
              <a:buFont typeface="Wingdings" charset="2"/>
              <a:buChar char="§"/>
              <a:defRPr/>
            </a:pPr>
            <a:r>
              <a:rPr lang="en-US" dirty="0" smtClean="0"/>
              <a:t>Inserting Rows into Tables</a:t>
            </a:r>
          </a:p>
          <a:p>
            <a:pPr>
              <a:buFont typeface="Wingdings" charset="2"/>
              <a:buChar char="§"/>
              <a:defRPr/>
            </a:pPr>
            <a:r>
              <a:rPr lang="en-US" dirty="0" smtClean="0"/>
              <a:t>Integrity Constraints</a:t>
            </a:r>
          </a:p>
          <a:p>
            <a:pPr>
              <a:buFont typeface="Wingdings" charset="2"/>
              <a:buChar char="§"/>
              <a:defRPr/>
            </a:pPr>
            <a:r>
              <a:rPr lang="en-US" dirty="0" smtClean="0"/>
              <a:t>Updating Tables</a:t>
            </a:r>
          </a:p>
          <a:p>
            <a:pPr>
              <a:buFont typeface="Wingdings" charset="2"/>
              <a:buChar char="§"/>
              <a:defRPr/>
            </a:pPr>
            <a:r>
              <a:rPr lang="en-US" dirty="0" smtClean="0"/>
              <a:t>Altering Columns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A82D07-32E3-4510-AC2F-DE814D1293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 Unicode MS" pitchFamily="34" charset="-128"/>
                <a:ea typeface="ＭＳ Ｐゴシック" pitchFamily="34" charset="-128"/>
              </a:rPr>
              <a:t>Integrity Constraints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 smtClean="0">
              <a:latin typeface="Arial Unicode MS" pitchFamily="34" charset="-128"/>
              <a:ea typeface="ＭＳ Ｐゴシック" pitchFamily="34" charset="-128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400" b="1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proc sql; create table work.lab2012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(Client char(12) primary key, Email char(19), Degree char(8), USC char(1) check(USC in (‘N’ ’Y’ ’y’ ’n’), Dept char(20), Date num format=mmddyy10. check(date between ’01Jan2012’d and ’31Dec2012’d), Gratis char(1), Consultant char(10) check(Consultant in (‘John Grego’,’Wilma Sims’));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quit;</a:t>
            </a:r>
          </a:p>
          <a:p>
            <a:pPr>
              <a:buFont typeface="Wingdings" pitchFamily="2" charset="2"/>
              <a:buNone/>
              <a:defRPr/>
            </a:pPr>
            <a:endParaRPr lang="en-US" sz="1800" b="1" smtClean="0">
              <a:latin typeface="Courier New" pitchFamily="49" charset="0"/>
              <a:ea typeface="ＭＳ Ｐゴシック" pitchFamily="34" charset="-128"/>
              <a:cs typeface="Courier New" pitchFamily="49" charset="0"/>
            </a:endParaRPr>
          </a:p>
          <a:p>
            <a:pPr>
              <a:buFont typeface="Wingdings" pitchFamily="2" charset="2"/>
              <a:buChar char="§"/>
              <a:defRPr/>
            </a:pPr>
            <a:endParaRPr lang="en-US" smtClean="0">
              <a:latin typeface="Arial Unicode MS" pitchFamily="34" charset="-128"/>
              <a:ea typeface="ＭＳ Ｐゴシック" pitchFamily="34" charset="-128"/>
            </a:endParaRP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378EE62-047D-441E-B5EC-6EACF1E0C4F3}" type="slidenum">
              <a:rPr lang="en-US"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/>
                <a:cs typeface="+mn-cs"/>
              </a:rPr>
              <a:pPr algn="r">
                <a:defRPr/>
              </a:pPr>
              <a:t>20</a:t>
            </a:fld>
            <a:endParaRPr lang="en-US" sz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Unicode MS"/>
              <a:cs typeface="+mn-cs"/>
            </a:endParaRPr>
          </a:p>
        </p:txBody>
      </p:sp>
    </p:spTree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 Unicode MS" pitchFamily="34" charset="-128"/>
                <a:ea typeface="ＭＳ Ｐゴシック" pitchFamily="34" charset="-128"/>
              </a:rPr>
              <a:t>Integrity Constraints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2400" smtClean="0">
                <a:latin typeface="Arial Unicode MS" pitchFamily="34" charset="-128"/>
                <a:ea typeface="ＭＳ Ｐゴシック" pitchFamily="34" charset="-128"/>
                <a:cs typeface="Courier New" pitchFamily="49" charset="0"/>
              </a:rPr>
              <a:t>Constraints can be viewed with the DESCRIBE TABLE CONSTRAINTS statement:</a:t>
            </a:r>
          </a:p>
          <a:p>
            <a:pPr>
              <a:defRPr/>
            </a:pPr>
            <a:endParaRPr lang="en-US" sz="2400" smtClean="0">
              <a:latin typeface="Arial Unicode MS" pitchFamily="34" charset="-128"/>
              <a:ea typeface="ＭＳ Ｐゴシック" pitchFamily="34" charset="-128"/>
              <a:cs typeface="Courier New" pitchFamily="49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400" b="1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proc sql;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describe table constraints work.lab2012;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quit;</a:t>
            </a: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E1C7235-6807-42F5-A31A-BE483C7CDF71}" type="slidenum">
              <a:rPr lang="en-US"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/>
                <a:cs typeface="+mn-cs"/>
              </a:rPr>
              <a:pPr algn="r">
                <a:defRPr/>
              </a:pPr>
              <a:t>21</a:t>
            </a:fld>
            <a:endParaRPr lang="en-US" sz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Unicode MS"/>
              <a:cs typeface="+mn-cs"/>
            </a:endParaRPr>
          </a:p>
        </p:txBody>
      </p:sp>
    </p:spTree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 Unicode MS" pitchFamily="34" charset="-128"/>
                <a:ea typeface="ＭＳ Ｐゴシック" pitchFamily="34" charset="-128"/>
              </a:rPr>
              <a:t>Integrity Constraints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2000" b="1" dirty="0" smtClean="0"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Courier New"/>
                <a:ea typeface="ＭＳ Ｐゴシック" pitchFamily="34" charset="-128"/>
                <a:cs typeface="Courier New"/>
              </a:rPr>
              <a:t>proc </a:t>
            </a:r>
            <a:r>
              <a:rPr lang="en-US" sz="2000" b="1" dirty="0" err="1" smtClean="0"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Courier New"/>
                <a:ea typeface="ＭＳ Ｐゴシック" pitchFamily="34" charset="-128"/>
                <a:cs typeface="Courier New"/>
              </a:rPr>
              <a:t>sql</a:t>
            </a:r>
            <a:r>
              <a:rPr lang="en-US" sz="2000" b="1" dirty="0" smtClean="0"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Courier New"/>
                <a:ea typeface="ＭＳ Ｐゴシック" pitchFamily="34" charset="-128"/>
                <a:cs typeface="Courier New"/>
              </a:rPr>
              <a:t>;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b="1" dirty="0" smtClean="0"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Courier New"/>
                <a:ea typeface="ＭＳ Ｐゴシック" pitchFamily="34" charset="-128"/>
                <a:cs typeface="Courier New"/>
              </a:rPr>
              <a:t>insert into work.lab2012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b="1" dirty="0" err="1" smtClean="0"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Courier New"/>
                <a:ea typeface="ＭＳ Ｐゴシック" pitchFamily="34" charset="-128"/>
                <a:cs typeface="Courier New"/>
              </a:rPr>
              <a:t>values(‘Erin</a:t>
            </a:r>
            <a:r>
              <a:rPr lang="en-US" sz="2000" b="1" dirty="0" smtClean="0"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Courier New"/>
                <a:ea typeface="ＭＳ Ｐゴシック" pitchFamily="34" charset="-128"/>
                <a:cs typeface="Courier New"/>
              </a:rPr>
              <a:t> </a:t>
            </a:r>
            <a:r>
              <a:rPr lang="en-US" sz="2000" b="1" dirty="0" err="1" smtClean="0"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Courier New"/>
                <a:ea typeface="ＭＳ Ｐゴシック" pitchFamily="34" charset="-128"/>
                <a:cs typeface="Courier New"/>
              </a:rPr>
              <a:t>Merrick’,’merrickj@email.sc.edu</a:t>
            </a:r>
            <a:r>
              <a:rPr lang="en-US" sz="2000" b="1" dirty="0" smtClean="0"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Courier New"/>
                <a:ea typeface="ＭＳ Ｐゴシック" pitchFamily="34" charset="-128"/>
                <a:cs typeface="Courier New"/>
              </a:rPr>
              <a:t>’ ,’Masters’, ’Y’,  ‘Environment’,’07Jan2011’d,’Y’,’Wilma </a:t>
            </a:r>
            <a:r>
              <a:rPr lang="en-US" sz="2000" b="1" dirty="0" err="1" smtClean="0"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Courier New"/>
                <a:ea typeface="ＭＳ Ｐゴシック" pitchFamily="34" charset="-128"/>
                <a:cs typeface="Courier New"/>
              </a:rPr>
              <a:t>Sim</a:t>
            </a:r>
            <a:r>
              <a:rPr lang="en-US" sz="2000" b="1" dirty="0" smtClean="0"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Courier New"/>
                <a:ea typeface="ＭＳ Ｐゴシック" pitchFamily="34" charset="-128"/>
                <a:cs typeface="Courier New"/>
              </a:rPr>
              <a:t>’)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b="1" dirty="0" err="1" smtClean="0"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Courier New"/>
                <a:ea typeface="ＭＳ Ｐゴシック" pitchFamily="34" charset="-128"/>
                <a:cs typeface="Courier New"/>
              </a:rPr>
              <a:t>values(‘Scott</a:t>
            </a:r>
            <a:r>
              <a:rPr lang="en-US" sz="2000" b="1" dirty="0" smtClean="0"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Courier New"/>
                <a:ea typeface="ＭＳ Ｐゴシック" pitchFamily="34" charset="-128"/>
                <a:cs typeface="Courier New"/>
              </a:rPr>
              <a:t> Tyler’, ’</a:t>
            </a:r>
            <a:r>
              <a:rPr lang="en-US" sz="2000" b="1" dirty="0" err="1" smtClean="0"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Courier New"/>
                <a:ea typeface="ＭＳ Ｐゴシック" pitchFamily="34" charset="-128"/>
                <a:cs typeface="Courier New"/>
              </a:rPr>
              <a:t>tylers@jonesctr.org</a:t>
            </a:r>
            <a:r>
              <a:rPr lang="en-US" sz="2000" b="1" dirty="0" smtClean="0"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Courier New"/>
                <a:ea typeface="ＭＳ Ｐゴシック" pitchFamily="34" charset="-128"/>
                <a:cs typeface="Courier New"/>
              </a:rPr>
              <a:t>’, ’External’, ’No’, ’JERC’, ’17Jan2012’d, ‘N’, ’John Grego’)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b="1" dirty="0" err="1" smtClean="0"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Courier New"/>
                <a:ea typeface="ＭＳ Ｐゴシック" pitchFamily="34" charset="-128"/>
                <a:cs typeface="Courier New"/>
              </a:rPr>
              <a:t>values(‘Erin</a:t>
            </a:r>
            <a:r>
              <a:rPr lang="en-US" sz="2000" b="1" dirty="0" smtClean="0"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Courier New"/>
                <a:ea typeface="ＭＳ Ｐゴシック" pitchFamily="34" charset="-128"/>
                <a:cs typeface="Courier New"/>
              </a:rPr>
              <a:t> Merrick’, ‘</a:t>
            </a:r>
            <a:r>
              <a:rPr lang="en-US" sz="2000" b="1" dirty="0" err="1" smtClean="0"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Courier New"/>
                <a:ea typeface="ＭＳ Ｐゴシック" pitchFamily="34" charset="-128"/>
                <a:cs typeface="Courier New"/>
              </a:rPr>
              <a:t>Masters’,’Y</a:t>
            </a:r>
            <a:r>
              <a:rPr lang="en-US" sz="2000" b="1" dirty="0" smtClean="0"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Courier New"/>
                <a:ea typeface="ＭＳ Ｐゴシック" pitchFamily="34" charset="-128"/>
                <a:cs typeface="Courier New"/>
              </a:rPr>
              <a:t>’,  ‘Environment’, ’01Feb2012’d, ‘N’, ’Wilma Sims’) 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b="1" dirty="0" smtClean="0"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latin typeface="Courier New"/>
                <a:ea typeface="ＭＳ Ｐゴシック" pitchFamily="34" charset="-128"/>
                <a:cs typeface="Courier New"/>
              </a:rPr>
              <a:t>quit;</a:t>
            </a: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513138A4-526D-4222-8049-EAB17151F062}" type="slidenum">
              <a:rPr lang="en-US"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/>
                <a:cs typeface="+mn-cs"/>
              </a:rPr>
              <a:pPr algn="r">
                <a:defRPr/>
              </a:pPr>
              <a:t>22</a:t>
            </a:fld>
            <a:endParaRPr lang="en-US" sz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Unicode MS"/>
              <a:cs typeface="+mn-cs"/>
            </a:endParaRPr>
          </a:p>
        </p:txBody>
      </p:sp>
    </p:spTree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 Unicode MS" pitchFamily="34" charset="-128"/>
                <a:ea typeface="ＭＳ Ｐゴシック" pitchFamily="34" charset="-128"/>
              </a:rPr>
              <a:t>Integrity Constraints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2400" smtClean="0">
                <a:latin typeface="Arial Unicode MS" pitchFamily="34" charset="-128"/>
                <a:ea typeface="ＭＳ Ｐゴシック" pitchFamily="34" charset="-128"/>
              </a:rPr>
              <a:t>A separate CONSTRAINT statement can also be used to handle integrity constraints</a:t>
            </a:r>
          </a:p>
          <a:p>
            <a:pPr>
              <a:defRPr/>
            </a:pPr>
            <a:r>
              <a:rPr lang="en-US" sz="2400" smtClean="0">
                <a:latin typeface="Arial Unicode MS" pitchFamily="34" charset="-128"/>
                <a:ea typeface="ＭＳ Ｐゴシック" pitchFamily="34" charset="-128"/>
              </a:rPr>
              <a:t>Names are assigned to the constraints</a:t>
            </a:r>
          </a:p>
          <a:p>
            <a:pPr>
              <a:buFont typeface="Wingdings" pitchFamily="2" charset="2"/>
              <a:buNone/>
              <a:defRPr/>
            </a:pPr>
            <a:endParaRPr lang="en-US" sz="2400" smtClean="0">
              <a:latin typeface="Arial Unicode MS" pitchFamily="34" charset="-128"/>
              <a:ea typeface="ＭＳ Ｐゴシック" pitchFamily="34" charset="-128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400" b="1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proc sql; create table work.lab2012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(Client char(12) primary key, Email char(19), Degree char(8), USC char(1) Dept char(20), Date num format=mmddyy10., Gratis char(1), Consultant char(10), constraint Check_USC check(USC in (‘N’ ’Y’ ’y’ ’n’)) );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quit;</a:t>
            </a: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D14D191-738F-4078-BC69-517A997D09CA}" type="slidenum">
              <a:rPr lang="en-US"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/>
                <a:cs typeface="+mn-cs"/>
              </a:rPr>
              <a:pPr algn="r">
                <a:defRPr/>
              </a:pPr>
              <a:t>23</a:t>
            </a:fld>
            <a:endParaRPr lang="en-US" sz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Unicode MS"/>
              <a:cs typeface="+mn-cs"/>
            </a:endParaRPr>
          </a:p>
        </p:txBody>
      </p:sp>
    </p:spTree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 Unicode MS" pitchFamily="34" charset="-128"/>
                <a:ea typeface="ＭＳ Ｐゴシック" pitchFamily="34" charset="-128"/>
              </a:rPr>
              <a:t>Integrity Constraints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2400" smtClean="0">
                <a:latin typeface="Arial Unicode MS" pitchFamily="34" charset="-128"/>
                <a:ea typeface="ＭＳ Ｐゴシック" pitchFamily="34" charset="-128"/>
              </a:rPr>
              <a:t>By default, SAS will not accept any additional rows once it finds an error</a:t>
            </a:r>
          </a:p>
          <a:p>
            <a:pPr>
              <a:defRPr/>
            </a:pPr>
            <a:r>
              <a:rPr lang="en-US" sz="2400" smtClean="0">
                <a:latin typeface="Arial Unicode MS" pitchFamily="34" charset="-128"/>
                <a:ea typeface="ＭＳ Ｐゴシック" pitchFamily="34" charset="-128"/>
              </a:rPr>
              <a:t>Options for UNDO_POLICY</a:t>
            </a:r>
          </a:p>
          <a:p>
            <a:pPr lvl="1">
              <a:defRPr/>
            </a:pPr>
            <a:r>
              <a:rPr lang="en-US" sz="2000" smtClean="0">
                <a:latin typeface="Arial Unicode MS" pitchFamily="34" charset="-128"/>
                <a:ea typeface="ＭＳ Ｐゴシック" pitchFamily="34" charset="-128"/>
              </a:rPr>
              <a:t>REQUIRED (the record is not added)</a:t>
            </a:r>
          </a:p>
          <a:p>
            <a:pPr lvl="1">
              <a:defRPr/>
            </a:pPr>
            <a:r>
              <a:rPr lang="en-US" sz="2000" smtClean="0">
                <a:latin typeface="Arial Unicode MS" pitchFamily="34" charset="-128"/>
                <a:ea typeface="ＭＳ Ｐゴシック" pitchFamily="34" charset="-128"/>
              </a:rPr>
              <a:t>NONE (the record is skipped)</a:t>
            </a:r>
          </a:p>
          <a:p>
            <a:pPr lvl="1">
              <a:defRPr/>
            </a:pPr>
            <a:r>
              <a:rPr lang="en-US" sz="2000" smtClean="0">
                <a:latin typeface="Arial Unicode MS" pitchFamily="34" charset="-128"/>
                <a:ea typeface="ＭＳ Ｐゴシック" pitchFamily="34" charset="-128"/>
              </a:rPr>
              <a:t>OPTIONAL (hybrid that inserts records when possible)</a:t>
            </a:r>
          </a:p>
          <a:p>
            <a:pPr>
              <a:defRPr/>
            </a:pPr>
            <a:r>
              <a:rPr lang="en-US" sz="2400" smtClean="0">
                <a:latin typeface="Arial Unicode MS" pitchFamily="34" charset="-128"/>
                <a:ea typeface="ＭＳ Ｐゴシック" pitchFamily="34" charset="-128"/>
              </a:rPr>
              <a:t>Table constraints can be viewed using DESCRIBE</a:t>
            </a:r>
          </a:p>
          <a:p>
            <a:pPr lvl="1">
              <a:defRPr/>
            </a:pPr>
            <a:endParaRPr lang="en-US" sz="2000" smtClean="0">
              <a:latin typeface="Arial Unicode MS" pitchFamily="34" charset="-128"/>
              <a:ea typeface="ＭＳ Ｐゴシック" pitchFamily="34" charset="-128"/>
            </a:endParaRP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59191482-0159-42D2-B0C6-2CBC195DCC5D}" type="slidenum">
              <a:rPr lang="en-US"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/>
                <a:cs typeface="+mn-cs"/>
              </a:rPr>
              <a:pPr algn="r">
                <a:defRPr/>
              </a:pPr>
              <a:t>24</a:t>
            </a:fld>
            <a:endParaRPr lang="en-US" sz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Unicode MS"/>
              <a:cs typeface="+mn-cs"/>
            </a:endParaRPr>
          </a:p>
        </p:txBody>
      </p:sp>
    </p:spTree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 Unicode MS" pitchFamily="34" charset="-128"/>
                <a:ea typeface="ＭＳ Ｐゴシック" pitchFamily="34" charset="-128"/>
              </a:rPr>
              <a:t>Updating Tables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 Unicode MS" pitchFamily="34" charset="-128"/>
                <a:ea typeface="ＭＳ Ｐゴシック" pitchFamily="34" charset="-128"/>
              </a:rPr>
              <a:t>Updating Existing Rows</a:t>
            </a:r>
          </a:p>
          <a:p>
            <a:pPr lvl="1">
              <a:buClr>
                <a:schemeClr val="hlink"/>
              </a:buClr>
              <a:defRPr/>
            </a:pPr>
            <a:r>
              <a:rPr lang="en-US" smtClean="0">
                <a:latin typeface="Arial Unicode MS" pitchFamily="34" charset="-128"/>
                <a:ea typeface="ＭＳ Ｐゴシック" pitchFamily="34" charset="-128"/>
              </a:rPr>
              <a:t>With a common expression</a:t>
            </a:r>
          </a:p>
          <a:p>
            <a:pPr lvl="1">
              <a:buClr>
                <a:schemeClr val="hlink"/>
              </a:buClr>
              <a:defRPr/>
            </a:pPr>
            <a:r>
              <a:rPr lang="en-US" smtClean="0">
                <a:latin typeface="Arial Unicode MS" pitchFamily="34" charset="-128"/>
                <a:ea typeface="ＭＳ Ｐゴシック" pitchFamily="34" charset="-128"/>
              </a:rPr>
              <a:t>With a conditional expression (similar to IFELSE construction)</a:t>
            </a: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2D6876C6-8A96-43BA-B443-BBDE7CB7B086}" type="slidenum">
              <a:rPr lang="en-US"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/>
                <a:cs typeface="+mn-cs"/>
              </a:rPr>
              <a:pPr algn="r">
                <a:defRPr/>
              </a:pPr>
              <a:t>25</a:t>
            </a:fld>
            <a:endParaRPr lang="en-US" sz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Unicode MS"/>
              <a:cs typeface="+mn-cs"/>
            </a:endParaRPr>
          </a:p>
        </p:txBody>
      </p:sp>
    </p:spTree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 Unicode MS" pitchFamily="34" charset="-128"/>
                <a:ea typeface="ＭＳ Ｐゴシック" pitchFamily="34" charset="-128"/>
              </a:rPr>
              <a:t>Updating Tables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 Unicode MS" pitchFamily="34" charset="-128"/>
                <a:ea typeface="ＭＳ Ｐゴシック" pitchFamily="34" charset="-128"/>
              </a:rPr>
              <a:t>Use the SET expression to modify values</a:t>
            </a:r>
          </a:p>
          <a:p>
            <a:pPr>
              <a:defRPr/>
            </a:pPr>
            <a:r>
              <a:rPr lang="en-US" smtClean="0">
                <a:latin typeface="Arial Unicode MS" pitchFamily="34" charset="-128"/>
                <a:ea typeface="ＭＳ Ｐゴシック" pitchFamily="34" charset="-128"/>
              </a:rPr>
              <a:t>The WHERE clause can make the change conditional</a:t>
            </a: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F546C5EA-845E-4A43-BF1A-09D10E94A4E7}" type="slidenum">
              <a:rPr lang="en-US"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/>
                <a:cs typeface="+mn-cs"/>
              </a:rPr>
              <a:pPr algn="r">
                <a:defRPr/>
              </a:pPr>
              <a:t>26</a:t>
            </a:fld>
            <a:endParaRPr lang="en-US" sz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Unicode MS"/>
              <a:cs typeface="+mn-cs"/>
            </a:endParaRPr>
          </a:p>
        </p:txBody>
      </p:sp>
    </p:spTree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smtClean="0">
                <a:effectLst/>
                <a:latin typeface="Arial Unicode MS" pitchFamily="34" charset="-128"/>
                <a:ea typeface="ＭＳ Ｐゴシック" pitchFamily="34" charset="-128"/>
              </a:rPr>
              <a:t>Updating Tables-Example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2400" b="1" dirty="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proc </a:t>
            </a:r>
            <a:r>
              <a:rPr lang="en-US" sz="2400" b="1" dirty="0" err="1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sql</a:t>
            </a:r>
            <a:r>
              <a:rPr lang="en-US" sz="2400" b="1" dirty="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; create table lab2012pay like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dirty="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admin.lab2011pay;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dirty="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quit;</a:t>
            </a:r>
          </a:p>
          <a:p>
            <a:pPr>
              <a:buFont typeface="Wingdings" pitchFamily="2" charset="2"/>
              <a:buNone/>
              <a:defRPr/>
            </a:pPr>
            <a:endParaRPr lang="en-US" sz="2400" b="1" dirty="0" smtClean="0">
              <a:latin typeface="Courier New" pitchFamily="49" charset="0"/>
              <a:ea typeface="ＭＳ Ｐゴシック" pitchFamily="34" charset="-128"/>
              <a:cs typeface="Courier New" pitchFamily="49" charset="0"/>
            </a:endParaRPr>
          </a:p>
          <a:p>
            <a:pPr>
              <a:buNone/>
              <a:defRPr/>
            </a:pPr>
            <a:r>
              <a:rPr lang="en-US" sz="2400" b="1" dirty="0" smtClean="0">
                <a:latin typeface="Courier New"/>
                <a:cs typeface="Courier New"/>
              </a:rPr>
              <a:t>proc </a:t>
            </a:r>
            <a:r>
              <a:rPr lang="en-US" sz="2400" b="1" dirty="0" err="1" smtClean="0">
                <a:latin typeface="Courier New"/>
                <a:cs typeface="Courier New"/>
              </a:rPr>
              <a:t>sql</a:t>
            </a:r>
            <a:r>
              <a:rPr lang="en-US" sz="2400" b="1" dirty="0" smtClean="0">
                <a:latin typeface="Courier New"/>
                <a:cs typeface="Courier New"/>
              </a:rPr>
              <a:t>; </a:t>
            </a:r>
          </a:p>
          <a:p>
            <a:pPr>
              <a:buNone/>
              <a:defRPr/>
            </a:pPr>
            <a:r>
              <a:rPr lang="en-US" sz="2400" b="1" dirty="0" smtClean="0">
                <a:latin typeface="Courier New"/>
                <a:cs typeface="Courier New"/>
              </a:rPr>
              <a:t>update lab2012pay set rate=rate*1.05; quit; </a:t>
            </a:r>
          </a:p>
          <a:p>
            <a:pPr>
              <a:buNone/>
              <a:defRPr/>
            </a:pPr>
            <a:endParaRPr lang="en-US" sz="2400" b="1" dirty="0" smtClean="0">
              <a:latin typeface="Courier New"/>
              <a:cs typeface="Courier New"/>
            </a:endParaRPr>
          </a:p>
          <a:p>
            <a:pPr>
              <a:buNone/>
              <a:defRPr/>
            </a:pPr>
            <a:r>
              <a:rPr lang="en-US" sz="2400" b="1" dirty="0" smtClean="0">
                <a:latin typeface="Courier New"/>
                <a:cs typeface="Courier New"/>
              </a:rPr>
              <a:t>proc </a:t>
            </a:r>
            <a:r>
              <a:rPr lang="en-US" sz="2400" b="1" dirty="0" err="1" smtClean="0">
                <a:latin typeface="Courier New"/>
                <a:cs typeface="Courier New"/>
              </a:rPr>
              <a:t>sql</a:t>
            </a:r>
            <a:r>
              <a:rPr lang="en-US" sz="2400" b="1" dirty="0" smtClean="0">
                <a:latin typeface="Courier New"/>
                <a:cs typeface="Courier New"/>
              </a:rPr>
              <a:t>; update lab2012pay set rate=rate*1.0013 where consultant='Director'; quit;</a:t>
            </a:r>
            <a:endParaRPr lang="en-US" b="1" dirty="0" smtClean="0">
              <a:effectLst/>
              <a:latin typeface="Courier New"/>
              <a:ea typeface="ＭＳ Ｐゴシック" pitchFamily="34" charset="-128"/>
              <a:cs typeface="Courier New"/>
            </a:endParaRPr>
          </a:p>
        </p:txBody>
      </p:sp>
    </p:spTree>
  </p:cSld>
  <p:clrMapOvr>
    <a:masterClrMapping/>
  </p:clrMapOvr>
  <p:transition spd="med">
    <p:dissolv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 Unicode MS" pitchFamily="34" charset="-128"/>
                <a:ea typeface="ＭＳ Ｐゴシック" pitchFamily="34" charset="-128"/>
              </a:rPr>
              <a:t>Updating Tables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Arial Unicode MS" pitchFamily="34" charset="-128"/>
                <a:ea typeface="ＭＳ Ｐゴシック" pitchFamily="34" charset="-128"/>
              </a:rPr>
              <a:t>Use the SET expression with a CASE clause for conditional changes to a variable</a:t>
            </a:r>
          </a:p>
          <a:p>
            <a:pPr>
              <a:defRPr/>
            </a:pPr>
            <a:r>
              <a:rPr lang="en-US" dirty="0" smtClean="0">
                <a:latin typeface="Arial Unicode MS" pitchFamily="34" charset="-128"/>
                <a:ea typeface="ＭＳ Ｐゴシック" pitchFamily="34" charset="-128"/>
              </a:rPr>
              <a:t>The use of CASE will be very familiar to those who have used IFELSE in either R or Excel</a:t>
            </a:r>
          </a:p>
          <a:p>
            <a:pPr>
              <a:defRPr/>
            </a:pPr>
            <a:r>
              <a:rPr lang="en-US" dirty="0" smtClean="0">
                <a:latin typeface="Arial Unicode MS" pitchFamily="34" charset="-128"/>
                <a:ea typeface="ＭＳ Ｐゴシック" pitchFamily="34" charset="-128"/>
              </a:rPr>
              <a:t>CASE can be used elsewhere in a PROC SQL clause</a:t>
            </a: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9C5FA50D-6A62-48C8-996F-7B34C552FA62}" type="slidenum">
              <a:rPr lang="en-US"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/>
                <a:cs typeface="+mn-cs"/>
              </a:rPr>
              <a:pPr algn="r">
                <a:defRPr/>
              </a:pPr>
              <a:t>28</a:t>
            </a:fld>
            <a:endParaRPr lang="en-US" sz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Unicode MS"/>
              <a:cs typeface="+mn-cs"/>
            </a:endParaRPr>
          </a:p>
        </p:txBody>
      </p:sp>
    </p:spTree>
  </p:cSld>
  <p:clrMapOvr>
    <a:masterClrMapping/>
  </p:clrMapOvr>
  <p:transition spd="med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smtClean="0">
                <a:effectLst/>
                <a:latin typeface="Arial Unicode MS" pitchFamily="34" charset="-128"/>
                <a:ea typeface="ＭＳ Ｐゴシック" pitchFamily="34" charset="-128"/>
              </a:rPr>
              <a:t>Updating Tables-Example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2400" b="1" dirty="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proc </a:t>
            </a:r>
            <a:r>
              <a:rPr lang="en-US" sz="2400" b="1" dirty="0" err="1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sql</a:t>
            </a:r>
            <a:r>
              <a:rPr lang="en-US" sz="2400" b="1" dirty="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dirty="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update lab2012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dirty="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set rate=rate*case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dirty="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when consultant=‘Director’ then 1.05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dirty="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when consultant=‘Manager’ then 1.0375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dirty="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else 1.045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dirty="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end;</a:t>
            </a:r>
            <a:endParaRPr lang="en-US" dirty="0" smtClean="0">
              <a:effectLst/>
              <a:latin typeface="Arial Unicode MS" pitchFamily="34" charset="-128"/>
              <a:ea typeface="ＭＳ Ｐゴシック" pitchFamily="34" charset="-128"/>
            </a:endParaRPr>
          </a:p>
        </p:txBody>
      </p:sp>
    </p:spTree>
  </p:cSld>
  <p:clrMapOvr>
    <a:masterClrMapping/>
  </p:clrMapOvr>
  <p:transition spd="med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Creating an Empty Table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 dirty="0" smtClean="0"/>
              <a:t>By Defining Columns</a:t>
            </a:r>
          </a:p>
          <a:p>
            <a:pPr>
              <a:buFont typeface="Wingdings" charset="2"/>
              <a:buChar char="§"/>
              <a:defRPr/>
            </a:pPr>
            <a:r>
              <a:rPr lang="en-US" dirty="0" smtClean="0"/>
              <a:t>By Copying Column Definitions from another table</a:t>
            </a:r>
          </a:p>
          <a:p>
            <a:pPr>
              <a:buFont typeface="Wingdings" charset="2"/>
              <a:buNone/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823EA9-EC98-425C-A335-02FB2D02F61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 Unicode MS" pitchFamily="34" charset="-128"/>
                <a:ea typeface="ＭＳ Ｐゴシック" pitchFamily="34" charset="-128"/>
              </a:rPr>
              <a:t>Updating Tables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Arial Unicode MS" pitchFamily="34" charset="-128"/>
                <a:ea typeface="ＭＳ Ｐゴシック" pitchFamily="34" charset="-128"/>
              </a:rPr>
              <a:t>The update can be modified for greater efficiency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dirty="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proc </a:t>
            </a:r>
            <a:r>
              <a:rPr lang="en-US" sz="2400" b="1" dirty="0" err="1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sql</a:t>
            </a:r>
            <a:r>
              <a:rPr lang="en-US" sz="2400" b="1" dirty="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dirty="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update lab2012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dirty="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set rate=rate*case consultant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dirty="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when ‘Director’ then 1.05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dirty="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when ‘Manager’ then 1.0375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dirty="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else 1.045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dirty="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end;</a:t>
            </a:r>
            <a:endParaRPr lang="en-US" dirty="0" smtClean="0">
              <a:effectLst/>
              <a:latin typeface="Arial Unicode MS" pitchFamily="34" charset="-128"/>
              <a:ea typeface="ＭＳ Ｐゴシック" pitchFamily="34" charset="-128"/>
            </a:endParaRPr>
          </a:p>
          <a:p>
            <a:pPr>
              <a:buFont typeface="Wingdings" pitchFamily="2" charset="2"/>
              <a:buNone/>
              <a:defRPr/>
            </a:pPr>
            <a:endParaRPr lang="en-US" dirty="0" smtClean="0">
              <a:latin typeface="Arial Unicode MS" pitchFamily="34" charset="-128"/>
              <a:ea typeface="ＭＳ Ｐゴシック" pitchFamily="34" charset="-128"/>
            </a:endParaRP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34E958DC-A930-4F45-83F5-DEEEE4F227A0}" type="slidenum">
              <a:rPr lang="en-US"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/>
                <a:cs typeface="+mn-cs"/>
              </a:rPr>
              <a:pPr algn="r">
                <a:defRPr/>
              </a:pPr>
              <a:t>30</a:t>
            </a:fld>
            <a:endParaRPr lang="en-US" sz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Unicode MS"/>
              <a:cs typeface="+mn-cs"/>
            </a:endParaRPr>
          </a:p>
        </p:txBody>
      </p:sp>
    </p:spTree>
  </p:cSld>
  <p:clrMapOvr>
    <a:masterClrMapping/>
  </p:clrMapOvr>
  <p:transition spd="med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 Unicode MS" pitchFamily="34" charset="-128"/>
                <a:ea typeface="ＭＳ Ｐゴシック" pitchFamily="34" charset="-128"/>
              </a:rPr>
              <a:t>Updating Tables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 Unicode MS" pitchFamily="34" charset="-128"/>
                <a:ea typeface="ＭＳ Ｐゴシック" pitchFamily="34" charset="-128"/>
              </a:rPr>
              <a:t>DELETE FROM can be used to eliminate rows: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proc sql;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delete from lab2012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where date lt ’01Jan2012’d;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quit;</a:t>
            </a:r>
            <a:endParaRPr lang="en-US" smtClean="0">
              <a:effectLst/>
              <a:latin typeface="Arial Unicode MS" pitchFamily="34" charset="-128"/>
              <a:ea typeface="ＭＳ Ｐゴシック" pitchFamily="34" charset="-128"/>
            </a:endParaRPr>
          </a:p>
          <a:p>
            <a:pPr>
              <a:buFont typeface="Wingdings" pitchFamily="2" charset="2"/>
              <a:buNone/>
              <a:defRPr/>
            </a:pPr>
            <a:endParaRPr lang="en-US" smtClean="0">
              <a:latin typeface="Arial Unicode MS" pitchFamily="34" charset="-128"/>
              <a:ea typeface="ＭＳ Ｐゴシック" pitchFamily="34" charset="-128"/>
            </a:endParaRP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8481F77-E75D-4B3C-9F91-509F6CB11ECE}" type="slidenum">
              <a:rPr lang="en-US"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/>
                <a:cs typeface="+mn-cs"/>
              </a:rPr>
              <a:pPr algn="r">
                <a:defRPr/>
              </a:pPr>
              <a:t>31</a:t>
            </a:fld>
            <a:endParaRPr lang="en-US" sz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Unicode MS"/>
              <a:cs typeface="+mn-cs"/>
            </a:endParaRPr>
          </a:p>
        </p:txBody>
      </p:sp>
    </p:spTree>
  </p:cSld>
  <p:clrMapOvr>
    <a:masterClrMapping/>
  </p:clrMapOvr>
  <p:transition spd="med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 Unicode MS" pitchFamily="34" charset="-128"/>
                <a:ea typeface="ＭＳ Ｐゴシック" pitchFamily="34" charset="-128"/>
              </a:rPr>
              <a:t>Updating Tables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dirty="0" smtClean="0">
                <a:latin typeface="Arial Unicode MS" pitchFamily="34" charset="-128"/>
                <a:ea typeface="ＭＳ Ｐゴシック" pitchFamily="34" charset="-128"/>
              </a:rPr>
              <a:t>ALTER TABLE can be used to update columns and </a:t>
            </a:r>
            <a:r>
              <a:rPr lang="en-US" smtClean="0">
                <a:latin typeface="Arial Unicode MS" pitchFamily="34" charset="-128"/>
                <a:ea typeface="ＭＳ Ｐゴシック" pitchFamily="34" charset="-128"/>
              </a:rPr>
              <a:t>column attributes</a:t>
            </a:r>
            <a:endParaRPr lang="en-US" dirty="0" smtClean="0">
              <a:latin typeface="Arial Unicode MS" pitchFamily="34" charset="-128"/>
              <a:ea typeface="ＭＳ Ｐゴシック" pitchFamily="34" charset="-128"/>
            </a:endParaRPr>
          </a:p>
          <a:p>
            <a:r>
              <a:rPr lang="en-US" dirty="0" smtClean="0">
                <a:latin typeface="Arial Unicode MS" pitchFamily="34" charset="-128"/>
                <a:ea typeface="ＭＳ Ｐゴシック" pitchFamily="34" charset="-128"/>
              </a:rPr>
              <a:t>Options can be entered separately or simultaneously</a:t>
            </a:r>
          </a:p>
          <a:p>
            <a:pPr lvl="1"/>
            <a:r>
              <a:rPr lang="en-US" dirty="0" smtClean="0">
                <a:latin typeface="Arial Unicode MS" pitchFamily="34" charset="-128"/>
                <a:ea typeface="ＭＳ Ｐゴシック" pitchFamily="34" charset="-128"/>
              </a:rPr>
              <a:t>ADD</a:t>
            </a:r>
          </a:p>
          <a:p>
            <a:pPr lvl="1"/>
            <a:r>
              <a:rPr lang="en-US" dirty="0" smtClean="0">
                <a:latin typeface="Arial Unicode MS" pitchFamily="34" charset="-128"/>
                <a:ea typeface="ＭＳ Ｐゴシック" pitchFamily="34" charset="-128"/>
              </a:rPr>
              <a:t>MODIFY</a:t>
            </a:r>
          </a:p>
          <a:p>
            <a:pPr lvl="1"/>
            <a:r>
              <a:rPr lang="en-US" dirty="0" smtClean="0">
                <a:latin typeface="Arial Unicode MS" pitchFamily="34" charset="-128"/>
                <a:ea typeface="ＭＳ Ｐゴシック" pitchFamily="34" charset="-128"/>
              </a:rPr>
              <a:t>DROP</a:t>
            </a:r>
          </a:p>
          <a:p>
            <a:r>
              <a:rPr lang="en-US" dirty="0" smtClean="0">
                <a:latin typeface="Arial Unicode MS" pitchFamily="34" charset="-128"/>
                <a:ea typeface="ＭＳ Ｐゴシック" pitchFamily="34" charset="-128"/>
              </a:rPr>
              <a:t>MODIFY cannot change a column’s name</a:t>
            </a: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FEA09AA1-0223-4CAA-89F1-B2F9C5EEC470}" type="slidenum">
              <a:rPr lang="en-US"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/>
                <a:cs typeface="+mn-cs"/>
              </a:rPr>
              <a:pPr algn="r">
                <a:defRPr/>
              </a:pPr>
              <a:t>32</a:t>
            </a:fld>
            <a:endParaRPr lang="en-US" sz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Unicode MS"/>
              <a:cs typeface="+mn-cs"/>
            </a:endParaRPr>
          </a:p>
        </p:txBody>
      </p:sp>
    </p:spTree>
  </p:cSld>
  <p:clrMapOvr>
    <a:masterClrMapping/>
  </p:clrMapOvr>
  <p:transition spd="med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smtClean="0">
                <a:effectLst/>
                <a:latin typeface="Arial Unicode MS" pitchFamily="34" charset="-128"/>
                <a:ea typeface="ＭＳ Ｐゴシック" pitchFamily="34" charset="-128"/>
              </a:rPr>
              <a:t>Updating Tables-Example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proc </a:t>
            </a:r>
            <a:r>
              <a:rPr lang="en-US" sz="2400" b="1" dirty="0" err="1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sql</a:t>
            </a:r>
            <a:r>
              <a:rPr lang="en-US" sz="2400" b="1" dirty="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alter table lab2012</a:t>
            </a:r>
          </a:p>
          <a:p>
            <a:pPr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add College char(20) label=</a:t>
            </a:r>
            <a:r>
              <a:rPr lang="en-US" sz="2400" b="1" dirty="0" smtClean="0">
                <a:latin typeface="+mn-lt"/>
                <a:ea typeface="ＭＳ Ｐゴシック" pitchFamily="34" charset="-128"/>
                <a:cs typeface="Courier New" pitchFamily="49" charset="0"/>
              </a:rPr>
              <a:t>‘</a:t>
            </a:r>
            <a:r>
              <a:rPr lang="en-US" sz="2400" b="1" dirty="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College or School’, time format=hour4.1</a:t>
            </a:r>
          </a:p>
          <a:p>
            <a:pPr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modify date format=weekdate31.</a:t>
            </a:r>
          </a:p>
          <a:p>
            <a:pPr>
              <a:buFont typeface="Wingdings" pitchFamily="2" charset="2"/>
              <a:buNone/>
            </a:pPr>
            <a:r>
              <a:rPr lang="en-US" sz="2400" b="1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quit</a:t>
            </a:r>
            <a:r>
              <a:rPr lang="en-US" sz="2400" b="1" dirty="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;</a:t>
            </a:r>
            <a:endParaRPr lang="en-US" dirty="0" smtClean="0">
              <a:effectLst/>
              <a:latin typeface="Arial Unicode MS" pitchFamily="34" charset="-128"/>
              <a:ea typeface="ＭＳ Ｐゴシック" pitchFamily="34" charset="-128"/>
            </a:endParaRPr>
          </a:p>
        </p:txBody>
      </p:sp>
    </p:spTree>
  </p:cSld>
  <p:clrMapOvr>
    <a:masterClrMapping/>
  </p:clrMapOvr>
  <p:transition spd="med">
    <p:dissolv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 Unicode MS" pitchFamily="34" charset="-128"/>
                <a:ea typeface="ＭＳ Ｐゴシック" pitchFamily="34" charset="-128"/>
              </a:rPr>
              <a:t>Updating Tables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dirty="0" smtClean="0">
                <a:latin typeface="Arial Unicode MS" pitchFamily="34" charset="-128"/>
                <a:ea typeface="ＭＳ Ｐゴシック" pitchFamily="34" charset="-128"/>
              </a:rPr>
              <a:t>DROP TABLE can be used to delete a table</a:t>
            </a:r>
          </a:p>
          <a:p>
            <a:pPr>
              <a:buFont typeface="Wingdings" pitchFamily="2" charset="2"/>
              <a:buNone/>
            </a:pPr>
            <a:r>
              <a:rPr lang="en-US" sz="2400" b="1" dirty="0" smtClean="0">
                <a:latin typeface="Courier New"/>
                <a:ea typeface="ＭＳ Ｐゴシック" pitchFamily="34" charset="-128"/>
                <a:cs typeface="Courier New"/>
              </a:rPr>
              <a:t>proc </a:t>
            </a:r>
            <a:r>
              <a:rPr lang="en-US" sz="2400" b="1" dirty="0" err="1" smtClean="0">
                <a:latin typeface="Courier New"/>
                <a:ea typeface="ＭＳ Ｐゴシック" pitchFamily="34" charset="-128"/>
                <a:cs typeface="Courier New"/>
              </a:rPr>
              <a:t>sql</a:t>
            </a:r>
            <a:r>
              <a:rPr lang="en-US" sz="2400" b="1" dirty="0" smtClean="0">
                <a:latin typeface="Courier New"/>
                <a:ea typeface="ＭＳ Ｐゴシック" pitchFamily="34" charset="-128"/>
                <a:cs typeface="Courier New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en-US" sz="2400" b="1" dirty="0" smtClean="0">
                <a:latin typeface="Courier New"/>
                <a:ea typeface="ＭＳ Ｐゴシック" pitchFamily="34" charset="-128"/>
                <a:cs typeface="Courier New"/>
              </a:rPr>
              <a:t>drop table admin.lab2011;</a:t>
            </a:r>
          </a:p>
          <a:p>
            <a:pPr>
              <a:buFont typeface="Wingdings" pitchFamily="2" charset="2"/>
              <a:buNone/>
            </a:pPr>
            <a:r>
              <a:rPr lang="en-US" sz="2400" b="1" dirty="0" smtClean="0">
                <a:latin typeface="Courier New"/>
                <a:ea typeface="ＭＳ Ｐゴシック" pitchFamily="34" charset="-128"/>
                <a:cs typeface="Courier New"/>
              </a:rPr>
              <a:t>quit;</a:t>
            </a: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011A0D0A-60AA-4F36-B520-5BE9A96EF90E}" type="slidenum">
              <a:rPr lang="en-US"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/>
                <a:cs typeface="+mn-cs"/>
              </a:rPr>
              <a:pPr algn="r">
                <a:defRPr/>
              </a:pPr>
              <a:t>34</a:t>
            </a:fld>
            <a:endParaRPr lang="en-US" sz="12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Unicode MS"/>
              <a:cs typeface="+mn-cs"/>
            </a:endParaRP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Stat Lab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A8FD78-0083-46B2-BE53-A1079017509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 dirty="0" smtClean="0"/>
              <a:t>Client Name</a:t>
            </a:r>
          </a:p>
          <a:p>
            <a:pPr>
              <a:buFont typeface="Wingdings" charset="2"/>
              <a:buChar char="§"/>
              <a:defRPr/>
            </a:pPr>
            <a:r>
              <a:rPr lang="en-US" dirty="0" smtClean="0"/>
              <a:t>Client Email</a:t>
            </a:r>
          </a:p>
          <a:p>
            <a:pPr>
              <a:buFont typeface="Wingdings" charset="2"/>
              <a:buChar char="§"/>
              <a:defRPr/>
            </a:pPr>
            <a:r>
              <a:rPr lang="en-US" dirty="0" smtClean="0"/>
              <a:t>Client Degree</a:t>
            </a:r>
          </a:p>
          <a:p>
            <a:pPr>
              <a:buFont typeface="Wingdings" charset="2"/>
              <a:buChar char="§"/>
              <a:defRPr/>
            </a:pPr>
            <a:r>
              <a:rPr lang="en-US" dirty="0" smtClean="0"/>
              <a:t>USC</a:t>
            </a:r>
          </a:p>
          <a:p>
            <a:pPr>
              <a:buFont typeface="Wingdings" charset="2"/>
              <a:buChar char="§"/>
              <a:defRPr/>
            </a:pPr>
            <a:r>
              <a:rPr lang="en-US" dirty="0" smtClean="0"/>
              <a:t>Client Department</a:t>
            </a:r>
          </a:p>
          <a:p>
            <a:pPr>
              <a:buFont typeface="Wingdings" charset="2"/>
              <a:buChar char="§"/>
              <a:defRPr/>
            </a:pPr>
            <a:r>
              <a:rPr lang="en-US" dirty="0" smtClean="0"/>
              <a:t>Date</a:t>
            </a:r>
          </a:p>
          <a:p>
            <a:pPr>
              <a:buFont typeface="Wingdings" charset="2"/>
              <a:buChar char="§"/>
              <a:defRPr/>
            </a:pPr>
            <a:r>
              <a:rPr lang="en-US" dirty="0" smtClean="0"/>
              <a:t>Gratis</a:t>
            </a:r>
          </a:p>
          <a:p>
            <a:pPr>
              <a:buFont typeface="Wingdings" charset="2"/>
              <a:buChar char="§"/>
              <a:defRPr/>
            </a:pPr>
            <a:r>
              <a:rPr lang="en-US" dirty="0" smtClean="0"/>
              <a:t>Consultant</a:t>
            </a:r>
          </a:p>
          <a:p>
            <a:pPr>
              <a:buFont typeface="Wingdings" pitchFamily="2" charset="2"/>
              <a:buNone/>
              <a:defRPr/>
            </a:pPr>
            <a:endParaRPr lang="en-US" dirty="0" smtClean="0"/>
          </a:p>
          <a:p>
            <a:pPr>
              <a:buFont typeface="Wingdings" charset="2"/>
              <a:buChar char="§"/>
              <a:defRPr/>
            </a:pPr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Creating an Empty Table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 dirty="0" smtClean="0"/>
              <a:t>By Defining Columns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dirty="0" smtClean="0">
                <a:latin typeface="Courier New"/>
                <a:cs typeface="Courier New"/>
              </a:rPr>
              <a:t>proc </a:t>
            </a:r>
            <a:r>
              <a:rPr lang="en-US" sz="2400" b="1" dirty="0" err="1" smtClean="0">
                <a:latin typeface="Courier New"/>
                <a:cs typeface="Courier New"/>
              </a:rPr>
              <a:t>sql</a:t>
            </a:r>
            <a:r>
              <a:rPr lang="en-US" sz="2400" b="1" dirty="0" smtClean="0">
                <a:latin typeface="Courier New"/>
                <a:cs typeface="Courier New"/>
              </a:rPr>
              <a:t>; create table work.lab2012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dirty="0" smtClean="0">
                <a:latin typeface="Courier New"/>
                <a:cs typeface="Courier New"/>
              </a:rPr>
              <a:t>(Client char(12), Email char(19), Degree </a:t>
            </a:r>
            <a:r>
              <a:rPr lang="en-US" sz="2400" b="1" smtClean="0">
                <a:latin typeface="Courier New"/>
                <a:cs typeface="Courier New"/>
              </a:rPr>
              <a:t>char(8)</a:t>
            </a:r>
            <a:r>
              <a:rPr lang="en-US" sz="2400" b="1" dirty="0" smtClean="0">
                <a:latin typeface="Courier New"/>
                <a:cs typeface="Courier New"/>
              </a:rPr>
              <a:t>, USC char(1), Dept char(20), Date num format=mmddyy10. label=‘Date of First Contact’, Gratis char(1), Consultant char(10));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dirty="0" smtClean="0">
                <a:latin typeface="Courier New"/>
                <a:cs typeface="Courier New"/>
              </a:rPr>
              <a:t>quit;</a:t>
            </a:r>
          </a:p>
          <a:p>
            <a:pPr>
              <a:buFont typeface="Wingdings" pitchFamily="2" charset="2"/>
              <a:buNone/>
              <a:defRPr/>
            </a:pPr>
            <a:endParaRPr lang="en-US" sz="1800" b="1" dirty="0" smtClean="0">
              <a:latin typeface="Courier New"/>
              <a:cs typeface="Courier New"/>
            </a:endParaRPr>
          </a:p>
          <a:p>
            <a:pPr>
              <a:buFont typeface="Wingdings" charset="2"/>
              <a:buChar char="§"/>
              <a:defRPr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00E97A-C56C-413B-98A4-0102E6A0EC5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Creating an Empty Table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 dirty="0" smtClean="0"/>
              <a:t>By Defining Columns</a:t>
            </a:r>
          </a:p>
          <a:p>
            <a:pPr lvl="1">
              <a:buClrTx/>
              <a:buFont typeface="Lucida Grande"/>
              <a:buChar char="-"/>
              <a:defRPr/>
            </a:pPr>
            <a:r>
              <a:rPr lang="en-US" dirty="0" smtClean="0"/>
              <a:t>SQL supports other data types, but PROC SQL simply converts them to either character or numeric</a:t>
            </a:r>
          </a:p>
          <a:p>
            <a:pPr lvl="1">
              <a:buClrTx/>
              <a:buFont typeface="Lucida Grande"/>
              <a:buChar char="-"/>
              <a:defRPr/>
            </a:pPr>
            <a:r>
              <a:rPr lang="en-US" dirty="0" smtClean="0"/>
              <a:t>Width of CHAR column can be varied</a:t>
            </a:r>
          </a:p>
          <a:p>
            <a:pPr lvl="1">
              <a:buClrTx/>
              <a:buFont typeface="Lucida Grande"/>
              <a:buChar char="-"/>
              <a:defRPr/>
            </a:pPr>
            <a:r>
              <a:rPr lang="en-US" dirty="0" smtClean="0"/>
              <a:t>FORMAT and LABEL is supported</a:t>
            </a:r>
          </a:p>
          <a:p>
            <a:pPr lvl="1">
              <a:buClrTx/>
              <a:buFont typeface="Lucida Grande"/>
              <a:buChar char="-"/>
              <a:defRPr/>
            </a:pPr>
            <a:r>
              <a:rPr lang="en-US" b="1" dirty="0" smtClean="0">
                <a:latin typeface="Courier New"/>
                <a:cs typeface="Courier New"/>
              </a:rPr>
              <a:t>proc </a:t>
            </a:r>
            <a:r>
              <a:rPr lang="en-US" b="1" dirty="0" err="1" smtClean="0">
                <a:latin typeface="Courier New"/>
                <a:cs typeface="Courier New"/>
              </a:rPr>
              <a:t>sql</a:t>
            </a:r>
            <a:r>
              <a:rPr lang="en-US" b="1" dirty="0" smtClean="0">
                <a:latin typeface="Courier New"/>
                <a:cs typeface="Courier New"/>
              </a:rPr>
              <a:t>; describe table work.lab2011; quit; </a:t>
            </a:r>
            <a:r>
              <a:rPr lang="en-US" dirty="0" smtClean="0"/>
              <a:t>will print the table definition to the LOG</a:t>
            </a:r>
          </a:p>
          <a:p>
            <a:pPr>
              <a:buFont typeface="Wingdings" pitchFamily="2" charset="2"/>
              <a:buNone/>
              <a:defRPr/>
            </a:pPr>
            <a:endParaRPr lang="en-US" sz="1800" b="1" dirty="0" smtClean="0">
              <a:latin typeface="Courier New"/>
              <a:cs typeface="Courier New"/>
            </a:endParaRPr>
          </a:p>
          <a:p>
            <a:pPr>
              <a:buFont typeface="Wingdings" charset="2"/>
              <a:buChar char="§"/>
              <a:defRPr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3A596F-60AA-4363-ABF4-7C1638B66B5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Creating an Empty Table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 dirty="0" smtClean="0"/>
              <a:t>By copying the format of another table</a:t>
            </a:r>
          </a:p>
          <a:p>
            <a:pPr>
              <a:buFont typeface="Wingdings" pitchFamily="2" charset="2"/>
              <a:buNone/>
              <a:defRPr/>
            </a:pPr>
            <a:endParaRPr lang="en-US" sz="1800" b="1" dirty="0" smtClean="0">
              <a:latin typeface="Courier New"/>
              <a:cs typeface="Courier New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b="1" dirty="0" smtClean="0">
                <a:cs typeface="Arial Unicode MS"/>
              </a:rPr>
              <a:t>For the Stat Lab, it would make more sense to copy columns, column labels and formats directly from a 2011 table.</a:t>
            </a:r>
          </a:p>
          <a:p>
            <a:pPr>
              <a:buFont typeface="Wingdings" charset="2"/>
              <a:buChar char="§"/>
              <a:defRPr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C23343-2C61-4817-A1BE-A927850F26B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Stat Lab 2011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Degree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USC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Dept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Gratis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Consultant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Joe Bridges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3"/>
                        </a:rPr>
                        <a:t>BridgesJ@dnr.sc.gov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External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SCDNR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12/03/2011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John Grego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Gina White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4"/>
                        </a:rPr>
                        <a:t>whiteg@biol.sc.edu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Faculty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Biology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12/05/2011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Wilma Sims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Matthew King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5"/>
                        </a:rPr>
                        <a:t>kingm3@email.sc.edu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Doctoral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Library</a:t>
                      </a:r>
                      <a:r>
                        <a:rPr lang="en-US" sz="1600" baseline="0" dirty="0" smtClean="0"/>
                        <a:t>&amp; Info. Sci.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12/15/2011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John Grego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Wenkuan</a:t>
                      </a:r>
                      <a:r>
                        <a:rPr lang="en-US" sz="1600" dirty="0" smtClean="0"/>
                        <a:t> Zhao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6"/>
                        </a:rPr>
                        <a:t>zhaow@email.sc.edu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Faculty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Medical</a:t>
                      </a:r>
                      <a:r>
                        <a:rPr lang="en-US" sz="1600" baseline="0" dirty="0" smtClean="0"/>
                        <a:t> School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12/16/2011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Wilma Sims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Spring 2012 Imelda Go, John Grego, Jennifer Lasecki and the University of South Carolina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6D23DA-9DF7-4127-A611-BC3DDFD7612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Creating an Empty Table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495800"/>
          </a:xfrm>
        </p:spPr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 dirty="0" smtClean="0"/>
              <a:t>By copying the format of another table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dirty="0" smtClean="0">
                <a:latin typeface="Courier New"/>
                <a:cs typeface="Courier New"/>
              </a:rPr>
              <a:t>proc </a:t>
            </a:r>
            <a:r>
              <a:rPr lang="en-US" sz="2400" b="1" dirty="0" err="1" smtClean="0">
                <a:latin typeface="Courier New"/>
                <a:cs typeface="Courier New"/>
              </a:rPr>
              <a:t>sql</a:t>
            </a:r>
            <a:r>
              <a:rPr lang="en-US" sz="2400" b="1" dirty="0" smtClean="0">
                <a:latin typeface="Courier New"/>
                <a:cs typeface="Courier New"/>
              </a:rPr>
              <a:t>; create table work.lab2012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dirty="0" smtClean="0">
                <a:latin typeface="Courier New"/>
                <a:cs typeface="Courier New"/>
              </a:rPr>
              <a:t>like admin.lab2011;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dirty="0" smtClean="0">
                <a:latin typeface="Courier New"/>
                <a:cs typeface="Courier New"/>
              </a:rPr>
              <a:t>quit;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dirty="0" smtClean="0">
                <a:latin typeface="Courier New"/>
                <a:cs typeface="Courier New"/>
              </a:rPr>
              <a:t>proc </a:t>
            </a:r>
            <a:r>
              <a:rPr lang="en-US" sz="2400" b="1" dirty="0" err="1" smtClean="0">
                <a:latin typeface="Courier New"/>
                <a:cs typeface="Courier New"/>
              </a:rPr>
              <a:t>sql</a:t>
            </a:r>
            <a:r>
              <a:rPr lang="en-US" sz="2400" b="1" dirty="0" smtClean="0">
                <a:latin typeface="Courier New"/>
                <a:cs typeface="Courier New"/>
              </a:rPr>
              <a:t>; describe table work.lab2012;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dirty="0" smtClean="0">
                <a:latin typeface="Courier New"/>
                <a:cs typeface="Courier New"/>
              </a:rPr>
              <a:t>quit;</a:t>
            </a:r>
          </a:p>
          <a:p>
            <a:pPr>
              <a:buFont typeface="Wingdings" charset="2"/>
              <a:buChar char="§"/>
              <a:defRPr/>
            </a:pPr>
            <a:r>
              <a:rPr lang="en-US" sz="2400" b="1" dirty="0" smtClean="0">
                <a:cs typeface="Arial Unicode MS"/>
              </a:rPr>
              <a:t>Columns can be specified with DROP or KEEP</a:t>
            </a:r>
          </a:p>
          <a:p>
            <a:pPr>
              <a:buFont typeface="Wingdings" pitchFamily="2" charset="2"/>
              <a:buNone/>
              <a:defRPr/>
            </a:pPr>
            <a:endParaRPr lang="en-US" sz="1800" b="1" dirty="0" smtClean="0">
              <a:latin typeface="Courier New"/>
              <a:cs typeface="Courier New"/>
            </a:endParaRPr>
          </a:p>
          <a:p>
            <a:pPr>
              <a:buFont typeface="Wingdings" charset="2"/>
              <a:buChar char="§"/>
              <a:defRPr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33E3EB-307E-445A-B1DC-D13C02DC03D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Theme1">
  <a:themeElements>
    <a:clrScheme name="Slit 6">
      <a:dk1>
        <a:srgbClr val="0000AC"/>
      </a:dk1>
      <a:lt1>
        <a:srgbClr val="FFFFFF"/>
      </a:lt1>
      <a:dk2>
        <a:srgbClr val="000086"/>
      </a:dk2>
      <a:lt2>
        <a:srgbClr val="CCFFFF"/>
      </a:lt2>
      <a:accent1>
        <a:srgbClr val="0099FF"/>
      </a:accent1>
      <a:accent2>
        <a:srgbClr val="00B000"/>
      </a:accent2>
      <a:accent3>
        <a:srgbClr val="AAAAC3"/>
      </a:accent3>
      <a:accent4>
        <a:srgbClr val="DADADA"/>
      </a:accent4>
      <a:accent5>
        <a:srgbClr val="AACAFF"/>
      </a:accent5>
      <a:accent6>
        <a:srgbClr val="009F00"/>
      </a:accent6>
      <a:hlink>
        <a:srgbClr val="FFE701"/>
      </a:hlink>
      <a:folHlink>
        <a:srgbClr val="FF990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27355</TotalTime>
  <Words>1778</Words>
  <Application>Microsoft Office PowerPoint</Application>
  <PresentationFormat>On-screen Show (4:3)</PresentationFormat>
  <Paragraphs>311</Paragraphs>
  <Slides>34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5" baseType="lpstr">
      <vt:lpstr>Arial Unicode MS</vt:lpstr>
      <vt:lpstr>ＭＳ Ｐゴシック</vt:lpstr>
      <vt:lpstr>Arial</vt:lpstr>
      <vt:lpstr>Arial Black</vt:lpstr>
      <vt:lpstr>Courier</vt:lpstr>
      <vt:lpstr>Courier New</vt:lpstr>
      <vt:lpstr>Lucida Grande</vt:lpstr>
      <vt:lpstr>Tahoma</vt:lpstr>
      <vt:lpstr>Times New Roman</vt:lpstr>
      <vt:lpstr>Wingdings</vt:lpstr>
      <vt:lpstr>Theme1</vt:lpstr>
      <vt:lpstr>Chapter 5: Creating and Managing Tables using PROC SQL</vt:lpstr>
      <vt:lpstr>Outline</vt:lpstr>
      <vt:lpstr>Creating an Empty Table</vt:lpstr>
      <vt:lpstr>Stat Lab 2012</vt:lpstr>
      <vt:lpstr>Creating an Empty Table</vt:lpstr>
      <vt:lpstr>Creating an Empty Table</vt:lpstr>
      <vt:lpstr>Creating an Empty Table</vt:lpstr>
      <vt:lpstr>Stat Lab 2011</vt:lpstr>
      <vt:lpstr>Creating an Empty Table</vt:lpstr>
      <vt:lpstr>Creating a Table from a query</vt:lpstr>
      <vt:lpstr>Copying a Table</vt:lpstr>
      <vt:lpstr>Inserting Rows into a Table</vt:lpstr>
      <vt:lpstr>Inserting Rows into a Table</vt:lpstr>
      <vt:lpstr>Inserting Rows into a Table</vt:lpstr>
      <vt:lpstr>Inserting Rows into a Table</vt:lpstr>
      <vt:lpstr>Inserting Rows into a Table</vt:lpstr>
      <vt:lpstr>Inserting Rows into a Table</vt:lpstr>
      <vt:lpstr>Integrity Constraints</vt:lpstr>
      <vt:lpstr>Integrity Constraints</vt:lpstr>
      <vt:lpstr>Integrity Constraints</vt:lpstr>
      <vt:lpstr>Integrity Constraints</vt:lpstr>
      <vt:lpstr>Integrity Constraints</vt:lpstr>
      <vt:lpstr>Integrity Constraints</vt:lpstr>
      <vt:lpstr>Integrity Constraints</vt:lpstr>
      <vt:lpstr>Updating Tables</vt:lpstr>
      <vt:lpstr>Updating Tables</vt:lpstr>
      <vt:lpstr>Updating Tables-Example</vt:lpstr>
      <vt:lpstr>Updating Tables</vt:lpstr>
      <vt:lpstr>Updating Tables-Example</vt:lpstr>
      <vt:lpstr>Updating Tables</vt:lpstr>
      <vt:lpstr>Updating Tables</vt:lpstr>
      <vt:lpstr>Updating Tables</vt:lpstr>
      <vt:lpstr>Updating Tables-Example</vt:lpstr>
      <vt:lpstr>Updating Tables</vt:lpstr>
    </vt:vector>
  </TitlesOfParts>
  <Company>University of South Carolina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dedwards</dc:creator>
  <cp:lastModifiedBy>Grego John</cp:lastModifiedBy>
  <cp:revision>255</cp:revision>
  <cp:lastPrinted>2012-01-25T16:32:46Z</cp:lastPrinted>
  <dcterms:created xsi:type="dcterms:W3CDTF">2012-01-31T15:39:51Z</dcterms:created>
  <dcterms:modified xsi:type="dcterms:W3CDTF">2017-01-31T14:35:26Z</dcterms:modified>
</cp:coreProperties>
</file>