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306" r:id="rId3"/>
    <p:sldId id="312" r:id="rId4"/>
    <p:sldId id="299" r:id="rId5"/>
    <p:sldId id="301" r:id="rId6"/>
    <p:sldId id="307" r:id="rId7"/>
    <p:sldId id="308" r:id="rId8"/>
    <p:sldId id="309" r:id="rId9"/>
    <p:sldId id="313" r:id="rId10"/>
    <p:sldId id="311" r:id="rId11"/>
    <p:sldId id="314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2/18/20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BBAB8-E219-9D44-B51D-FBF5C17D197A}" type="datetimeFigureOut">
              <a:rPr lang="en-US" smtClean="0"/>
              <a:pPr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A5FD9-BA7D-534C-85B9-1DD826E60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</a:t>
            </a:r>
            <a:r>
              <a:rPr lang="en-US" baseline="0" dirty="0" smtClean="0"/>
              <a:t> this link a lot for class work.  E.g., select SAS 9.4, then select SAS procedures for help with syntax,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5FD9-BA7D-534C-85B9-1DD826E60E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SAS searches bring up Proceedings</a:t>
            </a:r>
            <a:r>
              <a:rPr lang="en-US" baseline="0" dirty="0" smtClean="0"/>
              <a:t> papers as often as support.sas.com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5FD9-BA7D-534C-85B9-1DD826E60E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SCSUG is no</a:t>
            </a:r>
            <a:r>
              <a:rPr lang="en-US" baseline="0" dirty="0" smtClean="0"/>
              <a:t> longer active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5FD9-BA7D-534C-85B9-1DD826E60E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2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link is support.sas.com/community/</a:t>
            </a:r>
            <a:r>
              <a:rPr lang="en-US" baseline="0" dirty="0" err="1" smtClean="0"/>
              <a:t>rss</a:t>
            </a:r>
            <a:r>
              <a:rPr lang="en-US" baseline="0" dirty="0" smtClean="0"/>
              <a:t>/.  RSS stands for Really Simple Syndication; used to get website content updates.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5FD9-BA7D-534C-85B9-1DD826E60E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6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link is support.sas.com/community/</a:t>
            </a:r>
            <a:r>
              <a:rPr lang="en-US" baseline="0" dirty="0" err="1" smtClean="0"/>
              <a:t>rss</a:t>
            </a:r>
            <a:r>
              <a:rPr lang="en-US" baseline="0" dirty="0" smtClean="0"/>
              <a:t>/.  RSS stands for Really Simple Syndication; used to get website content updates.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5FD9-BA7D-534C-85B9-1DD826E60E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ommunities.sas.com/?noboun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upport.sas.com/documentation/index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upport.sas.com/events/sasglobalforum/previous/online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lexjansen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s.com/en_us/connect/user-groups/find-a-grou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Where to Get Help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 dirty="0" smtClean="0">
                <a:solidFill>
                  <a:srgbClr val="FFFF00"/>
                </a:solidFill>
              </a:rPr>
              <a:t>Imelda Go, John Grego, Jennifer </a:t>
            </a:r>
            <a:r>
              <a:rPr lang="en-US" sz="1200" dirty="0" err="1" smtClean="0">
                <a:solidFill>
                  <a:srgbClr val="FFFF00"/>
                </a:solidFill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</a:rPr>
              <a:t>, 2011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SAS-L LISTSERV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Go to </a:t>
            </a:r>
            <a:r>
              <a:rPr lang="en-US" dirty="0"/>
              <a:t>http://www.sascommunity.org/wiki/SAS-L </a:t>
            </a:r>
            <a:r>
              <a:rPr lang="en-US" dirty="0" smtClean="0"/>
              <a:t>for directions to join the SAS-L LISTSERV.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SAS-L is </a:t>
            </a:r>
            <a:r>
              <a:rPr lang="en-US" sz="2800" dirty="0" smtClean="0"/>
              <a:t>supported by SAS users and is sponsored by the University of Georgia. It is an Internet mail </a:t>
            </a:r>
            <a:r>
              <a:rPr lang="en-US" sz="2800" dirty="0"/>
              <a:t>list (LISTSERV) </a:t>
            </a:r>
            <a:r>
              <a:rPr lang="en-US" sz="2800" dirty="0" smtClean="0"/>
              <a:t>that focuses on issues related </a:t>
            </a:r>
            <a:r>
              <a:rPr lang="en-US" sz="2800" dirty="0"/>
              <a:t>to SAS software </a:t>
            </a:r>
            <a:r>
              <a:rPr lang="en-US" sz="2800" dirty="0" smtClean="0"/>
              <a:t>products. 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Users post their question for discussion on the list.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47861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 Communities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>
                <a:hlinkClick r:id="rId3"/>
              </a:rPr>
              <a:t>https://communities.sas.com/?nobounce</a:t>
            </a:r>
            <a:r>
              <a:rPr lang="en-US" dirty="0" smtClean="0"/>
              <a:t>=  (or try </a:t>
            </a:r>
            <a:r>
              <a:rPr lang="en-US" dirty="0" err="1" smtClean="0"/>
              <a:t>communities.sas.com</a:t>
            </a:r>
            <a:r>
              <a:rPr lang="en-US" dirty="0" smtClean="0"/>
              <a:t>) is an online forum of support communities with almost 250,000 participants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You can create a SAS profile for better access to communities, tech support, etc.</a:t>
            </a:r>
            <a:endParaRPr lang="en-US" dirty="0" smtClean="0"/>
          </a:p>
          <a:p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5783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3916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These slides provide information about a number of resources available to SAS users, including SAS technical support, expert opinion from other SAS programmers via conference proceedings and/or e-mail LISTSERVs, and SAS users groups. 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54082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Contact SAS Technical Support by Phone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3916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North America: Call 919-677-8008 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2400" dirty="0"/>
              <a:t>Support is provided </a:t>
            </a:r>
            <a:r>
              <a:rPr lang="en-US" sz="2400" dirty="0" smtClean="0"/>
              <a:t>from SAS corporate </a:t>
            </a:r>
            <a:r>
              <a:rPr lang="en-US" sz="2400" dirty="0"/>
              <a:t>headquarters in Cary, </a:t>
            </a:r>
            <a:r>
              <a:rPr lang="en-US" sz="2400" dirty="0" smtClean="0"/>
              <a:t>NC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Support hours for new questions are </a:t>
            </a:r>
            <a:r>
              <a:rPr lang="en-US" sz="2400" dirty="0" smtClean="0"/>
              <a:t>M-F 9:00 </a:t>
            </a:r>
            <a:r>
              <a:rPr lang="en-US" sz="2400" dirty="0"/>
              <a:t>a.m. to 8:00 p.m.</a:t>
            </a:r>
            <a:r>
              <a:rPr lang="en-US" sz="2400" dirty="0" smtClean="0"/>
              <a:t> EDT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Limited </a:t>
            </a:r>
            <a:r>
              <a:rPr lang="en-US" sz="2400" dirty="0"/>
              <a:t>support for new questions is available </a:t>
            </a:r>
            <a:r>
              <a:rPr lang="en-US" sz="2400" dirty="0" smtClean="0"/>
              <a:t>M-F </a:t>
            </a:r>
            <a:r>
              <a:rPr lang="en-US" sz="2400" dirty="0"/>
              <a:t>5:00 p.m. to 8:00 p.m.</a:t>
            </a:r>
            <a:r>
              <a:rPr lang="en-US" sz="2400" dirty="0" smtClean="0"/>
              <a:t> EDT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Support </a:t>
            </a:r>
            <a:r>
              <a:rPr lang="en-US" sz="2400" dirty="0"/>
              <a:t>hours for questions with an assigned tracking number are </a:t>
            </a:r>
            <a:r>
              <a:rPr lang="en-US" sz="2400" dirty="0" smtClean="0"/>
              <a:t>M-F </a:t>
            </a:r>
            <a:r>
              <a:rPr lang="en-US" sz="2400" dirty="0"/>
              <a:t>9:00 a.m. to 5:00 p.m.</a:t>
            </a:r>
            <a:r>
              <a:rPr lang="en-US" sz="2400" dirty="0" smtClean="0"/>
              <a:t> EDT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90049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410575" cy="3825752"/>
          </a:xfrm>
        </p:spPr>
        <p:txBody>
          <a:bodyPr/>
          <a:lstStyle/>
          <a:p>
            <a:pPr marL="0" indent="342900" eaLnBrk="1" hangingPunct="1">
              <a:buFont typeface="Wingdings" charset="2"/>
              <a:buChar char="§"/>
            </a:pPr>
            <a:r>
              <a:rPr lang="en-US" sz="3600" dirty="0" smtClean="0"/>
              <a:t>http://support.sas.com</a:t>
            </a:r>
          </a:p>
          <a:p>
            <a:pPr marL="0" indent="342900" eaLnBrk="1" hangingPunct="1">
              <a:buFont typeface="Wingdings" charset="2"/>
              <a:buChar char="§"/>
            </a:pPr>
            <a:r>
              <a:rPr lang="en-US" sz="3600" dirty="0" smtClean="0"/>
              <a:t>Submit a problem online and wait for assistance via e-mail. You will need your site number (see the LOG):</a:t>
            </a:r>
          </a:p>
          <a:p>
            <a:pPr marL="0" indent="342900" eaLnBrk="1" hangingPunct="1">
              <a:buNone/>
            </a:pPr>
            <a:r>
              <a:rPr lang="en-US" sz="1600" dirty="0" smtClean="0">
                <a:latin typeface="Courier"/>
              </a:rPr>
              <a:t>NOTE: Copyright © 2002-2012 by SAS Institute Inc., Cary, NC USA. </a:t>
            </a:r>
          </a:p>
          <a:p>
            <a:pPr marL="0" indent="342900" eaLnBrk="1" hangingPunct="1">
              <a:buNone/>
            </a:pPr>
            <a:r>
              <a:rPr lang="en-US" sz="1600" dirty="0" smtClean="0">
                <a:latin typeface="Courier"/>
              </a:rPr>
              <a:t>NOTE: SAS ® Proprietary Software 9.4 (TS1M2)</a:t>
            </a:r>
          </a:p>
          <a:p>
            <a:pPr marL="0" indent="342900" eaLnBrk="1" hangingPunct="1">
              <a:buNone/>
            </a:pPr>
            <a:r>
              <a:rPr lang="en-US" sz="1600" dirty="0" smtClean="0">
                <a:latin typeface="Courier"/>
              </a:rPr>
              <a:t>Licensed to UNIVERSITY OF SOUTH CAROLINA–SFA–T&amp;R, Site 70084745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 Customer Support Online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SAS Knowledge Base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95800"/>
          </a:xfrm>
        </p:spPr>
        <p:txBody>
          <a:bodyPr/>
          <a:lstStyle/>
          <a:p>
            <a:pPr marL="0" indent="342900" eaLnBrk="1" hangingPunct="1">
              <a:buFont typeface="Wingdings" charset="2"/>
              <a:buChar char="§"/>
            </a:pPr>
            <a:r>
              <a:rPr lang="en-US" sz="3600" dirty="0" smtClean="0"/>
              <a:t>http://support.sas.com/en/knowledge-</a:t>
            </a:r>
            <a:r>
              <a:rPr lang="en-US" sz="3600" dirty="0" err="1" smtClean="0"/>
              <a:t>base.html</a:t>
            </a:r>
            <a:endParaRPr lang="en-US" sz="3600" dirty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You can search the same Knowledge Base that SAS technical support personnel search when you call in with a problem.</a:t>
            </a:r>
          </a:p>
          <a:p>
            <a:pPr marL="0" indent="0">
              <a:buNone/>
            </a:pP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38515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Online Documentation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 smtClean="0">
                <a:hlinkClick r:id="rId3"/>
              </a:rPr>
              <a:t>support.sas.com/en/documentation.html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Content of SAS manuals is available in HTML and PDF form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43415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Proceedings of SAS-Related Conferences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>
                <a:hlinkClick r:id="rId3"/>
              </a:rPr>
              <a:t>http://</a:t>
            </a:r>
            <a:r>
              <a:rPr lang="en-US" sz="3600" dirty="0" smtClean="0">
                <a:hlinkClick r:id="rId3"/>
              </a:rPr>
              <a:t>support.sas.com/events/sasglobalforum/previous/online.html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Proceedings of the SAS Global Forum (SGF) (formerly named SAS Users Group International (SUGI)) are available online.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93194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Proceedings of SAS-Related Conferences (cont.)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3600" dirty="0">
                <a:hlinkClick r:id="rId3"/>
              </a:rPr>
              <a:t>http://www.lexjansen.com</a:t>
            </a:r>
            <a:r>
              <a:rPr lang="en-US" sz="3600" dirty="0" smtClean="0">
                <a:hlinkClick r:id="rId3"/>
              </a:rPr>
              <a:t>/</a:t>
            </a:r>
            <a:endParaRPr lang="en-US" sz="3600" dirty="0" smtClean="0"/>
          </a:p>
          <a:p>
            <a:pPr>
              <a:buFont typeface="Wingdings" charset="2"/>
              <a:buChar char="§"/>
            </a:pPr>
            <a:r>
              <a:rPr lang="en-US" sz="3600" dirty="0" smtClean="0"/>
              <a:t>Lex Jansen’s web site provides searchable access to thousands of papers from SAS Users Group conferences, such as SAS </a:t>
            </a:r>
            <a:r>
              <a:rPr lang="en-US" sz="3600" dirty="0"/>
              <a:t>Global Forum, SUGI, </a:t>
            </a:r>
            <a:r>
              <a:rPr lang="en-US" sz="3600" dirty="0" err="1"/>
              <a:t>PharmaSUG</a:t>
            </a:r>
            <a:r>
              <a:rPr lang="en-US" sz="3600" dirty="0"/>
              <a:t>, NESUG, SESUG, </a:t>
            </a:r>
            <a:r>
              <a:rPr lang="en-US" sz="3600" dirty="0" err="1"/>
              <a:t>PhUSE</a:t>
            </a:r>
            <a:r>
              <a:rPr lang="en-US" sz="3600" dirty="0"/>
              <a:t>, WUSS, </a:t>
            </a:r>
            <a:r>
              <a:rPr lang="en-US" sz="3600" dirty="0" smtClean="0"/>
              <a:t>MWSUG and PNWSUG.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60427"/>
      </p:ext>
    </p:extLst>
  </p:cSld>
  <p:clrMapOvr>
    <a:masterClrMapping/>
  </p:clrMapOvr>
  <p:transition xmlns:p14="http://schemas.microsoft.com/office/powerpoint/2010/main"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524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  <a:ea typeface="+mn-ea"/>
                <a:cs typeface="Arial" charset="0"/>
              </a:rPr>
              <a:t>Participate in SAS Users Group Activities</a:t>
            </a:r>
            <a:endParaRPr lang="en-US" sz="4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/>
          <a:lstStyle/>
          <a:p>
            <a:r>
              <a:rPr lang="en-US" sz="2400" dirty="0"/>
              <a:t>Go to </a:t>
            </a:r>
            <a:r>
              <a:rPr lang="en-US" sz="2400" dirty="0">
                <a:hlinkClick r:id="rId2"/>
              </a:rPr>
              <a:t>https://www.sas.com/en_us/connect/user-groups/find-a-</a:t>
            </a:r>
            <a:r>
              <a:rPr lang="en-US" sz="2400" dirty="0" smtClean="0">
                <a:hlinkClick r:id="rId2"/>
              </a:rPr>
              <a:t>group.html</a:t>
            </a:r>
            <a:r>
              <a:rPr lang="en-US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smtClean="0"/>
              <a:t>contact specific Users Groups.</a:t>
            </a:r>
          </a:p>
          <a:p>
            <a:r>
              <a:rPr lang="en-US" sz="2400" dirty="0" smtClean="0"/>
              <a:t>SAS Global Forum at the national and international levels</a:t>
            </a:r>
          </a:p>
          <a:p>
            <a:r>
              <a:rPr lang="en-US" sz="2400" dirty="0" smtClean="0"/>
              <a:t>Regional level (Southeast SAS Users Group (SESUG) for South Carolina)</a:t>
            </a:r>
          </a:p>
          <a:p>
            <a:r>
              <a:rPr lang="en-US" sz="2400" dirty="0" smtClean="0"/>
              <a:t>In-house Users Groups are for groups within a single organization.</a:t>
            </a:r>
          </a:p>
          <a:p>
            <a:r>
              <a:rPr lang="en-US" sz="2400" dirty="0" smtClean="0"/>
              <a:t>Special-Interest Users Groups serve users within a specific operational area.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54755"/>
      </p:ext>
    </p:extLst>
  </p:cSld>
  <p:clrMapOvr>
    <a:masterClrMapping/>
  </p:clrMapOvr>
  <p:transition xmlns:p14="http://schemas.microsoft.com/office/powerpoint/2010/main"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687</Words>
  <Application>Microsoft Macintosh PowerPoint</Application>
  <PresentationFormat>On-screen Show (4:3)</PresentationFormat>
  <Paragraphs>62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Slit</vt:lpstr>
      <vt:lpstr>PowerPoint Presentation</vt:lpstr>
      <vt:lpstr>PowerPoint Presentation</vt:lpstr>
      <vt:lpstr>Contact SAS Technical Support by Phone</vt:lpstr>
      <vt:lpstr>SAS Customer Support Online</vt:lpstr>
      <vt:lpstr>SAS Knowledge Base</vt:lpstr>
      <vt:lpstr>Online Documentation</vt:lpstr>
      <vt:lpstr>Proceedings of SAS-Related Conferences</vt:lpstr>
      <vt:lpstr>Proceedings of SAS-Related Conferences (cont.)</vt:lpstr>
      <vt:lpstr>Participate in SAS Users Group Activities</vt:lpstr>
      <vt:lpstr>SAS-L LISTSERV</vt:lpstr>
      <vt:lpstr>SAS Communities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Grego John</dc:creator>
  <cp:lastModifiedBy>John Grego</cp:lastModifiedBy>
  <cp:revision>92</cp:revision>
  <cp:lastPrinted>2012-02-15T14:40:37Z</cp:lastPrinted>
  <dcterms:created xsi:type="dcterms:W3CDTF">2015-02-19T21:26:09Z</dcterms:created>
  <dcterms:modified xsi:type="dcterms:W3CDTF">2020-02-18T17:23:10Z</dcterms:modified>
</cp:coreProperties>
</file>