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20"/>
  </p:notesMasterIdLst>
  <p:handoutMasterIdLst>
    <p:handoutMasterId r:id="rId21"/>
  </p:handoutMasterIdLst>
  <p:sldIdLst>
    <p:sldId id="269" r:id="rId2"/>
    <p:sldId id="278" r:id="rId3"/>
    <p:sldId id="256" r:id="rId4"/>
    <p:sldId id="257" r:id="rId5"/>
    <p:sldId id="258" r:id="rId6"/>
    <p:sldId id="259" r:id="rId7"/>
    <p:sldId id="266" r:id="rId8"/>
    <p:sldId id="271" r:id="rId9"/>
    <p:sldId id="267" r:id="rId10"/>
    <p:sldId id="272" r:id="rId11"/>
    <p:sldId id="268" r:id="rId12"/>
    <p:sldId id="273" r:id="rId13"/>
    <p:sldId id="260" r:id="rId14"/>
    <p:sldId id="261" r:id="rId15"/>
    <p:sldId id="262" r:id="rId16"/>
    <p:sldId id="274" r:id="rId17"/>
    <p:sldId id="275" r:id="rId18"/>
    <p:sldId id="277" r:id="rId19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78" y="10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3" tIns="45871" rIns="91743" bIns="45871" numCol="1" anchor="t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3" tIns="45871" rIns="91743" bIns="45871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3" tIns="45871" rIns="91743" bIns="45871" numCol="1" anchor="b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3" tIns="45871" rIns="91743" bIns="45871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/>
            </a:lvl1pPr>
          </a:lstStyle>
          <a:p>
            <a:fld id="{C030C28B-61F3-45C5-B7CC-579DA77AF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67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63A82-D297-4EF5-A41B-CF4E22790D55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8900" y="1149350"/>
            <a:ext cx="4140200" cy="3105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7538"/>
            <a:ext cx="5486400" cy="3622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3760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3760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8CFE-18CE-4977-BCFD-AA8C8FC16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53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Topics will look familiar, but the coverage is quite different. Part C will receive somewhat less coverage. Part</a:t>
            </a:r>
            <a:r>
              <a:rPr lang="en-US" baseline="0" dirty="0" smtClean="0"/>
              <a:t> D is a strength of the text.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700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Useful</a:t>
            </a:r>
            <a:r>
              <a:rPr lang="en-US" baseline="0" dirty="0" smtClean="0"/>
              <a:t> for under-represented demographic categories (Safety Belt Study (Rural/Urban, </a:t>
            </a:r>
            <a:r>
              <a:rPr lang="en-US" baseline="0" dirty="0" err="1" smtClean="0"/>
              <a:t>Lowcountry</a:t>
            </a:r>
            <a:r>
              <a:rPr lang="en-US" baseline="0" dirty="0" smtClean="0"/>
              <a:t>/Midlands/Upstate); post-stratification on race). Savannah River Site (stratify on reactor/production ponds (possibly different USGS reference markers).  More of a sampling topic.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87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20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SRS again (ash pond, caustic acid basin, burning</a:t>
            </a:r>
            <a:r>
              <a:rPr lang="en-US" baseline="0" dirty="0" smtClean="0"/>
              <a:t> rubble pit). Third bullet: Especially for rare populations (rough-leafed loose-strife at Fort Jackson—2 clusters).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673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block because we have to, not because we want to (too much unexplained variation otherwise).</a:t>
            </a:r>
            <a:r>
              <a:rPr lang="en-US" baseline="0" dirty="0" smtClean="0"/>
              <a:t> Not possible to control noise outside experimental setting, so </a:t>
            </a:r>
            <a:r>
              <a:rPr lang="en-US" baseline="0" dirty="0" err="1" smtClean="0"/>
              <a:t>interation</a:t>
            </a:r>
            <a:r>
              <a:rPr lang="en-US" baseline="0" dirty="0" smtClean="0"/>
              <a:t>/inference can be problematic.  Typical blocks are Shift, Plant, Subject, Day, County, etc.  First bullet: RCBD. Second Bullet: Almost everyone has been exposed to paired design.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04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cover this </a:t>
            </a:r>
            <a:r>
              <a:rPr lang="en-US" baseline="0" dirty="0" smtClean="0"/>
              <a:t>quickly later in class, given students’ greater experience with multi-factor studies.  STAT 506 example—draw OAT, draw DOE.  See 506 webpage, Lecture Note 8.2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748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231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Bad confounding.  DQ 1 is another example of bad confounding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875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Good confounding.  Split plot</a:t>
            </a:r>
            <a:r>
              <a:rPr lang="en-US" baseline="0" dirty="0" smtClean="0"/>
              <a:t> experiments confound plot with split plot factor—another example of good confounding.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49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Non-GLMM</a:t>
            </a:r>
            <a:r>
              <a:rPr lang="en-US" baseline="0" dirty="0" smtClean="0"/>
              <a:t> approach generally, though some GLMM has been added.  We will cover Blocks and Randomization Restrictions after Part F.  Modules have been added as material now covered in 704/705 has been removed from 706.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11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It’s much more important</a:t>
            </a:r>
            <a:r>
              <a:rPr lang="en-US" baseline="0" dirty="0" smtClean="0"/>
              <a:t> to get these right than to focus too much on power analysis.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04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Pseudo-replication in biology (oysters from a single bank—Georgetown map—</a:t>
            </a:r>
            <a:r>
              <a:rPr lang="en-US" baseline="0" dirty="0" err="1" smtClean="0"/>
              <a:t>Sampit</a:t>
            </a:r>
            <a:r>
              <a:rPr lang="en-US" baseline="0" dirty="0" smtClean="0"/>
              <a:t>, Great Pee Dee, Black, </a:t>
            </a:r>
            <a:r>
              <a:rPr lang="en-US" baseline="0" dirty="0" err="1" smtClean="0"/>
              <a:t>Waccamaw</a:t>
            </a:r>
            <a:r>
              <a:rPr lang="en-US" baseline="0" dirty="0" smtClean="0"/>
              <a:t>; Duke experiment with 100-m circles and CO_2; single transects in each estuary—Colombia).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67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Average out uncontrollable effects. First bullet—familiar from CRD. Second bullet—often part of experimental study; average over temporal effects.</a:t>
            </a:r>
            <a:r>
              <a:rPr lang="en-US" baseline="0" dirty="0" smtClean="0"/>
              <a:t> Third bullet: observational studies; used to test demographic differences.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62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r>
              <a:rPr lang="en-US" baseline="0" dirty="0" smtClean="0"/>
              <a:t>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52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Only selecting from one of four cells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34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Can’t say it comes up so much.  Breeding Bird Survey—stop</a:t>
            </a:r>
            <a:r>
              <a:rPr lang="en-US" baseline="0" dirty="0" smtClean="0"/>
              <a:t> every ½ mile, listen for 3-5 minutes. Recent foster care case study—suggested for sampling records.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02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Stratification/Blocking (focus on former).</a:t>
            </a:r>
            <a:r>
              <a:rPr lang="en-US" baseline="0" dirty="0" smtClean="0"/>
              <a:t>  Each row has 2 X’s (sort of like Incomplete Block Design)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48CFE-18CE-4977-BCFD-AA8C8FC163D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630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DE7E6-80BD-4CF3-9468-383246E2F8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8494171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86002-F68E-4A8A-B957-FF7A6AB3C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6328504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C87967-CF28-4BBB-96BC-C25AF7A43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97413"/>
      </p:ext>
    </p:extLst>
  </p:cSld>
  <p:clrMapOvr>
    <a:masterClrMapping/>
  </p:clrMapOvr>
  <p:transition spd="med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124D2-6B70-41EF-99E3-F88965769B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2142180"/>
      </p:ext>
    </p:extLst>
  </p:cSld>
  <p:clrMapOvr>
    <a:masterClrMapping/>
  </p:clrMapOvr>
  <p:transition spd="med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23B03-C8E7-4EA2-BEA6-0DAEE5ED2A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8699522"/>
      </p:ext>
    </p:extLst>
  </p:cSld>
  <p:clrMapOvr>
    <a:masterClrMapping/>
  </p:clrMapOvr>
  <p:transition spd="med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295DF-362A-4DB3-BC85-14E38310F6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4347995"/>
      </p:ext>
    </p:extLst>
  </p:cSld>
  <p:clrMapOvr>
    <a:masterClrMapping/>
  </p:clrMapOvr>
  <p:transition spd="med"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E46968-7CF8-4EFE-BA62-BF4222077A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178642"/>
      </p:ext>
    </p:extLst>
  </p:cSld>
  <p:clrMapOvr>
    <a:masterClrMapping/>
  </p:clrMapOvr>
  <p:transition spd="med"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2AAF05A-2389-4B2F-A173-80F32F8802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044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A2B576-9361-4CB3-BA15-120CBA2612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13063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C82E8-5208-4E30-8094-CB65BACF27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8427060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BB72-2494-49AD-A248-F55A4AD316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614262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55BC1-F25C-4060-8E1C-C9D5AD463E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863736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C6AFF-3BCA-4E97-B919-3B012D941F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8063361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BD4ED-C325-4CEF-95C5-FC4F67B49D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4426238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A3C76-07FF-40F0-86A9-2D53F7FAD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717079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41009-4897-48C4-BEA2-58A4C9DFBE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878807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 bright="-42000" contrast="-2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latin typeface="+mn-lt"/>
                <a:ea typeface="+mn-ea"/>
              </a:endParaRPr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A115A7C8-57BE-4F2C-B1BB-9F8CD608D6F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pitchFamily="1" charset="-128"/>
          <a:cs typeface="ＭＳ Ｐゴシック" pitchFamily="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1" charset="-128"/>
          <a:cs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1" charset="-128"/>
          <a:cs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1" charset="-128"/>
          <a:cs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ＭＳ Ｐゴシック" pitchFamily="1" charset="-128"/>
          <a:cs typeface="ＭＳ Ｐゴシック" pitchFamily="1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  <a:ea typeface="+mj-ea"/>
                <a:cs typeface="+mj-cs"/>
              </a:rPr>
              <a:t>Chapter </a:t>
            </a:r>
            <a:r>
              <a:rPr lang="en-US" dirty="0" smtClean="0">
                <a:latin typeface="Arial" pitchFamily="1" charset="0"/>
                <a:ea typeface="+mj-ea"/>
                <a:cs typeface="+mj-cs"/>
              </a:rPr>
              <a:t>coverage I</a:t>
            </a:r>
            <a:endParaRPr lang="en-US" dirty="0">
              <a:latin typeface="Arial" pitchFamily="1" charset="0"/>
              <a:ea typeface="+mj-ea"/>
              <a:cs typeface="+mj-cs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</a:rPr>
              <a:t>Part 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latin typeface="Arial" charset="0"/>
              </a:rPr>
              <a:t>1: Practical tools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latin typeface="Arial" charset="0"/>
              </a:rPr>
              <a:t>2: Consulting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>
                <a:latin typeface="Arial" charset="0"/>
              </a:rPr>
              <a:t>3: Design Principles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</a:rPr>
              <a:t>Part B (4-6) One-way ANOVA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</a:rPr>
              <a:t>Part C (7-9) Factorial CRD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</a:rPr>
              <a:t>Part D (10-12) Unbalanced CRD</a:t>
            </a:r>
          </a:p>
          <a:p>
            <a:pPr eaLnBrk="1" hangingPunct="1">
              <a:lnSpc>
                <a:spcPct val="90000"/>
              </a:lnSpc>
              <a:buFont typeface="Wingdings" pitchFamily="1" charset="2"/>
              <a:buChar char="n"/>
              <a:defRPr/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Stratification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  <a:ea typeface="+mn-ea"/>
                <a:cs typeface="+mn-cs"/>
              </a:rPr>
              <a:t>Inference on subgroups or strata</a:t>
            </a:r>
          </a:p>
          <a:p>
            <a:pPr eaLnBrk="1" hangingPunct="1">
              <a:defRPr/>
            </a:pPr>
            <a:r>
              <a:rPr lang="en-US" dirty="0" smtClean="0">
                <a:latin typeface="Arial" pitchFamily="1" charset="0"/>
                <a:ea typeface="+mn-ea"/>
                <a:cs typeface="+mn-cs"/>
              </a:rPr>
              <a:t>Greater precision (pooled variance)</a:t>
            </a:r>
            <a:endParaRPr lang="en-US" dirty="0">
              <a:latin typeface="Arial" pitchFamily="1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>
                <a:latin typeface="Arial" pitchFamily="1" charset="0"/>
                <a:ea typeface="+mj-ea"/>
                <a:cs typeface="+mj-cs"/>
              </a:rPr>
              <a:t>Restricted </a:t>
            </a:r>
            <a:r>
              <a:rPr lang="en-US" dirty="0" smtClean="0">
                <a:latin typeface="Arial" pitchFamily="1" charset="0"/>
                <a:ea typeface="+mj-ea"/>
                <a:cs typeface="+mj-cs"/>
              </a:rPr>
              <a:t>Randomization III</a:t>
            </a:r>
            <a:endParaRPr lang="en-US" dirty="0">
              <a:latin typeface="Arial" pitchFamily="1" charset="0"/>
              <a:ea typeface="+mj-ea"/>
              <a:cs typeface="+mj-cs"/>
            </a:endParaRPr>
          </a:p>
        </p:txBody>
      </p:sp>
      <p:graphicFrame>
        <p:nvGraphicFramePr>
          <p:cNvPr id="5" name="Table Placeholder 4" descr="Five by five table with four groups of three adjacent cells." title="Clustering table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28251599"/>
              </p:ext>
            </p:extLst>
          </p:nvPr>
        </p:nvGraphicFramePr>
        <p:xfrm>
          <a:off x="685800" y="1981200"/>
          <a:ext cx="7772400" cy="2228850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j-ea"/>
                <a:cs typeface="+mj-cs"/>
              </a:rPr>
              <a:t>Clustering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Convenient, Efficient (in terms of experimental effort)</a:t>
            </a:r>
          </a:p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Possible loss of statistical efficiency</a:t>
            </a:r>
          </a:p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Important in adaptive sampling</a:t>
            </a:r>
          </a:p>
        </p:txBody>
      </p:sp>
    </p:spTree>
  </p:cSld>
  <p:clrMapOvr>
    <a:masterClrMapping/>
  </p:clrMapOvr>
  <p:transition spd="med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j-ea"/>
                <a:cs typeface="+mj-cs"/>
              </a:rPr>
              <a:t>Blocking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Grouping to remove sources of heterogeneity</a:t>
            </a:r>
          </a:p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Paired design is a form of blocking</a:t>
            </a:r>
          </a:p>
        </p:txBody>
      </p:sp>
    </p:spTree>
  </p:cSld>
  <p:clrMapOvr>
    <a:masterClrMapping/>
  </p:clrMapOvr>
  <p:transition spd="med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j-ea"/>
                <a:cs typeface="+mj-cs"/>
              </a:rPr>
              <a:t>Multifactor Studies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One at a time (OAT) designs</a:t>
            </a:r>
          </a:p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Multifactor designs</a:t>
            </a:r>
          </a:p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Orthogonality allows us to use multifactor designs to estimate factor effects and interactions</a:t>
            </a:r>
          </a:p>
        </p:txBody>
      </p:sp>
    </p:spTree>
  </p:cSld>
  <p:clrMapOvr>
    <a:masterClrMapping/>
  </p:clrMapOvr>
  <p:transition spd="med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j-ea"/>
                <a:cs typeface="+mj-cs"/>
              </a:rPr>
              <a:t>Confounding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Confusing factors in a design</a:t>
            </a:r>
          </a:p>
          <a:p>
            <a:pPr lvl="1" eaLnBrk="1" hangingPunct="1">
              <a:defRPr/>
            </a:pPr>
            <a:r>
              <a:rPr lang="en-US">
                <a:latin typeface="Arial" pitchFamily="1" charset="0"/>
              </a:rPr>
              <a:t>Good confounding</a:t>
            </a:r>
          </a:p>
          <a:p>
            <a:pPr lvl="1" eaLnBrk="1" hangingPunct="1">
              <a:defRPr/>
            </a:pPr>
            <a:r>
              <a:rPr lang="en-US">
                <a:latin typeface="Arial" pitchFamily="1" charset="0"/>
              </a:rPr>
              <a:t>Bad confounding</a:t>
            </a:r>
          </a:p>
        </p:txBody>
      </p:sp>
    </p:spTree>
  </p:cSld>
  <p:clrMapOvr>
    <a:masterClrMapping/>
  </p:clrMapOvr>
  <p:transition spd="med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  <a:ea typeface="+mj-ea"/>
                <a:cs typeface="+mj-cs"/>
              </a:rPr>
              <a:t>Complete Confounding in a 2x2 table</a:t>
            </a:r>
          </a:p>
        </p:txBody>
      </p:sp>
      <p:graphicFrame>
        <p:nvGraphicFramePr>
          <p:cNvPr id="5" name="Table Placeholder 4" descr="Two by two table with column headers Male and Female and row headers Treatment 1 and Treatment 2.  Four observations are in each diagonal cell, while no observations are in the off-diagonal cells." title="Complete confounding table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15034445"/>
              </p:ext>
            </p:extLst>
          </p:nvPr>
        </p:nvGraphicFramePr>
        <p:xfrm>
          <a:off x="1371600" y="1981200"/>
          <a:ext cx="6324600" cy="2590800"/>
        </p:xfrm>
        <a:graphic>
          <a:graphicData uri="http://schemas.openxmlformats.org/drawingml/2006/table">
            <a:tbl>
              <a:tblPr firstRow="1"/>
              <a:tblGrid>
                <a:gridCol w="2108200"/>
                <a:gridCol w="2108200"/>
                <a:gridCol w="2108200"/>
              </a:tblGrid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Trt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N=4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N=0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Trt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N=0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N=4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  <a:ea typeface="+mj-ea"/>
                <a:cs typeface="+mj-cs"/>
              </a:rPr>
              <a:t>Confounding in a Randomized Complete Block Design </a:t>
            </a:r>
            <a:br>
              <a:rPr lang="en-US" dirty="0">
                <a:latin typeface="Arial" pitchFamily="1" charset="0"/>
                <a:ea typeface="+mj-ea"/>
                <a:cs typeface="+mj-cs"/>
              </a:rPr>
            </a:br>
            <a:r>
              <a:rPr lang="en-US" dirty="0">
                <a:latin typeface="Arial" pitchFamily="1" charset="0"/>
                <a:ea typeface="+mj-ea"/>
                <a:cs typeface="+mj-cs"/>
              </a:rPr>
              <a:t>(</a:t>
            </a:r>
            <a:r>
              <a:rPr lang="en-US" dirty="0" err="1">
                <a:latin typeface="Arial" pitchFamily="1" charset="0"/>
                <a:ea typeface="+mj-ea"/>
                <a:cs typeface="+mj-cs"/>
              </a:rPr>
              <a:t>BxT</a:t>
            </a:r>
            <a:r>
              <a:rPr lang="en-US" dirty="0">
                <a:latin typeface="Arial" pitchFamily="1" charset="0"/>
                <a:ea typeface="+mj-ea"/>
                <a:cs typeface="+mj-cs"/>
              </a:rPr>
              <a:t> is confounded with Error)</a:t>
            </a:r>
          </a:p>
        </p:txBody>
      </p:sp>
      <p:graphicFrame>
        <p:nvGraphicFramePr>
          <p:cNvPr id="5" name="Table Placeholder 4" descr="Blocks are column headers, with all treament combinations appearing in each column." title="Randomized Complete Block Design Table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287193481"/>
              </p:ext>
            </p:extLst>
          </p:nvPr>
        </p:nvGraphicFramePr>
        <p:xfrm>
          <a:off x="762000" y="2590800"/>
          <a:ext cx="7772400" cy="2228850"/>
        </p:xfrm>
        <a:graphic>
          <a:graphicData uri="http://schemas.openxmlformats.org/drawingml/2006/table">
            <a:tbl>
              <a:tblPr firstRow="1"/>
              <a:tblGrid>
                <a:gridCol w="1943100"/>
                <a:gridCol w="1943100"/>
                <a:gridCol w="1943100"/>
                <a:gridCol w="19431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Block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Block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Block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T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T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T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T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T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T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j-ea"/>
                <a:cs typeface="+mj-cs"/>
              </a:rPr>
              <a:t>Chapter </a:t>
            </a:r>
            <a:r>
              <a:rPr lang="en-US" smtClean="0">
                <a:latin typeface="Arial" pitchFamily="1" charset="0"/>
                <a:ea typeface="+mj-ea"/>
                <a:cs typeface="+mj-cs"/>
              </a:rPr>
              <a:t>5--</a:t>
            </a:r>
            <a:r>
              <a:rPr lang="en-US" dirty="0">
                <a:latin typeface="Arial" pitchFamily="1" charset="0"/>
                <a:ea typeface="+mj-ea"/>
                <a:cs typeface="+mj-cs"/>
              </a:rPr>
              <a:t>Completely Randomized Designs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</a:rPr>
              <a:t>CRD Exercise</a:t>
            </a:r>
          </a:p>
          <a:p>
            <a:pPr lvl="1" eaLnBrk="1" hangingPunct="1">
              <a:defRPr/>
            </a:pPr>
            <a:r>
              <a:rPr lang="en-US" smtClean="0">
                <a:latin typeface="Arial" charset="0"/>
              </a:rPr>
              <a:t>Review 5.2,5.3,6.1-6.4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</a:rPr>
              <a:t>Class</a:t>
            </a:r>
          </a:p>
          <a:p>
            <a:pPr lvl="1" eaLnBrk="1" hangingPunct="1">
              <a:defRPr/>
            </a:pPr>
            <a:r>
              <a:rPr lang="en-US" smtClean="0">
                <a:latin typeface="Arial" charset="0"/>
              </a:rPr>
              <a:t>5.1,5.4,5.5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Arial" pitchFamily="1" charset="0"/>
                <a:ea typeface="+mj-ea"/>
                <a:cs typeface="+mj-cs"/>
              </a:rPr>
              <a:t>Chapter </a:t>
            </a:r>
            <a:r>
              <a:rPr lang="en-US" dirty="0" smtClean="0">
                <a:latin typeface="Arial" pitchFamily="1" charset="0"/>
                <a:ea typeface="+mj-ea"/>
                <a:cs typeface="+mj-cs"/>
              </a:rPr>
              <a:t>coverage II</a:t>
            </a:r>
            <a:endParaRPr lang="en-US" dirty="0">
              <a:latin typeface="Arial" pitchFamily="1" charset="0"/>
              <a:ea typeface="+mj-ea"/>
              <a:cs typeface="+mj-cs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Part E (13-15) Questioning Assumptions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Part F (16-18) ANCOVA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Part G (19-21) Random and Mixed Effects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Part H: Nested and Split Plot Designs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Part I: Repeated Measures and Cross-over Designs</a:t>
            </a:r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j-ea"/>
                <a:cs typeface="+mj-cs"/>
              </a:rPr>
              <a:t>Important Design Principles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Replication</a:t>
            </a:r>
          </a:p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Randomization</a:t>
            </a:r>
          </a:p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Blocking</a:t>
            </a:r>
          </a:p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Multifactor Studies</a:t>
            </a:r>
          </a:p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Confounding</a:t>
            </a:r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j-ea"/>
                <a:cs typeface="+mj-cs"/>
              </a:rPr>
              <a:t>Replication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</a:rPr>
              <a:t>A repetition of the basic experiment</a:t>
            </a:r>
          </a:p>
          <a:p>
            <a:pPr lvl="1" eaLnBrk="1" hangingPunct="1">
              <a:defRPr/>
            </a:pPr>
            <a:r>
              <a:rPr lang="en-US" smtClean="0">
                <a:latin typeface="Arial" charset="0"/>
              </a:rPr>
              <a:t>Obtain estimate of experimental error</a:t>
            </a:r>
          </a:p>
          <a:p>
            <a:pPr lvl="1" eaLnBrk="1" hangingPunct="1">
              <a:defRPr/>
            </a:pPr>
            <a:r>
              <a:rPr lang="en-US" smtClean="0">
                <a:latin typeface="Arial" charset="0"/>
              </a:rPr>
              <a:t>Increase power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</a:rPr>
              <a:t>False replication</a:t>
            </a:r>
          </a:p>
          <a:p>
            <a:pPr lvl="1" eaLnBrk="1" hangingPunct="1">
              <a:defRPr/>
            </a:pPr>
            <a:r>
              <a:rPr lang="en-US" smtClean="0">
                <a:latin typeface="Arial" charset="0"/>
              </a:rPr>
              <a:t>Experimental Unit</a:t>
            </a:r>
          </a:p>
          <a:p>
            <a:pPr lvl="1" eaLnBrk="1" hangingPunct="1">
              <a:defRPr/>
            </a:pPr>
            <a:r>
              <a:rPr lang="en-US" smtClean="0">
                <a:latin typeface="Arial" charset="0"/>
              </a:rPr>
              <a:t>Observational Unit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>
              <a:latin typeface="Arial" charset="0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/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j-ea"/>
                <a:cs typeface="+mj-cs"/>
              </a:rPr>
              <a:t>Randomization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Random assignment of treatments to experimental units</a:t>
            </a:r>
          </a:p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Random run order</a:t>
            </a:r>
          </a:p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Random selection of experimental units from a population</a:t>
            </a:r>
          </a:p>
        </p:txBody>
      </p:sp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" pitchFamily="1" charset="0"/>
                <a:ea typeface="+mj-ea"/>
                <a:cs typeface="+mj-cs"/>
              </a:rPr>
              <a:t>Randomization Restrictions</a:t>
            </a:r>
            <a:br>
              <a:rPr lang="en-US" dirty="0" smtClean="0">
                <a:latin typeface="Arial" pitchFamily="1" charset="0"/>
                <a:ea typeface="+mj-ea"/>
                <a:cs typeface="+mj-cs"/>
              </a:rPr>
            </a:br>
            <a:endParaRPr lang="en-US" dirty="0">
              <a:latin typeface="Arial" pitchFamily="1" charset="0"/>
              <a:ea typeface="+mj-ea"/>
              <a:cs typeface="+mj-cs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n-ea"/>
                <a:cs typeface="+mn-cs"/>
              </a:rPr>
              <a:t>Randomization restrictions</a:t>
            </a:r>
          </a:p>
          <a:p>
            <a:pPr lvl="1" eaLnBrk="1" hangingPunct="1">
              <a:defRPr/>
            </a:pPr>
            <a:r>
              <a:rPr lang="en-US">
                <a:latin typeface="Arial" pitchFamily="1" charset="0"/>
              </a:rPr>
              <a:t>Stratification</a:t>
            </a:r>
          </a:p>
          <a:p>
            <a:pPr lvl="1" eaLnBrk="1" hangingPunct="1">
              <a:defRPr/>
            </a:pPr>
            <a:r>
              <a:rPr lang="en-US">
                <a:latin typeface="Arial" pitchFamily="1" charset="0"/>
              </a:rPr>
              <a:t>Clustering</a:t>
            </a:r>
          </a:p>
        </p:txBody>
      </p:sp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>
                <a:latin typeface="Arial" pitchFamily="1" charset="0"/>
                <a:ea typeface="+mj-ea"/>
                <a:cs typeface="+mj-cs"/>
              </a:rPr>
              <a:t>Restricted </a:t>
            </a:r>
            <a:r>
              <a:rPr lang="en-US" dirty="0" smtClean="0">
                <a:latin typeface="Arial" pitchFamily="1" charset="0"/>
                <a:ea typeface="+mj-ea"/>
                <a:cs typeface="+mj-cs"/>
              </a:rPr>
              <a:t>Randomization I</a:t>
            </a:r>
            <a:endParaRPr lang="en-US" dirty="0">
              <a:latin typeface="Arial" pitchFamily="1" charset="0"/>
              <a:ea typeface="+mj-ea"/>
              <a:cs typeface="+mj-cs"/>
            </a:endParaRPr>
          </a:p>
        </p:txBody>
      </p:sp>
      <p:graphicFrame>
        <p:nvGraphicFramePr>
          <p:cNvPr id="7" name="Table Placeholder 6" descr="Five by five grid with a regular lattice of selected cells arranged in a three by three pattern spaced every other cell" title="Systemic sample table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8108269"/>
              </p:ext>
            </p:extLst>
          </p:nvPr>
        </p:nvGraphicFramePr>
        <p:xfrm>
          <a:off x="685800" y="1981200"/>
          <a:ext cx="7772400" cy="2228850"/>
        </p:xfrm>
        <a:graphic>
          <a:graphicData uri="http://schemas.openxmlformats.org/drawingml/2006/table">
            <a:tbl>
              <a:tblPr/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latin typeface="Arial" pitchFamily="1" charset="0"/>
                <a:ea typeface="+mj-ea"/>
                <a:cs typeface="+mj-cs"/>
              </a:rPr>
              <a:t>Systematic Sampling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</a:rPr>
              <a:t>Easy to implement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</a:rPr>
              <a:t>Possible loss of efficiency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" charset="0"/>
              </a:rPr>
              <a:t>Beware systematic sources of variation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 descr="Five by five grid with seemingly random grid of selected cells, though each row contains two selected cells." title="Stratification 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11679"/>
              </p:ext>
            </p:extLst>
          </p:nvPr>
        </p:nvGraphicFramePr>
        <p:xfrm>
          <a:off x="1676400" y="2590800"/>
          <a:ext cx="6096000" cy="2228850"/>
        </p:xfrm>
        <a:graphic>
          <a:graphicData uri="http://schemas.openxmlformats.org/drawingml/2006/table">
            <a:tbl>
              <a:tblPr/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AC"/>
                          </a:solidFill>
                          <a:effectLst/>
                          <a:latin typeface="Tahoma" pitchFamily="1" charset="0"/>
                          <a:ea typeface="ＭＳ Ｐゴシック" pitchFamily="1" charset="-128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AC"/>
                        </a:solidFill>
                        <a:effectLst/>
                        <a:latin typeface="Tahoma" pitchFamily="1" charset="0"/>
                        <a:ea typeface="ＭＳ Ｐゴシック" pitchFamily="1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FF"/>
                    </a:solidFill>
                  </a:tcPr>
                </a:tc>
              </a:tr>
            </a:tbl>
          </a:graphicData>
        </a:graphic>
      </p:graphicFrame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>
                <a:latin typeface="Arial" pitchFamily="1" charset="0"/>
                <a:ea typeface="+mj-ea"/>
                <a:cs typeface="+mj-cs"/>
              </a:rPr>
              <a:t>Restricted </a:t>
            </a:r>
            <a:r>
              <a:rPr lang="en-US" dirty="0" smtClean="0">
                <a:latin typeface="Arial" pitchFamily="1" charset="0"/>
                <a:ea typeface="+mj-ea"/>
                <a:cs typeface="+mj-cs"/>
              </a:rPr>
              <a:t>Randomization II</a:t>
            </a:r>
            <a:endParaRPr lang="en-US" dirty="0">
              <a:latin typeface="Arial" pitchFamily="1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Slit">
  <a:themeElements>
    <a:clrScheme name="Slit 6">
      <a:dk1>
        <a:srgbClr val="0000AC"/>
      </a:dk1>
      <a:lt1>
        <a:srgbClr val="FFFFFF"/>
      </a:lt1>
      <a:dk2>
        <a:srgbClr val="000086"/>
      </a:dk2>
      <a:lt2>
        <a:srgbClr val="CCFFFF"/>
      </a:lt2>
      <a:accent1>
        <a:srgbClr val="0099FF"/>
      </a:accent1>
      <a:accent2>
        <a:srgbClr val="00B000"/>
      </a:accent2>
      <a:accent3>
        <a:srgbClr val="AAAAC3"/>
      </a:accent3>
      <a:accent4>
        <a:srgbClr val="DADADA"/>
      </a:accent4>
      <a:accent5>
        <a:srgbClr val="AACAFF"/>
      </a:accent5>
      <a:accent6>
        <a:srgbClr val="009F00"/>
      </a:accent6>
      <a:hlink>
        <a:srgbClr val="FFE701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 1.pptx</Template>
  <TotalTime>4535</TotalTime>
  <Words>754</Words>
  <Application>Microsoft Office PowerPoint</Application>
  <PresentationFormat>On-screen Show (4:3)</PresentationFormat>
  <Paragraphs>165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ＭＳ Ｐゴシック</vt:lpstr>
      <vt:lpstr>Arial</vt:lpstr>
      <vt:lpstr>Calibri</vt:lpstr>
      <vt:lpstr>Tahoma</vt:lpstr>
      <vt:lpstr>Times</vt:lpstr>
      <vt:lpstr>Wingdings</vt:lpstr>
      <vt:lpstr>Slit</vt:lpstr>
      <vt:lpstr>Chapter coverage I</vt:lpstr>
      <vt:lpstr>Chapter coverage II</vt:lpstr>
      <vt:lpstr>Important Design Principles</vt:lpstr>
      <vt:lpstr>Replication</vt:lpstr>
      <vt:lpstr>Randomization</vt:lpstr>
      <vt:lpstr>Randomization Restrictions </vt:lpstr>
      <vt:lpstr> Restricted Randomization I</vt:lpstr>
      <vt:lpstr>Systematic Sampling</vt:lpstr>
      <vt:lpstr> Restricted Randomization II</vt:lpstr>
      <vt:lpstr>Stratification</vt:lpstr>
      <vt:lpstr> Restricted Randomization III</vt:lpstr>
      <vt:lpstr>Clustering</vt:lpstr>
      <vt:lpstr>Blocking</vt:lpstr>
      <vt:lpstr>Multifactor Studies</vt:lpstr>
      <vt:lpstr>Confounding</vt:lpstr>
      <vt:lpstr>Complete Confounding in a 2x2 table</vt:lpstr>
      <vt:lpstr>Confounding in a Randomized Complete Block Design  (BxT is confounded with Error)</vt:lpstr>
      <vt:lpstr>Chapter 5--Completely Randomized Designs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Important Design Principles</dc:title>
  <dc:creator>John and Rhonda Grego</dc:creator>
  <cp:lastModifiedBy>Grego John</cp:lastModifiedBy>
  <cp:revision>48</cp:revision>
  <dcterms:created xsi:type="dcterms:W3CDTF">2012-08-10T19:14:51Z</dcterms:created>
  <dcterms:modified xsi:type="dcterms:W3CDTF">2018-08-24T15:12:06Z</dcterms:modified>
</cp:coreProperties>
</file>