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81" r:id="rId5"/>
    <p:sldId id="261" r:id="rId6"/>
    <p:sldId id="285" r:id="rId7"/>
    <p:sldId id="258" r:id="rId8"/>
    <p:sldId id="286" r:id="rId9"/>
    <p:sldId id="262" r:id="rId10"/>
    <p:sldId id="284" r:id="rId11"/>
    <p:sldId id="260" r:id="rId12"/>
    <p:sldId id="263" r:id="rId13"/>
    <p:sldId id="283" r:id="rId14"/>
    <p:sldId id="280" r:id="rId15"/>
    <p:sldId id="264" r:id="rId16"/>
    <p:sldId id="266" r:id="rId17"/>
    <p:sldId id="265" r:id="rId18"/>
    <p:sldId id="267" r:id="rId1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t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t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b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08" tIns="48154" rIns="96308" bIns="48154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/>
            </a:lvl1pPr>
          </a:lstStyle>
          <a:p>
            <a:fld id="{AB0355FB-5DD9-4DB8-9413-6C38FDF333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144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7F465-C16E-4B3A-9162-2836E6D90C25}" type="datetimeFigureOut">
              <a:rPr lang="en-US" smtClean="0"/>
              <a:t>10/5/2018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F52B5-391A-425A-9A71-A3930E19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8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effects</a:t>
            </a:r>
            <a:r>
              <a:rPr lang="en-US" baseline="0" dirty="0" smtClean="0"/>
              <a:t> are observed at only one level.  The last bullet needs further elaboration—be patient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52B5-391A-425A-9A71-A3930E1988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01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</a:t>
            </a:r>
            <a:r>
              <a:rPr lang="en-US" baseline="0" dirty="0" smtClean="0"/>
              <a:t> out ABCD and BCD columns of signs.  The notation above includes information about both runs and effects.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52B5-391A-425A-9A71-A3930E1988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2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Could use notes on</a:t>
            </a:r>
            <a:r>
              <a:rPr lang="en-US" baseline="0" dirty="0" smtClean="0"/>
              <a:t> Custom Factorial Designs in Minitab to generate specific designs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52B5-391A-425A-9A71-A3930E1988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26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Minitab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52B5-391A-425A-9A71-A3930E19881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first Resolution III</a:t>
            </a:r>
            <a:r>
              <a:rPr lang="en-US" baseline="0" dirty="0" smtClean="0"/>
              <a:t> design is rarely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52B5-391A-425A-9A71-A3930E19881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9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C813F-EDBE-4350-A85E-3C0C5582A2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903150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2048C-A187-4B03-AC03-DF4D33E69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255282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808FB-C53D-44BA-85AE-250AB2F42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28159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BD588-848D-4C5D-8FCF-B9900232C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757217"/>
      </p:ext>
    </p:extLst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192E5-2369-4DF7-8DA7-A0E4F198B9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270901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246F6-12F1-4B45-9C94-318F64C87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211975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1BE3A-21B0-4FA6-818D-AEB8972AE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239602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A95B4-F7AC-4C37-9BF7-E378A263B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40688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F7A47-6993-43B9-920E-87E4D108BB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27270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6678B-FFB9-410C-870B-3D6880C53C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577601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67003-F755-4C4D-9F77-551589D96B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684478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0EA29-63A7-4137-954B-6DA2031DB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647602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2675E-F7EA-4C15-B1F3-0315720B33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407600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anose="020B0604020202020204" pitchFamily="34" charset="-128"/>
              </a:defRPr>
            </a:lvl1pPr>
          </a:lstStyle>
          <a:p>
            <a:fld id="{B43B8112-718C-4524-ABBF-D0DD922134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Word_97_-_2003_Document1.doc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Fractional Factorial Design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Full Factorial Disadvantages</a:t>
            </a:r>
          </a:p>
          <a:p>
            <a:pPr lvl="1" eaLnBrk="1" hangingPunct="1">
              <a:defRPr/>
            </a:pPr>
            <a:r>
              <a:rPr lang="en-US"/>
              <a:t>Costly (Degrees of freedom wasted on estimating higher order terms)</a:t>
            </a:r>
          </a:p>
          <a:p>
            <a:pPr eaLnBrk="1" hangingPunct="1">
              <a:defRPr/>
            </a:pPr>
            <a:r>
              <a:rPr lang="en-US"/>
              <a:t>Instead extract 2</a:t>
            </a:r>
            <a:r>
              <a:rPr lang="en-US" baseline="30000"/>
              <a:t>-p</a:t>
            </a:r>
            <a:r>
              <a:rPr lang="en-US"/>
              <a:t> fractions of 2</a:t>
            </a:r>
            <a:r>
              <a:rPr lang="en-US" baseline="30000"/>
              <a:t>k</a:t>
            </a:r>
            <a:r>
              <a:rPr lang="en-US"/>
              <a:t> designs (2</a:t>
            </a:r>
            <a:r>
              <a:rPr lang="en-US" baseline="30000"/>
              <a:t>k-p</a:t>
            </a:r>
            <a:r>
              <a:rPr lang="en-US"/>
              <a:t> designs) in which</a:t>
            </a:r>
          </a:p>
          <a:p>
            <a:pPr lvl="1" eaLnBrk="1" hangingPunct="1">
              <a:defRPr/>
            </a:pPr>
            <a:r>
              <a:rPr lang="en-US"/>
              <a:t> 2</a:t>
            </a:r>
            <a:r>
              <a:rPr lang="en-US" baseline="30000"/>
              <a:t>p</a:t>
            </a:r>
            <a:r>
              <a:rPr lang="en-US"/>
              <a:t>-1 effects are either constant 1 or -1</a:t>
            </a:r>
          </a:p>
          <a:p>
            <a:pPr lvl="1" eaLnBrk="1" hangingPunct="1">
              <a:defRPr/>
            </a:pPr>
            <a:r>
              <a:rPr lang="en-US"/>
              <a:t>all remaining effects are confounded with 2</a:t>
            </a:r>
            <a:r>
              <a:rPr lang="en-US" baseline="30000"/>
              <a:t>p</a:t>
            </a:r>
            <a:r>
              <a:rPr lang="en-US"/>
              <a:t>-1 other effects 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Aliasing</a:t>
            </a: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Aliasing</a:t>
            </a:r>
          </a:p>
          <a:p>
            <a:pPr lvl="1" eaLnBrk="1" hangingPunct="1">
              <a:defRPr/>
            </a:pPr>
            <a:r>
              <a:rPr lang="en-US"/>
              <a:t>So the contrast we use to estimate A is actually the contrast for estimating BCD as well, and actually estimates A+BCD</a:t>
            </a:r>
          </a:p>
          <a:p>
            <a:pPr lvl="1" eaLnBrk="1" hangingPunct="1">
              <a:defRPr/>
            </a:pPr>
            <a:r>
              <a:rPr lang="en-US"/>
              <a:t>We say A and BCD are aliased in this situation</a:t>
            </a:r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Design Generators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/>
              <a:t>In this example, D=ABC</a:t>
            </a:r>
          </a:p>
          <a:p>
            <a:pPr eaLnBrk="1" hangingPunct="1">
              <a:defRPr/>
            </a:pPr>
            <a:r>
              <a:rPr lang="en-US" sz="2800"/>
              <a:t>We use only the high levels of ABCD (i.e., I=ABCD). The factor effects aliased with 1 are called the </a:t>
            </a:r>
            <a:r>
              <a:rPr lang="en-US" sz="2800" i="1"/>
              <a:t>design generators</a:t>
            </a:r>
          </a:p>
          <a:p>
            <a:pPr eaLnBrk="1" hangingPunct="1">
              <a:defRPr/>
            </a:pPr>
            <a:r>
              <a:rPr lang="en-US" sz="2800"/>
              <a:t>The </a:t>
            </a:r>
            <a:r>
              <a:rPr lang="en-US" sz="2800" i="1"/>
              <a:t>alias structure</a:t>
            </a:r>
            <a:r>
              <a:rPr lang="en-US" sz="2800"/>
              <a:t> is A=BCD, B=ACD, C=ABD, D=ABC, AB=CD, AC=BD, AD=BC </a:t>
            </a:r>
          </a:p>
          <a:p>
            <a:pPr eaLnBrk="1" hangingPunct="1">
              <a:defRPr/>
            </a:pPr>
            <a:r>
              <a:rPr lang="en-US" sz="2800"/>
              <a:t>The main effects settings for the A, B, C and D columns determines the runs table</a:t>
            </a:r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Resolution IV Design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We can apply the same idea to a 2</a:t>
            </a:r>
            <a:r>
              <a:rPr lang="en-US" baseline="30000"/>
              <a:t>6-2</a:t>
            </a:r>
            <a:r>
              <a:rPr lang="en-US"/>
              <a:t> design</a:t>
            </a:r>
          </a:p>
          <a:p>
            <a:pPr lvl="1" eaLnBrk="1" hangingPunct="1">
              <a:defRPr/>
            </a:pPr>
            <a:r>
              <a:rPr lang="en-US"/>
              <a:t>Start with a 2</a:t>
            </a:r>
            <a:r>
              <a:rPr lang="en-US" baseline="30000"/>
              <a:t>4 </a:t>
            </a:r>
            <a:r>
              <a:rPr lang="en-US"/>
              <a:t>effects table</a:t>
            </a:r>
          </a:p>
          <a:p>
            <a:pPr lvl="1" eaLnBrk="1" hangingPunct="1">
              <a:defRPr/>
            </a:pPr>
            <a:r>
              <a:rPr lang="en-US"/>
              <a:t>Assign, e.g., E=ABC and F=ABD</a:t>
            </a:r>
          </a:p>
          <a:p>
            <a:pPr lvl="1" eaLnBrk="1" hangingPunct="1">
              <a:defRPr/>
            </a:pPr>
            <a:r>
              <a:rPr lang="en-US"/>
              <a:t>Design generators are I=ABCE=ABDF=CDEF</a:t>
            </a:r>
          </a:p>
          <a:p>
            <a:pPr lvl="1" eaLnBrk="1" hangingPunct="1">
              <a:defRPr/>
            </a:pPr>
            <a:r>
              <a:rPr lang="en-US"/>
              <a:t>This is a </a:t>
            </a:r>
            <a:r>
              <a:rPr lang="en-US" i="1"/>
              <a:t>Resolution IV</a:t>
            </a:r>
            <a:r>
              <a:rPr lang="en-US"/>
              <a:t> design (at least one pair of two-way effects is confounded with each other)</a:t>
            </a: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¼ Fractional Factorial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For the original 2</a:t>
            </a:r>
            <a:r>
              <a:rPr lang="en-US" baseline="30000"/>
              <a:t>4 </a:t>
            </a:r>
            <a:r>
              <a:rPr lang="en-US"/>
              <a:t>design, our runs were (1), a, b, ab, c, ac, bc, abc, d, ad, bd, abd, cd, acd, bcd, abcd</a:t>
            </a:r>
          </a:p>
          <a:p>
            <a:pPr eaLnBrk="1" hangingPunct="1">
              <a:defRPr/>
            </a:pPr>
            <a:r>
              <a:rPr lang="en-US"/>
              <a:t>For the 2</a:t>
            </a:r>
            <a:r>
              <a:rPr lang="en-US" baseline="30000"/>
              <a:t>6-2 </a:t>
            </a:r>
            <a:r>
              <a:rPr lang="en-US"/>
              <a:t>design, we can use E=ABC and F=ABD to compute the runs as (1), aef, bef, ab, ce, acf, bcf, abce, df, ade, bde, abdf, cdef, acd, bcd, abcdef</a:t>
            </a:r>
          </a:p>
          <a:p>
            <a:pPr eaLnBrk="1" hangingPunct="1">
              <a:defRPr/>
            </a:pPr>
            <a:r>
              <a:rPr lang="en-US"/>
              <a:t>Three other 1/4 fractions were available</a:t>
            </a:r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Fractional Factorial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/>
              <a:t>Fractional factorial designs are analyzed in the same way we analyze unreplicated full factorial designs (Minitab Example)</a:t>
            </a:r>
          </a:p>
          <a:p>
            <a:pPr eaLnBrk="1" hangingPunct="1">
              <a:defRPr/>
            </a:pPr>
            <a:r>
              <a:rPr lang="en-US" sz="2800"/>
              <a:t>Because of confounding, interpretation may be confusing</a:t>
            </a:r>
          </a:p>
          <a:p>
            <a:pPr eaLnBrk="1" hangingPunct="1">
              <a:defRPr/>
            </a:pPr>
            <a:r>
              <a:rPr lang="en-US" sz="2800"/>
              <a:t>E.g., in the 2</a:t>
            </a:r>
            <a:r>
              <a:rPr lang="en-US" sz="2800" baseline="30000"/>
              <a:t>5-2</a:t>
            </a:r>
            <a:r>
              <a:rPr lang="en-US" sz="2800"/>
              <a:t> design, we find A=BD, B=AD, and D=AB significant.  What are reasonable explanations for these three effects?</a:t>
            </a:r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2" descr="Subscript and superscript notation for Resolution III designs (3 factors in 4 runs, 7 factors in 8 runs, 15 factors in 16 runs)." title="Screening design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082421"/>
              </p:ext>
            </p:extLst>
          </p:nvPr>
        </p:nvGraphicFramePr>
        <p:xfrm>
          <a:off x="1905000" y="3048000"/>
          <a:ext cx="49530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4" imgW="1473200" imgH="203200" progId="Equation.3">
                  <p:embed/>
                </p:oleObj>
              </mc:Choice>
              <mc:Fallback>
                <p:oleObj name="Equation" r:id="rId4" imgW="14732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4953000" cy="68421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495800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Resolution III designs, specifically when 2</a:t>
            </a:r>
            <a:r>
              <a:rPr lang="en-US" baseline="30000" dirty="0" smtClean="0">
                <a:latin typeface="Arial Unicode MS" pitchFamily="1" charset="0"/>
                <a:ea typeface="ＭＳ Ｐゴシック" pitchFamily="1" charset="-128"/>
              </a:rPr>
              <a:t>k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-1 factors are studied in 2</a:t>
            </a:r>
            <a:r>
              <a:rPr lang="en-US" baseline="30000" dirty="0" smtClean="0">
                <a:latin typeface="Arial Unicode MS" pitchFamily="1" charset="0"/>
                <a:ea typeface="ＭＳ Ｐゴシック" pitchFamily="1" charset="-128"/>
              </a:rPr>
              <a:t>k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runs: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It’s easy to build these designs.  For 7 factors in 8 runs, use the 2</a:t>
            </a:r>
            <a:r>
              <a:rPr lang="en-US" baseline="30000" dirty="0" smtClean="0">
                <a:latin typeface="Arial Unicode MS" pitchFamily="1" charset="0"/>
                <a:ea typeface="ＭＳ Ｐゴシック" pitchFamily="1" charset="-128"/>
              </a:rPr>
              <a:t>3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effects table and assign D=AB, E=AC, F=BC and G=ABC 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Screening Designs</a:t>
            </a:r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3" name="Object 2" descr="Effects table for a 3-factor, 2-level, 8-run design showing assignment of factors D, E, F and G to the last 4 columns to create a 7-factor, 2-level, 8-run design." title="Effects tabl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296513"/>
              </p:ext>
            </p:extLst>
          </p:nvPr>
        </p:nvGraphicFramePr>
        <p:xfrm>
          <a:off x="2133600" y="1447800"/>
          <a:ext cx="5257800" cy="525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Document" r:id="rId3" imgW="6243320" imgH="6238240" progId="Word.Document.8">
                  <p:embed/>
                </p:oleObj>
              </mc:Choice>
              <mc:Fallback>
                <p:oleObj name="Document" r:id="rId3" imgW="6243320" imgH="623824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447800"/>
                        <a:ext cx="5257800" cy="525303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Screening </a:t>
            </a:r>
            <a:r>
              <a:rPr lang="en-US" dirty="0" smtClean="0"/>
              <a:t>Design Generators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Screening </a:t>
            </a:r>
            <a:r>
              <a:rPr lang="en-US" dirty="0" smtClean="0"/>
              <a:t>Design runs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design generators are: I=ABD=ACE=BCF=ABCG=11 other terms</a:t>
            </a:r>
          </a:p>
          <a:p>
            <a:pPr eaLnBrk="1" hangingPunct="1">
              <a:defRPr/>
            </a:pPr>
            <a:r>
              <a:rPr lang="en-US"/>
              <a:t>The original runs were (1), a, b, ab, c, ac, bc, abc</a:t>
            </a:r>
          </a:p>
          <a:p>
            <a:pPr eaLnBrk="1" hangingPunct="1">
              <a:defRPr/>
            </a:pPr>
            <a:r>
              <a:rPr lang="en-US"/>
              <a:t>The new runs are def, afg, beg, abd, cdg, ace, bcf, abcdefg</a:t>
            </a:r>
          </a:p>
        </p:txBody>
      </p:sp>
    </p:spTree>
  </p:cSld>
  <p:clrMapOvr>
    <a:masterClrMapping/>
  </p:clrMapOvr>
  <p:transition spd="med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Additional topics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Foldover Designs (we can clear up ambiguities from Resolution III designs by adding additional fractions so that the combined design is a Resolution IV design)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Other screening designs (Plackett-Burman)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Supersaturated designs (where the number of factors is approx. twice the number of runs!</a:t>
            </a: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Fractional Factorial Designs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Within each of the groups, the goal is to</a:t>
            </a:r>
          </a:p>
          <a:p>
            <a:pPr lvl="1" eaLnBrk="1" hangingPunct="1">
              <a:defRPr/>
            </a:pPr>
            <a:r>
              <a:rPr lang="en-US"/>
              <a:t>Have no important effects present in the group of effects held constant</a:t>
            </a:r>
          </a:p>
          <a:p>
            <a:pPr lvl="1" eaLnBrk="1" hangingPunct="1">
              <a:defRPr/>
            </a:pPr>
            <a:r>
              <a:rPr lang="en-US"/>
              <a:t>Have only one (or as few as possible) important effect(s) present in the other groups of confounded effects</a:t>
            </a: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Fractional Factorial </a:t>
            </a:r>
            <a:r>
              <a:rPr lang="en-US" dirty="0" smtClean="0"/>
              <a:t>Design from a full factorial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Consider a ½ fraction of a 2</a:t>
            </a:r>
            <a:r>
              <a:rPr lang="en-US" baseline="30000" smtClean="0">
                <a:latin typeface="Arial Unicode MS" pitchFamily="1" charset="0"/>
                <a:ea typeface="ＭＳ Ｐゴシック" pitchFamily="1" charset="-128"/>
              </a:rPr>
              <a:t>4</a:t>
            </a: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 design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We can select the 8 rows where ABCD=+1</a:t>
            </a:r>
          </a:p>
          <a:p>
            <a:pPr lvl="1" eaLnBrk="1" hangingPunct="1"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Rows 1,4,6,7,10,11,13,16</a:t>
            </a:r>
          </a:p>
          <a:p>
            <a:pPr lvl="1" eaLnBrk="1" hangingPunct="1"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Use main effects coefficients as a runs table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This method is unwieldy for a large number of factors</a:t>
            </a: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38" descr="A table listing signs for main effects A-D, two-way effects, three-way effects and 4-way effect for a 4-factor, 2-level design." title="Effects Table"/>
          <p:cNvSpPr>
            <a:spLocks noChangeArrowheads="1"/>
          </p:cNvSpPr>
          <p:nvPr/>
        </p:nvSpPr>
        <p:spPr bwMode="auto">
          <a:xfrm>
            <a:off x="0" y="563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38707" name="Group 3891" title="16-run factor effec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155204"/>
              </p:ext>
            </p:extLst>
          </p:nvPr>
        </p:nvGraphicFramePr>
        <p:xfrm>
          <a:off x="0" y="0"/>
          <a:ext cx="9144000" cy="6858003"/>
        </p:xfrm>
        <a:graphic>
          <a:graphicData uri="http://schemas.openxmlformats.org/drawingml/2006/table">
            <a:tbl>
              <a:tblPr firstRow="1"/>
              <a:tblGrid>
                <a:gridCol w="569913"/>
                <a:gridCol w="569912"/>
                <a:gridCol w="571500"/>
                <a:gridCol w="569913"/>
                <a:gridCol w="569912"/>
                <a:gridCol w="569913"/>
                <a:gridCol w="569912"/>
                <a:gridCol w="569913"/>
                <a:gridCol w="573087"/>
                <a:gridCol w="573088"/>
                <a:gridCol w="573087"/>
                <a:gridCol w="573088"/>
                <a:gridCol w="573087"/>
                <a:gridCol w="571500"/>
                <a:gridCol w="573088"/>
                <a:gridCol w="573087"/>
              </a:tblGrid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Run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(1)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bcd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-1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abcd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" charset="0"/>
                          <a:ea typeface="ＭＳ Ｐゴシック" pitchFamily="1" charset="-128"/>
                          <a:cs typeface="Times New Roman" pitchFamily="1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" charset="0"/>
                        <a:ea typeface="ＭＳ Ｐゴシック" pitchFamily="1" charset="-128"/>
                        <a:cs typeface="Times New Roman" pitchFamily="1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2" descr="Factor settings for a 4-factor (Factors are labelled A-d)  2-level design in 8 runs." title="Runs tabl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215316"/>
              </p:ext>
            </p:extLst>
          </p:nvPr>
        </p:nvGraphicFramePr>
        <p:xfrm>
          <a:off x="2476500" y="1714500"/>
          <a:ext cx="41910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Document" r:id="rId4" imgW="6254712" imgH="6007220" progId="Word.Document.8">
                  <p:embed/>
                </p:oleObj>
              </mc:Choice>
              <mc:Fallback>
                <p:oleObj name="Document" r:id="rId4" imgW="6254712" imgH="60072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1714500"/>
                        <a:ext cx="4191000" cy="51054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Fractional Factorial </a:t>
            </a:r>
            <a:r>
              <a:rPr lang="en-US" dirty="0" smtClean="0"/>
              <a:t>Run Matrix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Alternate method for generating designs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Alternative method for generating fractional factorial designs</a:t>
            </a:r>
          </a:p>
          <a:p>
            <a:pPr lvl="1" eaLnBrk="1" hangingPunct="1">
              <a:defRPr/>
            </a:pPr>
            <a:r>
              <a:rPr lang="en-US"/>
              <a:t>Assign extra factor to appropriate column of effects table for 2</a:t>
            </a:r>
            <a:r>
              <a:rPr lang="en-US" baseline="30000"/>
              <a:t>3</a:t>
            </a:r>
            <a:r>
              <a:rPr lang="en-US"/>
              <a:t> design</a:t>
            </a:r>
          </a:p>
          <a:p>
            <a:pPr lvl="1" eaLnBrk="1" hangingPunct="1">
              <a:defRPr/>
            </a:pPr>
            <a:r>
              <a:rPr lang="en-US"/>
              <a:t>Use main effects coefficients as a runs table</a:t>
            </a: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7" name="Object 2" descr="An effects table for a 3-factor, 2-level design showing a fourth factor being assigned to the ABC column to generate a 4-factor, 2-level design in 8 runs." title="Effects table for 3-factor, 2-level desig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219676"/>
              </p:ext>
            </p:extLst>
          </p:nvPr>
        </p:nvGraphicFramePr>
        <p:xfrm>
          <a:off x="2133600" y="1447800"/>
          <a:ext cx="5257800" cy="525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Document" r:id="rId3" imgW="6255710" imgH="6247384" progId="Word.Document.8">
                  <p:embed/>
                </p:oleObj>
              </mc:Choice>
              <mc:Fallback>
                <p:oleObj name="Document" r:id="rId3" imgW="6255710" imgH="6247384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447800"/>
                        <a:ext cx="5257800" cy="525303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Design generator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1" name="Object 2" descr="Runs table for a 4-factor, 2-level design in 8 runs created by assigning the fourth factor to column ABC in a 3-factor, 2-level design in 8 runs." title="Runs tabl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012466"/>
              </p:ext>
            </p:extLst>
          </p:nvPr>
        </p:nvGraphicFramePr>
        <p:xfrm>
          <a:off x="1905000" y="1524000"/>
          <a:ext cx="5257800" cy="506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Document" r:id="rId3" imgW="6243320" imgH="6017260" progId="Word.Document.8">
                  <p:embed/>
                </p:oleObj>
              </mc:Choice>
              <mc:Fallback>
                <p:oleObj name="Document" r:id="rId3" imgW="6243320" imgH="601726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5257800" cy="50673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Four factors in 8 runs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Aliased effects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 runs for this design would be (1), ad, bd, ab, cd, ac,bc, abcd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Aliasing</a:t>
            </a:r>
          </a:p>
          <a:p>
            <a:pPr lvl="1" eaLnBrk="1" hangingPunct="1"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 A effect would be computed as A=(ad+ab+ac+abcd)/4 – ((1)+bd+cd+bc)/4</a:t>
            </a:r>
          </a:p>
          <a:p>
            <a:pPr lvl="1" eaLnBrk="1" hangingPunct="1"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 signs for the BCD effect are the same as the signs for the A effect:</a:t>
            </a:r>
          </a:p>
          <a:p>
            <a:pPr lvl="1" algn="ctr" eaLnBrk="1" hangingPunct="1">
              <a:buFontTx/>
              <a:buNone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-,+,-,+,-,+,-,+</a:t>
            </a:r>
          </a:p>
        </p:txBody>
      </p:sp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eme1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9.pptx</Template>
  <TotalTime>14722</TotalTime>
  <Words>1157</Words>
  <Application>Microsoft Office PowerPoint</Application>
  <PresentationFormat>On-screen Show (4:3)</PresentationFormat>
  <Paragraphs>348</Paragraphs>
  <Slides>18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 Unicode MS</vt:lpstr>
      <vt:lpstr>ＭＳ Ｐゴシック</vt:lpstr>
      <vt:lpstr>Calibri</vt:lpstr>
      <vt:lpstr>Tahoma</vt:lpstr>
      <vt:lpstr>Times</vt:lpstr>
      <vt:lpstr>Times New Roman</vt:lpstr>
      <vt:lpstr>Wingdings</vt:lpstr>
      <vt:lpstr>Theme1</vt:lpstr>
      <vt:lpstr>Document</vt:lpstr>
      <vt:lpstr>Equation</vt:lpstr>
      <vt:lpstr>Fractional Factorial Design</vt:lpstr>
      <vt:lpstr>Fractional Factorial Designs</vt:lpstr>
      <vt:lpstr>Fractional Factorial Design from a full factorial</vt:lpstr>
      <vt:lpstr>PowerPoint Presentation</vt:lpstr>
      <vt:lpstr>Fractional Factorial Run Matrix</vt:lpstr>
      <vt:lpstr>Alternate method for generating designs</vt:lpstr>
      <vt:lpstr>Design generator</vt:lpstr>
      <vt:lpstr>Four factors in 8 runs</vt:lpstr>
      <vt:lpstr>Aliased effects</vt:lpstr>
      <vt:lpstr>Aliasing</vt:lpstr>
      <vt:lpstr>Design Generators</vt:lpstr>
      <vt:lpstr>Resolution IV Design</vt:lpstr>
      <vt:lpstr>¼ Fractional Factorial</vt:lpstr>
      <vt:lpstr>Fractional Factorial Analysis</vt:lpstr>
      <vt:lpstr>Screening Designs</vt:lpstr>
      <vt:lpstr>Screening Design Generators</vt:lpstr>
      <vt:lpstr>Screening Design runs</vt:lpstr>
      <vt:lpstr>Additional topics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Fractional Factorial Design</dc:title>
  <dc:creator>John and Rhonda Grego</dc:creator>
  <cp:lastModifiedBy>Grego John</cp:lastModifiedBy>
  <cp:revision>47</cp:revision>
  <dcterms:created xsi:type="dcterms:W3CDTF">2001-11-28T02:04:40Z</dcterms:created>
  <dcterms:modified xsi:type="dcterms:W3CDTF">2018-10-08T16:47:56Z</dcterms:modified>
</cp:coreProperties>
</file>