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7" r:id="rId3"/>
    <p:sldId id="288" r:id="rId4"/>
    <p:sldId id="289" r:id="rId5"/>
    <p:sldId id="290" r:id="rId6"/>
    <p:sldId id="295" r:id="rId7"/>
    <p:sldId id="300" r:id="rId8"/>
    <p:sldId id="296" r:id="rId9"/>
    <p:sldId id="291" r:id="rId10"/>
    <p:sldId id="292" r:id="rId11"/>
    <p:sldId id="302" r:id="rId12"/>
    <p:sldId id="293" r:id="rId13"/>
    <p:sldId id="294" r:id="rId14"/>
    <p:sldId id="257" r:id="rId15"/>
    <p:sldId id="303" r:id="rId16"/>
    <p:sldId id="304" r:id="rId17"/>
    <p:sldId id="298" r:id="rId18"/>
    <p:sldId id="305" r:id="rId19"/>
    <p:sldId id="297" r:id="rId20"/>
    <p:sldId id="299" r:id="rId21"/>
    <p:sldId id="301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t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t" anchorCtr="0" compatLnSpc="1">
            <a:prstTxWarp prst="textNoShape">
              <a:avLst/>
            </a:prstTxWarp>
          </a:bodyPr>
          <a:lstStyle>
            <a:lvl1pPr algn="r"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b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b" anchorCtr="0" compatLnSpc="1">
            <a:prstTxWarp prst="textNoShape">
              <a:avLst/>
            </a:prstTxWarp>
          </a:bodyPr>
          <a:lstStyle>
            <a:lvl1pPr algn="r" defTabSz="963613">
              <a:defRPr sz="1300"/>
            </a:lvl1pPr>
          </a:lstStyle>
          <a:p>
            <a:pPr>
              <a:defRPr/>
            </a:pPr>
            <a:fld id="{13CCABC8-F383-4A76-B8E0-1A55F3C0B7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336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7D1BE-F8A8-D94F-BC57-A53734F2842C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C8012-58A0-C64A-B023-A367DE3F9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24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may not be able to assume active 2-way</a:t>
            </a:r>
            <a:r>
              <a:rPr lang="en-US" baseline="0" dirty="0" smtClean="0"/>
              <a:t> and 3-way interactions for really big problems.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C8012-58A0-C64A-B023-A367DE3F99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04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prior for </a:t>
            </a:r>
            <a:r>
              <a:rPr lang="en-US" dirty="0" err="1" smtClean="0"/>
              <a:t>beta_nought</a:t>
            </a:r>
            <a:r>
              <a:rPr lang="en-US" baseline="0" dirty="0" smtClean="0"/>
              <a:t> is diffuse..  For an orthogonal model, constant variance is a reasonable assumption.  Sketch out shape of prior for sigma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C8012-58A0-C64A-B023-A367DE3F990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21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.2 to .25 are typical choices for pi.  If</a:t>
            </a:r>
            <a:r>
              <a:rPr lang="en-US" baseline="0" dirty="0" smtClean="0"/>
              <a:t> g</a:t>
            </a:r>
            <a:r>
              <a:rPr lang="en-US" dirty="0" smtClean="0"/>
              <a:t>amma is a scalar, all active terms</a:t>
            </a:r>
            <a:r>
              <a:rPr lang="en-US" baseline="0" dirty="0" smtClean="0"/>
              <a:t> are scaled the same.  If gamma is a vector, main effects and interactions are scaled differently.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C8012-58A0-C64A-B023-A367DE3F990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53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Usually</a:t>
            </a:r>
            <a:r>
              <a:rPr lang="en-US" baseline="0" dirty="0" smtClean="0"/>
              <a:t> unrealistic to evaluate under all </a:t>
            </a:r>
            <a:r>
              <a:rPr lang="en-US" baseline="0" dirty="0" err="1" smtClean="0"/>
              <a:t>M_i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C8012-58A0-C64A-B023-A367DE3F990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93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are more interested</a:t>
            </a:r>
            <a:r>
              <a:rPr lang="en-US" baseline="0" dirty="0" smtClean="0"/>
              <a:t> in marginal posterior probabilities for individual effects than posterior model probabilities.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C8012-58A0-C64A-B023-A367DE3F990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9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04D36-0246-4F4F-803F-63612E3B26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384934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474C-9684-419A-B23D-33376FD4F1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534046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5E7D0-7F4E-466C-B370-393D0CF701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216611"/>
      </p:ext>
    </p:extLst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01AFE-D138-4370-B0C3-DCFD5AE6DF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365178"/>
      </p:ext>
    </p:extLst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4470F-3290-4378-8748-3CAB37321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862519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ADABC-792C-4555-A3C9-596F7CF094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120433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3578B-CF8A-4FDC-A6C0-A1C5BB959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922722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A903-1CCA-4CC3-AF13-CB9018DA67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743920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0D636-6BDD-4C01-90EF-3D01984D05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126659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19BBD-B337-4C4B-8C64-384607AA1C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590497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9719E-33A9-41C8-9B50-28EC586969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653464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CF20F-83E4-4881-AD14-66E51C6F9D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484040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0646D-0A7E-4DEA-88CF-4D59A59022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570810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 bright="-42000" contrast="-2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anose="020B0604020202020204" pitchFamily="34" charset="-128"/>
              </a:defRPr>
            </a:lvl1pPr>
          </a:lstStyle>
          <a:p>
            <a:pPr>
              <a:defRPr/>
            </a:pPr>
            <a:fld id="{79B90CE8-2447-4B61-8206-708C8BCB2B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Bayesian Model Selection in Factorial Designs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Seminal work is by Box and Meyer</a:t>
            </a:r>
          </a:p>
          <a:p>
            <a:pPr eaLnBrk="1" hangingPunct="1">
              <a:defRPr/>
            </a:pPr>
            <a:r>
              <a:rPr lang="en-US" dirty="0" smtClean="0"/>
              <a:t>Intuitive  formulation and analytical approach, but the devil is in the details!</a:t>
            </a:r>
          </a:p>
          <a:p>
            <a:pPr eaLnBrk="1" hangingPunct="1">
              <a:defRPr/>
            </a:pPr>
            <a:r>
              <a:rPr lang="en-US" dirty="0" smtClean="0"/>
              <a:t>Look at simplifying assumptions as we step through Box and Meyer’s approach</a:t>
            </a:r>
          </a:p>
          <a:p>
            <a:pPr eaLnBrk="1" hangingPunct="1">
              <a:defRPr/>
            </a:pPr>
            <a:r>
              <a:rPr lang="en-US" dirty="0" smtClean="0"/>
              <a:t>One of the hottest areas in statistics for several years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Simple prior distributions are placed on other terms in the model--the coefficients in the linear model and the common variance for each response." title="Bayesian prio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190026"/>
              </p:ext>
            </p:extLst>
          </p:nvPr>
        </p:nvGraphicFramePr>
        <p:xfrm>
          <a:off x="2201863" y="3284538"/>
          <a:ext cx="4616450" cy="225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6" name="Equation" r:id="rId4" imgW="1612900" imgH="787400" progId="Equation.3">
                  <p:embed/>
                </p:oleObj>
              </mc:Choice>
              <mc:Fallback>
                <p:oleObj name="Equation" r:id="rId4" imgW="1612900" imgH="787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863" y="3284538"/>
                        <a:ext cx="4616450" cy="225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Since we’re using a Bayesian approach, we need priors for </a:t>
            </a:r>
            <a:r>
              <a:rPr lang="en-US" u="sng" dirty="0" err="1" smtClean="0">
                <a:latin typeface="Symbol"/>
              </a:rPr>
              <a:t>b</a:t>
            </a:r>
            <a:r>
              <a:rPr lang="en-US" dirty="0" smtClean="0"/>
              <a:t> and </a:t>
            </a:r>
            <a:r>
              <a:rPr lang="en-US" dirty="0" err="1" smtClean="0">
                <a:latin typeface="Symbol"/>
              </a:rPr>
              <a:t>s</a:t>
            </a:r>
            <a:r>
              <a:rPr lang="en-US" dirty="0" smtClean="0"/>
              <a:t> as well</a:t>
            </a:r>
            <a:endParaRPr lang="en-US" baseline="-25000" dirty="0" smtClean="0">
              <a:latin typeface="Symbol"/>
            </a:endParaRPr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Prior Likelihood for Linear Model Parameters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A more complex prior can be placed on the coefficients in the linear model for non-orthogonal designs." title="Zellner's G prio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716015"/>
              </p:ext>
            </p:extLst>
          </p:nvPr>
        </p:nvGraphicFramePr>
        <p:xfrm>
          <a:off x="2057400" y="2819400"/>
          <a:ext cx="42164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Equation" r:id="rId3" imgW="1473200" imgH="292100" progId="Equation.3">
                  <p:embed/>
                </p:oleObj>
              </mc:Choice>
              <mc:Fallback>
                <p:oleObj name="Equation" r:id="rId3" imgW="1473200" imgH="292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819400"/>
                        <a:ext cx="421640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For non-orthogonal designs, it’s common to use </a:t>
            </a:r>
            <a:r>
              <a:rPr lang="en-US" dirty="0" err="1" smtClean="0"/>
              <a:t>Zellner’s</a:t>
            </a:r>
            <a:r>
              <a:rPr lang="en-US" dirty="0" smtClean="0"/>
              <a:t> </a:t>
            </a:r>
            <a:r>
              <a:rPr lang="en-US" dirty="0" err="1" smtClean="0"/>
              <a:t>g</a:t>
            </a:r>
            <a:r>
              <a:rPr lang="en-US" dirty="0" smtClean="0"/>
              <a:t>-prior for </a:t>
            </a:r>
            <a:r>
              <a:rPr lang="en-US" dirty="0" err="1" smtClean="0">
                <a:latin typeface="Symbol"/>
              </a:rPr>
              <a:t>b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baseline="-25000" dirty="0" smtClean="0">
              <a:latin typeface="Symbol"/>
            </a:endParaRPr>
          </a:p>
          <a:p>
            <a:pPr eaLnBrk="1" hangingPunct="1">
              <a:defRPr/>
            </a:pPr>
            <a:endParaRPr lang="en-US" baseline="-25000" dirty="0" smtClean="0">
              <a:latin typeface="Symbol"/>
            </a:endParaRPr>
          </a:p>
          <a:p>
            <a:pPr eaLnBrk="1" hangingPunct="1">
              <a:defRPr/>
            </a:pPr>
            <a:endParaRPr lang="en-US" baseline="-25000" dirty="0" smtClean="0">
              <a:latin typeface="Symbol"/>
            </a:endParaRPr>
          </a:p>
          <a:p>
            <a:pPr eaLnBrk="1" hangingPunct="1">
              <a:defRPr/>
            </a:pPr>
            <a:r>
              <a:rPr lang="en-US" dirty="0" smtClean="0">
                <a:latin typeface="+mn-lt"/>
              </a:rPr>
              <a:t>Note that we did not assign priors to </a:t>
            </a:r>
            <a:r>
              <a:rPr lang="en-US" dirty="0" err="1" smtClean="0">
                <a:latin typeface="Symbol"/>
              </a:rPr>
              <a:t>g</a:t>
            </a:r>
            <a:r>
              <a:rPr lang="en-US" dirty="0" smtClean="0">
                <a:latin typeface="+mn-lt"/>
              </a:rPr>
              <a:t> or </a:t>
            </a:r>
            <a:r>
              <a:rPr lang="en-US" dirty="0" err="1" smtClean="0">
                <a:latin typeface="Symbol"/>
              </a:rPr>
              <a:t>p</a:t>
            </a:r>
            <a:endParaRPr lang="en-US" dirty="0" smtClean="0">
              <a:latin typeface="Symbol"/>
            </a:endParaRPr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Zellner’s</a:t>
            </a:r>
            <a:r>
              <a:rPr lang="en-US" dirty="0" smtClean="0"/>
              <a:t> g-prior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The complete likelihood is a product of the data likelihood and the priors" title="Complete likelihoo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642524"/>
              </p:ext>
            </p:extLst>
          </p:nvPr>
        </p:nvGraphicFramePr>
        <p:xfrm>
          <a:off x="244475" y="2974975"/>
          <a:ext cx="8475663" cy="285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Equation" r:id="rId3" imgW="2984500" imgH="1003300" progId="Equation.3">
                  <p:embed/>
                </p:oleObj>
              </mc:Choice>
              <mc:Fallback>
                <p:oleObj name="Equation" r:id="rId3" imgW="2984500" imgH="1003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" y="2974975"/>
                        <a:ext cx="8475663" cy="285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 can combine </a:t>
            </a:r>
            <a:r>
              <a:rPr lang="en-US" dirty="0" err="1" smtClean="0"/>
              <a:t>f(</a:t>
            </a:r>
            <a:r>
              <a:rPr lang="en-US" dirty="0" err="1" smtClean="0">
                <a:latin typeface="Symbol"/>
              </a:rPr>
              <a:t>b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/>
              </a:rPr>
              <a:t>s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/>
              </a:rPr>
              <a:t>M</a:t>
            </a:r>
            <a:r>
              <a:rPr lang="en-US" dirty="0" smtClean="0"/>
              <a:t>) and </a:t>
            </a:r>
            <a:r>
              <a:rPr lang="en-US" dirty="0" err="1" smtClean="0"/>
              <a:t>f(Y|</a:t>
            </a:r>
            <a:r>
              <a:rPr lang="en-US" dirty="0" err="1" smtClean="0">
                <a:latin typeface="Symbol"/>
              </a:rPr>
              <a:t>b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/>
              </a:rPr>
              <a:t>s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/>
              </a:rPr>
              <a:t>M</a:t>
            </a:r>
            <a:r>
              <a:rPr lang="en-US" dirty="0" smtClean="0"/>
              <a:t>) to obtain the full likelihood </a:t>
            </a:r>
            <a:r>
              <a:rPr lang="en-US" dirty="0" err="1" smtClean="0"/>
              <a:t>L(</a:t>
            </a:r>
            <a:r>
              <a:rPr lang="en-US" dirty="0" err="1" smtClean="0">
                <a:latin typeface="Symbol"/>
              </a:rPr>
              <a:t>b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/>
              </a:rPr>
              <a:t>s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/>
              </a:rPr>
              <a:t>M</a:t>
            </a:r>
            <a:r>
              <a:rPr lang="en-US" dirty="0" err="1" smtClean="0"/>
              <a:t>,Y</a:t>
            </a:r>
            <a:r>
              <a:rPr lang="en-US" dirty="0" smtClean="0"/>
              <a:t>)</a:t>
            </a:r>
            <a:endParaRPr lang="en-US" baseline="-25000" dirty="0" smtClean="0">
              <a:latin typeface="Symbol"/>
            </a:endParaRPr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Complete Data Likelihood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Two forms that were simplified in the complete likelihood equation are expanded to their full form here." title="Quadratic form and gamma matrix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084349"/>
              </p:ext>
            </p:extLst>
          </p:nvPr>
        </p:nvGraphicFramePr>
        <p:xfrm>
          <a:off x="1676400" y="2743200"/>
          <a:ext cx="5627688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4" name="Equation" r:id="rId3" imgW="1981200" imgH="876300" progId="Equation.3">
                  <p:embed/>
                </p:oleObj>
              </mc:Choice>
              <mc:Fallback>
                <p:oleObj name="Equation" r:id="rId3" imgW="1981200" imgH="876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3200"/>
                        <a:ext cx="5627688" cy="2490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 descr="Terms that appeared in the complete likelihood are expanded to their full form.  A quadratic form in beta is fully expanded, and another term (gamma) is written as a block diagonal matrix." title="Quadratic form and gamma matrix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Expansion of Complete Data Likelihood Terms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Beta and sigma are integrated out of the complete data likelihood to derive the posterior distribution of the model given the data." title="Posterior distribution of mode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21889"/>
              </p:ext>
            </p:extLst>
          </p:nvPr>
        </p:nvGraphicFramePr>
        <p:xfrm>
          <a:off x="1524000" y="3606800"/>
          <a:ext cx="58674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3" imgW="2933700" imgH="1155700" progId="Equation.3">
                  <p:embed/>
                </p:oleObj>
              </mc:Choice>
              <mc:Fallback>
                <p:oleObj name="Equation" r:id="rId3" imgW="2933700" imgH="1155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606800"/>
                        <a:ext cx="5867400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Our goal is to derive the posterior distribution of M given Y, which first requires integrating out </a:t>
            </a:r>
            <a:r>
              <a:rPr lang="en-US" dirty="0" err="1" smtClean="0">
                <a:latin typeface="Symbol"/>
              </a:rPr>
              <a:t>b</a:t>
            </a:r>
            <a:r>
              <a:rPr lang="en-US" dirty="0" smtClean="0"/>
              <a:t> and </a:t>
            </a:r>
            <a:r>
              <a:rPr lang="en-US" dirty="0" err="1" smtClean="0">
                <a:latin typeface="Symbol"/>
              </a:rPr>
              <a:t>s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Posterior Model Derivation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The posterior distribution for the model is partitioned into a penalty term and a measure of fit term" title="Posterior distribution for mode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927377"/>
              </p:ext>
            </p:extLst>
          </p:nvPr>
        </p:nvGraphicFramePr>
        <p:xfrm>
          <a:off x="1905000" y="3937000"/>
          <a:ext cx="51054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1" name="Equation" r:id="rId3" imgW="2552700" imgH="825500" progId="Equation.3">
                  <p:embed/>
                </p:oleObj>
              </mc:Choice>
              <mc:Fallback>
                <p:oleObj name="Equation" r:id="rId3" imgW="2552700" imgH="825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37000"/>
                        <a:ext cx="51054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first term is a penalty for model complexity (smaller is better)</a:t>
            </a:r>
          </a:p>
          <a:p>
            <a:pPr eaLnBrk="1" hangingPunct="1">
              <a:defRPr/>
            </a:pPr>
            <a:r>
              <a:rPr lang="en-US" dirty="0" smtClean="0"/>
              <a:t>The second term is a measure of model fit (smaller is better)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Posterior Model Partition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The same equation on the previous slide is repeated here." title="Posterior distribution for the mode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140943"/>
              </p:ext>
            </p:extLst>
          </p:nvPr>
        </p:nvGraphicFramePr>
        <p:xfrm>
          <a:off x="1905000" y="3937000"/>
          <a:ext cx="51054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5" name="Equation" r:id="rId4" imgW="2552700" imgH="825500" progId="Equation.3">
                  <p:embed/>
                </p:oleObj>
              </mc:Choice>
              <mc:Fallback>
                <p:oleObj name="Equation" r:id="rId4" imgW="2552700" imgH="825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37000"/>
                        <a:ext cx="51054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latin typeface="Symbol"/>
              </a:rPr>
              <a:t>p</a:t>
            </a:r>
            <a:r>
              <a:rPr lang="en-US" dirty="0" smtClean="0"/>
              <a:t> and </a:t>
            </a:r>
            <a:r>
              <a:rPr lang="en-US" dirty="0" err="1" smtClean="0">
                <a:latin typeface="Symbol"/>
              </a:rPr>
              <a:t>g</a:t>
            </a:r>
            <a:r>
              <a:rPr lang="en-US" dirty="0" smtClean="0"/>
              <a:t> are still present.  We will fix </a:t>
            </a:r>
            <a:r>
              <a:rPr lang="en-US" dirty="0" err="1" smtClean="0">
                <a:latin typeface="Symbol"/>
              </a:rPr>
              <a:t>p</a:t>
            </a:r>
            <a:r>
              <a:rPr lang="en-US" dirty="0" smtClean="0"/>
              <a:t>; the method is robust to the choice of </a:t>
            </a:r>
            <a:r>
              <a:rPr lang="en-US" dirty="0" err="1" smtClean="0">
                <a:latin typeface="Symbol"/>
              </a:rPr>
              <a:t>p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>
                <a:latin typeface="Symbol"/>
              </a:rPr>
              <a:t>g</a:t>
            </a:r>
            <a:r>
              <a:rPr lang="en-US" dirty="0" smtClean="0"/>
              <a:t> is selected to minimize the probability of no active factors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Posterior Model Distribution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Posterior Model Selection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With L(M|Y) in hand, we can actually evaluate the </a:t>
            </a:r>
            <a:r>
              <a:rPr lang="en-US" dirty="0" err="1" smtClean="0"/>
              <a:t>P(M</a:t>
            </a:r>
            <a:r>
              <a:rPr lang="en-US" baseline="-25000" dirty="0" err="1" smtClean="0"/>
              <a:t>i</a:t>
            </a:r>
            <a:r>
              <a:rPr lang="en-US" dirty="0" err="1" smtClean="0"/>
              <a:t>|Y</a:t>
            </a:r>
            <a:r>
              <a:rPr lang="en-US" dirty="0" smtClean="0"/>
              <a:t>) for all M</a:t>
            </a:r>
            <a:r>
              <a:rPr lang="en-US" baseline="-25000" dirty="0" smtClean="0"/>
              <a:t>i</a:t>
            </a:r>
            <a:r>
              <a:rPr lang="en-US" dirty="0" smtClean="0"/>
              <a:t> for any prior choice of </a:t>
            </a:r>
            <a:r>
              <a:rPr lang="en-US" dirty="0" err="1" smtClean="0">
                <a:latin typeface="Symbol"/>
              </a:rPr>
              <a:t>p</a:t>
            </a:r>
            <a:r>
              <a:rPr lang="en-US" dirty="0" smtClean="0"/>
              <a:t>, provided the number of M</a:t>
            </a:r>
            <a:r>
              <a:rPr lang="en-US" baseline="-25000" dirty="0" smtClean="0"/>
              <a:t>i</a:t>
            </a:r>
            <a:r>
              <a:rPr lang="en-US" dirty="0" smtClean="0"/>
              <a:t> is not burdensome</a:t>
            </a:r>
          </a:p>
          <a:p>
            <a:pPr eaLnBrk="1" hangingPunct="1">
              <a:defRPr/>
            </a:pPr>
            <a:r>
              <a:rPr lang="en-US" dirty="0" smtClean="0"/>
              <a:t>This is in part why we assume eligible M</a:t>
            </a:r>
            <a:r>
              <a:rPr lang="en-US" baseline="-25000" dirty="0" smtClean="0"/>
              <a:t>i</a:t>
            </a:r>
            <a:r>
              <a:rPr lang="en-US" dirty="0" smtClean="0"/>
              <a:t> only include lower order effects.</a:t>
            </a:r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Selection Criteria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Greedy search or MCMC algorithms are used to select models when they cannot be itemized</a:t>
            </a:r>
          </a:p>
          <a:p>
            <a:pPr eaLnBrk="1" hangingPunct="1">
              <a:defRPr/>
            </a:pPr>
            <a:r>
              <a:rPr lang="en-US" dirty="0" smtClean="0"/>
              <a:t>Selection criteria include </a:t>
            </a:r>
            <a:r>
              <a:rPr lang="en-US" dirty="0" err="1" smtClean="0"/>
              <a:t>Bayes</a:t>
            </a:r>
            <a:r>
              <a:rPr lang="en-US" dirty="0" smtClean="0"/>
              <a:t> Factor, Schwarz criterion, Bayesian Information Criterion</a:t>
            </a:r>
          </a:p>
          <a:p>
            <a:pPr eaLnBrk="1" hangingPunct="1">
              <a:defRPr/>
            </a:pPr>
            <a:r>
              <a:rPr lang="en-US" dirty="0" smtClean="0"/>
              <a:t>Refer to R package BMA and </a:t>
            </a:r>
            <a:r>
              <a:rPr lang="en-US" dirty="0" err="1" smtClean="0"/>
              <a:t>bic.glm</a:t>
            </a:r>
            <a:r>
              <a:rPr lang="en-US" dirty="0" smtClean="0"/>
              <a:t> for fitting more general models.</a:t>
            </a:r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Marginal Selection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For each effect, we sum the probabilities for all M</a:t>
            </a:r>
            <a:r>
              <a:rPr lang="en-US" baseline="-25000" dirty="0" smtClean="0"/>
              <a:t>i</a:t>
            </a:r>
            <a:r>
              <a:rPr lang="en-US" dirty="0" smtClean="0"/>
              <a:t> that contain that effect and obtain a marginal posterior probability for that effect.</a:t>
            </a:r>
          </a:p>
          <a:p>
            <a:pPr eaLnBrk="1" hangingPunct="1">
              <a:defRPr/>
            </a:pPr>
            <a:r>
              <a:rPr lang="en-US" dirty="0" smtClean="0"/>
              <a:t>These marginal probabilities are relatively robust to the choice of </a:t>
            </a:r>
            <a:r>
              <a:rPr lang="en-US" dirty="0" err="1" smtClean="0">
                <a:latin typeface="Symbol"/>
              </a:rPr>
              <a:t>p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Model Domain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There </a:t>
            </a:r>
            <a:r>
              <a:rPr lang="en-US" smtClean="0"/>
              <a:t>are </a:t>
            </a:r>
            <a:r>
              <a:rPr lang="en-US" smtClean="0"/>
              <a:t>2</a:t>
            </a:r>
            <a:r>
              <a:rPr lang="en-US" baseline="30000" smtClean="0"/>
              <a:t>k-p</a:t>
            </a:r>
            <a:r>
              <a:rPr lang="en-US" smtClean="0"/>
              <a:t>=n </a:t>
            </a:r>
            <a:r>
              <a:rPr lang="en-US" dirty="0" smtClean="0"/>
              <a:t>possible (fractional) factorial models, denoted as a set {M</a:t>
            </a:r>
            <a:r>
              <a:rPr lang="en-US" baseline="-25000" dirty="0" smtClean="0"/>
              <a:t>l</a:t>
            </a:r>
            <a:r>
              <a:rPr lang="en-US" dirty="0" smtClean="0"/>
              <a:t>}.</a:t>
            </a:r>
          </a:p>
          <a:p>
            <a:pPr eaLnBrk="1" hangingPunct="1">
              <a:defRPr/>
            </a:pPr>
            <a:r>
              <a:rPr lang="en-US" dirty="0" smtClean="0"/>
              <a:t>To simplify later calculations, we usually assume that the only active effects are main effects, two-way effects or three-way effects</a:t>
            </a:r>
          </a:p>
          <a:p>
            <a:pPr lvl="1" eaLnBrk="1" hangingPunct="1">
              <a:defRPr/>
            </a:pPr>
            <a:r>
              <a:rPr lang="en-US" dirty="0" smtClean="0"/>
              <a:t>This assumption is already in place for low-resolution fractional factorials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Violin data* (2</a:t>
            </a:r>
            <a:r>
              <a:rPr lang="en-US" baseline="30000" dirty="0" smtClean="0"/>
              <a:t>4</a:t>
            </a:r>
            <a:r>
              <a:rPr lang="en-US" dirty="0" smtClean="0"/>
              <a:t> factorial design with </a:t>
            </a:r>
            <a:r>
              <a:rPr lang="en-US" dirty="0" err="1" smtClean="0"/>
              <a:t>n</a:t>
            </a:r>
            <a:r>
              <a:rPr lang="en-US" dirty="0" smtClean="0"/>
              <a:t>=11 replications)</a:t>
            </a:r>
          </a:p>
          <a:p>
            <a:pPr eaLnBrk="1" hangingPunct="1">
              <a:defRPr/>
            </a:pPr>
            <a:r>
              <a:rPr lang="en-US" dirty="0" smtClean="0"/>
              <a:t>Response: Decibels</a:t>
            </a:r>
          </a:p>
          <a:p>
            <a:pPr eaLnBrk="1" hangingPunct="1">
              <a:defRPr/>
            </a:pPr>
            <a:r>
              <a:rPr lang="en-US" dirty="0" smtClean="0"/>
              <a:t>Factors</a:t>
            </a:r>
          </a:p>
          <a:p>
            <a:pPr lvl="1" eaLnBrk="1" hangingPunct="1">
              <a:defRPr/>
            </a:pPr>
            <a:r>
              <a:rPr lang="en-US" dirty="0" smtClean="0"/>
              <a:t>A: Pressure (Low/High)</a:t>
            </a:r>
          </a:p>
          <a:p>
            <a:pPr lvl="1" eaLnBrk="1" hangingPunct="1">
              <a:defRPr/>
            </a:pPr>
            <a:r>
              <a:rPr lang="en-US" dirty="0" smtClean="0"/>
              <a:t>B: Placement (Near/Far)</a:t>
            </a:r>
          </a:p>
          <a:p>
            <a:pPr lvl="1" eaLnBrk="1" hangingPunct="1">
              <a:defRPr/>
            </a:pPr>
            <a:r>
              <a:rPr lang="en-US" dirty="0" smtClean="0"/>
              <a:t>C: Angle (Low/High)</a:t>
            </a:r>
          </a:p>
          <a:p>
            <a:pPr lvl="1" eaLnBrk="1" hangingPunct="1">
              <a:defRPr/>
            </a:pPr>
            <a:r>
              <a:rPr lang="en-US" dirty="0" smtClean="0"/>
              <a:t>D: Speed (Low/High)</a:t>
            </a:r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*Carla Padgett, STAT 706 taught by Don Edwards</a:t>
            </a:r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*Carla Padgett, STAT 706 taught by Don Edwards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81600" y="1676400"/>
            <a:ext cx="3581400" cy="2895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effectLst>
                  <a:outerShdw dist="63500" dir="2700000" sx="98000" sy="98000" algn="tl" rotWithShape="0">
                    <a:srgbClr val="000000"/>
                  </a:outerShdw>
                </a:effectLst>
                <a:latin typeface="+mn-lt"/>
              </a:rPr>
              <a:t>Bayesian Model Selection:</a:t>
            </a:r>
          </a:p>
          <a:p>
            <a:pPr>
              <a:buFont typeface="Arial"/>
              <a:buChar char="•"/>
            </a:pPr>
            <a:r>
              <a:rPr lang="en-US" sz="3000" dirty="0" smtClean="0">
                <a:solidFill>
                  <a:srgbClr val="FFFF00"/>
                </a:solidFill>
                <a:effectLst>
                  <a:outerShdw dist="63500" dir="2700000" sx="98000" sy="98000" algn="tl" rotWithShape="0">
                    <a:srgbClr val="000000"/>
                  </a:outerShdw>
                </a:effectLst>
                <a:latin typeface="+mn-lt"/>
              </a:rPr>
              <a:t> A, B, D, AB, AD, BD significant</a:t>
            </a:r>
          </a:p>
          <a:p>
            <a:pPr>
              <a:buFont typeface="Arial"/>
              <a:buChar char="•"/>
            </a:pPr>
            <a:r>
              <a:rPr lang="en-US" sz="3000" dirty="0" smtClean="0">
                <a:solidFill>
                  <a:srgbClr val="FFFF00"/>
                </a:solidFill>
                <a:effectLst>
                  <a:outerShdw dist="63500" dir="2700000" sx="98000" sy="98000" algn="tl" rotWithShape="0">
                    <a:srgbClr val="000000"/>
                  </a:outerShdw>
                </a:effectLst>
                <a:latin typeface="+mn-lt"/>
              </a:rPr>
              <a:t> All others negligible</a:t>
            </a:r>
            <a:endParaRPr lang="en-US" sz="3000" dirty="0">
              <a:solidFill>
                <a:srgbClr val="FFFF00"/>
              </a:solidFill>
              <a:effectLst>
                <a:outerShdw dist="63500" dir="2700000" sx="98000" sy="980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648200" cy="4572000"/>
          </a:xfrm>
        </p:spPr>
        <p:txBody>
          <a:bodyPr/>
          <a:lstStyle/>
          <a:p>
            <a:pPr eaLnBrk="1" hangingPunct="1">
              <a:buSzPct val="75000"/>
              <a:buNone/>
              <a:defRPr/>
            </a:pPr>
            <a:r>
              <a:rPr lang="en-US" dirty="0" smtClean="0"/>
              <a:t>Fractional Factorial Design:</a:t>
            </a:r>
          </a:p>
          <a:p>
            <a:pPr eaLnBrk="1" hangingPunct="1">
              <a:buSzPct val="75000"/>
              <a:buFont typeface="Arial"/>
              <a:buChar char="•"/>
              <a:defRPr/>
            </a:pPr>
            <a:r>
              <a:rPr lang="en-US" dirty="0" smtClean="0"/>
              <a:t>A, B, and D significant</a:t>
            </a:r>
          </a:p>
          <a:p>
            <a:pPr eaLnBrk="1" hangingPunct="1">
              <a:buSzPct val="75000"/>
              <a:buFont typeface="Arial"/>
              <a:buChar char="•"/>
              <a:defRPr/>
            </a:pPr>
            <a:r>
              <a:rPr lang="en-US" dirty="0" smtClean="0"/>
              <a:t>AB marginal</a:t>
            </a:r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Case Study Summary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Active Effects in Models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Each M</a:t>
            </a:r>
            <a:r>
              <a:rPr lang="en-US" baseline="-25000" dirty="0" smtClean="0"/>
              <a:t>l</a:t>
            </a:r>
            <a:r>
              <a:rPr lang="en-US" dirty="0" smtClean="0"/>
              <a:t> denotes a set of active effects (both main effects and interactions) in a hierarchical model.</a:t>
            </a:r>
          </a:p>
          <a:p>
            <a:pPr eaLnBrk="1" hangingPunct="1">
              <a:defRPr/>
            </a:pPr>
            <a:r>
              <a:rPr lang="en-US" dirty="0" smtClean="0"/>
              <a:t> We will use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ik</a:t>
            </a:r>
            <a:r>
              <a:rPr lang="en-US" dirty="0" smtClean="0"/>
              <a:t>=1 for the high level of effect k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ik</a:t>
            </a:r>
            <a:r>
              <a:rPr lang="en-US" dirty="0" smtClean="0"/>
              <a:t>=-1 for the  low level of effect k.</a:t>
            </a: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Normal Linear Model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 will assume that the response variables follow a </a:t>
            </a:r>
            <a:r>
              <a:rPr lang="en-US" dirty="0"/>
              <a:t>linear model with normal errors given model </a:t>
            </a:r>
            <a:r>
              <a:rPr lang="en-US" dirty="0" smtClean="0"/>
              <a:t>M:</a:t>
            </a:r>
            <a:r>
              <a:rPr lang="en-US" i="1" dirty="0" smtClean="0"/>
              <a:t>Y</a:t>
            </a:r>
            <a:r>
              <a:rPr lang="en-US" i="1" baseline="-25000" dirty="0" smtClean="0"/>
              <a:t>i</a:t>
            </a:r>
            <a:r>
              <a:rPr lang="en-US" i="1" dirty="0" smtClean="0"/>
              <a:t>~N(</a:t>
            </a:r>
            <a:r>
              <a:rPr lang="en-US" b="1" i="1" dirty="0" smtClean="0"/>
              <a:t>X</a:t>
            </a:r>
            <a:r>
              <a:rPr lang="en-US" i="1" baseline="-25000" dirty="0" smtClean="0"/>
              <a:t>i</a:t>
            </a:r>
            <a:r>
              <a:rPr lang="en-US" i="1" dirty="0" smtClean="0"/>
              <a:t>’</a:t>
            </a:r>
            <a:r>
              <a:rPr lang="en-US" i="1" dirty="0" smtClean="0">
                <a:latin typeface="Symbol" panose="05050102010706020507" pitchFamily="18" charset="2"/>
              </a:rPr>
              <a:t>b</a:t>
            </a:r>
            <a:r>
              <a:rPr lang="en-US" i="1" dirty="0" smtClean="0"/>
              <a:t>,</a:t>
            </a:r>
            <a:r>
              <a:rPr lang="en-US" i="1" dirty="0" smtClean="0">
                <a:latin typeface="Symbol" panose="05050102010706020507" pitchFamily="18" charset="2"/>
              </a:rPr>
              <a:t>s</a:t>
            </a:r>
            <a:r>
              <a:rPr lang="en-US" i="1" baseline="30000" dirty="0" smtClean="0">
                <a:latin typeface="Symbol" panose="05050102010706020507" pitchFamily="18" charset="2"/>
              </a:rPr>
              <a:t>2</a:t>
            </a:r>
            <a:r>
              <a:rPr lang="en-US" i="1" dirty="0" smtClean="0"/>
              <a:t>)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>
                <a:latin typeface="Symbol"/>
              </a:rPr>
              <a:t>b</a:t>
            </a:r>
            <a:r>
              <a:rPr lang="en-US" dirty="0" smtClean="0"/>
              <a:t> are model-specific, but we will use a saturated model in what follows</a:t>
            </a:r>
            <a:r>
              <a:rPr lang="en-US" i="1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The likelihood function for the full data set expressed as a linear model" title="Likelihood functio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099945"/>
              </p:ext>
            </p:extLst>
          </p:nvPr>
        </p:nvGraphicFramePr>
        <p:xfrm>
          <a:off x="519113" y="3316288"/>
          <a:ext cx="8142287" cy="294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9" name="Equation" r:id="rId3" imgW="2844800" imgH="1028700" progId="Equation.3">
                  <p:embed/>
                </p:oleObj>
              </mc:Choice>
              <mc:Fallback>
                <p:oleObj name="Equation" r:id="rId3" imgW="2844800" imgH="1028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3316288"/>
                        <a:ext cx="8142287" cy="294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likelihood for the data given the parameters has the following form</a:t>
            </a: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Likelihood Function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Bayesian Paradigm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Unlike in classical inference, we assume the parameters, </a:t>
            </a:r>
            <a:r>
              <a:rPr lang="en-US" dirty="0" smtClean="0">
                <a:latin typeface="Symbol"/>
              </a:rPr>
              <a:t>Q</a:t>
            </a:r>
            <a:r>
              <a:rPr lang="en-US" dirty="0" smtClean="0"/>
              <a:t>, are random variables that have a prior distribution,  </a:t>
            </a:r>
            <a:r>
              <a:rPr lang="en-US" dirty="0" err="1" smtClean="0"/>
              <a:t>f</a:t>
            </a:r>
            <a:r>
              <a:rPr lang="en-US" baseline="-25000" dirty="0" err="1" smtClean="0">
                <a:latin typeface="Symbol"/>
              </a:rPr>
              <a:t>Q</a:t>
            </a:r>
            <a:r>
              <a:rPr lang="en-US" dirty="0" err="1" smtClean="0"/>
              <a:t>(</a:t>
            </a:r>
            <a:r>
              <a:rPr lang="en-US" dirty="0" err="1" smtClean="0">
                <a:latin typeface="Symbol"/>
              </a:rPr>
              <a:t>q</a:t>
            </a:r>
            <a:r>
              <a:rPr lang="en-US" dirty="0" smtClean="0"/>
              <a:t>), rather than being fixed unknown constants.</a:t>
            </a:r>
          </a:p>
          <a:p>
            <a:pPr eaLnBrk="1" hangingPunct="1">
              <a:defRPr/>
            </a:pPr>
            <a:r>
              <a:rPr lang="en-US" dirty="0" smtClean="0"/>
              <a:t>In classical inference, we estimate </a:t>
            </a:r>
            <a:r>
              <a:rPr lang="en-US" dirty="0" err="1" smtClean="0">
                <a:latin typeface="Symbol"/>
              </a:rPr>
              <a:t>q</a:t>
            </a:r>
            <a:r>
              <a:rPr lang="en-US" dirty="0" smtClean="0">
                <a:latin typeface="Symbol"/>
              </a:rPr>
              <a:t> </a:t>
            </a:r>
            <a:r>
              <a:rPr lang="en-US" dirty="0" smtClean="0"/>
              <a:t>by maximizing the likelihood </a:t>
            </a:r>
            <a:r>
              <a:rPr lang="en-US" dirty="0" err="1" smtClean="0"/>
              <a:t>L(</a:t>
            </a:r>
            <a:r>
              <a:rPr lang="en-US" dirty="0" err="1" smtClean="0">
                <a:latin typeface="Symbol"/>
              </a:rPr>
              <a:t>q</a:t>
            </a:r>
            <a:r>
              <a:rPr lang="en-US" dirty="0" err="1" smtClean="0"/>
              <a:t>|y</a:t>
            </a:r>
            <a:r>
              <a:rPr lang="en-US" dirty="0" smtClean="0"/>
              <a:t>) 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descr="The posterior density is stated as being proportional to the product of the data density and the prior density." title="Posterior density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269286"/>
              </p:ext>
            </p:extLst>
          </p:nvPr>
        </p:nvGraphicFramePr>
        <p:xfrm>
          <a:off x="2209800" y="4953000"/>
          <a:ext cx="494851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8" name="Equation" r:id="rId3" imgW="1752600" imgH="215900" progId="Equation.3">
                  <p:embed/>
                </p:oleObj>
              </mc:Choice>
              <mc:Fallback>
                <p:oleObj name="Equation" r:id="rId3" imgW="1752600" imgH="2159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53000"/>
                        <a:ext cx="494851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Estimation using the Bayesian approach relies on updating our prior distribution for </a:t>
            </a:r>
            <a:r>
              <a:rPr lang="en-US" dirty="0" smtClean="0">
                <a:latin typeface="Symbol"/>
              </a:rPr>
              <a:t>Q</a:t>
            </a:r>
            <a:r>
              <a:rPr lang="en-US" dirty="0" smtClean="0"/>
              <a:t> after collecting our data </a:t>
            </a:r>
            <a:r>
              <a:rPr lang="en-US" dirty="0" err="1" smtClean="0"/>
              <a:t>y</a:t>
            </a:r>
            <a:r>
              <a:rPr lang="en-US" dirty="0" smtClean="0"/>
              <a:t>.  The posterior density, by an application of Bayes rule, is proportional to the product </a:t>
            </a:r>
            <a:r>
              <a:rPr lang="en-US" smtClean="0"/>
              <a:t>of the familiar </a:t>
            </a:r>
            <a:r>
              <a:rPr lang="en-US" dirty="0" smtClean="0"/>
              <a:t>data density and the prior density:</a:t>
            </a:r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Posterior Density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descr="The Bayes estimator is defined as the mean of the posterior distribution." title="Bayes estimato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134081"/>
              </p:ext>
            </p:extLst>
          </p:nvPr>
        </p:nvGraphicFramePr>
        <p:xfrm>
          <a:off x="3495675" y="5105400"/>
          <a:ext cx="23304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2" name="Equation" r:id="rId3" imgW="825500" imgH="228600" progId="Equation.3">
                  <p:embed/>
                </p:oleObj>
              </mc:Choice>
              <mc:Fallback>
                <p:oleObj name="Equation" r:id="rId3" imgW="8255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5105400"/>
                        <a:ext cx="2330450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</a:t>
            </a:r>
            <a:r>
              <a:rPr lang="en-US" dirty="0" err="1" smtClean="0"/>
              <a:t>Bayes</a:t>
            </a:r>
            <a:r>
              <a:rPr lang="en-US" dirty="0" smtClean="0"/>
              <a:t> estimate of </a:t>
            </a:r>
            <a:r>
              <a:rPr lang="en-US" dirty="0" smtClean="0">
                <a:latin typeface="Symbol"/>
              </a:rPr>
              <a:t>Q</a:t>
            </a:r>
            <a:r>
              <a:rPr lang="en-US" dirty="0" smtClean="0"/>
              <a:t> minimizes </a:t>
            </a:r>
            <a:r>
              <a:rPr lang="en-US" dirty="0" err="1" smtClean="0"/>
              <a:t>Bayes</a:t>
            </a:r>
            <a:r>
              <a:rPr lang="en-US" dirty="0" smtClean="0"/>
              <a:t> risk—the expected value (with respect to the prior) of loss function </a:t>
            </a:r>
            <a:r>
              <a:rPr lang="en-US" dirty="0" err="1" smtClean="0"/>
              <a:t>L(</a:t>
            </a:r>
            <a:r>
              <a:rPr lang="en-US" dirty="0" err="1" smtClean="0">
                <a:latin typeface="Symbol"/>
              </a:rPr>
              <a:t>q</a:t>
            </a:r>
            <a:r>
              <a:rPr lang="en-US" dirty="0" smtClean="0"/>
              <a:t>).  </a:t>
            </a:r>
          </a:p>
          <a:p>
            <a:pPr eaLnBrk="1" hangingPunct="1">
              <a:defRPr/>
            </a:pPr>
            <a:r>
              <a:rPr lang="en-US" dirty="0" smtClean="0"/>
              <a:t>Under squared error loss, the </a:t>
            </a:r>
            <a:r>
              <a:rPr lang="en-US" dirty="0" err="1" smtClean="0"/>
              <a:t>Bayes</a:t>
            </a:r>
            <a:r>
              <a:rPr lang="en-US" dirty="0" smtClean="0"/>
              <a:t> estimate is the mean of the posterior distribution:</a:t>
            </a:r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Bayes Estimator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descr="The Bayes prior is a binomial-like function of the prior probability that each effect in a model is active." title="Bayes prio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379053"/>
              </p:ext>
            </p:extLst>
          </p:nvPr>
        </p:nvGraphicFramePr>
        <p:xfrm>
          <a:off x="619125" y="3756025"/>
          <a:ext cx="7780338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2" name="Equation" r:id="rId3" imgW="2717800" imgH="457200" progId="Equation.3">
                  <p:embed/>
                </p:oleObj>
              </mc:Choice>
              <mc:Fallback>
                <p:oleObj name="Equation" r:id="rId3" imgW="27178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3756025"/>
                        <a:ext cx="7780338" cy="1309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Bayesian prior for models is quite straightforward.  The prior probability that </a:t>
            </a:r>
            <a:r>
              <a:rPr lang="en-US" i="1" dirty="0" smtClean="0"/>
              <a:t>r</a:t>
            </a:r>
            <a:r>
              <a:rPr lang="en-US" dirty="0" smtClean="0"/>
              <a:t> effects are active in the model, given each is active with prior probability </a:t>
            </a:r>
            <a:r>
              <a:rPr lang="en-US" dirty="0" smtClean="0">
                <a:latin typeface="Symbol"/>
              </a:rPr>
              <a:t>p, </a:t>
            </a:r>
            <a:r>
              <a:rPr lang="en-US" dirty="0" smtClean="0">
                <a:cs typeface="Arial Unicode MS"/>
              </a:rPr>
              <a:t>is</a:t>
            </a:r>
            <a:endParaRPr lang="en-US" baseline="-25000" dirty="0" smtClean="0">
              <a:latin typeface="Symbol"/>
            </a:endParaRPr>
          </a:p>
          <a:p>
            <a:pPr eaLnBrk="1" hangingPunct="1">
              <a:defRPr/>
            </a:pPr>
            <a:endParaRPr lang="en-US" baseline="-25000" dirty="0" smtClean="0"/>
          </a:p>
          <a:p>
            <a:pPr eaLnBrk="1" hangingPunct="1">
              <a:defRPr/>
            </a:pPr>
            <a:endParaRPr lang="en-US" baseline="-25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Prior Likelihood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Theme1">
  <a:themeElements>
    <a:clrScheme name="Slit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9.pptx</Template>
  <TotalTime>63002</TotalTime>
  <Words>866</Words>
  <Application>Microsoft Office PowerPoint</Application>
  <PresentationFormat>On-screen Show (4:3)</PresentationFormat>
  <Paragraphs>95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 Unicode MS</vt:lpstr>
      <vt:lpstr>ＭＳ Ｐゴシック</vt:lpstr>
      <vt:lpstr>Arial</vt:lpstr>
      <vt:lpstr>Calibri</vt:lpstr>
      <vt:lpstr>Symbol</vt:lpstr>
      <vt:lpstr>Tahoma</vt:lpstr>
      <vt:lpstr>Times</vt:lpstr>
      <vt:lpstr>Wingdings</vt:lpstr>
      <vt:lpstr>Theme1</vt:lpstr>
      <vt:lpstr>Equation</vt:lpstr>
      <vt:lpstr>Bayesian Model Selection in Factorial Designs</vt:lpstr>
      <vt:lpstr>Model Domain</vt:lpstr>
      <vt:lpstr>Active Effects in Models</vt:lpstr>
      <vt:lpstr>Normal Linear Model</vt:lpstr>
      <vt:lpstr>Likelihood Function</vt:lpstr>
      <vt:lpstr>Bayesian Paradigm</vt:lpstr>
      <vt:lpstr>Posterior Density</vt:lpstr>
      <vt:lpstr>Bayes Estimator</vt:lpstr>
      <vt:lpstr>Prior Likelihood</vt:lpstr>
      <vt:lpstr>Prior Likelihood for Linear Model Parameters</vt:lpstr>
      <vt:lpstr>Zellner’s g-prior</vt:lpstr>
      <vt:lpstr>Complete Data Likelihood</vt:lpstr>
      <vt:lpstr>Expansion of Complete Data Likelihood Terms</vt:lpstr>
      <vt:lpstr>Posterior Model Derivation</vt:lpstr>
      <vt:lpstr>Posterior Model Partition</vt:lpstr>
      <vt:lpstr>Posterior Model Distribution</vt:lpstr>
      <vt:lpstr>Posterior Model Selection</vt:lpstr>
      <vt:lpstr>Selection Criteria</vt:lpstr>
      <vt:lpstr>Marginal Selection</vt:lpstr>
      <vt:lpstr>Case Study</vt:lpstr>
      <vt:lpstr>Case Study 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Fractional Factorial Design</dc:title>
  <dc:creator>John and Rhonda Grego</dc:creator>
  <cp:lastModifiedBy>Grego John</cp:lastModifiedBy>
  <cp:revision>92</cp:revision>
  <cp:lastPrinted>2014-10-07T13:09:36Z</cp:lastPrinted>
  <dcterms:created xsi:type="dcterms:W3CDTF">2014-10-07T13:09:14Z</dcterms:created>
  <dcterms:modified xsi:type="dcterms:W3CDTF">2018-10-16T15:08:15Z</dcterms:modified>
</cp:coreProperties>
</file>