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39"/>
  </p:notesMasterIdLst>
  <p:handoutMasterIdLst>
    <p:handoutMasterId r:id="rId40"/>
  </p:handoutMasterIdLst>
  <p:sldIdLst>
    <p:sldId id="256" r:id="rId2"/>
    <p:sldId id="284" r:id="rId3"/>
    <p:sldId id="286" r:id="rId4"/>
    <p:sldId id="269" r:id="rId5"/>
    <p:sldId id="268" r:id="rId6"/>
    <p:sldId id="270" r:id="rId7"/>
    <p:sldId id="271" r:id="rId8"/>
    <p:sldId id="273" r:id="rId9"/>
    <p:sldId id="285" r:id="rId10"/>
    <p:sldId id="304" r:id="rId11"/>
    <p:sldId id="274" r:id="rId12"/>
    <p:sldId id="257" r:id="rId13"/>
    <p:sldId id="287" r:id="rId14"/>
    <p:sldId id="258" r:id="rId15"/>
    <p:sldId id="259" r:id="rId16"/>
    <p:sldId id="260" r:id="rId17"/>
    <p:sldId id="261" r:id="rId18"/>
    <p:sldId id="281" r:id="rId19"/>
    <p:sldId id="288" r:id="rId20"/>
    <p:sldId id="290" r:id="rId21"/>
    <p:sldId id="292" r:id="rId22"/>
    <p:sldId id="293" r:id="rId23"/>
    <p:sldId id="294" r:id="rId24"/>
    <p:sldId id="295" r:id="rId25"/>
    <p:sldId id="296" r:id="rId26"/>
    <p:sldId id="297" r:id="rId27"/>
    <p:sldId id="298" r:id="rId28"/>
    <p:sldId id="299" r:id="rId29"/>
    <p:sldId id="300" r:id="rId30"/>
    <p:sldId id="301" r:id="rId31"/>
    <p:sldId id="302" r:id="rId32"/>
    <p:sldId id="303" r:id="rId33"/>
    <p:sldId id="275" r:id="rId34"/>
    <p:sldId id="277" r:id="rId35"/>
    <p:sldId id="276" r:id="rId36"/>
    <p:sldId id="278" r:id="rId37"/>
    <p:sldId id="279" r:id="rId38"/>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7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82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38145" cy="465743"/>
          </a:xfrm>
          <a:prstGeom prst="rect">
            <a:avLst/>
          </a:prstGeom>
          <a:noFill/>
          <a:ln w="9525">
            <a:noFill/>
            <a:miter lim="800000"/>
            <a:headEnd/>
            <a:tailEnd/>
          </a:ln>
          <a:effectLst/>
        </p:spPr>
        <p:txBody>
          <a:bodyPr vert="horz" wrap="square" lIns="92846" tIns="46422" rIns="92846" bIns="46422" numCol="1" anchor="t" anchorCtr="0" compatLnSpc="1">
            <a:prstTxWarp prst="textNoShape">
              <a:avLst/>
            </a:prstTxWarp>
          </a:bodyPr>
          <a:lstStyle>
            <a:lvl1pPr defTabSz="928827">
              <a:defRPr sz="1300">
                <a:latin typeface="Times" pitchFamily="1" charset="0"/>
                <a:ea typeface="+mn-ea"/>
              </a:defRPr>
            </a:lvl1pPr>
          </a:lstStyle>
          <a:p>
            <a:pPr>
              <a:defRPr/>
            </a:pPr>
            <a:endParaRPr lang="en-US"/>
          </a:p>
        </p:txBody>
      </p:sp>
      <p:sp>
        <p:nvSpPr>
          <p:cNvPr id="15363" name="Rectangle 3"/>
          <p:cNvSpPr>
            <a:spLocks noGrp="1" noChangeArrowheads="1"/>
          </p:cNvSpPr>
          <p:nvPr>
            <p:ph type="dt" sz="quarter" idx="1"/>
          </p:nvPr>
        </p:nvSpPr>
        <p:spPr bwMode="auto">
          <a:xfrm>
            <a:off x="3972257" y="0"/>
            <a:ext cx="3038144" cy="465743"/>
          </a:xfrm>
          <a:prstGeom prst="rect">
            <a:avLst/>
          </a:prstGeom>
          <a:noFill/>
          <a:ln w="9525">
            <a:noFill/>
            <a:miter lim="800000"/>
            <a:headEnd/>
            <a:tailEnd/>
          </a:ln>
          <a:effectLst/>
        </p:spPr>
        <p:txBody>
          <a:bodyPr vert="horz" wrap="square" lIns="92846" tIns="46422" rIns="92846" bIns="46422" numCol="1" anchor="t" anchorCtr="0" compatLnSpc="1">
            <a:prstTxWarp prst="textNoShape">
              <a:avLst/>
            </a:prstTxWarp>
          </a:bodyPr>
          <a:lstStyle>
            <a:lvl1pPr algn="r" defTabSz="928827">
              <a:defRPr sz="1300">
                <a:latin typeface="Times" pitchFamily="1" charset="0"/>
                <a:ea typeface="+mn-ea"/>
              </a:defRPr>
            </a:lvl1pPr>
          </a:lstStyle>
          <a:p>
            <a:pPr>
              <a:defRPr/>
            </a:pPr>
            <a:endParaRPr lang="en-US"/>
          </a:p>
        </p:txBody>
      </p:sp>
      <p:sp>
        <p:nvSpPr>
          <p:cNvPr id="15364" name="Rectangle 4"/>
          <p:cNvSpPr>
            <a:spLocks noGrp="1" noChangeArrowheads="1"/>
          </p:cNvSpPr>
          <p:nvPr>
            <p:ph type="ftr" sz="quarter" idx="2"/>
          </p:nvPr>
        </p:nvSpPr>
        <p:spPr bwMode="auto">
          <a:xfrm>
            <a:off x="0" y="8830658"/>
            <a:ext cx="3038145" cy="465742"/>
          </a:xfrm>
          <a:prstGeom prst="rect">
            <a:avLst/>
          </a:prstGeom>
          <a:noFill/>
          <a:ln w="9525">
            <a:noFill/>
            <a:miter lim="800000"/>
            <a:headEnd/>
            <a:tailEnd/>
          </a:ln>
          <a:effectLst/>
        </p:spPr>
        <p:txBody>
          <a:bodyPr vert="horz" wrap="square" lIns="92846" tIns="46422" rIns="92846" bIns="46422" numCol="1" anchor="b" anchorCtr="0" compatLnSpc="1">
            <a:prstTxWarp prst="textNoShape">
              <a:avLst/>
            </a:prstTxWarp>
          </a:bodyPr>
          <a:lstStyle>
            <a:lvl1pPr defTabSz="928827">
              <a:defRPr sz="1300">
                <a:latin typeface="Times" pitchFamily="1" charset="0"/>
                <a:ea typeface="+mn-ea"/>
              </a:defRPr>
            </a:lvl1pPr>
          </a:lstStyle>
          <a:p>
            <a:pPr>
              <a:defRPr/>
            </a:pPr>
            <a:endParaRPr lang="en-US"/>
          </a:p>
        </p:txBody>
      </p:sp>
      <p:sp>
        <p:nvSpPr>
          <p:cNvPr id="15365" name="Rectangle 5"/>
          <p:cNvSpPr>
            <a:spLocks noGrp="1" noChangeArrowheads="1"/>
          </p:cNvSpPr>
          <p:nvPr>
            <p:ph type="sldNum" sz="quarter" idx="3"/>
          </p:nvPr>
        </p:nvSpPr>
        <p:spPr bwMode="auto">
          <a:xfrm>
            <a:off x="3972257" y="8830658"/>
            <a:ext cx="3038144" cy="465742"/>
          </a:xfrm>
          <a:prstGeom prst="rect">
            <a:avLst/>
          </a:prstGeom>
          <a:noFill/>
          <a:ln w="9525">
            <a:noFill/>
            <a:miter lim="800000"/>
            <a:headEnd/>
            <a:tailEnd/>
          </a:ln>
          <a:effectLst/>
        </p:spPr>
        <p:txBody>
          <a:bodyPr vert="horz" wrap="square" lIns="92846" tIns="46422" rIns="92846" bIns="46422" numCol="1" anchor="b" anchorCtr="0" compatLnSpc="1">
            <a:prstTxWarp prst="textNoShape">
              <a:avLst/>
            </a:prstTxWarp>
          </a:bodyPr>
          <a:lstStyle>
            <a:lvl1pPr algn="r" defTabSz="928827">
              <a:defRPr sz="1300"/>
            </a:lvl1pPr>
          </a:lstStyle>
          <a:p>
            <a:fld id="{A876D51E-0361-449D-94DA-A1FE037F7776}" type="slidenum">
              <a:rPr lang="en-US" altLang="en-US"/>
              <a:pPr/>
              <a:t>‹#›</a:t>
            </a:fld>
            <a:endParaRPr lang="en-US" altLang="en-US"/>
          </a:p>
        </p:txBody>
      </p:sp>
    </p:spTree>
    <p:extLst>
      <p:ext uri="{BB962C8B-B14F-4D97-AF65-F5344CB8AC3E}">
        <p14:creationId xmlns:p14="http://schemas.microsoft.com/office/powerpoint/2010/main" val="1895601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B28056D-FC5D-45E5-9F88-952DFD8942DA}" type="datetimeFigureOut">
              <a:rPr lang="en-US" smtClean="0"/>
              <a:t>10/25/2018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3509A42C-7B34-4AE0-BCEE-B1ADB20CE0FA}" type="slidenum">
              <a:rPr lang="en-US" smtClean="0"/>
              <a:t>‹#›</a:t>
            </a:fld>
            <a:endParaRPr lang="en-US"/>
          </a:p>
        </p:txBody>
      </p:sp>
    </p:spTree>
    <p:extLst>
      <p:ext uri="{BB962C8B-B14F-4D97-AF65-F5344CB8AC3E}">
        <p14:creationId xmlns:p14="http://schemas.microsoft.com/office/powerpoint/2010/main" val="3592067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Intervening chapters are ANCOVA, and robust methods</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1</a:t>
            </a:fld>
            <a:endParaRPr lang="en-US"/>
          </a:p>
        </p:txBody>
      </p:sp>
    </p:spTree>
    <p:extLst>
      <p:ext uri="{BB962C8B-B14F-4D97-AF65-F5344CB8AC3E}">
        <p14:creationId xmlns:p14="http://schemas.microsoft.com/office/powerpoint/2010/main" val="28846129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Definitions</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15</a:t>
            </a:fld>
            <a:endParaRPr lang="en-US"/>
          </a:p>
        </p:txBody>
      </p:sp>
    </p:spTree>
    <p:extLst>
      <p:ext uri="{BB962C8B-B14F-4D97-AF65-F5344CB8AC3E}">
        <p14:creationId xmlns:p14="http://schemas.microsoft.com/office/powerpoint/2010/main" val="1686750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 same decomposition you saw for one-way random effects model.</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16</a:t>
            </a:fld>
            <a:endParaRPr lang="en-US"/>
          </a:p>
        </p:txBody>
      </p:sp>
    </p:spTree>
    <p:extLst>
      <p:ext uri="{BB962C8B-B14F-4D97-AF65-F5344CB8AC3E}">
        <p14:creationId xmlns:p14="http://schemas.microsoft.com/office/powerpoint/2010/main" val="2232028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 </a:t>
            </a:r>
            <a:r>
              <a:rPr lang="en-US" dirty="0" err="1" smtClean="0"/>
              <a:t>gagerr.sas</a:t>
            </a:r>
            <a:r>
              <a:rPr lang="en-US" dirty="0" smtClean="0"/>
              <a:t> </a:t>
            </a:r>
            <a:r>
              <a:rPr lang="en-US" dirty="0" err="1" smtClean="0"/>
              <a:t>gager&amp;r.mpj</a:t>
            </a:r>
            <a:r>
              <a:rPr lang="en-US" dirty="0" smtClean="0"/>
              <a:t>.  In</a:t>
            </a:r>
            <a:r>
              <a:rPr lang="en-US" baseline="0" dirty="0" smtClean="0"/>
              <a:t> Minitab, point out Gage R&amp;R, but don’t do it (interaction term is dropped).  Instead, do GLM with random effects.   Using hand calculations, sigma-hat-squared is 12.20, sigma-hat-squared(PO) is -.354 (set to 0), sigma-hat-squared(O) is 19.48, sigma-hat-squared(P) is 530.31. Test statistics are MSA/MSAB, MSB/MSAB, MSAB/MSE</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18</a:t>
            </a:fld>
            <a:endParaRPr lang="en-US"/>
          </a:p>
        </p:txBody>
      </p:sp>
    </p:spTree>
    <p:extLst>
      <p:ext uri="{BB962C8B-B14F-4D97-AF65-F5344CB8AC3E}">
        <p14:creationId xmlns:p14="http://schemas.microsoft.com/office/powerpoint/2010/main" val="3699430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Easy to look past SAS’s warnings</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20</a:t>
            </a:fld>
            <a:endParaRPr lang="en-US"/>
          </a:p>
        </p:txBody>
      </p:sp>
    </p:spTree>
    <p:extLst>
      <p:ext uri="{BB962C8B-B14F-4D97-AF65-F5344CB8AC3E}">
        <p14:creationId xmlns:p14="http://schemas.microsoft.com/office/powerpoint/2010/main" val="22150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21</a:t>
            </a:fld>
            <a:endParaRPr lang="en-US"/>
          </a:p>
        </p:txBody>
      </p:sp>
    </p:spTree>
    <p:extLst>
      <p:ext uri="{BB962C8B-B14F-4D97-AF65-F5344CB8AC3E}">
        <p14:creationId xmlns:p14="http://schemas.microsoft.com/office/powerpoint/2010/main" val="18752731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Sketch out tests.</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22</a:t>
            </a:fld>
            <a:endParaRPr lang="en-US"/>
          </a:p>
        </p:txBody>
      </p:sp>
    </p:spTree>
    <p:extLst>
      <p:ext uri="{BB962C8B-B14F-4D97-AF65-F5344CB8AC3E}">
        <p14:creationId xmlns:p14="http://schemas.microsoft.com/office/powerpoint/2010/main" val="22962285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23</a:t>
            </a:fld>
            <a:endParaRPr lang="en-US"/>
          </a:p>
        </p:txBody>
      </p:sp>
    </p:spTree>
    <p:extLst>
      <p:ext uri="{BB962C8B-B14F-4D97-AF65-F5344CB8AC3E}">
        <p14:creationId xmlns:p14="http://schemas.microsoft.com/office/powerpoint/2010/main" val="39977213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 cancellation to match up expected values of MS’ and MS’’</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24</a:t>
            </a:fld>
            <a:endParaRPr lang="en-US"/>
          </a:p>
        </p:txBody>
      </p:sp>
    </p:spTree>
    <p:extLst>
      <p:ext uri="{BB962C8B-B14F-4D97-AF65-F5344CB8AC3E}">
        <p14:creationId xmlns:p14="http://schemas.microsoft.com/office/powerpoint/2010/main" val="228895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Build statistics by hand.</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25</a:t>
            </a:fld>
            <a:endParaRPr lang="en-US"/>
          </a:p>
        </p:txBody>
      </p:sp>
    </p:spTree>
    <p:extLst>
      <p:ext uri="{BB962C8B-B14F-4D97-AF65-F5344CB8AC3E}">
        <p14:creationId xmlns:p14="http://schemas.microsoft.com/office/powerpoint/2010/main" val="24875067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study F under H_0</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26</a:t>
            </a:fld>
            <a:endParaRPr lang="en-US"/>
          </a:p>
        </p:txBody>
      </p:sp>
    </p:spTree>
    <p:extLst>
      <p:ext uri="{BB962C8B-B14F-4D97-AF65-F5344CB8AC3E}">
        <p14:creationId xmlns:p14="http://schemas.microsoft.com/office/powerpoint/2010/main" val="2582613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covered unbalanced designs in detail already.</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3</a:t>
            </a:fld>
            <a:endParaRPr lang="en-US"/>
          </a:p>
        </p:txBody>
      </p:sp>
    </p:spTree>
    <p:extLst>
      <p:ext uri="{BB962C8B-B14F-4D97-AF65-F5344CB8AC3E}">
        <p14:creationId xmlns:p14="http://schemas.microsoft.com/office/powerpoint/2010/main" val="15786909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Restating last</a:t>
            </a:r>
            <a:r>
              <a:rPr lang="en-US" baseline="0" dirty="0" smtClean="0"/>
              <a:t> bullet on previous slide.  We use properties of a chi-squared random variable here.</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29</a:t>
            </a:fld>
            <a:endParaRPr lang="en-US"/>
          </a:p>
        </p:txBody>
      </p:sp>
    </p:spTree>
    <p:extLst>
      <p:ext uri="{BB962C8B-B14F-4D97-AF65-F5344CB8AC3E}">
        <p14:creationId xmlns:p14="http://schemas.microsoft.com/office/powerpoint/2010/main" val="31788514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Fill in steps by hand here.</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30</a:t>
            </a:fld>
            <a:endParaRPr lang="en-US"/>
          </a:p>
        </p:txBody>
      </p:sp>
    </p:spTree>
    <p:extLst>
      <p:ext uri="{BB962C8B-B14F-4D97-AF65-F5344CB8AC3E}">
        <p14:creationId xmlns:p14="http://schemas.microsoft.com/office/powerpoint/2010/main" val="30972969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Show nu-hat</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32</a:t>
            </a:fld>
            <a:endParaRPr lang="en-US"/>
          </a:p>
        </p:txBody>
      </p:sp>
    </p:spTree>
    <p:extLst>
      <p:ext uri="{BB962C8B-B14F-4D97-AF65-F5344CB8AC3E}">
        <p14:creationId xmlns:p14="http://schemas.microsoft.com/office/powerpoint/2010/main" val="37287515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Derive </a:t>
            </a:r>
            <a:r>
              <a:rPr lang="en-US" dirty="0" err="1" smtClean="0"/>
              <a:t>covariances</a:t>
            </a:r>
            <a:r>
              <a:rPr lang="en-US" baseline="0" dirty="0" smtClean="0"/>
              <a:t> for restricted and unrestricted forms.</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33</a:t>
            </a:fld>
            <a:endParaRPr lang="en-US"/>
          </a:p>
        </p:txBody>
      </p:sp>
    </p:spTree>
    <p:extLst>
      <p:ext uri="{BB962C8B-B14F-4D97-AF65-F5344CB8AC3E}">
        <p14:creationId xmlns:p14="http://schemas.microsoft.com/office/powerpoint/2010/main" val="10410712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 use the TEST option in SAS to compute the proper F test for the restricted model.  Run GAGERR.SAS in SAS and GAGER&amp;R.MPJ in Minitab</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34</a:t>
            </a:fld>
            <a:endParaRPr lang="en-US"/>
          </a:p>
        </p:txBody>
      </p:sp>
    </p:spTree>
    <p:extLst>
      <p:ext uri="{BB962C8B-B14F-4D97-AF65-F5344CB8AC3E}">
        <p14:creationId xmlns:p14="http://schemas.microsoft.com/office/powerpoint/2010/main" val="42711623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is</a:t>
            </a:r>
            <a:r>
              <a:rPr lang="en-US" baseline="0" dirty="0" smtClean="0"/>
              <a:t> standing in for tau and B is standing in for beta.</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35</a:t>
            </a:fld>
            <a:endParaRPr lang="en-US"/>
          </a:p>
        </p:txBody>
      </p:sp>
    </p:spTree>
    <p:extLst>
      <p:ext uri="{BB962C8B-B14F-4D97-AF65-F5344CB8AC3E}">
        <p14:creationId xmlns:p14="http://schemas.microsoft.com/office/powerpoint/2010/main" val="1087041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Do Balanced ANOVA in Minitab</a:t>
            </a:r>
            <a:endParaRPr lang="en-US"/>
          </a:p>
        </p:txBody>
      </p:sp>
      <p:sp>
        <p:nvSpPr>
          <p:cNvPr id="4" name="Slide Number Placeholder 3"/>
          <p:cNvSpPr>
            <a:spLocks noGrp="1"/>
          </p:cNvSpPr>
          <p:nvPr>
            <p:ph type="sldNum" sz="quarter" idx="10"/>
          </p:nvPr>
        </p:nvSpPr>
        <p:spPr/>
        <p:txBody>
          <a:bodyPr/>
          <a:lstStyle/>
          <a:p>
            <a:fld id="{3509A42C-7B34-4AE0-BCEE-B1ADB20CE0FA}" type="slidenum">
              <a:rPr lang="en-US" smtClean="0"/>
              <a:t>37</a:t>
            </a:fld>
            <a:endParaRPr lang="en-US"/>
          </a:p>
        </p:txBody>
      </p:sp>
    </p:spTree>
    <p:extLst>
      <p:ext uri="{BB962C8B-B14F-4D97-AF65-F5344CB8AC3E}">
        <p14:creationId xmlns:p14="http://schemas.microsoft.com/office/powerpoint/2010/main" val="4199068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EMS is important for estimating variance components</a:t>
            </a:r>
            <a:r>
              <a:rPr lang="en-US" baseline="0" dirty="0" smtClean="0"/>
              <a:t> and for insight into F test construction.  Numerators of sample variances</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6</a:t>
            </a:fld>
            <a:endParaRPr lang="en-US"/>
          </a:p>
        </p:txBody>
      </p:sp>
    </p:spTree>
    <p:extLst>
      <p:ext uri="{BB962C8B-B14F-4D97-AF65-F5344CB8AC3E}">
        <p14:creationId xmlns:p14="http://schemas.microsoft.com/office/powerpoint/2010/main" val="30199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expectation of the sample variance is the population variance—this is used over and over.  We will skip the general EMS algorithm.</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7</a:t>
            </a:fld>
            <a:endParaRPr lang="en-US"/>
          </a:p>
        </p:txBody>
      </p:sp>
    </p:spTree>
    <p:extLst>
      <p:ext uri="{BB962C8B-B14F-4D97-AF65-F5344CB8AC3E}">
        <p14:creationId xmlns:p14="http://schemas.microsoft.com/office/powerpoint/2010/main" val="816970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sigma-squared(a)</a:t>
            </a:r>
            <a:r>
              <a:rPr lang="en-US" baseline="0" dirty="0" smtClean="0"/>
              <a:t> is 0, we obtain the usual F test statistic.  We are skipping steps in the F test development here.  </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9</a:t>
            </a:fld>
            <a:endParaRPr lang="en-US"/>
          </a:p>
        </p:txBody>
      </p:sp>
    </p:spTree>
    <p:extLst>
      <p:ext uri="{BB962C8B-B14F-4D97-AF65-F5344CB8AC3E}">
        <p14:creationId xmlns:p14="http://schemas.microsoft.com/office/powerpoint/2010/main" val="1254517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between steps are completed in class.</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10</a:t>
            </a:fld>
            <a:endParaRPr lang="en-US"/>
          </a:p>
        </p:txBody>
      </p:sp>
    </p:spTree>
    <p:extLst>
      <p:ext uri="{BB962C8B-B14F-4D97-AF65-F5344CB8AC3E}">
        <p14:creationId xmlns:p14="http://schemas.microsoft.com/office/powerpoint/2010/main" val="2405749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bullet is an in-class exercise.  The other two bullets are </a:t>
            </a:r>
            <a:r>
              <a:rPr lang="en-US" smtClean="0"/>
              <a:t>typically taught in STAT 701/705.</a:t>
            </a:r>
            <a:endParaRPr lang="en-US"/>
          </a:p>
        </p:txBody>
      </p:sp>
      <p:sp>
        <p:nvSpPr>
          <p:cNvPr id="4" name="Slide Number Placeholder 3"/>
          <p:cNvSpPr>
            <a:spLocks noGrp="1"/>
          </p:cNvSpPr>
          <p:nvPr>
            <p:ph type="sldNum" sz="quarter" idx="10"/>
          </p:nvPr>
        </p:nvSpPr>
        <p:spPr/>
        <p:txBody>
          <a:bodyPr/>
          <a:lstStyle/>
          <a:p>
            <a:fld id="{3509A42C-7B34-4AE0-BCEE-B1ADB20CE0FA}" type="slidenum">
              <a:rPr lang="en-US" smtClean="0"/>
              <a:t>11</a:t>
            </a:fld>
            <a:endParaRPr lang="en-US"/>
          </a:p>
        </p:txBody>
      </p:sp>
    </p:spTree>
    <p:extLst>
      <p:ext uri="{BB962C8B-B14F-4D97-AF65-F5344CB8AC3E}">
        <p14:creationId xmlns:p14="http://schemas.microsoft.com/office/powerpoint/2010/main" val="1712985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20.3 is the general random effects model.  20.4 and 20.5 are STAT 714 topics (quadratic forms)</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12</a:t>
            </a:fld>
            <a:endParaRPr lang="en-US"/>
          </a:p>
        </p:txBody>
      </p:sp>
    </p:spTree>
    <p:extLst>
      <p:ext uri="{BB962C8B-B14F-4D97-AF65-F5344CB8AC3E}">
        <p14:creationId xmlns:p14="http://schemas.microsoft.com/office/powerpoint/2010/main" val="1139658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Notation will change to follow gauge</a:t>
            </a:r>
            <a:r>
              <a:rPr lang="en-US" baseline="0" dirty="0" smtClean="0"/>
              <a:t> R&amp;R notation.</a:t>
            </a:r>
            <a:endParaRPr lang="en-US" dirty="0"/>
          </a:p>
        </p:txBody>
      </p:sp>
      <p:sp>
        <p:nvSpPr>
          <p:cNvPr id="4" name="Slide Number Placeholder 3"/>
          <p:cNvSpPr>
            <a:spLocks noGrp="1"/>
          </p:cNvSpPr>
          <p:nvPr>
            <p:ph type="sldNum" sz="quarter" idx="10"/>
          </p:nvPr>
        </p:nvSpPr>
        <p:spPr/>
        <p:txBody>
          <a:bodyPr/>
          <a:lstStyle/>
          <a:p>
            <a:fld id="{3509A42C-7B34-4AE0-BCEE-B1ADB20CE0FA}" type="slidenum">
              <a:rPr lang="en-US" smtClean="0"/>
              <a:t>13</a:t>
            </a:fld>
            <a:endParaRPr lang="en-US"/>
          </a:p>
        </p:txBody>
      </p:sp>
    </p:spTree>
    <p:extLst>
      <p:ext uri="{BB962C8B-B14F-4D97-AF65-F5344CB8AC3E}">
        <p14:creationId xmlns:p14="http://schemas.microsoft.com/office/powerpoint/2010/main" val="18397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C86A37F0-65B1-4D20-910B-AF4FEBCE820D}" type="slidenum">
              <a:rPr lang="en-US" altLang="en-US"/>
              <a:pPr/>
              <a:t>‹#›</a:t>
            </a:fld>
            <a:endParaRPr lang="en-US" altLang="en-US"/>
          </a:p>
        </p:txBody>
      </p:sp>
    </p:spTree>
    <p:extLst>
      <p:ext uri="{BB962C8B-B14F-4D97-AF65-F5344CB8AC3E}">
        <p14:creationId xmlns:p14="http://schemas.microsoft.com/office/powerpoint/2010/main" val="3036270164"/>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D2FA21A9-26A9-4F23-8FB8-31AEFA080F40}" type="slidenum">
              <a:rPr lang="en-US" altLang="en-US"/>
              <a:pPr/>
              <a:t>‹#›</a:t>
            </a:fld>
            <a:endParaRPr lang="en-US" altLang="en-US"/>
          </a:p>
        </p:txBody>
      </p:sp>
    </p:spTree>
    <p:extLst>
      <p:ext uri="{BB962C8B-B14F-4D97-AF65-F5344CB8AC3E}">
        <p14:creationId xmlns:p14="http://schemas.microsoft.com/office/powerpoint/2010/main" val="3078343531"/>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E6CA4923-4239-493B-9BE0-8A7EBCFA282C}" type="slidenum">
              <a:rPr lang="en-US" altLang="en-US"/>
              <a:pPr/>
              <a:t>‹#›</a:t>
            </a:fld>
            <a:endParaRPr lang="en-US" altLang="en-US"/>
          </a:p>
        </p:txBody>
      </p:sp>
    </p:spTree>
    <p:extLst>
      <p:ext uri="{BB962C8B-B14F-4D97-AF65-F5344CB8AC3E}">
        <p14:creationId xmlns:p14="http://schemas.microsoft.com/office/powerpoint/2010/main" val="2617451975"/>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363E29FE-3736-4AD3-8A55-E6AD3D4CE03B}" type="slidenum">
              <a:rPr lang="en-US" altLang="en-US"/>
              <a:pPr/>
              <a:t>‹#›</a:t>
            </a:fld>
            <a:endParaRPr lang="en-US" altLang="en-US"/>
          </a:p>
        </p:txBody>
      </p:sp>
    </p:spTree>
    <p:extLst>
      <p:ext uri="{BB962C8B-B14F-4D97-AF65-F5344CB8AC3E}">
        <p14:creationId xmlns:p14="http://schemas.microsoft.com/office/powerpoint/2010/main" val="1942211401"/>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DFEA4E40-7AE4-48B9-88A1-F8BE18BB3D69}" type="slidenum">
              <a:rPr lang="en-US" altLang="en-US"/>
              <a:pPr/>
              <a:t>‹#›</a:t>
            </a:fld>
            <a:endParaRPr lang="en-US" altLang="en-US"/>
          </a:p>
        </p:txBody>
      </p:sp>
    </p:spTree>
    <p:extLst>
      <p:ext uri="{BB962C8B-B14F-4D97-AF65-F5344CB8AC3E}">
        <p14:creationId xmlns:p14="http://schemas.microsoft.com/office/powerpoint/2010/main" val="640099203"/>
      </p:ext>
    </p:extLst>
  </p:cSld>
  <p:clrMapOvr>
    <a:masterClrMapping/>
  </p:clrMapOvr>
  <p:transition spd="med">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fld id="{4A7F1FAF-0D72-47A8-AD6C-EECD6169DAAC}" type="slidenum">
              <a:rPr lang="en-US" altLang="en-US"/>
              <a:pPr/>
              <a:t>‹#›</a:t>
            </a:fld>
            <a:endParaRPr lang="en-US" altLang="en-US"/>
          </a:p>
        </p:txBody>
      </p:sp>
    </p:spTree>
    <p:extLst>
      <p:ext uri="{BB962C8B-B14F-4D97-AF65-F5344CB8AC3E}">
        <p14:creationId xmlns:p14="http://schemas.microsoft.com/office/powerpoint/2010/main" val="3757211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6DBD1842-6E08-469B-A763-60DC2EFB249F}" type="slidenum">
              <a:rPr lang="en-US" altLang="en-US"/>
              <a:pPr/>
              <a:t>‹#›</a:t>
            </a:fld>
            <a:endParaRPr lang="en-US" altLang="en-US"/>
          </a:p>
        </p:txBody>
      </p:sp>
    </p:spTree>
    <p:extLst>
      <p:ext uri="{BB962C8B-B14F-4D97-AF65-F5344CB8AC3E}">
        <p14:creationId xmlns:p14="http://schemas.microsoft.com/office/powerpoint/2010/main" val="2661030608"/>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3593A13D-02FA-4D4B-B7D4-666EBE880D61}" type="slidenum">
              <a:rPr lang="en-US" altLang="en-US"/>
              <a:pPr/>
              <a:t>‹#›</a:t>
            </a:fld>
            <a:endParaRPr lang="en-US" altLang="en-US"/>
          </a:p>
        </p:txBody>
      </p:sp>
    </p:spTree>
    <p:extLst>
      <p:ext uri="{BB962C8B-B14F-4D97-AF65-F5344CB8AC3E}">
        <p14:creationId xmlns:p14="http://schemas.microsoft.com/office/powerpoint/2010/main" val="108980964"/>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BFC240CD-9B5E-4E84-B148-00ABA1094328}" type="slidenum">
              <a:rPr lang="en-US" altLang="en-US"/>
              <a:pPr/>
              <a:t>‹#›</a:t>
            </a:fld>
            <a:endParaRPr lang="en-US" altLang="en-US"/>
          </a:p>
        </p:txBody>
      </p:sp>
    </p:spTree>
    <p:extLst>
      <p:ext uri="{BB962C8B-B14F-4D97-AF65-F5344CB8AC3E}">
        <p14:creationId xmlns:p14="http://schemas.microsoft.com/office/powerpoint/2010/main" val="737783041"/>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F5DE7B1F-D265-42B8-924A-65850C5CBE3A}" type="slidenum">
              <a:rPr lang="en-US" altLang="en-US"/>
              <a:pPr/>
              <a:t>‹#›</a:t>
            </a:fld>
            <a:endParaRPr lang="en-US" altLang="en-US"/>
          </a:p>
        </p:txBody>
      </p:sp>
    </p:spTree>
    <p:extLst>
      <p:ext uri="{BB962C8B-B14F-4D97-AF65-F5344CB8AC3E}">
        <p14:creationId xmlns:p14="http://schemas.microsoft.com/office/powerpoint/2010/main" val="1310906353"/>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9ECD742E-9989-4FA9-9837-4A049495A957}" type="slidenum">
              <a:rPr lang="en-US" altLang="en-US"/>
              <a:pPr/>
              <a:t>‹#›</a:t>
            </a:fld>
            <a:endParaRPr lang="en-US" altLang="en-US"/>
          </a:p>
        </p:txBody>
      </p:sp>
    </p:spTree>
    <p:extLst>
      <p:ext uri="{BB962C8B-B14F-4D97-AF65-F5344CB8AC3E}">
        <p14:creationId xmlns:p14="http://schemas.microsoft.com/office/powerpoint/2010/main" val="3855588752"/>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1C86EEA6-B1F8-4331-98FE-E0D7387ECBF7}" type="slidenum">
              <a:rPr lang="en-US" altLang="en-US"/>
              <a:pPr/>
              <a:t>‹#›</a:t>
            </a:fld>
            <a:endParaRPr lang="en-US" altLang="en-US"/>
          </a:p>
        </p:txBody>
      </p:sp>
    </p:spTree>
    <p:extLst>
      <p:ext uri="{BB962C8B-B14F-4D97-AF65-F5344CB8AC3E}">
        <p14:creationId xmlns:p14="http://schemas.microsoft.com/office/powerpoint/2010/main" val="3244306487"/>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6012FC3A-1686-4FF5-A692-9B2216D5D69E}" type="slidenum">
              <a:rPr lang="en-US" altLang="en-US"/>
              <a:pPr/>
              <a:t>‹#›</a:t>
            </a:fld>
            <a:endParaRPr lang="en-US" altLang="en-US"/>
          </a:p>
        </p:txBody>
      </p:sp>
    </p:spTree>
    <p:extLst>
      <p:ext uri="{BB962C8B-B14F-4D97-AF65-F5344CB8AC3E}">
        <p14:creationId xmlns:p14="http://schemas.microsoft.com/office/powerpoint/2010/main" val="1902691715"/>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9F274592-F419-4D9F-A6B0-78D3DFBF3525}" type="slidenum">
              <a:rPr lang="en-US" altLang="en-US"/>
              <a:pPr/>
              <a:t>‹#›</a:t>
            </a:fld>
            <a:endParaRPr lang="en-US" altLang="en-US"/>
          </a:p>
        </p:txBody>
      </p:sp>
    </p:spTree>
    <p:extLst>
      <p:ext uri="{BB962C8B-B14F-4D97-AF65-F5344CB8AC3E}">
        <p14:creationId xmlns:p14="http://schemas.microsoft.com/office/powerpoint/2010/main" val="328095076"/>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94F5EF76-EF55-4C39-B3D2-EAD56D0583E3}"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43" r:id="rId14"/>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8.wmf"/><Relationship Id="rId4"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9.wmf"/><Relationship Id="rId4"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0.w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11.bin"/><Relationship Id="rId5" Type="http://schemas.openxmlformats.org/officeDocument/2006/relationships/image" Target="../media/image11.wmf"/><Relationship Id="rId4" Type="http://schemas.openxmlformats.org/officeDocument/2006/relationships/oleObject" Target="../embeddings/oleObject10.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13.wmf"/><Relationship Id="rId4" Type="http://schemas.openxmlformats.org/officeDocument/2006/relationships/oleObject" Target="../embeddings/oleObject12.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14.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15.wmf"/><Relationship Id="rId4" Type="http://schemas.openxmlformats.org/officeDocument/2006/relationships/oleObject" Target="../embeddings/oleObject14.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16.wmf"/><Relationship Id="rId4" Type="http://schemas.openxmlformats.org/officeDocument/2006/relationships/oleObject" Target="../embeddings/oleObject15.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17.wmf"/><Relationship Id="rId4" Type="http://schemas.openxmlformats.org/officeDocument/2006/relationships/oleObject" Target="../embeddings/oleObject16.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18.wmf"/><Relationship Id="rId4" Type="http://schemas.openxmlformats.org/officeDocument/2006/relationships/oleObject" Target="../embeddings/oleObject17.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17.vml"/><Relationship Id="rId5" Type="http://schemas.openxmlformats.org/officeDocument/2006/relationships/image" Target="../media/image19.wmf"/><Relationship Id="rId4" Type="http://schemas.openxmlformats.org/officeDocument/2006/relationships/oleObject" Target="../embeddings/oleObject18.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21.wmf"/></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0.xml"/><Relationship Id="rId7"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21.vml"/><Relationship Id="rId5" Type="http://schemas.openxmlformats.org/officeDocument/2006/relationships/image" Target="../media/image24.wmf"/><Relationship Id="rId4" Type="http://schemas.openxmlformats.org/officeDocument/2006/relationships/oleObject" Target="../embeddings/oleObject23.bin"/></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25.wm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0.xml"/><Relationship Id="rId1" Type="http://schemas.openxmlformats.org/officeDocument/2006/relationships/vmlDrawing" Target="../drawings/vmlDrawing23.vml"/><Relationship Id="rId5" Type="http://schemas.openxmlformats.org/officeDocument/2006/relationships/image" Target="../media/image26.wmf"/><Relationship Id="rId4" Type="http://schemas.openxmlformats.org/officeDocument/2006/relationships/oleObject" Target="../embeddings/oleObject25.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24.vml"/><Relationship Id="rId5" Type="http://schemas.openxmlformats.org/officeDocument/2006/relationships/image" Target="../media/image27.wmf"/><Relationship Id="rId4" Type="http://schemas.openxmlformats.org/officeDocument/2006/relationships/oleObject" Target="../embeddings/oleObject26.bin"/></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0.xml"/><Relationship Id="rId1" Type="http://schemas.openxmlformats.org/officeDocument/2006/relationships/vmlDrawing" Target="../drawings/vmlDrawing5.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7.w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defRPr/>
            </a:pPr>
            <a:r>
              <a:rPr lang="en-US"/>
              <a:t>Factorial Models</a:t>
            </a:r>
          </a:p>
        </p:txBody>
      </p:sp>
      <p:sp>
        <p:nvSpPr>
          <p:cNvPr id="2051" name="Rectangle 3"/>
          <p:cNvSpPr>
            <a:spLocks noGrp="1" noChangeArrowheads="1"/>
          </p:cNvSpPr>
          <p:nvPr>
            <p:ph idx="1"/>
          </p:nvPr>
        </p:nvSpPr>
        <p:spPr/>
        <p:txBody>
          <a:bodyPr/>
          <a:lstStyle/>
          <a:p>
            <a:pPr eaLnBrk="1" hangingPunct="1">
              <a:defRPr/>
            </a:pPr>
            <a:r>
              <a:rPr lang="en-US"/>
              <a:t>Random Effects</a:t>
            </a:r>
          </a:p>
          <a:p>
            <a:pPr eaLnBrk="1" hangingPunct="1">
              <a:defRPr/>
            </a:pPr>
            <a:r>
              <a:rPr lang="en-US"/>
              <a:t>Gauge R&amp;R studies (Repeatability and Reproducibility) have been an expanding area of application</a:t>
            </a:r>
          </a:p>
          <a:p>
            <a:pPr eaLnBrk="1" hangingPunct="1">
              <a:defRPr/>
            </a:pPr>
            <a:r>
              <a:rPr lang="en-US"/>
              <a:t>Mixed Effects Models</a:t>
            </a:r>
          </a:p>
        </p:txBody>
      </p:sp>
    </p:spTree>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6" name="Object 2" descr="The power for the one-way random effects model is shown to depend on a scaled central F-distribution.  The sample size and ratio of random effects variance to residual variance must be specified." title="Power"/>
          <p:cNvGraphicFramePr>
            <a:graphicFrameLocks noChangeAspect="1"/>
          </p:cNvGraphicFramePr>
          <p:nvPr>
            <p:extLst>
              <p:ext uri="{D42A27DB-BD31-4B8C-83A1-F6EECF244321}">
                <p14:modId xmlns:p14="http://schemas.microsoft.com/office/powerpoint/2010/main" val="1179940399"/>
              </p:ext>
            </p:extLst>
          </p:nvPr>
        </p:nvGraphicFramePr>
        <p:xfrm>
          <a:off x="1447800" y="1579756"/>
          <a:ext cx="6107113" cy="4583113"/>
        </p:xfrm>
        <a:graphic>
          <a:graphicData uri="http://schemas.openxmlformats.org/presentationml/2006/ole">
            <mc:AlternateContent xmlns:mc="http://schemas.openxmlformats.org/markup-compatibility/2006">
              <mc:Choice xmlns:v="urn:schemas-microsoft-com:vml" Requires="v">
                <p:oleObj spid="_x0000_s50188" name="Equation" r:id="rId4" imgW="2806560" imgH="2108160" progId="Equation.3">
                  <p:embed/>
                </p:oleObj>
              </mc:Choice>
              <mc:Fallback>
                <p:oleObj name="Equation" r:id="rId4" imgW="2806560" imgH="2108160" progId="Equation.3">
                  <p:embed/>
                  <p:pic>
                    <p:nvPicPr>
                      <p:cNvPr id="0" name=""/>
                      <p:cNvPicPr>
                        <a:picLocks noChangeAspect="1" noChangeArrowheads="1"/>
                      </p:cNvPicPr>
                      <p:nvPr/>
                    </p:nvPicPr>
                    <p:blipFill>
                      <a:blip r:embed="rId5"/>
                      <a:srcRect/>
                      <a:stretch>
                        <a:fillRect/>
                      </a:stretch>
                    </p:blipFill>
                    <p:spPr bwMode="auto">
                      <a:xfrm>
                        <a:off x="1447800" y="1579756"/>
                        <a:ext cx="6107113" cy="45831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82" name="Rectangle 2"/>
          <p:cNvSpPr>
            <a:spLocks noGrp="1" noChangeArrowheads="1"/>
          </p:cNvSpPr>
          <p:nvPr>
            <p:ph type="title"/>
          </p:nvPr>
        </p:nvSpPr>
        <p:spPr/>
        <p:txBody>
          <a:bodyPr/>
          <a:lstStyle/>
          <a:p>
            <a:pPr eaLnBrk="1" hangingPunct="1">
              <a:defRPr/>
            </a:pPr>
            <a:r>
              <a:rPr lang="en-US" dirty="0" smtClean="0"/>
              <a:t>Power Analysis</a:t>
            </a:r>
            <a:endParaRPr lang="en-US" dirty="0"/>
          </a:p>
        </p:txBody>
      </p:sp>
    </p:spTree>
    <p:extLst>
      <p:ext uri="{BB962C8B-B14F-4D97-AF65-F5344CB8AC3E}">
        <p14:creationId xmlns:p14="http://schemas.microsoft.com/office/powerpoint/2010/main" val="2677824024"/>
      </p:ext>
    </p:extLst>
  </p:cSld>
  <p:clrMapOvr>
    <a:masterClrMapping/>
  </p:clrMapOvr>
  <p:transition spd="med">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dirty="0"/>
              <a:t>One-way Random </a:t>
            </a:r>
            <a:r>
              <a:rPr lang="en-US" dirty="0" smtClean="0"/>
              <a:t>Effects Review</a:t>
            </a:r>
            <a:endParaRPr lang="en-US" dirty="0"/>
          </a:p>
        </p:txBody>
      </p:sp>
      <p:sp>
        <p:nvSpPr>
          <p:cNvPr id="26627"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Method of Moment point estimates for </a:t>
            </a:r>
            <a:r>
              <a:rPr lang="en-US" smtClean="0">
                <a:latin typeface="Symbol" pitchFamily="1" charset="2"/>
                <a:ea typeface="ＭＳ Ｐゴシック" pitchFamily="1" charset="-128"/>
              </a:rPr>
              <a:t></a:t>
            </a:r>
            <a:r>
              <a:rPr lang="en-US" baseline="30000" smtClean="0">
                <a:latin typeface="Arial Unicode MS" pitchFamily="1" charset="0"/>
                <a:ea typeface="ＭＳ Ｐゴシック" pitchFamily="1" charset="-128"/>
              </a:rPr>
              <a:t>2</a:t>
            </a:r>
            <a:r>
              <a:rPr lang="en-US" smtClean="0">
                <a:latin typeface="Arial Unicode MS" pitchFamily="1" charset="0"/>
                <a:ea typeface="ＭＳ Ｐゴシック" pitchFamily="1" charset="-128"/>
              </a:rPr>
              <a:t> and </a:t>
            </a:r>
            <a:r>
              <a:rPr lang="en-US" smtClean="0">
                <a:latin typeface="Symbol" pitchFamily="1" charset="2"/>
                <a:ea typeface="ＭＳ Ｐゴシック" pitchFamily="1" charset="-128"/>
              </a:rPr>
              <a:t></a:t>
            </a:r>
            <a:r>
              <a:rPr lang="en-US" baseline="-25000" smtClean="0">
                <a:latin typeface="Symbol" pitchFamily="1" charset="2"/>
                <a:ea typeface="ＭＳ Ｐゴシック" pitchFamily="1" charset="-128"/>
              </a:rPr>
              <a:t></a:t>
            </a:r>
            <a:r>
              <a:rPr lang="en-US" baseline="30000" smtClean="0">
                <a:latin typeface="Arial Unicode MS" pitchFamily="1" charset="0"/>
                <a:ea typeface="ＭＳ Ｐゴシック" pitchFamily="1" charset="-128"/>
              </a:rPr>
              <a:t>2</a:t>
            </a:r>
            <a:r>
              <a:rPr lang="en-US" smtClean="0">
                <a:latin typeface="Arial Unicode MS" pitchFamily="1" charset="0"/>
                <a:ea typeface="ＭＳ Ｐゴシック" pitchFamily="1" charset="-128"/>
              </a:rPr>
              <a:t> are available</a:t>
            </a:r>
          </a:p>
          <a:p>
            <a:pPr eaLnBrk="1" hangingPunct="1">
              <a:buFont typeface="Wingdings" pitchFamily="1" charset="2"/>
              <a:buChar char="n"/>
              <a:defRPr/>
            </a:pPr>
            <a:r>
              <a:rPr lang="en-US" smtClean="0">
                <a:latin typeface="Arial Unicode MS" pitchFamily="1" charset="0"/>
                <a:ea typeface="ＭＳ Ｐゴシック" pitchFamily="1" charset="-128"/>
              </a:rPr>
              <a:t>Confidence intervals for </a:t>
            </a:r>
            <a:r>
              <a:rPr lang="en-US" smtClean="0">
                <a:latin typeface="Symbol" pitchFamily="1" charset="2"/>
                <a:ea typeface="ＭＳ Ｐゴシック" pitchFamily="1" charset="-128"/>
              </a:rPr>
              <a:t></a:t>
            </a:r>
            <a:r>
              <a:rPr lang="en-US" baseline="30000" smtClean="0">
                <a:latin typeface="Arial Unicode MS" pitchFamily="1" charset="0"/>
                <a:ea typeface="ＭＳ Ｐゴシック" pitchFamily="1" charset="-128"/>
              </a:rPr>
              <a:t>2</a:t>
            </a:r>
            <a:r>
              <a:rPr lang="en-US" smtClean="0">
                <a:latin typeface="Arial Unicode MS" pitchFamily="1" charset="0"/>
                <a:ea typeface="ＭＳ Ｐゴシック" pitchFamily="1" charset="-128"/>
              </a:rPr>
              <a:t> and </a:t>
            </a:r>
            <a:r>
              <a:rPr lang="en-US" smtClean="0">
                <a:latin typeface="Symbol" pitchFamily="1" charset="2"/>
                <a:ea typeface="ＭＳ Ｐゴシック" pitchFamily="1" charset="-128"/>
              </a:rPr>
              <a:t></a:t>
            </a:r>
            <a:r>
              <a:rPr lang="en-US" baseline="-25000" smtClean="0">
                <a:latin typeface="Symbol" pitchFamily="1" charset="2"/>
                <a:ea typeface="ＭＳ Ｐゴシック" pitchFamily="1" charset="-128"/>
              </a:rPr>
              <a:t></a:t>
            </a:r>
            <a:r>
              <a:rPr lang="en-US" baseline="30000" smtClean="0">
                <a:latin typeface="Arial Unicode MS" pitchFamily="1" charset="0"/>
                <a:ea typeface="ＭＳ Ｐゴシック" pitchFamily="1" charset="-128"/>
              </a:rPr>
              <a:t>2</a:t>
            </a:r>
            <a:r>
              <a:rPr lang="en-US" smtClean="0">
                <a:latin typeface="Arial Unicode MS" pitchFamily="1" charset="0"/>
                <a:ea typeface="ＭＳ Ｐゴシック" pitchFamily="1" charset="-128"/>
              </a:rPr>
              <a:t>/</a:t>
            </a:r>
            <a:r>
              <a:rPr lang="en-US" smtClean="0">
                <a:latin typeface="Symbol" pitchFamily="1" charset="2"/>
                <a:ea typeface="ＭＳ Ｐゴシック" pitchFamily="1" charset="-128"/>
              </a:rPr>
              <a:t></a:t>
            </a:r>
            <a:r>
              <a:rPr lang="en-US" baseline="30000" smtClean="0">
                <a:latin typeface="Arial Unicode MS" pitchFamily="1" charset="0"/>
                <a:ea typeface="ＭＳ Ｐゴシック" pitchFamily="1" charset="-128"/>
              </a:rPr>
              <a:t>2</a:t>
            </a:r>
            <a:r>
              <a:rPr lang="en-US" smtClean="0">
                <a:latin typeface="Arial Unicode MS" pitchFamily="1" charset="0"/>
                <a:ea typeface="ＭＳ Ｐゴシック" pitchFamily="1" charset="-128"/>
              </a:rPr>
              <a:t> are available </a:t>
            </a:r>
          </a:p>
          <a:p>
            <a:pPr eaLnBrk="1" hangingPunct="1">
              <a:buFont typeface="Wingdings" pitchFamily="1" charset="2"/>
              <a:buChar char="n"/>
              <a:defRPr/>
            </a:pPr>
            <a:r>
              <a:rPr lang="en-US" smtClean="0">
                <a:latin typeface="Arial Unicode MS" pitchFamily="1" charset="0"/>
                <a:ea typeface="ＭＳ Ｐゴシック" pitchFamily="1" charset="-128"/>
              </a:rPr>
              <a:t>A confidence interval for the grand mean </a:t>
            </a:r>
            <a:r>
              <a:rPr lang="en-US" smtClean="0">
                <a:latin typeface="Symbol" pitchFamily="1" charset="2"/>
                <a:ea typeface="ＭＳ Ｐゴシック" pitchFamily="1" charset="-128"/>
              </a:rPr>
              <a:t></a:t>
            </a:r>
            <a:r>
              <a:rPr lang="en-US" smtClean="0">
                <a:latin typeface="Arial Unicode MS" pitchFamily="1" charset="0"/>
                <a:ea typeface="ＭＳ Ｐゴシック" pitchFamily="1" charset="-128"/>
              </a:rPr>
              <a:t> is available</a:t>
            </a:r>
          </a:p>
        </p:txBody>
      </p:sp>
    </p:spTree>
  </p:cSld>
  <p:clrMapOvr>
    <a:masterClrMapping/>
  </p:clrMapOvr>
  <p:transition spd="med">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US" sz="4000"/>
              <a:t>Two-way Random Effects Model</a:t>
            </a:r>
          </a:p>
        </p:txBody>
      </p:sp>
      <p:sp>
        <p:nvSpPr>
          <p:cNvPr id="307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We will concentrate on a particular application—the Gauge R&amp;R model</a:t>
            </a:r>
          </a:p>
          <a:p>
            <a:pPr eaLnBrk="1" hangingPunct="1">
              <a:buFont typeface="Wingdings" pitchFamily="1" charset="2"/>
              <a:buChar char="n"/>
              <a:defRPr/>
            </a:pPr>
            <a:r>
              <a:rPr lang="en-US" smtClean="0">
                <a:latin typeface="Arial Unicode MS" pitchFamily="1" charset="0"/>
                <a:ea typeface="ＭＳ Ｐゴシック" pitchFamily="1" charset="-128"/>
              </a:rPr>
              <a:t>20.2 addresses unbalanced models</a:t>
            </a:r>
          </a:p>
          <a:p>
            <a:pPr lvl="1" eaLnBrk="1" hangingPunct="1">
              <a:defRPr/>
            </a:pPr>
            <a:r>
              <a:rPr lang="en-US" smtClean="0">
                <a:latin typeface="Arial Unicode MS" pitchFamily="1" charset="0"/>
                <a:ea typeface="ＭＳ Ｐゴシック" pitchFamily="1" charset="-128"/>
              </a:rPr>
              <a:t>Material is accessible</a:t>
            </a:r>
          </a:p>
          <a:p>
            <a:pPr eaLnBrk="1" hangingPunct="1">
              <a:buFont typeface="Wingdings" pitchFamily="1" charset="2"/>
              <a:buChar char="n"/>
              <a:defRPr/>
            </a:pPr>
            <a:r>
              <a:rPr lang="en-US" smtClean="0">
                <a:latin typeface="Arial Unicode MS" pitchFamily="1" charset="0"/>
                <a:ea typeface="ＭＳ Ｐゴシック" pitchFamily="1" charset="-128"/>
              </a:rPr>
              <a:t>Topics in 20.3 will be addressed later</a:t>
            </a:r>
          </a:p>
          <a:p>
            <a:pPr eaLnBrk="1" hangingPunct="1">
              <a:buFont typeface="Wingdings" pitchFamily="1" charset="2"/>
              <a:buChar char="n"/>
              <a:defRPr/>
            </a:pPr>
            <a:r>
              <a:rPr lang="en-US" smtClean="0">
                <a:latin typeface="Arial Unicode MS" pitchFamily="1" charset="0"/>
                <a:ea typeface="ＭＳ Ｐゴシック" pitchFamily="1" charset="-128"/>
              </a:rPr>
              <a:t>20.4 and 20.5 can safely be skipped</a:t>
            </a:r>
          </a:p>
        </p:txBody>
      </p:sp>
    </p:spTree>
  </p:cSld>
  <p:clrMapOvr>
    <a:masterClrMapping/>
  </p:clrMapOvr>
  <p:transition spd="med">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Text Box 6"/>
          <p:cNvSpPr txBox="1">
            <a:spLocks noChangeArrowheads="1"/>
          </p:cNvSpPr>
          <p:nvPr/>
        </p:nvSpPr>
        <p:spPr bwMode="auto">
          <a:xfrm>
            <a:off x="4038600" y="47244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spcBef>
                <a:spcPct val="50000"/>
              </a:spcBef>
            </a:pPr>
            <a:r>
              <a:rPr lang="en-US" altLang="en-US" b="1"/>
              <a:t>R</a:t>
            </a:r>
            <a:endParaRPr lang="en-US" altLang="en-US"/>
          </a:p>
        </p:txBody>
      </p:sp>
      <p:sp>
        <p:nvSpPr>
          <p:cNvPr id="26629" name="Text Box 5"/>
          <p:cNvSpPr txBox="1">
            <a:spLocks noChangeArrowheads="1"/>
          </p:cNvSpPr>
          <p:nvPr/>
        </p:nvSpPr>
        <p:spPr bwMode="auto">
          <a:xfrm>
            <a:off x="3276600" y="4724400"/>
            <a:ext cx="60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spcBef>
                <a:spcPct val="50000"/>
              </a:spcBef>
            </a:pPr>
            <a:r>
              <a:rPr lang="en-US" altLang="en-US" b="1"/>
              <a:t>R</a:t>
            </a:r>
            <a:endParaRPr lang="en-US" altLang="en-US"/>
          </a:p>
        </p:txBody>
      </p:sp>
      <p:graphicFrame>
        <p:nvGraphicFramePr>
          <p:cNvPr id="26628" name="Object 2" descr="Yandell's notation for a two-way random effects model is first listed, then re-written in notation appropriate for a Gauge R&amp;R experiment." title="Two-way random effects model"/>
          <p:cNvGraphicFramePr>
            <a:graphicFrameLocks noChangeAspect="1"/>
          </p:cNvGraphicFramePr>
          <p:nvPr>
            <p:extLst>
              <p:ext uri="{D42A27DB-BD31-4B8C-83A1-F6EECF244321}">
                <p14:modId xmlns:p14="http://schemas.microsoft.com/office/powerpoint/2010/main" val="2722344361"/>
              </p:ext>
            </p:extLst>
          </p:nvPr>
        </p:nvGraphicFramePr>
        <p:xfrm>
          <a:off x="1373188" y="3235325"/>
          <a:ext cx="5637212" cy="1462088"/>
        </p:xfrm>
        <a:graphic>
          <a:graphicData uri="http://schemas.openxmlformats.org/presentationml/2006/ole">
            <mc:AlternateContent xmlns:mc="http://schemas.openxmlformats.org/markup-compatibility/2006">
              <mc:Choice xmlns:v="urn:schemas-microsoft-com:vml" Requires="v">
                <p:oleObj spid="_x0000_s26643" name="Equation" r:id="rId4" imgW="1765300" imgH="457200" progId="Equation.3">
                  <p:embed/>
                </p:oleObj>
              </mc:Choice>
              <mc:Fallback>
                <p:oleObj name="Equation" r:id="rId4" imgW="1765300" imgH="457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3188" y="3235325"/>
                        <a:ext cx="5637212" cy="14620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0179" name="Rectangle 3"/>
          <p:cNvSpPr>
            <a:spLocks noGrp="1" noChangeArrowheads="1"/>
          </p:cNvSpPr>
          <p:nvPr>
            <p:ph idx="1"/>
          </p:nvPr>
        </p:nvSpPr>
        <p:spPr/>
        <p:txBody>
          <a:bodyPr/>
          <a:lstStyle/>
          <a:p>
            <a:pPr eaLnBrk="1" hangingPunct="1">
              <a:defRPr/>
            </a:pPr>
            <a:r>
              <a:rPr lang="en-US"/>
              <a:t>P-Part</a:t>
            </a:r>
          </a:p>
          <a:p>
            <a:pPr eaLnBrk="1" hangingPunct="1">
              <a:defRPr/>
            </a:pPr>
            <a:r>
              <a:rPr lang="en-US"/>
              <a:t>O-Operator</a:t>
            </a:r>
          </a:p>
        </p:txBody>
      </p:sp>
      <p:sp>
        <p:nvSpPr>
          <p:cNvPr id="50178" name="Rectangle 2"/>
          <p:cNvSpPr>
            <a:spLocks noGrp="1" noChangeArrowheads="1"/>
          </p:cNvSpPr>
          <p:nvPr>
            <p:ph type="title"/>
          </p:nvPr>
        </p:nvSpPr>
        <p:spPr/>
        <p:txBody>
          <a:bodyPr/>
          <a:lstStyle/>
          <a:p>
            <a:pPr eaLnBrk="1" hangingPunct="1">
              <a:defRPr/>
            </a:pPr>
            <a:r>
              <a:rPr lang="en-US" sz="4000"/>
              <a:t>Gauge R&amp;R</a:t>
            </a:r>
            <a:br>
              <a:rPr lang="en-US" sz="4000"/>
            </a:br>
            <a:r>
              <a:rPr lang="en-US" sz="4000"/>
              <a:t>Two-way Random Effects Model</a:t>
            </a:r>
          </a:p>
        </p:txBody>
      </p:sp>
    </p:spTree>
  </p:cSld>
  <p:clrMapOvr>
    <a:masterClrMapping/>
  </p:clrMapOvr>
  <p:transition spd="med">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52" name="Object 2" descr="The total variation of the response is equal to the sum of the variances for part, operator, part by operator interaction, and error" title="Variance components"/>
          <p:cNvGraphicFramePr>
            <a:graphicFrameLocks noChangeAspect="1"/>
          </p:cNvGraphicFramePr>
          <p:nvPr>
            <p:extLst>
              <p:ext uri="{D42A27DB-BD31-4B8C-83A1-F6EECF244321}">
                <p14:modId xmlns:p14="http://schemas.microsoft.com/office/powerpoint/2010/main" val="2935009336"/>
              </p:ext>
            </p:extLst>
          </p:nvPr>
        </p:nvGraphicFramePr>
        <p:xfrm>
          <a:off x="1371600" y="3962400"/>
          <a:ext cx="6248400" cy="922338"/>
        </p:xfrm>
        <a:graphic>
          <a:graphicData uri="http://schemas.openxmlformats.org/presentationml/2006/ole">
            <mc:AlternateContent xmlns:mc="http://schemas.openxmlformats.org/markup-compatibility/2006">
              <mc:Choice xmlns:v="urn:schemas-microsoft-com:vml" Requires="v">
                <p:oleObj spid="_x0000_s27666" name="Equation" r:id="rId3" imgW="1549400" imgH="228600" progId="Equation.3">
                  <p:embed/>
                </p:oleObj>
              </mc:Choice>
              <mc:Fallback>
                <p:oleObj name="Equation" r:id="rId3" imgW="1549400" imgH="228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962400"/>
                        <a:ext cx="6248400" cy="9223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9"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With multiple random components, Gauge R&amp;R studies use variance components methodology</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4098" name="Rectangle 2"/>
          <p:cNvSpPr>
            <a:spLocks noGrp="1" noChangeArrowheads="1"/>
          </p:cNvSpPr>
          <p:nvPr>
            <p:ph type="title"/>
          </p:nvPr>
        </p:nvSpPr>
        <p:spPr/>
        <p:txBody>
          <a:bodyPr/>
          <a:lstStyle/>
          <a:p>
            <a:pPr eaLnBrk="1" hangingPunct="1">
              <a:defRPr/>
            </a:pPr>
            <a:r>
              <a:rPr lang="en-US"/>
              <a:t>Gauge R&amp;R</a:t>
            </a:r>
          </a:p>
        </p:txBody>
      </p:sp>
    </p:spTree>
  </p:cSld>
  <p:clrMapOvr>
    <a:masterClrMapping/>
  </p:clrMapOvr>
  <p:transition spd="med">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677" name="Object 3" descr="Reproducibility is the sum of operator and part by operator varince terms." title="Reproducibility"/>
          <p:cNvGraphicFramePr>
            <a:graphicFrameLocks noChangeAspect="1"/>
          </p:cNvGraphicFramePr>
          <p:nvPr>
            <p:extLst>
              <p:ext uri="{D42A27DB-BD31-4B8C-83A1-F6EECF244321}">
                <p14:modId xmlns:p14="http://schemas.microsoft.com/office/powerpoint/2010/main" val="2087587531"/>
              </p:ext>
            </p:extLst>
          </p:nvPr>
        </p:nvGraphicFramePr>
        <p:xfrm>
          <a:off x="3317875" y="3987800"/>
          <a:ext cx="2355850" cy="871538"/>
        </p:xfrm>
        <a:graphic>
          <a:graphicData uri="http://schemas.openxmlformats.org/presentationml/2006/ole">
            <mc:AlternateContent xmlns:mc="http://schemas.openxmlformats.org/markup-compatibility/2006">
              <mc:Choice xmlns:v="urn:schemas-microsoft-com:vml" Requires="v">
                <p:oleObj spid="_x0000_s28702" name="Equation" r:id="rId4" imgW="584200" imgH="215900" progId="Equation.3">
                  <p:embed/>
                </p:oleObj>
              </mc:Choice>
              <mc:Fallback>
                <p:oleObj name="Equation" r:id="rId4" imgW="584200" imgH="2159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7875" y="3987800"/>
                        <a:ext cx="2355850" cy="8715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676" name="Object 2" descr="Repeatability is defined as the residual variance term." title="Repeatability"/>
          <p:cNvGraphicFramePr>
            <a:graphicFrameLocks noChangeAspect="1"/>
          </p:cNvGraphicFramePr>
          <p:nvPr>
            <p:extLst>
              <p:ext uri="{D42A27DB-BD31-4B8C-83A1-F6EECF244321}">
                <p14:modId xmlns:p14="http://schemas.microsoft.com/office/powerpoint/2010/main" val="1430110916"/>
              </p:ext>
            </p:extLst>
          </p:nvPr>
        </p:nvGraphicFramePr>
        <p:xfrm>
          <a:off x="3886200" y="2133600"/>
          <a:ext cx="608013" cy="685800"/>
        </p:xfrm>
        <a:graphic>
          <a:graphicData uri="http://schemas.openxmlformats.org/presentationml/2006/ole">
            <mc:AlternateContent xmlns:mc="http://schemas.openxmlformats.org/markup-compatibility/2006">
              <mc:Choice xmlns:v="urn:schemas-microsoft-com:vml" Requires="v">
                <p:oleObj spid="_x0000_s28703" name="Equation" r:id="rId6" imgW="190500" imgH="228600" progId="Equation.3">
                  <p:embed/>
                </p:oleObj>
              </mc:Choice>
              <mc:Fallback>
                <p:oleObj name="Equation" r:id="rId6" imgW="190500" imgH="2286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86200" y="2133600"/>
                        <a:ext cx="608013" cy="6858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3"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Repeatability is measured by</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r>
              <a:rPr lang="en-US" dirty="0" smtClean="0">
                <a:latin typeface="Arial Unicode MS" pitchFamily="1" charset="0"/>
                <a:ea typeface="ＭＳ Ｐゴシック" pitchFamily="1" charset="-128"/>
              </a:rPr>
              <a:t>Reproducibility is measured by</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p:txBody>
      </p:sp>
      <p:sp>
        <p:nvSpPr>
          <p:cNvPr id="5122" name="Rectangle 2"/>
          <p:cNvSpPr>
            <a:spLocks noGrp="1" noChangeArrowheads="1"/>
          </p:cNvSpPr>
          <p:nvPr>
            <p:ph type="title"/>
          </p:nvPr>
        </p:nvSpPr>
        <p:spPr/>
        <p:txBody>
          <a:bodyPr/>
          <a:lstStyle/>
          <a:p>
            <a:pPr eaLnBrk="1" hangingPunct="1">
              <a:defRPr/>
            </a:pPr>
            <a:r>
              <a:rPr lang="en-US" dirty="0" smtClean="0"/>
              <a:t>Repeatability and Reproducibility</a:t>
            </a:r>
            <a:endParaRPr lang="en-US" dirty="0"/>
          </a:p>
        </p:txBody>
      </p:sp>
    </p:spTree>
  </p:cSld>
  <p:clrMapOvr>
    <a:masterClrMapping/>
  </p:clrMapOvr>
  <p:transition spd="med">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00" name="Object 2" descr="Expected mean squares are calculated for each of the mean squares that would appear in the ANOVA table (expect for Mean Square Total)." title="Expected mean squares"/>
          <p:cNvGraphicFramePr>
            <a:graphicFrameLocks noChangeAspect="1"/>
          </p:cNvGraphicFramePr>
          <p:nvPr>
            <p:extLst>
              <p:ext uri="{D42A27DB-BD31-4B8C-83A1-F6EECF244321}">
                <p14:modId xmlns:p14="http://schemas.microsoft.com/office/powerpoint/2010/main" val="1724883231"/>
              </p:ext>
            </p:extLst>
          </p:nvPr>
        </p:nvGraphicFramePr>
        <p:xfrm>
          <a:off x="1524000" y="4038600"/>
          <a:ext cx="5867400" cy="2592388"/>
        </p:xfrm>
        <a:graphic>
          <a:graphicData uri="http://schemas.openxmlformats.org/presentationml/2006/ole">
            <mc:AlternateContent xmlns:mc="http://schemas.openxmlformats.org/markup-compatibility/2006">
              <mc:Choice xmlns:v="urn:schemas-microsoft-com:vml" Requires="v">
                <p:oleObj spid="_x0000_s29713" name="Equation" r:id="rId4" imgW="2070100" imgH="914400" progId="Equation.3">
                  <p:embed/>
                </p:oleObj>
              </mc:Choice>
              <mc:Fallback>
                <p:oleObj name="Equation" r:id="rId4" imgW="2070100" imgH="9144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4038600"/>
                        <a:ext cx="5867400" cy="25923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7"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Unbiased estimates of the variance components are readily estimated from Expected Mean Squares (a=# parts, b=# operators, n=# reps)</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6146" name="Rectangle 2"/>
          <p:cNvSpPr>
            <a:spLocks noGrp="1" noChangeArrowheads="1"/>
          </p:cNvSpPr>
          <p:nvPr>
            <p:ph type="title"/>
          </p:nvPr>
        </p:nvSpPr>
        <p:spPr/>
        <p:txBody>
          <a:bodyPr/>
          <a:lstStyle/>
          <a:p>
            <a:pPr eaLnBrk="1" hangingPunct="1">
              <a:defRPr/>
            </a:pPr>
            <a:r>
              <a:rPr lang="en-US" dirty="0"/>
              <a:t>Gauge </a:t>
            </a:r>
            <a:r>
              <a:rPr lang="en-US" dirty="0" smtClean="0"/>
              <a:t>R&amp;R EMS</a:t>
            </a:r>
            <a:endParaRPr lang="en-US" dirty="0"/>
          </a:p>
        </p:txBody>
      </p:sp>
    </p:spTree>
  </p:cSld>
  <p:clrMapOvr>
    <a:masterClrMapping/>
  </p:clrMapOvr>
  <p:transition spd="med">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24" name="Object 2" descr="Variance components estimates are written as functions of mean squares, using the relationship between EMS and variance components.  This is an exercise in which the solutions must be filled in." title="Estimated Variance components"/>
          <p:cNvGraphicFramePr>
            <a:graphicFrameLocks noChangeAspect="1"/>
          </p:cNvGraphicFramePr>
          <p:nvPr>
            <p:extLst>
              <p:ext uri="{D42A27DB-BD31-4B8C-83A1-F6EECF244321}">
                <p14:modId xmlns:p14="http://schemas.microsoft.com/office/powerpoint/2010/main" val="3383311159"/>
              </p:ext>
            </p:extLst>
          </p:nvPr>
        </p:nvGraphicFramePr>
        <p:xfrm>
          <a:off x="3276600" y="2895600"/>
          <a:ext cx="2355850" cy="3111500"/>
        </p:xfrm>
        <a:graphic>
          <a:graphicData uri="http://schemas.openxmlformats.org/presentationml/2006/ole">
            <mc:AlternateContent xmlns:mc="http://schemas.openxmlformats.org/markup-compatibility/2006">
              <mc:Choice xmlns:v="urn:schemas-microsoft-com:vml" Requires="v">
                <p:oleObj spid="_x0000_s30737" name="Equation" r:id="rId3" imgW="673100" imgH="889000" progId="Equation.3">
                  <p:embed/>
                </p:oleObj>
              </mc:Choice>
              <mc:Fallback>
                <p:oleObj name="Equation" r:id="rId3" imgW="673100" imgH="8890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895600"/>
                        <a:ext cx="2355850" cy="31115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171" name="Rectangle 3"/>
          <p:cNvSpPr>
            <a:spLocks noGrp="1" noChangeArrowheads="1"/>
          </p:cNvSpPr>
          <p:nvPr>
            <p:ph idx="1"/>
          </p:nvPr>
        </p:nvSpPr>
        <p:spPr/>
        <p:txBody>
          <a:bodyPr/>
          <a:lstStyle/>
          <a:p>
            <a:pPr eaLnBrk="1" hangingPunct="1">
              <a:defRPr/>
            </a:pPr>
            <a:r>
              <a:rPr lang="en-US"/>
              <a:t>Use Mean Sums of Squares for estimation</a:t>
            </a:r>
          </a:p>
        </p:txBody>
      </p:sp>
      <p:sp>
        <p:nvSpPr>
          <p:cNvPr id="7170" name="Rectangle 2"/>
          <p:cNvSpPr>
            <a:spLocks noGrp="1" noChangeArrowheads="1"/>
          </p:cNvSpPr>
          <p:nvPr>
            <p:ph type="title"/>
          </p:nvPr>
        </p:nvSpPr>
        <p:spPr/>
        <p:txBody>
          <a:bodyPr/>
          <a:lstStyle/>
          <a:p>
            <a:pPr eaLnBrk="1" hangingPunct="1">
              <a:defRPr/>
            </a:pPr>
            <a:r>
              <a:rPr lang="en-US" dirty="0"/>
              <a:t>Gauge </a:t>
            </a:r>
            <a:r>
              <a:rPr lang="en-US" dirty="0" smtClean="0"/>
              <a:t>R&amp;R Variance Components</a:t>
            </a:r>
            <a:endParaRPr lang="en-US" dirty="0"/>
          </a:p>
        </p:txBody>
      </p:sp>
    </p:spTree>
  </p:cSld>
  <p:clrMapOvr>
    <a:masterClrMapping/>
  </p:clrMapOvr>
  <p:transition spd="med">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dirty="0"/>
              <a:t>Gauge </a:t>
            </a:r>
            <a:r>
              <a:rPr lang="en-US" dirty="0" smtClean="0"/>
              <a:t>R&amp;R Example</a:t>
            </a:r>
            <a:endParaRPr lang="en-US" dirty="0"/>
          </a:p>
        </p:txBody>
      </p:sp>
      <p:sp>
        <p:nvSpPr>
          <p:cNvPr id="38915" name="Rectangle 3"/>
          <p:cNvSpPr>
            <a:spLocks noGrp="1" noChangeArrowheads="1"/>
          </p:cNvSpPr>
          <p:nvPr>
            <p:ph idx="1"/>
          </p:nvPr>
        </p:nvSpPr>
        <p:spPr/>
        <p:txBody>
          <a:bodyPr/>
          <a:lstStyle/>
          <a:p>
            <a:pPr eaLnBrk="1" hangingPunct="1">
              <a:defRPr/>
            </a:pPr>
            <a:r>
              <a:rPr lang="en-US"/>
              <a:t>Minitab has a Gauge R&amp;R module</a:t>
            </a:r>
          </a:p>
          <a:p>
            <a:pPr lvl="1" eaLnBrk="1" hangingPunct="1">
              <a:defRPr/>
            </a:pPr>
            <a:r>
              <a:rPr lang="en-US"/>
              <a:t>Output is specific to industrial methods</a:t>
            </a:r>
          </a:p>
          <a:p>
            <a:pPr eaLnBrk="1" hangingPunct="1">
              <a:defRPr/>
            </a:pPr>
            <a:r>
              <a:rPr lang="en-US"/>
              <a:t>Consider an example with 3 operators, 5 parts and 2 replications</a:t>
            </a:r>
          </a:p>
        </p:txBody>
      </p:sp>
    </p:spTree>
  </p:cSld>
  <p:clrMapOvr>
    <a:masterClrMapping/>
  </p:clrMapOvr>
  <p:transition spd="med">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dirty="0"/>
              <a:t>Two-way Random Effects </a:t>
            </a:r>
            <a:r>
              <a:rPr lang="en-US" dirty="0" smtClean="0"/>
              <a:t>Testing</a:t>
            </a:r>
            <a:endParaRPr lang="en-US" dirty="0"/>
          </a:p>
        </p:txBody>
      </p:sp>
      <p:sp>
        <p:nvSpPr>
          <p:cNvPr id="51203" name="Rectangle 3"/>
          <p:cNvSpPr>
            <a:spLocks noGrp="1" noChangeArrowheads="1"/>
          </p:cNvSpPr>
          <p:nvPr>
            <p:ph idx="1"/>
          </p:nvPr>
        </p:nvSpPr>
        <p:spPr/>
        <p:txBody>
          <a:bodyPr/>
          <a:lstStyle/>
          <a:p>
            <a:pPr eaLnBrk="1" hangingPunct="1">
              <a:defRPr/>
            </a:pPr>
            <a:r>
              <a:rPr lang="en-US"/>
              <a:t>Consider results from our expected mean squares.</a:t>
            </a:r>
          </a:p>
          <a:p>
            <a:pPr eaLnBrk="1" hangingPunct="1">
              <a:defRPr/>
            </a:pPr>
            <a:r>
              <a:rPr lang="en-US"/>
              <a:t>What would be appropriate tests for A, B, and AB?</a:t>
            </a: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US"/>
              <a:t>One-way Random Effects</a:t>
            </a:r>
          </a:p>
        </p:txBody>
      </p:sp>
      <p:sp>
        <p:nvSpPr>
          <p:cNvPr id="43013" name="Rectangle 5"/>
          <p:cNvSpPr>
            <a:spLocks noGrp="1" noChangeArrowheads="1"/>
          </p:cNvSpPr>
          <p:nvPr>
            <p:ph idx="1"/>
          </p:nvPr>
        </p:nvSpPr>
        <p:spPr/>
        <p:txBody>
          <a:bodyPr/>
          <a:lstStyle/>
          <a:p>
            <a:pPr eaLnBrk="1" hangingPunct="1">
              <a:defRPr/>
            </a:pPr>
            <a:r>
              <a:rPr lang="en-US" dirty="0"/>
              <a:t>The one-way random effects model is </a:t>
            </a:r>
            <a:r>
              <a:rPr lang="en-US" i="1" dirty="0"/>
              <a:t>quite</a:t>
            </a:r>
            <a:r>
              <a:rPr lang="en-US" dirty="0"/>
              <a:t> different from the one-way fixed effects model</a:t>
            </a:r>
          </a:p>
          <a:p>
            <a:pPr lvl="1" eaLnBrk="1" hangingPunct="1">
              <a:defRPr/>
            </a:pPr>
            <a:r>
              <a:rPr lang="en-US" dirty="0" err="1"/>
              <a:t>Yandell</a:t>
            </a:r>
            <a:r>
              <a:rPr lang="en-US" dirty="0"/>
              <a:t> has a real appreciation for this difference</a:t>
            </a:r>
          </a:p>
          <a:p>
            <a:pPr lvl="1" eaLnBrk="1" hangingPunct="1">
              <a:defRPr/>
            </a:pPr>
            <a:r>
              <a:rPr lang="en-US" dirty="0"/>
              <a:t>We should be surprised that the analytical approaches to the main hypotheses for these models are so similar</a:t>
            </a:r>
          </a:p>
        </p:txBody>
      </p:sp>
    </p:spTree>
  </p:cSld>
  <p:clrMapOvr>
    <a:masterClrMapping/>
  </p:clrMapOvr>
  <p:transition spd="med">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defRPr/>
            </a:pPr>
            <a:r>
              <a:rPr lang="en-US"/>
              <a:t>Approximate F tests</a:t>
            </a:r>
          </a:p>
        </p:txBody>
      </p:sp>
      <p:sp>
        <p:nvSpPr>
          <p:cNvPr id="53251" name="Rectangle 3"/>
          <p:cNvSpPr>
            <a:spLocks noGrp="1" noChangeArrowheads="1"/>
          </p:cNvSpPr>
          <p:nvPr>
            <p:ph idx="1"/>
          </p:nvPr>
        </p:nvSpPr>
        <p:spPr/>
        <p:txBody>
          <a:bodyPr/>
          <a:lstStyle/>
          <a:p>
            <a:pPr eaLnBrk="1" hangingPunct="1">
              <a:defRPr/>
            </a:pPr>
            <a:r>
              <a:rPr lang="en-US"/>
              <a:t>Statistics packages may do this without your being aware of it.</a:t>
            </a:r>
          </a:p>
          <a:p>
            <a:pPr eaLnBrk="1" hangingPunct="1">
              <a:defRPr/>
            </a:pPr>
            <a:r>
              <a:rPr lang="en-US"/>
              <a:t>Example</a:t>
            </a:r>
          </a:p>
          <a:p>
            <a:pPr lvl="1" eaLnBrk="1" hangingPunct="1">
              <a:defRPr/>
            </a:pPr>
            <a:r>
              <a:rPr lang="en-US"/>
              <a:t>A, B and C random</a:t>
            </a:r>
          </a:p>
          <a:p>
            <a:pPr lvl="1" eaLnBrk="1" hangingPunct="1">
              <a:defRPr/>
            </a:pPr>
            <a:r>
              <a:rPr lang="en-US"/>
              <a:t>Replication</a:t>
            </a:r>
          </a:p>
        </p:txBody>
      </p:sp>
    </p:spTree>
  </p:cSld>
  <p:clrMapOvr>
    <a:masterClrMapping/>
  </p:clrMapOvr>
  <p:transition spd="med">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21" name="Object 3" descr="The EMS for the first four components (A, B, C, AB) in a 3-way random effects model are presented." title="EMS for three-way random effects model"/>
          <p:cNvGraphicFramePr>
            <a:graphicFrameLocks noChangeAspect="1"/>
          </p:cNvGraphicFramePr>
          <p:nvPr>
            <p:extLst>
              <p:ext uri="{D42A27DB-BD31-4B8C-83A1-F6EECF244321}">
                <p14:modId xmlns:p14="http://schemas.microsoft.com/office/powerpoint/2010/main" val="3367178450"/>
              </p:ext>
            </p:extLst>
          </p:nvPr>
        </p:nvGraphicFramePr>
        <p:xfrm>
          <a:off x="1385888" y="2819400"/>
          <a:ext cx="6600825" cy="2232025"/>
        </p:xfrm>
        <a:graphic>
          <a:graphicData uri="http://schemas.openxmlformats.org/presentationml/2006/ole">
            <mc:AlternateContent xmlns:mc="http://schemas.openxmlformats.org/markup-compatibility/2006">
              <mc:Choice xmlns:v="urn:schemas-microsoft-com:vml" Requires="v">
                <p:oleObj spid="_x0000_s34842" name="Equation" r:id="rId4" imgW="2705100" imgH="914400" progId="Equation.3">
                  <p:embed/>
                </p:oleObj>
              </mc:Choice>
              <mc:Fallback>
                <p:oleObj name="Equation" r:id="rId4" imgW="2705100" imgH="9144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5888" y="2819400"/>
                        <a:ext cx="6600825" cy="22320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5299" name="Rectangle 3"/>
          <p:cNvSpPr>
            <a:spLocks noGrp="1" noChangeArrowheads="1"/>
          </p:cNvSpPr>
          <p:nvPr>
            <p:ph idx="1"/>
          </p:nvPr>
        </p:nvSpPr>
        <p:spPr/>
        <p:txBody>
          <a:bodyPr/>
          <a:lstStyle/>
          <a:p>
            <a:pPr eaLnBrk="1" hangingPunct="1">
              <a:buFontTx/>
              <a:buNone/>
              <a:defRPr/>
            </a:pPr>
            <a:r>
              <a:rPr lang="en-US" u="sng" smtClean="0">
                <a:latin typeface="Arial Unicode MS" pitchFamily="1" charset="0"/>
                <a:ea typeface="ＭＳ Ｐゴシック" pitchFamily="1" charset="-128"/>
              </a:rPr>
              <a:t>Source</a:t>
            </a:r>
            <a:r>
              <a:rPr lang="en-US" smtClean="0">
                <a:latin typeface="Arial Unicode MS" pitchFamily="1" charset="0"/>
                <a:ea typeface="ＭＳ Ｐゴシック" pitchFamily="1" charset="-128"/>
              </a:rPr>
              <a:t>			</a:t>
            </a:r>
            <a:r>
              <a:rPr lang="en-US" u="sng" smtClean="0">
                <a:latin typeface="Arial Unicode MS" pitchFamily="1" charset="0"/>
                <a:ea typeface="ＭＳ Ｐゴシック" pitchFamily="1" charset="-128"/>
              </a:rPr>
              <a:t>EMS</a:t>
            </a:r>
            <a:endParaRPr lang="en-US" smtClean="0">
              <a:latin typeface="Arial Unicode MS" pitchFamily="1" charset="0"/>
              <a:ea typeface="ＭＳ Ｐゴシック" pitchFamily="1" charset="-128"/>
            </a:endParaRPr>
          </a:p>
        </p:txBody>
      </p:sp>
      <p:sp>
        <p:nvSpPr>
          <p:cNvPr id="55298" name="Rectangle 2"/>
          <p:cNvSpPr>
            <a:spLocks noGrp="1" noChangeArrowheads="1"/>
          </p:cNvSpPr>
          <p:nvPr>
            <p:ph type="title"/>
          </p:nvPr>
        </p:nvSpPr>
        <p:spPr/>
        <p:txBody>
          <a:bodyPr/>
          <a:lstStyle/>
          <a:p>
            <a:pPr eaLnBrk="1" hangingPunct="1">
              <a:defRPr/>
            </a:pPr>
            <a:r>
              <a:rPr lang="en-US" dirty="0"/>
              <a:t>Approximate F </a:t>
            </a:r>
            <a:r>
              <a:rPr lang="en-US" dirty="0" smtClean="0"/>
              <a:t>test EMS I</a:t>
            </a:r>
            <a:endParaRPr lang="en-US" dirty="0"/>
          </a:p>
        </p:txBody>
      </p:sp>
    </p:spTree>
  </p:cSld>
  <p:clrMapOvr>
    <a:masterClrMapping/>
  </p:clrMapOvr>
  <p:transition spd="med">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845" name="Object 3" descr="The remaining EMS (AC, BC, ABC, Error) are presented for a 3-way random effects model." title="EMS for 3-way random effects model"/>
          <p:cNvGraphicFramePr>
            <a:graphicFrameLocks noChangeAspect="1"/>
          </p:cNvGraphicFramePr>
          <p:nvPr>
            <p:extLst>
              <p:ext uri="{D42A27DB-BD31-4B8C-83A1-F6EECF244321}">
                <p14:modId xmlns:p14="http://schemas.microsoft.com/office/powerpoint/2010/main" val="2130274945"/>
              </p:ext>
            </p:extLst>
          </p:nvPr>
        </p:nvGraphicFramePr>
        <p:xfrm>
          <a:off x="1219200" y="2776538"/>
          <a:ext cx="6094413" cy="3135312"/>
        </p:xfrm>
        <a:graphic>
          <a:graphicData uri="http://schemas.openxmlformats.org/presentationml/2006/ole">
            <mc:AlternateContent xmlns:mc="http://schemas.openxmlformats.org/markup-compatibility/2006">
              <mc:Choice xmlns:v="urn:schemas-microsoft-com:vml" Requires="v">
                <p:oleObj spid="_x0000_s35866" name="Equation" r:id="rId4" imgW="1778000" imgH="914400" progId="Equation.3">
                  <p:embed/>
                </p:oleObj>
              </mc:Choice>
              <mc:Fallback>
                <p:oleObj name="Equation" r:id="rId4" imgW="1778000" imgH="9144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776538"/>
                        <a:ext cx="6094413" cy="313531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6323" name="Rectangle 3"/>
          <p:cNvSpPr>
            <a:spLocks noGrp="1" noChangeArrowheads="1"/>
          </p:cNvSpPr>
          <p:nvPr>
            <p:ph idx="1"/>
          </p:nvPr>
        </p:nvSpPr>
        <p:spPr/>
        <p:txBody>
          <a:bodyPr/>
          <a:lstStyle/>
          <a:p>
            <a:pPr eaLnBrk="1" hangingPunct="1">
              <a:buFontTx/>
              <a:buNone/>
              <a:defRPr/>
            </a:pPr>
            <a:r>
              <a:rPr lang="en-US" dirty="0" smtClean="0">
                <a:latin typeface="Arial Unicode MS" pitchFamily="1" charset="0"/>
                <a:ea typeface="ＭＳ Ｐゴシック" pitchFamily="1" charset="-128"/>
              </a:rPr>
              <a:t>	</a:t>
            </a:r>
            <a:r>
              <a:rPr lang="en-US" u="sng" dirty="0" smtClean="0">
                <a:latin typeface="Arial Unicode MS" pitchFamily="1" charset="0"/>
                <a:ea typeface="ＭＳ Ｐゴシック" pitchFamily="1" charset="-128"/>
              </a:rPr>
              <a:t>Source</a:t>
            </a:r>
            <a:r>
              <a:rPr lang="en-US" dirty="0" smtClean="0">
                <a:latin typeface="Arial Unicode MS" pitchFamily="1" charset="0"/>
                <a:ea typeface="ＭＳ Ｐゴシック" pitchFamily="1" charset="-128"/>
              </a:rPr>
              <a:t>			</a:t>
            </a:r>
            <a:r>
              <a:rPr lang="en-US" u="sng" dirty="0" smtClean="0">
                <a:latin typeface="Arial Unicode MS" pitchFamily="1" charset="0"/>
                <a:ea typeface="ＭＳ Ｐゴシック" pitchFamily="1" charset="-128"/>
              </a:rPr>
              <a:t>EMS</a:t>
            </a:r>
            <a:endParaRPr lang="en-US" dirty="0" smtClean="0">
              <a:latin typeface="Arial Unicode MS" pitchFamily="1" charset="0"/>
              <a:ea typeface="ＭＳ Ｐゴシック" pitchFamily="1" charset="-128"/>
            </a:endParaRPr>
          </a:p>
        </p:txBody>
      </p:sp>
      <p:sp>
        <p:nvSpPr>
          <p:cNvPr id="56322" name="Rectangle 2"/>
          <p:cNvSpPr>
            <a:spLocks noGrp="1" noChangeArrowheads="1"/>
          </p:cNvSpPr>
          <p:nvPr>
            <p:ph type="title"/>
          </p:nvPr>
        </p:nvSpPr>
        <p:spPr/>
        <p:txBody>
          <a:bodyPr/>
          <a:lstStyle/>
          <a:p>
            <a:pPr eaLnBrk="1" hangingPunct="1">
              <a:defRPr/>
            </a:pPr>
            <a:r>
              <a:rPr lang="en-US" dirty="0"/>
              <a:t>Approximate F </a:t>
            </a:r>
            <a:r>
              <a:rPr lang="en-US" dirty="0" smtClean="0"/>
              <a:t>test EMS II</a:t>
            </a:r>
            <a:endParaRPr lang="en-US" dirty="0"/>
          </a:p>
        </p:txBody>
      </p:sp>
    </p:spTree>
  </p:cSld>
  <p:clrMapOvr>
    <a:masterClrMapping/>
  </p:clrMapOvr>
  <p:transition spd="med">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2" descr="An F statistic is presented as the ratio of two pseudo mean squares, which are defined as linear combinations of actual mean squares." title="Pseudo F test"/>
          <p:cNvGraphicFramePr>
            <a:graphicFrameLocks noChangeAspect="1"/>
          </p:cNvGraphicFramePr>
          <p:nvPr>
            <p:extLst>
              <p:ext uri="{D42A27DB-BD31-4B8C-83A1-F6EECF244321}">
                <p14:modId xmlns:p14="http://schemas.microsoft.com/office/powerpoint/2010/main" val="334612761"/>
              </p:ext>
            </p:extLst>
          </p:nvPr>
        </p:nvGraphicFramePr>
        <p:xfrm>
          <a:off x="2014538" y="3517900"/>
          <a:ext cx="4887912" cy="2335213"/>
        </p:xfrm>
        <a:graphic>
          <a:graphicData uri="http://schemas.openxmlformats.org/presentationml/2006/ole">
            <mc:AlternateContent xmlns:mc="http://schemas.openxmlformats.org/markup-compatibility/2006">
              <mc:Choice xmlns:v="urn:schemas-microsoft-com:vml" Requires="v">
                <p:oleObj spid="_x0000_s36881" name="Equation" r:id="rId4" imgW="1435100" imgH="685800" progId="Equation.3">
                  <p:embed/>
                </p:oleObj>
              </mc:Choice>
              <mc:Fallback>
                <p:oleObj name="Equation" r:id="rId4" imgW="1435100" imgH="685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4538" y="3517900"/>
                        <a:ext cx="4887912" cy="23352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7347"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No exact test of A, B, or C exists</a:t>
            </a:r>
          </a:p>
          <a:p>
            <a:pPr eaLnBrk="1" hangingPunct="1">
              <a:buFont typeface="Wingdings" pitchFamily="1" charset="2"/>
              <a:buChar char="n"/>
              <a:defRPr/>
            </a:pPr>
            <a:r>
              <a:rPr lang="en-US" smtClean="0">
                <a:latin typeface="Arial Unicode MS" pitchFamily="1" charset="0"/>
                <a:ea typeface="ＭＳ Ｐゴシック" pitchFamily="1" charset="-128"/>
              </a:rPr>
              <a:t>We construct an approximate F test, </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57346" name="Rectangle 2"/>
          <p:cNvSpPr>
            <a:spLocks noGrp="1" noChangeArrowheads="1"/>
          </p:cNvSpPr>
          <p:nvPr>
            <p:ph type="title"/>
          </p:nvPr>
        </p:nvSpPr>
        <p:spPr/>
        <p:txBody>
          <a:bodyPr/>
          <a:lstStyle/>
          <a:p>
            <a:pPr eaLnBrk="1" hangingPunct="1">
              <a:defRPr/>
            </a:pPr>
            <a:r>
              <a:rPr lang="en-US"/>
              <a:t>Approximate F test</a:t>
            </a:r>
          </a:p>
        </p:txBody>
      </p:sp>
    </p:spTree>
  </p:cSld>
  <p:clrMapOvr>
    <a:masterClrMapping/>
  </p:clrMapOvr>
  <p:transition spd="med">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2" name="Object 2" descr="Numerator and denominator degrees of freedom are approximated by linear combinations of sums of squared MS, or squares of summed MS." title="Pseudo-F degrees of freedom"/>
          <p:cNvGraphicFramePr>
            <a:graphicFrameLocks noChangeAspect="1"/>
          </p:cNvGraphicFramePr>
          <p:nvPr>
            <p:extLst>
              <p:ext uri="{D42A27DB-BD31-4B8C-83A1-F6EECF244321}">
                <p14:modId xmlns:p14="http://schemas.microsoft.com/office/powerpoint/2010/main" val="3436702886"/>
              </p:ext>
            </p:extLst>
          </p:nvPr>
        </p:nvGraphicFramePr>
        <p:xfrm>
          <a:off x="1524000" y="3657600"/>
          <a:ext cx="5486400" cy="2800350"/>
        </p:xfrm>
        <a:graphic>
          <a:graphicData uri="http://schemas.openxmlformats.org/presentationml/2006/ole">
            <mc:AlternateContent xmlns:mc="http://schemas.openxmlformats.org/markup-compatibility/2006">
              <mc:Choice xmlns:v="urn:schemas-microsoft-com:vml" Requires="v">
                <p:oleObj spid="_x0000_s37905" name="Equation" r:id="rId4" imgW="1841500" imgH="939800" progId="Equation.3">
                  <p:embed/>
                </p:oleObj>
              </mc:Choice>
              <mc:Fallback>
                <p:oleObj name="Equation" r:id="rId4" imgW="1841500" imgH="939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3657600"/>
                        <a:ext cx="5486400" cy="28003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8371"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We require E(MS’)=E(MS”) under H</a:t>
            </a:r>
            <a:r>
              <a:rPr lang="en-US" baseline="-25000" smtClean="0">
                <a:latin typeface="Arial Unicode MS" pitchFamily="1" charset="0"/>
                <a:ea typeface="ＭＳ Ｐゴシック" pitchFamily="1" charset="-128"/>
              </a:rPr>
              <a:t>o</a:t>
            </a:r>
            <a:endParaRPr lang="en-US" smtClean="0">
              <a:latin typeface="Arial Unicode MS" pitchFamily="1" charset="0"/>
              <a:ea typeface="ＭＳ Ｐゴシック" pitchFamily="1" charset="-128"/>
            </a:endParaRPr>
          </a:p>
          <a:p>
            <a:pPr eaLnBrk="1" hangingPunct="1">
              <a:buFont typeface="Wingdings" pitchFamily="1" charset="2"/>
              <a:buChar char="n"/>
              <a:defRPr/>
            </a:pPr>
            <a:r>
              <a:rPr lang="en-US" smtClean="0">
                <a:latin typeface="Arial Unicode MS" pitchFamily="1" charset="0"/>
                <a:ea typeface="ＭＳ Ｐゴシック" pitchFamily="1" charset="-128"/>
              </a:rPr>
              <a:t>F has an approximate F distribution, with parameters</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58370" name="Rectangle 2"/>
          <p:cNvSpPr>
            <a:spLocks noGrp="1" noChangeArrowheads="1"/>
          </p:cNvSpPr>
          <p:nvPr>
            <p:ph type="title"/>
          </p:nvPr>
        </p:nvSpPr>
        <p:spPr/>
        <p:txBody>
          <a:bodyPr/>
          <a:lstStyle/>
          <a:p>
            <a:pPr eaLnBrk="1" hangingPunct="1">
              <a:defRPr/>
            </a:pPr>
            <a:r>
              <a:rPr lang="en-US" dirty="0"/>
              <a:t>Approximate F </a:t>
            </a:r>
            <a:r>
              <a:rPr lang="en-US" dirty="0" smtClean="0"/>
              <a:t>Distribution</a:t>
            </a:r>
            <a:endParaRPr lang="en-US" dirty="0"/>
          </a:p>
        </p:txBody>
      </p:sp>
    </p:spTree>
  </p:cSld>
  <p:clrMapOvr>
    <a:masterClrMapping/>
  </p:clrMapOvr>
  <p:transition spd="med">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916" name="Object 2" descr="A null hypothes of no A effect (i.e., the variance component for A is 0) in the 3-way random effects model." title="Null hypothesis"/>
          <p:cNvGraphicFramePr>
            <a:graphicFrameLocks noChangeAspect="1"/>
          </p:cNvGraphicFramePr>
          <p:nvPr>
            <p:extLst>
              <p:ext uri="{D42A27DB-BD31-4B8C-83A1-F6EECF244321}">
                <p14:modId xmlns:p14="http://schemas.microsoft.com/office/powerpoint/2010/main" val="265272082"/>
              </p:ext>
            </p:extLst>
          </p:nvPr>
        </p:nvGraphicFramePr>
        <p:xfrm>
          <a:off x="2921000" y="4752975"/>
          <a:ext cx="2924175" cy="974725"/>
        </p:xfrm>
        <a:graphic>
          <a:graphicData uri="http://schemas.openxmlformats.org/presentationml/2006/ole">
            <mc:AlternateContent xmlns:mc="http://schemas.openxmlformats.org/markup-compatibility/2006">
              <mc:Choice xmlns:v="urn:schemas-microsoft-com:vml" Requires="v">
                <p:oleObj spid="_x0000_s38929" name="Equation" r:id="rId4" imgW="723586" imgH="241195" progId="Equation.3">
                  <p:embed/>
                </p:oleObj>
              </mc:Choice>
              <mc:Fallback>
                <p:oleObj name="Equation" r:id="rId4" imgW="723586" imgH="241195"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1000" y="4752975"/>
                        <a:ext cx="2924175" cy="9747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9395"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Note that MS’, MS’’ can be linear combinations of the mean squares and not just sums</a:t>
            </a:r>
          </a:p>
          <a:p>
            <a:pPr eaLnBrk="1" hangingPunct="1">
              <a:buFont typeface="Wingdings" pitchFamily="1" charset="2"/>
              <a:buChar char="n"/>
              <a:defRPr/>
            </a:pPr>
            <a:r>
              <a:rPr lang="en-US" dirty="0" smtClean="0">
                <a:latin typeface="Arial Unicode MS" pitchFamily="1" charset="0"/>
                <a:ea typeface="ＭＳ Ｐゴシック" pitchFamily="1" charset="-128"/>
              </a:rPr>
              <a:t>Returning to our example, how do we test</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p:txBody>
      </p:sp>
      <p:sp>
        <p:nvSpPr>
          <p:cNvPr id="59394" name="Rectangle 2"/>
          <p:cNvSpPr>
            <a:spLocks noGrp="1" noChangeArrowheads="1"/>
          </p:cNvSpPr>
          <p:nvPr>
            <p:ph type="title"/>
          </p:nvPr>
        </p:nvSpPr>
        <p:spPr/>
        <p:txBody>
          <a:bodyPr/>
          <a:lstStyle/>
          <a:p>
            <a:pPr eaLnBrk="1" hangingPunct="1">
              <a:defRPr/>
            </a:pPr>
            <a:r>
              <a:rPr lang="en-US" dirty="0"/>
              <a:t>Approximate F </a:t>
            </a:r>
            <a:r>
              <a:rPr lang="en-US" dirty="0" smtClean="0"/>
              <a:t>test Example</a:t>
            </a:r>
            <a:endParaRPr lang="en-US" dirty="0"/>
          </a:p>
        </p:txBody>
      </p:sp>
    </p:spTree>
  </p:cSld>
  <p:clrMapOvr>
    <a:masterClrMapping/>
  </p:clrMapOvr>
  <p:transition spd="med">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40" name="Object 2" descr="The approximate F distribution for the pseudo-F test is presented, along with the degrees of freedom approximations." title="Pseudo F-test"/>
          <p:cNvGraphicFramePr>
            <a:graphicFrameLocks noChangeAspect="1"/>
          </p:cNvGraphicFramePr>
          <p:nvPr>
            <p:extLst>
              <p:ext uri="{D42A27DB-BD31-4B8C-83A1-F6EECF244321}">
                <p14:modId xmlns:p14="http://schemas.microsoft.com/office/powerpoint/2010/main" val="439778956"/>
              </p:ext>
            </p:extLst>
          </p:nvPr>
        </p:nvGraphicFramePr>
        <p:xfrm>
          <a:off x="449263" y="2598738"/>
          <a:ext cx="8093075" cy="3379787"/>
        </p:xfrm>
        <a:graphic>
          <a:graphicData uri="http://schemas.openxmlformats.org/presentationml/2006/ole">
            <mc:AlternateContent xmlns:mc="http://schemas.openxmlformats.org/markup-compatibility/2006">
              <mc:Choice xmlns:v="urn:schemas-microsoft-com:vml" Requires="v">
                <p:oleObj spid="_x0000_s39952" name="Equation" r:id="rId4" imgW="3009900" imgH="1257300" progId="Equation.3">
                  <p:embed/>
                </p:oleObj>
              </mc:Choice>
              <mc:Fallback>
                <p:oleObj name="Equation" r:id="rId4" imgW="3009900" imgH="12573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263" y="2598738"/>
                        <a:ext cx="8093075" cy="337978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0419"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Restating the result:</a:t>
            </a:r>
          </a:p>
          <a:p>
            <a:pPr eaLnBrk="1" hangingPunct="1">
              <a:buFontTx/>
              <a:buNone/>
              <a:defRPr/>
            </a:pPr>
            <a:endParaRPr lang="en-US" smtClean="0">
              <a:latin typeface="Arial Unicode MS" pitchFamily="1" charset="0"/>
              <a:ea typeface="ＭＳ Ｐゴシック" pitchFamily="1" charset="-128"/>
            </a:endParaRPr>
          </a:p>
        </p:txBody>
      </p:sp>
      <p:sp>
        <p:nvSpPr>
          <p:cNvPr id="60418" name="Rectangle 2"/>
          <p:cNvSpPr>
            <a:spLocks noGrp="1" noChangeArrowheads="1"/>
          </p:cNvSpPr>
          <p:nvPr>
            <p:ph type="title"/>
          </p:nvPr>
        </p:nvSpPr>
        <p:spPr/>
        <p:txBody>
          <a:bodyPr/>
          <a:lstStyle/>
          <a:p>
            <a:pPr eaLnBrk="1" hangingPunct="1">
              <a:defRPr/>
            </a:pPr>
            <a:r>
              <a:rPr lang="en-US"/>
              <a:t>DF for Approximate F tests </a:t>
            </a:r>
          </a:p>
        </p:txBody>
      </p:sp>
    </p:spTree>
  </p:cSld>
  <p:clrMapOvr>
    <a:masterClrMapping/>
  </p:clrMapOvr>
  <p:transition spd="med">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defRPr/>
            </a:pPr>
            <a:r>
              <a:rPr lang="en-US"/>
              <a:t>DF for Approximate F tests</a:t>
            </a:r>
          </a:p>
        </p:txBody>
      </p:sp>
      <p:sp>
        <p:nvSpPr>
          <p:cNvPr id="61443" name="Rectangle 3"/>
          <p:cNvSpPr>
            <a:spLocks noGrp="1" noChangeArrowheads="1"/>
          </p:cNvSpPr>
          <p:nvPr>
            <p:ph idx="1"/>
          </p:nvPr>
        </p:nvSpPr>
        <p:spPr/>
        <p:txBody>
          <a:bodyPr/>
          <a:lstStyle/>
          <a:p>
            <a:pPr eaLnBrk="1" hangingPunct="1">
              <a:defRPr/>
            </a:pPr>
            <a:r>
              <a:rPr lang="en-US"/>
              <a:t>The following argument builds approximate </a:t>
            </a:r>
            <a:r>
              <a:rPr lang="en-US">
                <a:latin typeface="Symbol" pitchFamily="1" charset="2"/>
              </a:rPr>
              <a:t>c</a:t>
            </a:r>
            <a:r>
              <a:rPr lang="en-US" baseline="30000">
                <a:latin typeface="Symbol" pitchFamily="1" charset="2"/>
              </a:rPr>
              <a:t>2</a:t>
            </a:r>
            <a:r>
              <a:rPr lang="en-US" baseline="30000"/>
              <a:t> </a:t>
            </a:r>
            <a:r>
              <a:rPr lang="en-US"/>
              <a:t>distributions for the numerator and denominator mean squares (and assumes they are independent)</a:t>
            </a:r>
          </a:p>
          <a:p>
            <a:pPr eaLnBrk="1" hangingPunct="1">
              <a:defRPr/>
            </a:pPr>
            <a:r>
              <a:rPr lang="en-US"/>
              <a:t>We will review the argument for the numerator</a:t>
            </a:r>
          </a:p>
          <a:p>
            <a:pPr eaLnBrk="1" hangingPunct="1">
              <a:defRPr/>
            </a:pPr>
            <a:r>
              <a:rPr lang="en-US"/>
              <a:t>The argument computes the variance of the mean square two different ways</a:t>
            </a:r>
          </a:p>
        </p:txBody>
      </p:sp>
    </p:spTree>
  </p:cSld>
  <p:clrMapOvr>
    <a:masterClrMapping/>
  </p:clrMapOvr>
  <p:transition spd="med">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88" name="Object 2" descr="The numerator for a pseudo-F test is reimagined as a chi-squared distribution over its degrees of freedom." title="Numerator distribution"/>
          <p:cNvGraphicFramePr>
            <a:graphicFrameLocks noChangeAspect="1"/>
          </p:cNvGraphicFramePr>
          <p:nvPr>
            <p:extLst>
              <p:ext uri="{D42A27DB-BD31-4B8C-83A1-F6EECF244321}">
                <p14:modId xmlns:p14="http://schemas.microsoft.com/office/powerpoint/2010/main" val="413242383"/>
              </p:ext>
            </p:extLst>
          </p:nvPr>
        </p:nvGraphicFramePr>
        <p:xfrm>
          <a:off x="574675" y="3013075"/>
          <a:ext cx="7643813" cy="1274763"/>
        </p:xfrm>
        <a:graphic>
          <a:graphicData uri="http://schemas.openxmlformats.org/presentationml/2006/ole">
            <mc:AlternateContent xmlns:mc="http://schemas.openxmlformats.org/markup-compatibility/2006">
              <mc:Choice xmlns:v="urn:schemas-microsoft-com:vml" Requires="v">
                <p:oleObj spid="_x0000_s42001" name="Equation" r:id="rId3" imgW="2743200" imgH="457200" progId="Equation.3">
                  <p:embed/>
                </p:oleObj>
              </mc:Choice>
              <mc:Fallback>
                <p:oleObj name="Equation" r:id="rId3" imgW="2743200" imgH="457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675" y="3013075"/>
                        <a:ext cx="7643813" cy="12747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2467" name="Rectangle 3"/>
          <p:cNvSpPr>
            <a:spLocks noGrp="1" noChangeArrowheads="1"/>
          </p:cNvSpPr>
          <p:nvPr>
            <p:ph idx="1"/>
          </p:nvPr>
        </p:nvSpPr>
        <p:spPr/>
        <p:txBody>
          <a:bodyPr/>
          <a:lstStyle/>
          <a:p>
            <a:pPr eaLnBrk="1" hangingPunct="1">
              <a:lnSpc>
                <a:spcPct val="90000"/>
              </a:lnSpc>
              <a:buFont typeface="Wingdings" pitchFamily="1" charset="2"/>
              <a:buChar char="n"/>
              <a:defRPr/>
            </a:pPr>
            <a:r>
              <a:rPr lang="en-US" smtClean="0">
                <a:latin typeface="Arial Unicode MS" pitchFamily="1" charset="0"/>
                <a:ea typeface="ＭＳ Ｐゴシック" pitchFamily="1" charset="-128"/>
              </a:rPr>
              <a:t>Remember that the numerator for an F random variable has the form:</a:t>
            </a:r>
          </a:p>
          <a:p>
            <a:pPr eaLnBrk="1" hangingPunct="1">
              <a:lnSpc>
                <a:spcPct val="90000"/>
              </a:lnSpc>
              <a:buFont typeface="Wingdings" pitchFamily="1" charset="2"/>
              <a:buChar char="n"/>
              <a:defRPr/>
            </a:pPr>
            <a:endParaRPr lang="en-US"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mtClean="0">
              <a:latin typeface="Arial Unicode MS" pitchFamily="1" charset="0"/>
              <a:ea typeface="ＭＳ Ｐゴシック" pitchFamily="1" charset="-128"/>
            </a:endParaRPr>
          </a:p>
          <a:p>
            <a:pPr eaLnBrk="1" hangingPunct="1">
              <a:lnSpc>
                <a:spcPct val="90000"/>
              </a:lnSpc>
              <a:buFont typeface="Wingdings" pitchFamily="1" charset="2"/>
              <a:buChar char="n"/>
              <a:defRPr/>
            </a:pPr>
            <a:endParaRPr lang="en-US" smtClean="0">
              <a:latin typeface="Arial Unicode MS" pitchFamily="1" charset="0"/>
              <a:ea typeface="ＭＳ Ｐゴシック" pitchFamily="1" charset="-128"/>
            </a:endParaRPr>
          </a:p>
          <a:p>
            <a:pPr eaLnBrk="1" hangingPunct="1">
              <a:lnSpc>
                <a:spcPct val="90000"/>
              </a:lnSpc>
              <a:buFont typeface="Wingdings" pitchFamily="1" charset="2"/>
              <a:buChar char="n"/>
              <a:defRPr/>
            </a:pPr>
            <a:r>
              <a:rPr lang="en-US" smtClean="0">
                <a:latin typeface="Arial Unicode MS" pitchFamily="1" charset="0"/>
                <a:ea typeface="ＭＳ Ｐゴシック" pitchFamily="1" charset="-128"/>
              </a:rPr>
              <a:t>Note that we already have this result for the constituent MS</a:t>
            </a:r>
            <a:r>
              <a:rPr lang="en-US" baseline="-25000" smtClean="0">
                <a:latin typeface="Arial Unicode MS" pitchFamily="1" charset="0"/>
                <a:ea typeface="ＭＳ Ｐゴシック" pitchFamily="1" charset="-128"/>
              </a:rPr>
              <a:t>i</a:t>
            </a:r>
            <a:endParaRPr lang="en-US" smtClean="0">
              <a:latin typeface="Arial Unicode MS" pitchFamily="1" charset="0"/>
              <a:ea typeface="ＭＳ Ｐゴシック" pitchFamily="1" charset="-128"/>
            </a:endParaRPr>
          </a:p>
        </p:txBody>
      </p:sp>
      <p:sp>
        <p:nvSpPr>
          <p:cNvPr id="62466" name="Rectangle 2"/>
          <p:cNvSpPr>
            <a:spLocks noGrp="1" noChangeArrowheads="1"/>
          </p:cNvSpPr>
          <p:nvPr>
            <p:ph type="title"/>
          </p:nvPr>
        </p:nvSpPr>
        <p:spPr/>
        <p:txBody>
          <a:bodyPr/>
          <a:lstStyle/>
          <a:p>
            <a:pPr eaLnBrk="1" hangingPunct="1">
              <a:defRPr/>
            </a:pPr>
            <a:r>
              <a:rPr lang="en-US" dirty="0" smtClean="0"/>
              <a:t>Chi-squared Distribution Property</a:t>
            </a:r>
            <a:endParaRPr lang="en-US" dirty="0"/>
          </a:p>
        </p:txBody>
      </p:sp>
    </p:spTree>
  </p:cSld>
  <p:clrMapOvr>
    <a:masterClrMapping/>
  </p:clrMapOvr>
  <p:transition spd="med">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013" name="Object 3" descr="A chi-squared distribution's variance is twice its degrees of freedom; this can be used as an approximation to the variance of our approximate chi-squared pseudo-mean squares in the numerator and denominator." title="Approximate variance of an approximate chi-squared distribution."/>
          <p:cNvGraphicFramePr>
            <a:graphicFrameLocks noChangeAspect="1"/>
          </p:cNvGraphicFramePr>
          <p:nvPr>
            <p:extLst>
              <p:ext uri="{D42A27DB-BD31-4B8C-83A1-F6EECF244321}">
                <p14:modId xmlns:p14="http://schemas.microsoft.com/office/powerpoint/2010/main" val="727545505"/>
              </p:ext>
            </p:extLst>
          </p:nvPr>
        </p:nvGraphicFramePr>
        <p:xfrm>
          <a:off x="514350" y="4114800"/>
          <a:ext cx="7962900" cy="1836738"/>
        </p:xfrm>
        <a:graphic>
          <a:graphicData uri="http://schemas.openxmlformats.org/presentationml/2006/ole">
            <mc:AlternateContent xmlns:mc="http://schemas.openxmlformats.org/markup-compatibility/2006">
              <mc:Choice xmlns:v="urn:schemas-microsoft-com:vml" Requires="v">
                <p:oleObj spid="_x0000_s43036" name="Equation" r:id="rId4" imgW="2641600" imgH="609600" progId="Equation.3">
                  <p:embed/>
                </p:oleObj>
              </mc:Choice>
              <mc:Fallback>
                <p:oleObj name="Equation" r:id="rId4" imgW="2641600" imgH="6096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4114800"/>
                        <a:ext cx="7962900" cy="18367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3012" name="Object 2" descr="Each actual MS term, scaled by its degrees of freedom and expectation, has a chi-squared distribution with mean equal to its degrees of freedom.  " title="Variance of MS"/>
          <p:cNvGraphicFramePr>
            <a:graphicFrameLocks noChangeAspect="1"/>
          </p:cNvGraphicFramePr>
          <p:nvPr>
            <p:extLst>
              <p:ext uri="{D42A27DB-BD31-4B8C-83A1-F6EECF244321}">
                <p14:modId xmlns:p14="http://schemas.microsoft.com/office/powerpoint/2010/main" val="2826683238"/>
              </p:ext>
            </p:extLst>
          </p:nvPr>
        </p:nvGraphicFramePr>
        <p:xfrm>
          <a:off x="1182688" y="2763838"/>
          <a:ext cx="6323012" cy="1273175"/>
        </p:xfrm>
        <a:graphic>
          <a:graphicData uri="http://schemas.openxmlformats.org/presentationml/2006/ole">
            <mc:AlternateContent xmlns:mc="http://schemas.openxmlformats.org/markup-compatibility/2006">
              <mc:Choice xmlns:v="urn:schemas-microsoft-com:vml" Requires="v">
                <p:oleObj spid="_x0000_s43037" name="Equation" r:id="rId6" imgW="2146300" imgH="431800" progId="Equation.3">
                  <p:embed/>
                </p:oleObj>
              </mc:Choice>
              <mc:Fallback>
                <p:oleObj name="Equation" r:id="rId6" imgW="2146300" imgH="4318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82688" y="2763838"/>
                        <a:ext cx="6323012" cy="12731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3491"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For each term in the sum, we have</a:t>
            </a: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63490" name="Rectangle 2"/>
          <p:cNvSpPr>
            <a:spLocks noGrp="1" noChangeArrowheads="1"/>
          </p:cNvSpPr>
          <p:nvPr>
            <p:ph type="title"/>
          </p:nvPr>
        </p:nvSpPr>
        <p:spPr/>
        <p:txBody>
          <a:bodyPr/>
          <a:lstStyle/>
          <a:p>
            <a:pPr eaLnBrk="1" hangingPunct="1">
              <a:defRPr/>
            </a:pPr>
            <a:r>
              <a:rPr lang="en-US" dirty="0" smtClean="0"/>
              <a:t>Chi-squared Approximation</a:t>
            </a:r>
            <a:endParaRPr lang="en-US" dirty="0"/>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dirty="0" smtClean="0"/>
              <a:t>Chapter 19 topics</a:t>
            </a:r>
            <a:endParaRPr lang="en-US" dirty="0"/>
          </a:p>
        </p:txBody>
      </p:sp>
      <p:sp>
        <p:nvSpPr>
          <p:cNvPr id="48132" name="Rectangle 4"/>
          <p:cNvSpPr>
            <a:spLocks noGrp="1" noChangeArrowheads="1"/>
          </p:cNvSpPr>
          <p:nvPr>
            <p:ph idx="1"/>
          </p:nvPr>
        </p:nvSpPr>
        <p:spPr/>
        <p:txBody>
          <a:bodyPr/>
          <a:lstStyle/>
          <a:p>
            <a:pPr eaLnBrk="1" hangingPunct="1">
              <a:defRPr/>
            </a:pPr>
            <a:r>
              <a:rPr lang="en-US"/>
              <a:t>In Chapter 19, Yandell considers</a:t>
            </a:r>
          </a:p>
          <a:p>
            <a:pPr lvl="1" eaLnBrk="1" hangingPunct="1">
              <a:defRPr/>
            </a:pPr>
            <a:r>
              <a:rPr lang="en-US"/>
              <a:t>unbalanced designs</a:t>
            </a:r>
          </a:p>
          <a:p>
            <a:pPr lvl="1" eaLnBrk="1" hangingPunct="1">
              <a:defRPr/>
            </a:pPr>
            <a:r>
              <a:rPr lang="en-US"/>
              <a:t>Smith-Satterthwaite approximations</a:t>
            </a:r>
          </a:p>
          <a:p>
            <a:pPr lvl="1" eaLnBrk="1" hangingPunct="1">
              <a:defRPr/>
            </a:pPr>
            <a:r>
              <a:rPr lang="en-US"/>
              <a:t>Restricted ML estimates</a:t>
            </a:r>
          </a:p>
          <a:p>
            <a:pPr eaLnBrk="1" hangingPunct="1">
              <a:defRPr/>
            </a:pPr>
            <a:r>
              <a:rPr lang="en-US"/>
              <a:t>We will defer the last two topics to general random and mixed effects models</a:t>
            </a:r>
          </a:p>
        </p:txBody>
      </p:sp>
    </p:spTree>
  </p:cSld>
  <p:clrMapOvr>
    <a:masterClrMapping/>
  </p:clrMapOvr>
  <p:transition spd="med">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036" name="Object 2" descr="A variance should be twice its degrees of freedom."/>
          <p:cNvGraphicFramePr>
            <a:graphicFrameLocks noChangeAspect="1"/>
          </p:cNvGraphicFramePr>
          <p:nvPr>
            <p:extLst>
              <p:ext uri="{D42A27DB-BD31-4B8C-83A1-F6EECF244321}">
                <p14:modId xmlns:p14="http://schemas.microsoft.com/office/powerpoint/2010/main" val="4110386794"/>
              </p:ext>
            </p:extLst>
          </p:nvPr>
        </p:nvGraphicFramePr>
        <p:xfrm>
          <a:off x="908050" y="3319463"/>
          <a:ext cx="6794500" cy="2320925"/>
        </p:xfrm>
        <a:graphic>
          <a:graphicData uri="http://schemas.openxmlformats.org/presentationml/2006/ole">
            <mc:AlternateContent xmlns:mc="http://schemas.openxmlformats.org/markup-compatibility/2006">
              <mc:Choice xmlns:v="urn:schemas-microsoft-com:vml" Requires="v">
                <p:oleObj spid="_x0000_s44048" name="Equation" r:id="rId4" imgW="2603500" imgH="889000" progId="Equation.3">
                  <p:embed/>
                </p:oleObj>
              </mc:Choice>
              <mc:Fallback>
                <p:oleObj name="Equation" r:id="rId4" imgW="2603500" imgH="889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8050" y="3319463"/>
                        <a:ext cx="6794500" cy="23209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451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We can derive the variance by another method:</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64514" name="Rectangle 2"/>
          <p:cNvSpPr>
            <a:spLocks noGrp="1" noChangeArrowheads="1"/>
          </p:cNvSpPr>
          <p:nvPr>
            <p:ph type="title"/>
          </p:nvPr>
        </p:nvSpPr>
        <p:spPr/>
        <p:txBody>
          <a:bodyPr/>
          <a:lstStyle/>
          <a:p>
            <a:pPr eaLnBrk="1" hangingPunct="1">
              <a:defRPr/>
            </a:pPr>
            <a:r>
              <a:rPr lang="en-US" dirty="0" smtClean="0"/>
              <a:t>Variance of Linear Combinations</a:t>
            </a:r>
            <a:endParaRPr lang="en-US" dirty="0"/>
          </a:p>
        </p:txBody>
      </p:sp>
    </p:spTree>
  </p:cSld>
  <p:clrMapOvr>
    <a:masterClrMapping/>
  </p:clrMapOvr>
  <p:transition spd="med">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061" name="Object 3" descr="Two different version of the numerator (or denominator) mean squares' variances are set equal to each other to solve for their approximate degrees of freedom." title="Degrees of freedom derivation"/>
          <p:cNvGraphicFramePr>
            <a:graphicFrameLocks noChangeAspect="1"/>
          </p:cNvGraphicFramePr>
          <p:nvPr>
            <p:extLst>
              <p:ext uri="{D42A27DB-BD31-4B8C-83A1-F6EECF244321}">
                <p14:modId xmlns:p14="http://schemas.microsoft.com/office/powerpoint/2010/main" val="1453034372"/>
              </p:ext>
            </p:extLst>
          </p:nvPr>
        </p:nvGraphicFramePr>
        <p:xfrm>
          <a:off x="2208213" y="3106738"/>
          <a:ext cx="4729162" cy="3398837"/>
        </p:xfrm>
        <a:graphic>
          <a:graphicData uri="http://schemas.openxmlformats.org/presentationml/2006/ole">
            <mc:AlternateContent xmlns:mc="http://schemas.openxmlformats.org/markup-compatibility/2006">
              <mc:Choice xmlns:v="urn:schemas-microsoft-com:vml" Requires="v">
                <p:oleObj spid="_x0000_s45081" name="Equation" r:id="rId3" imgW="1536700" imgH="1104900" progId="Equation.3">
                  <p:embed/>
                </p:oleObj>
              </mc:Choice>
              <mc:Fallback>
                <p:oleObj name="Equation" r:id="rId3" imgW="1536700" imgH="11049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8213" y="3106738"/>
                        <a:ext cx="4729162" cy="339883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5539"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Equating our two expressions for the variance, we obtain:</a:t>
            </a:r>
          </a:p>
          <a:p>
            <a:pPr eaLnBrk="1" hangingPunct="1">
              <a:buFont typeface="Wingdings" pitchFamily="1" charset="2"/>
              <a:buChar char="n"/>
              <a:defRPr/>
            </a:pPr>
            <a:endParaRPr lang="en-US" smtClean="0">
              <a:latin typeface="Arial Unicode MS" pitchFamily="1" charset="0"/>
              <a:ea typeface="ＭＳ Ｐゴシック" pitchFamily="1" charset="-128"/>
            </a:endParaRP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65538" name="Rectangle 2"/>
          <p:cNvSpPr>
            <a:spLocks noGrp="1" noChangeArrowheads="1"/>
          </p:cNvSpPr>
          <p:nvPr>
            <p:ph type="title"/>
          </p:nvPr>
        </p:nvSpPr>
        <p:spPr/>
        <p:txBody>
          <a:bodyPr/>
          <a:lstStyle/>
          <a:p>
            <a:pPr eaLnBrk="1" hangingPunct="1">
              <a:defRPr/>
            </a:pPr>
            <a:r>
              <a:rPr lang="en-US" dirty="0" smtClean="0"/>
              <a:t>Equating Two Variance Calculations</a:t>
            </a:r>
            <a:endParaRPr lang="en-US" dirty="0"/>
          </a:p>
        </p:txBody>
      </p:sp>
    </p:spTree>
  </p:cSld>
  <p:clrMapOvr>
    <a:masterClrMapping/>
  </p:clrMapOvr>
  <p:transition spd="med">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defRPr/>
            </a:pPr>
            <a:r>
              <a:rPr lang="en-US" dirty="0" smtClean="0"/>
              <a:t>Estimated Degrees of Freedom</a:t>
            </a:r>
            <a:endParaRPr lang="en-US" dirty="0"/>
          </a:p>
        </p:txBody>
      </p:sp>
      <p:sp>
        <p:nvSpPr>
          <p:cNvPr id="66563" name="Rectangle 3"/>
          <p:cNvSpPr>
            <a:spLocks noGrp="1" noChangeArrowheads="1"/>
          </p:cNvSpPr>
          <p:nvPr>
            <p:ph idx="1"/>
          </p:nvPr>
        </p:nvSpPr>
        <p:spPr/>
        <p:txBody>
          <a:bodyPr/>
          <a:lstStyle/>
          <a:p>
            <a:pPr eaLnBrk="1" hangingPunct="1">
              <a:defRPr/>
            </a:pPr>
            <a:r>
              <a:rPr lang="en-US"/>
              <a:t>Replacing expectations by their observed counterparts completes the derivation.</a:t>
            </a:r>
          </a:p>
        </p:txBody>
      </p:sp>
    </p:spTree>
  </p:cSld>
  <p:clrMapOvr>
    <a:masterClrMapping/>
  </p:clrMapOvr>
  <p:transition spd="med">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a:t>Two-way Mixed Effects Model</a:t>
            </a:r>
          </a:p>
        </p:txBody>
      </p:sp>
      <p:graphicFrame>
        <p:nvGraphicFramePr>
          <p:cNvPr id="47107" name="Object 2" descr="The restricted and unrestricted forms of the tw-way mixed effects models are presented.  They differ mostly in the distribution of the interaction term, which has a sum-to-zero constraint placed upon it." title="Two-way Mixed Effects Model"/>
          <p:cNvGraphicFramePr>
            <a:graphicFrameLocks noGrp="1" noChangeAspect="1"/>
          </p:cNvGraphicFramePr>
          <p:nvPr>
            <p:ph sz="half" idx="2"/>
            <p:extLst>
              <p:ext uri="{D42A27DB-BD31-4B8C-83A1-F6EECF244321}">
                <p14:modId xmlns:p14="http://schemas.microsoft.com/office/powerpoint/2010/main" val="4127073288"/>
              </p:ext>
            </p:extLst>
          </p:nvPr>
        </p:nvGraphicFramePr>
        <p:xfrm>
          <a:off x="1008063" y="2024063"/>
          <a:ext cx="7812087" cy="3208337"/>
        </p:xfrm>
        <a:graphic>
          <a:graphicData uri="http://schemas.openxmlformats.org/presentationml/2006/ole">
            <mc:AlternateContent xmlns:mc="http://schemas.openxmlformats.org/markup-compatibility/2006">
              <mc:Choice xmlns:v="urn:schemas-microsoft-com:vml" Requires="v">
                <p:oleObj spid="_x0000_s47119" name="Equation" r:id="rId4" imgW="3771720" imgH="1549080" progId="Equation.3">
                  <p:embed/>
                </p:oleObj>
              </mc:Choice>
              <mc:Fallback>
                <p:oleObj name="Equation" r:id="rId4" imgW="3771720" imgH="154908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63" y="2024063"/>
                        <a:ext cx="7812087" cy="320833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dirty="0" smtClean="0"/>
              <a:t>Restricted vs. Unrestricted Model</a:t>
            </a:r>
            <a:endParaRPr lang="en-US" dirty="0"/>
          </a:p>
        </p:txBody>
      </p:sp>
      <p:sp>
        <p:nvSpPr>
          <p:cNvPr id="32771" name="Rectangle 3"/>
          <p:cNvSpPr>
            <a:spLocks noGrp="1" noChangeArrowheads="1"/>
          </p:cNvSpPr>
          <p:nvPr>
            <p:ph idx="1"/>
          </p:nvPr>
        </p:nvSpPr>
        <p:spPr/>
        <p:txBody>
          <a:bodyPr/>
          <a:lstStyle/>
          <a:p>
            <a:pPr eaLnBrk="1" hangingPunct="1">
              <a:lnSpc>
                <a:spcPct val="90000"/>
              </a:lnSpc>
              <a:buFont typeface="Wingdings" pitchFamily="1" charset="2"/>
              <a:buChar char="n"/>
              <a:defRPr/>
            </a:pPr>
            <a:r>
              <a:rPr lang="en-US" sz="2800" dirty="0" smtClean="0">
                <a:latin typeface="Arial Unicode MS" pitchFamily="1" charset="0"/>
                <a:ea typeface="ＭＳ Ｐゴシック" pitchFamily="1" charset="-128"/>
              </a:rPr>
              <a:t>Both forms assume random effects and error terms are uncorrelated</a:t>
            </a:r>
          </a:p>
          <a:p>
            <a:pPr eaLnBrk="1" hangingPunct="1">
              <a:lnSpc>
                <a:spcPct val="90000"/>
              </a:lnSpc>
              <a:buFont typeface="Wingdings" pitchFamily="1" charset="2"/>
              <a:buChar char="n"/>
              <a:defRPr/>
            </a:pPr>
            <a:r>
              <a:rPr lang="en-US" sz="2800" dirty="0" smtClean="0">
                <a:latin typeface="Arial Unicode MS" pitchFamily="1" charset="0"/>
                <a:ea typeface="ＭＳ Ｐゴシック" pitchFamily="1" charset="-128"/>
              </a:rPr>
              <a:t>Most researchers favor the restricted model conceptually; </a:t>
            </a:r>
            <a:r>
              <a:rPr lang="en-US" sz="2800" dirty="0" err="1" smtClean="0">
                <a:latin typeface="Arial Unicode MS" pitchFamily="1" charset="0"/>
                <a:ea typeface="ＭＳ Ｐゴシック" pitchFamily="1" charset="-128"/>
              </a:rPr>
              <a:t>Yandell</a:t>
            </a:r>
            <a:r>
              <a:rPr lang="en-US" sz="2800" dirty="0" smtClean="0">
                <a:latin typeface="Arial Unicode MS" pitchFamily="1" charset="0"/>
                <a:ea typeface="ＭＳ Ｐゴシック" pitchFamily="1" charset="-128"/>
              </a:rPr>
              <a:t> finds it outdated.  It is certainly difficult to generalize.</a:t>
            </a:r>
          </a:p>
          <a:p>
            <a:pPr eaLnBrk="1" hangingPunct="1">
              <a:lnSpc>
                <a:spcPct val="90000"/>
              </a:lnSpc>
              <a:buFont typeface="Wingdings" pitchFamily="1" charset="2"/>
              <a:buChar char="n"/>
              <a:defRPr/>
            </a:pPr>
            <a:r>
              <a:rPr lang="en-US" sz="2800" dirty="0" smtClean="0">
                <a:latin typeface="Arial Unicode MS" pitchFamily="1" charset="0"/>
                <a:ea typeface="ＭＳ Ｐゴシック" pitchFamily="1" charset="-128"/>
              </a:rPr>
              <a:t>SAS tests the unrestricted model using the RANDOM statement with the TEST option; the restricted model has to be constructed “by hand”.  </a:t>
            </a:r>
          </a:p>
          <a:p>
            <a:pPr eaLnBrk="1" hangingPunct="1">
              <a:lnSpc>
                <a:spcPct val="90000"/>
              </a:lnSpc>
              <a:buFont typeface="Wingdings" pitchFamily="1" charset="2"/>
              <a:buChar char="n"/>
              <a:defRPr/>
            </a:pPr>
            <a:r>
              <a:rPr lang="en-US" sz="2800" dirty="0" smtClean="0">
                <a:latin typeface="Arial Unicode MS" pitchFamily="1" charset="0"/>
                <a:ea typeface="ＭＳ Ｐゴシック" pitchFamily="1" charset="-128"/>
              </a:rPr>
              <a:t>Minitab tests unrestricted model in GLM, restricted model option in Balanced ANOVA.</a:t>
            </a:r>
          </a:p>
        </p:txBody>
      </p:sp>
    </p:spTree>
  </p:cSld>
  <p:clrMapOvr>
    <a:masterClrMapping/>
  </p:clrMapOvr>
  <p:transition spd="med">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dirty="0" smtClean="0"/>
              <a:t>EMS for Two-way Mixed Effects Model</a:t>
            </a:r>
            <a:endParaRPr lang="en-US" dirty="0"/>
          </a:p>
        </p:txBody>
      </p:sp>
      <p:graphicFrame>
        <p:nvGraphicFramePr>
          <p:cNvPr id="49155" name="Object 2" descr="The expected mean squares for the restricted and unrestricted versions of the two-way mixed effects model show that the test for the random effect will differ." title="EMS for Two-way Mixed Effects Model"/>
          <p:cNvGraphicFramePr>
            <a:graphicFrameLocks noGrp="1" noChangeAspect="1"/>
          </p:cNvGraphicFramePr>
          <p:nvPr>
            <p:ph idx="1"/>
            <p:extLst>
              <p:ext uri="{D42A27DB-BD31-4B8C-83A1-F6EECF244321}">
                <p14:modId xmlns:p14="http://schemas.microsoft.com/office/powerpoint/2010/main" val="3783554107"/>
              </p:ext>
            </p:extLst>
          </p:nvPr>
        </p:nvGraphicFramePr>
        <p:xfrm>
          <a:off x="457200" y="2055813"/>
          <a:ext cx="8001000" cy="2798762"/>
        </p:xfrm>
        <a:graphic>
          <a:graphicData uri="http://schemas.openxmlformats.org/presentationml/2006/ole">
            <mc:AlternateContent xmlns:mc="http://schemas.openxmlformats.org/markup-compatibility/2006">
              <mc:Choice xmlns:v="urn:schemas-microsoft-com:vml" Requires="v">
                <p:oleObj spid="_x0000_s49167" name="Equation" r:id="rId4" imgW="3340100" imgH="1168400" progId="Equation.3">
                  <p:embed/>
                </p:oleObj>
              </mc:Choice>
              <mc:Fallback>
                <p:oleObj name="Equation" r:id="rId4" imgW="3340100" imgH="11684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055813"/>
                        <a:ext cx="8001000" cy="279876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dirty="0" smtClean="0"/>
              <a:t>Testing Effects in Two-way Random Effects Model</a:t>
            </a:r>
            <a:endParaRPr lang="en-US" dirty="0"/>
          </a:p>
        </p:txBody>
      </p:sp>
      <p:sp>
        <p:nvSpPr>
          <p:cNvPr id="33795" name="Rectangle 3"/>
          <p:cNvSpPr>
            <a:spLocks noGrp="1" noChangeArrowheads="1"/>
          </p:cNvSpPr>
          <p:nvPr>
            <p:ph idx="1"/>
          </p:nvPr>
        </p:nvSpPr>
        <p:spPr/>
        <p:txBody>
          <a:bodyPr/>
          <a:lstStyle/>
          <a:p>
            <a:pPr eaLnBrk="1" hangingPunct="1">
              <a:defRPr/>
            </a:pPr>
            <a:r>
              <a:rPr lang="en-US"/>
              <a:t>The EMS suggests that the fixed effect (A) is tested against the two-way effect (AB) for both forms (F=MSA/MSAB)</a:t>
            </a:r>
          </a:p>
          <a:p>
            <a:pPr eaLnBrk="1" hangingPunct="1">
              <a:defRPr/>
            </a:pPr>
            <a:r>
              <a:rPr lang="en-US"/>
              <a:t>The EMS suggests that the random effect (B) is tested against error (F=MSB/MSE) for the restricted model, but tested against the two-way effect (AB) for the unrestricted model (F=MSB/MSAB)</a:t>
            </a:r>
          </a:p>
        </p:txBody>
      </p:sp>
    </p:spTree>
  </p:cSld>
  <p:clrMapOvr>
    <a:masterClrMapping/>
  </p:clrMapOvr>
  <p:transition spd="med">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dirty="0"/>
              <a:t>Two-way Mixed </a:t>
            </a:r>
            <a:r>
              <a:rPr lang="en-US" dirty="0" smtClean="0"/>
              <a:t>Effects Example</a:t>
            </a:r>
            <a:endParaRPr lang="en-US" dirty="0"/>
          </a:p>
        </p:txBody>
      </p:sp>
      <p:sp>
        <p:nvSpPr>
          <p:cNvPr id="34819" name="Rectangle 3"/>
          <p:cNvSpPr>
            <a:spLocks noGrp="1" noChangeArrowheads="1"/>
          </p:cNvSpPr>
          <p:nvPr>
            <p:ph idx="1"/>
          </p:nvPr>
        </p:nvSpPr>
        <p:spPr/>
        <p:txBody>
          <a:bodyPr/>
          <a:lstStyle/>
          <a:p>
            <a:pPr eaLnBrk="1" hangingPunct="1">
              <a:defRPr/>
            </a:pPr>
            <a:r>
              <a:rPr lang="en-US"/>
              <a:t>For the Gage R&amp;R study, assume that Part is still a random effect, but that Operator is a fixed effect</a:t>
            </a:r>
          </a:p>
          <a:p>
            <a:pPr eaLnBrk="1" hangingPunct="1">
              <a:defRPr/>
            </a:pPr>
            <a:r>
              <a:rPr lang="en-US"/>
              <a:t>SAS and Minitab analysis</a:t>
            </a:r>
          </a:p>
        </p:txBody>
      </p:sp>
    </p:spTree>
  </p:cSld>
  <p:clrMapOvr>
    <a:masterClrMapping/>
  </p:clrMapOvr>
  <p:transition spd="med">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dirty="0"/>
              <a:t>One-way Random </a:t>
            </a:r>
            <a:r>
              <a:rPr lang="en-US" dirty="0" smtClean="0"/>
              <a:t>Effects Model</a:t>
            </a:r>
            <a:endParaRPr lang="en-US" dirty="0"/>
          </a:p>
        </p:txBody>
      </p:sp>
      <p:graphicFrame>
        <p:nvGraphicFramePr>
          <p:cNvPr id="18435" name="Object 2" descr="The one-way random effects model for the observations, with independent identically distributed normal terms for the random effect and the residual.  The residuals and th random effects are independent." title="One-way random effects model"/>
          <p:cNvGraphicFramePr>
            <a:graphicFrameLocks noGrp="1" noChangeAspect="1"/>
          </p:cNvGraphicFramePr>
          <p:nvPr>
            <p:ph idx="1"/>
            <p:extLst>
              <p:ext uri="{D42A27DB-BD31-4B8C-83A1-F6EECF244321}">
                <p14:modId xmlns:p14="http://schemas.microsoft.com/office/powerpoint/2010/main" val="4188213031"/>
              </p:ext>
            </p:extLst>
          </p:nvPr>
        </p:nvGraphicFramePr>
        <p:xfrm>
          <a:off x="1447800" y="2133600"/>
          <a:ext cx="5964238" cy="2605088"/>
        </p:xfrm>
        <a:graphic>
          <a:graphicData uri="http://schemas.openxmlformats.org/presentationml/2006/ole">
            <mc:AlternateContent xmlns:mc="http://schemas.openxmlformats.org/markup-compatibility/2006">
              <mc:Choice xmlns:v="urn:schemas-microsoft-com:vml" Requires="v">
                <p:oleObj spid="_x0000_s18448" name="Equation" r:id="rId3" imgW="2209800" imgH="965200" progId="Equation.3">
                  <p:embed/>
                </p:oleObj>
              </mc:Choice>
              <mc:Fallback>
                <p:oleObj name="Equation" r:id="rId3" imgW="2209800" imgH="965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133600"/>
                        <a:ext cx="5964238" cy="26050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dirty="0" smtClean="0"/>
              <a:t>Model Properties</a:t>
            </a:r>
            <a:endParaRPr lang="en-US" dirty="0"/>
          </a:p>
        </p:txBody>
      </p:sp>
      <p:graphicFrame>
        <p:nvGraphicFramePr>
          <p:cNvPr id="19459" name="Object 2" descr="Expectations, variance, covariances and correlations are worked out for observations and pairs of observations." title="Model properties"/>
          <p:cNvGraphicFramePr>
            <a:graphicFrameLocks noGrp="1" noChangeAspect="1"/>
          </p:cNvGraphicFramePr>
          <p:nvPr>
            <p:ph idx="1"/>
            <p:extLst>
              <p:ext uri="{D42A27DB-BD31-4B8C-83A1-F6EECF244321}">
                <p14:modId xmlns:p14="http://schemas.microsoft.com/office/powerpoint/2010/main" val="481001322"/>
              </p:ext>
            </p:extLst>
          </p:nvPr>
        </p:nvGraphicFramePr>
        <p:xfrm>
          <a:off x="2057400" y="2286000"/>
          <a:ext cx="4903788" cy="2636838"/>
        </p:xfrm>
        <a:graphic>
          <a:graphicData uri="http://schemas.openxmlformats.org/presentationml/2006/ole">
            <mc:AlternateContent xmlns:mc="http://schemas.openxmlformats.org/markup-compatibility/2006">
              <mc:Choice xmlns:v="urn:schemas-microsoft-com:vml" Requires="v">
                <p:oleObj spid="_x0000_s19472" name="Equation" r:id="rId3" imgW="2362200" imgH="1270000" progId="Equation.3">
                  <p:embed/>
                </p:oleObj>
              </mc:Choice>
              <mc:Fallback>
                <p:oleObj name="Equation" r:id="rId3" imgW="2362200" imgH="12700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286000"/>
                        <a:ext cx="4903788" cy="26368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en-US" sz="4000" dirty="0"/>
              <a:t>One-way Random Effects</a:t>
            </a:r>
            <a:br>
              <a:rPr lang="en-US" sz="4000" dirty="0"/>
            </a:br>
            <a:r>
              <a:rPr lang="en-US" sz="4000" dirty="0" smtClean="0"/>
              <a:t>MSTR</a:t>
            </a:r>
            <a:r>
              <a:rPr lang="en-US" sz="4000" dirty="0"/>
              <a:t> </a:t>
            </a:r>
            <a:r>
              <a:rPr lang="en-US" sz="4000" dirty="0" smtClean="0"/>
              <a:t>numerator</a:t>
            </a:r>
            <a:endParaRPr lang="en-US" sz="4000" dirty="0"/>
          </a:p>
        </p:txBody>
      </p:sp>
      <p:graphicFrame>
        <p:nvGraphicFramePr>
          <p:cNvPr id="20483" name="Object 2" descr="The numerator for MSTR is written out in terms of model parameters to simplify the calculation of its expectation." title="Mean Square Treatment"/>
          <p:cNvGraphicFramePr>
            <a:graphicFrameLocks noGrp="1" noChangeAspect="1"/>
          </p:cNvGraphicFramePr>
          <p:nvPr>
            <p:ph sz="half" idx="1"/>
            <p:extLst>
              <p:ext uri="{D42A27DB-BD31-4B8C-83A1-F6EECF244321}">
                <p14:modId xmlns:p14="http://schemas.microsoft.com/office/powerpoint/2010/main" val="1113526158"/>
              </p:ext>
            </p:extLst>
          </p:nvPr>
        </p:nvGraphicFramePr>
        <p:xfrm>
          <a:off x="1295400" y="2514600"/>
          <a:ext cx="6553200" cy="2324100"/>
        </p:xfrm>
        <a:graphic>
          <a:graphicData uri="http://schemas.openxmlformats.org/presentationml/2006/ole">
            <mc:AlternateContent xmlns:mc="http://schemas.openxmlformats.org/markup-compatibility/2006">
              <mc:Choice xmlns:v="urn:schemas-microsoft-com:vml" Requires="v">
                <p:oleObj spid="_x0000_s20496" name="Equation" r:id="rId4" imgW="2794000" imgH="990600" progId="Equation.3">
                  <p:embed/>
                </p:oleObj>
              </mc:Choice>
              <mc:Fallback>
                <p:oleObj name="Equation" r:id="rId4" imgW="2794000" imgH="990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514600"/>
                        <a:ext cx="6553200" cy="23241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sz="4000"/>
              <a:t>One-way Random Effects</a:t>
            </a:r>
            <a:br>
              <a:rPr lang="en-US" sz="4000"/>
            </a:br>
            <a:r>
              <a:rPr lang="en-US" sz="4000"/>
              <a:t>E(MSTR)</a:t>
            </a:r>
          </a:p>
        </p:txBody>
      </p:sp>
      <p:graphicFrame>
        <p:nvGraphicFramePr>
          <p:cNvPr id="21507" name="Object 2" descr="The MSTR is re-expressed in terms of the random effects and residuals.  The expectation is then the scaled sum of expectations of sample variances." title="Expected value of MSTR"/>
          <p:cNvGraphicFramePr>
            <a:graphicFrameLocks noGrp="1" noChangeAspect="1"/>
          </p:cNvGraphicFramePr>
          <p:nvPr>
            <p:ph sz="half" idx="1"/>
            <p:extLst>
              <p:ext uri="{D42A27DB-BD31-4B8C-83A1-F6EECF244321}">
                <p14:modId xmlns:p14="http://schemas.microsoft.com/office/powerpoint/2010/main" val="3662489787"/>
              </p:ext>
            </p:extLst>
          </p:nvPr>
        </p:nvGraphicFramePr>
        <p:xfrm>
          <a:off x="457200" y="2819400"/>
          <a:ext cx="8485188" cy="2374900"/>
        </p:xfrm>
        <a:graphic>
          <a:graphicData uri="http://schemas.openxmlformats.org/presentationml/2006/ole">
            <mc:AlternateContent xmlns:mc="http://schemas.openxmlformats.org/markup-compatibility/2006">
              <mc:Choice xmlns:v="urn:schemas-microsoft-com:vml" Requires="v">
                <p:oleObj spid="_x0000_s21519" name="Equation" r:id="rId4" imgW="4038600" imgH="1130300" progId="Equation.3">
                  <p:embed/>
                </p:oleObj>
              </mc:Choice>
              <mc:Fallback>
                <p:oleObj name="Equation" r:id="rId4" imgW="4038600" imgH="11303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819400"/>
                        <a:ext cx="8485188" cy="23749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z="4000"/>
              <a:t>One-way Random Effects</a:t>
            </a:r>
            <a:br>
              <a:rPr lang="en-US" sz="4000"/>
            </a:br>
            <a:r>
              <a:rPr lang="en-US" sz="4000"/>
              <a:t>Testing</a:t>
            </a:r>
          </a:p>
        </p:txBody>
      </p:sp>
      <p:sp>
        <p:nvSpPr>
          <p:cNvPr id="24579" name="Rectangle 3"/>
          <p:cNvSpPr>
            <a:spLocks noGrp="1" noChangeArrowheads="1"/>
          </p:cNvSpPr>
          <p:nvPr>
            <p:ph type="body" sz="half" idx="1"/>
          </p:nvPr>
        </p:nvSpPr>
        <p:spPr>
          <a:xfrm>
            <a:off x="685800" y="1981200"/>
            <a:ext cx="7772400" cy="4267200"/>
          </a:xfrm>
        </p:spPr>
        <p:txBody>
          <a:bodyPr/>
          <a:lstStyle/>
          <a:p>
            <a:pPr eaLnBrk="1" hangingPunct="1">
              <a:buFont typeface="Wingdings" pitchFamily="1" charset="2"/>
              <a:buChar char="n"/>
              <a:defRPr/>
            </a:pPr>
            <a:r>
              <a:rPr lang="en-US" sz="2800" smtClean="0">
                <a:latin typeface="Arial Unicode MS" pitchFamily="1" charset="0"/>
                <a:ea typeface="ＭＳ Ｐゴシック" pitchFamily="1" charset="-128"/>
              </a:rPr>
              <a:t>By a similar argument, we can show E(MSE)=</a:t>
            </a:r>
            <a:r>
              <a:rPr lang="en-US" sz="2800" smtClean="0">
                <a:latin typeface="Symbol" pitchFamily="1" charset="2"/>
                <a:ea typeface="ＭＳ Ｐゴシック" pitchFamily="1" charset="-128"/>
              </a:rPr>
              <a:t></a:t>
            </a:r>
            <a:r>
              <a:rPr lang="en-US" sz="2800" baseline="30000" smtClean="0">
                <a:latin typeface="Times New Roman" pitchFamily="1" charset="0"/>
                <a:ea typeface="ＭＳ Ｐゴシック" pitchFamily="1" charset="-128"/>
              </a:rPr>
              <a:t>2</a:t>
            </a:r>
            <a:endParaRPr lang="en-US" sz="2800" smtClean="0">
              <a:latin typeface="Times New Roman" pitchFamily="1" charset="0"/>
              <a:ea typeface="ＭＳ Ｐゴシック" pitchFamily="1" charset="-128"/>
            </a:endParaRPr>
          </a:p>
          <a:p>
            <a:pPr eaLnBrk="1" hangingPunct="1">
              <a:buFont typeface="Wingdings" pitchFamily="1" charset="2"/>
              <a:buChar char="n"/>
              <a:defRPr/>
            </a:pPr>
            <a:r>
              <a:rPr lang="en-US" sz="2800" smtClean="0">
                <a:latin typeface="Times New Roman" pitchFamily="1" charset="0"/>
                <a:ea typeface="ＭＳ Ｐゴシック" pitchFamily="1" charset="-128"/>
              </a:rPr>
              <a:t>The familiar F-test statistic for testing</a:t>
            </a:r>
            <a:endParaRPr lang="en-US" sz="2800" smtClean="0">
              <a:latin typeface="Arial Unicode MS" pitchFamily="1" charset="0"/>
              <a:ea typeface="ＭＳ Ｐゴシック" pitchFamily="1" charset="-128"/>
            </a:endParaRPr>
          </a:p>
        </p:txBody>
      </p:sp>
      <p:graphicFrame>
        <p:nvGraphicFramePr>
          <p:cNvPr id="22532" name="Object 2" descr="The standard null hypotheses for one-way fixed effects and random effects models are listed." title="Null hypotheses"/>
          <p:cNvGraphicFramePr>
            <a:graphicFrameLocks noGrp="1" noChangeAspect="1"/>
          </p:cNvGraphicFramePr>
          <p:nvPr>
            <p:ph sz="half" idx="2"/>
            <p:extLst>
              <p:ext uri="{D42A27DB-BD31-4B8C-83A1-F6EECF244321}">
                <p14:modId xmlns:p14="http://schemas.microsoft.com/office/powerpoint/2010/main" val="3201842700"/>
              </p:ext>
            </p:extLst>
          </p:nvPr>
        </p:nvGraphicFramePr>
        <p:xfrm>
          <a:off x="1371600" y="3413125"/>
          <a:ext cx="6096000" cy="1898650"/>
        </p:xfrm>
        <a:graphic>
          <a:graphicData uri="http://schemas.openxmlformats.org/presentationml/2006/ole">
            <mc:AlternateContent xmlns:mc="http://schemas.openxmlformats.org/markup-compatibility/2006">
              <mc:Choice xmlns:v="urn:schemas-microsoft-com:vml" Requires="v">
                <p:oleObj spid="_x0000_s22544" name="Equation" r:id="rId3" imgW="2120900" imgH="660400" progId="Equation.3">
                  <p:embed/>
                </p:oleObj>
              </mc:Choice>
              <mc:Fallback>
                <p:oleObj name="Equation" r:id="rId3" imgW="2120900" imgH="6604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413125"/>
                        <a:ext cx="6096000" cy="18986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6" name="Object 2" descr="The F distribution under the alternative hypothesis can be written as a scaled central F distribution, where the scaling factor depends on unknown parameters." title="F distribution under alternative hypothesis"/>
          <p:cNvGraphicFramePr>
            <a:graphicFrameLocks noChangeAspect="1"/>
          </p:cNvGraphicFramePr>
          <p:nvPr>
            <p:extLst>
              <p:ext uri="{D42A27DB-BD31-4B8C-83A1-F6EECF244321}">
                <p14:modId xmlns:p14="http://schemas.microsoft.com/office/powerpoint/2010/main" val="2993244414"/>
              </p:ext>
            </p:extLst>
          </p:nvPr>
        </p:nvGraphicFramePr>
        <p:xfrm>
          <a:off x="685800" y="2438400"/>
          <a:ext cx="6934200" cy="855663"/>
        </p:xfrm>
        <a:graphic>
          <a:graphicData uri="http://schemas.openxmlformats.org/presentationml/2006/ole">
            <mc:AlternateContent xmlns:mc="http://schemas.openxmlformats.org/markup-compatibility/2006">
              <mc:Choice xmlns:v="urn:schemas-microsoft-com:vml" Requires="v">
                <p:oleObj spid="_x0000_s23569" name="Equation" r:id="rId4" imgW="3187700" imgH="393700" progId="Equation.3">
                  <p:embed/>
                </p:oleObj>
              </mc:Choice>
              <mc:Fallback>
                <p:oleObj name="Equation" r:id="rId4" imgW="3187700" imgH="3937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2438400"/>
                        <a:ext cx="6934200" cy="8556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83" name="Rectangle 3"/>
          <p:cNvSpPr>
            <a:spLocks noGrp="1" noChangeArrowheads="1"/>
          </p:cNvSpPr>
          <p:nvPr>
            <p:ph idx="1"/>
          </p:nvPr>
        </p:nvSpPr>
        <p:spPr/>
        <p:txBody>
          <a:bodyPr/>
          <a:lstStyle/>
          <a:p>
            <a:pPr eaLnBrk="1" hangingPunct="1">
              <a:defRPr/>
            </a:pPr>
            <a:r>
              <a:rPr lang="en-US"/>
              <a:t>Under the true model,</a:t>
            </a:r>
          </a:p>
          <a:p>
            <a:pPr eaLnBrk="1" hangingPunct="1">
              <a:defRPr/>
            </a:pPr>
            <a:endParaRPr lang="en-US"/>
          </a:p>
          <a:p>
            <a:pPr eaLnBrk="1" hangingPunct="1">
              <a:defRPr/>
            </a:pPr>
            <a:endParaRPr lang="en-US"/>
          </a:p>
          <a:p>
            <a:pPr eaLnBrk="1" hangingPunct="1">
              <a:defRPr/>
            </a:pPr>
            <a:r>
              <a:rPr lang="en-US"/>
              <a:t>So power analysis for balanced one-way random effects can be studied using a </a:t>
            </a:r>
            <a:r>
              <a:rPr lang="en-US" i="1"/>
              <a:t>central</a:t>
            </a:r>
            <a:r>
              <a:rPr lang="en-US"/>
              <a:t> F-distribution</a:t>
            </a:r>
          </a:p>
        </p:txBody>
      </p:sp>
      <p:sp>
        <p:nvSpPr>
          <p:cNvPr id="46082" name="Rectangle 2"/>
          <p:cNvSpPr>
            <a:spLocks noGrp="1" noChangeArrowheads="1"/>
          </p:cNvSpPr>
          <p:nvPr>
            <p:ph type="title"/>
          </p:nvPr>
        </p:nvSpPr>
        <p:spPr/>
        <p:txBody>
          <a:bodyPr/>
          <a:lstStyle/>
          <a:p>
            <a:pPr eaLnBrk="1" hangingPunct="1">
              <a:defRPr/>
            </a:pPr>
            <a:r>
              <a:rPr lang="en-US"/>
              <a:t>One-way Testing</a:t>
            </a:r>
          </a:p>
        </p:txBody>
      </p:sp>
    </p:spTree>
  </p:cSld>
  <p:clrMapOvr>
    <a:masterClrMapping/>
  </p:clrMapOvr>
  <p:transition spd="med">
    <p:dissolve/>
  </p:transition>
  <p:timing>
    <p:tnLst>
      <p:par>
        <p:cTn id="1" dur="indefinite" restart="never" nodeType="tmRoot"/>
      </p:par>
    </p:tnLst>
  </p:timing>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12478</TotalTime>
  <Words>1133</Words>
  <Application>Microsoft Office PowerPoint</Application>
  <PresentationFormat>On-screen Show (4:3)</PresentationFormat>
  <Paragraphs>163</Paragraphs>
  <Slides>37</Slides>
  <Notes>26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7" baseType="lpstr">
      <vt:lpstr>Arial Unicode MS</vt:lpstr>
      <vt:lpstr>ＭＳ Ｐゴシック</vt:lpstr>
      <vt:lpstr>Calibri</vt:lpstr>
      <vt:lpstr>Symbol</vt:lpstr>
      <vt:lpstr>Tahoma</vt:lpstr>
      <vt:lpstr>Times</vt:lpstr>
      <vt:lpstr>Times New Roman</vt:lpstr>
      <vt:lpstr>Wingdings</vt:lpstr>
      <vt:lpstr>Theme1</vt:lpstr>
      <vt:lpstr>Equation</vt:lpstr>
      <vt:lpstr>Factorial Models</vt:lpstr>
      <vt:lpstr>One-way Random Effects</vt:lpstr>
      <vt:lpstr>Chapter 19 topics</vt:lpstr>
      <vt:lpstr>One-way Random Effects Model</vt:lpstr>
      <vt:lpstr>Model Properties</vt:lpstr>
      <vt:lpstr>One-way Random Effects MSTR numerator</vt:lpstr>
      <vt:lpstr>One-way Random Effects E(MSTR)</vt:lpstr>
      <vt:lpstr>One-way Random Effects Testing</vt:lpstr>
      <vt:lpstr>One-way Testing</vt:lpstr>
      <vt:lpstr>Power Analysis</vt:lpstr>
      <vt:lpstr>One-way Random Effects Review</vt:lpstr>
      <vt:lpstr>Two-way Random Effects Model</vt:lpstr>
      <vt:lpstr>Gauge R&amp;R Two-way Random Effects Model</vt:lpstr>
      <vt:lpstr>Gauge R&amp;R</vt:lpstr>
      <vt:lpstr>Repeatability and Reproducibility</vt:lpstr>
      <vt:lpstr>Gauge R&amp;R EMS</vt:lpstr>
      <vt:lpstr>Gauge R&amp;R Variance Components</vt:lpstr>
      <vt:lpstr>Gauge R&amp;R Example</vt:lpstr>
      <vt:lpstr>Two-way Random Effects Testing</vt:lpstr>
      <vt:lpstr>Approximate F tests</vt:lpstr>
      <vt:lpstr>Approximate F test EMS I</vt:lpstr>
      <vt:lpstr>Approximate F test EMS II</vt:lpstr>
      <vt:lpstr>Approximate F test</vt:lpstr>
      <vt:lpstr>Approximate F Distribution</vt:lpstr>
      <vt:lpstr>Approximate F test Example</vt:lpstr>
      <vt:lpstr>DF for Approximate F tests </vt:lpstr>
      <vt:lpstr>DF for Approximate F tests</vt:lpstr>
      <vt:lpstr>Chi-squared Distribution Property</vt:lpstr>
      <vt:lpstr>Chi-squared Approximation</vt:lpstr>
      <vt:lpstr>Variance of Linear Combinations</vt:lpstr>
      <vt:lpstr>Equating Two Variance Calculations</vt:lpstr>
      <vt:lpstr>Estimated Degrees of Freedom</vt:lpstr>
      <vt:lpstr>Two-way Mixed Effects Model</vt:lpstr>
      <vt:lpstr>Restricted vs. Unrestricted Model</vt:lpstr>
      <vt:lpstr>EMS for Two-way Mixed Effects Model</vt:lpstr>
      <vt:lpstr>Testing Effects in Two-way Random Effects Model</vt:lpstr>
      <vt:lpstr>Two-way Mixed Effects Example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Factorial Models</dc:title>
  <dc:creator>John and Rhonda Grego</dc:creator>
  <cp:lastModifiedBy>Grego John</cp:lastModifiedBy>
  <cp:revision>88</cp:revision>
  <cp:lastPrinted>2016-10-19T14:19:37Z</cp:lastPrinted>
  <dcterms:created xsi:type="dcterms:W3CDTF">2001-10-08T01:46:02Z</dcterms:created>
  <dcterms:modified xsi:type="dcterms:W3CDTF">2018-10-25T13:08:05Z</dcterms:modified>
</cp:coreProperties>
</file>