
<file path=[Content_Types].xml><?xml version="1.0" encoding="utf-8"?>
<Types xmlns="http://schemas.openxmlformats.org/package/2006/content-types">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Lst>
  <p:notesMasterIdLst>
    <p:notesMasterId r:id="rId10"/>
  </p:notesMasterIdLst>
  <p:handoutMasterIdLst>
    <p:handoutMasterId r:id="rId11"/>
  </p:handoutMasterIdLst>
  <p:sldIdLst>
    <p:sldId id="256" r:id="rId2"/>
    <p:sldId id="257" r:id="rId3"/>
    <p:sldId id="258" r:id="rId4"/>
    <p:sldId id="268" r:id="rId5"/>
    <p:sldId id="259" r:id="rId6"/>
    <p:sldId id="263" r:id="rId7"/>
    <p:sldId id="267" r:id="rId8"/>
    <p:sldId id="264" r:id="rId9"/>
  </p:sldIdLst>
  <p:sldSz cx="9144000" cy="6858000" type="screen4x3"/>
  <p:notesSz cx="7315200" cy="96012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Times" panose="02020603050405020304" pitchFamily="18"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6" d="100"/>
          <a:sy n="96" d="100"/>
        </p:scale>
        <p:origin x="75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3170238" cy="481013"/>
          </a:xfrm>
          <a:prstGeom prst="rect">
            <a:avLst/>
          </a:prstGeom>
          <a:noFill/>
          <a:ln w="9525">
            <a:noFill/>
            <a:miter lim="800000"/>
            <a:headEnd/>
            <a:tailEnd/>
          </a:ln>
          <a:effectLst/>
        </p:spPr>
        <p:txBody>
          <a:bodyPr vert="horz" wrap="square" lIns="96323" tIns="48161" rIns="96323" bIns="48161" numCol="1" anchor="t" anchorCtr="0" compatLnSpc="1">
            <a:prstTxWarp prst="textNoShape">
              <a:avLst/>
            </a:prstTxWarp>
          </a:bodyPr>
          <a:lstStyle>
            <a:lvl1pPr defTabSz="963613">
              <a:defRPr sz="1300">
                <a:latin typeface="Times" pitchFamily="1" charset="0"/>
                <a:ea typeface="+mn-ea"/>
              </a:defRPr>
            </a:lvl1pPr>
          </a:lstStyle>
          <a:p>
            <a:pPr>
              <a:defRPr/>
            </a:pPr>
            <a:endParaRPr lang="en-US"/>
          </a:p>
        </p:txBody>
      </p:sp>
      <p:sp>
        <p:nvSpPr>
          <p:cNvPr id="15363" name="Rectangle 3"/>
          <p:cNvSpPr>
            <a:spLocks noGrp="1" noChangeArrowheads="1"/>
          </p:cNvSpPr>
          <p:nvPr>
            <p:ph type="dt" sz="quarter" idx="1"/>
          </p:nvPr>
        </p:nvSpPr>
        <p:spPr bwMode="auto">
          <a:xfrm>
            <a:off x="4144963" y="0"/>
            <a:ext cx="3170237" cy="481013"/>
          </a:xfrm>
          <a:prstGeom prst="rect">
            <a:avLst/>
          </a:prstGeom>
          <a:noFill/>
          <a:ln w="9525">
            <a:noFill/>
            <a:miter lim="800000"/>
            <a:headEnd/>
            <a:tailEnd/>
          </a:ln>
          <a:effectLst/>
        </p:spPr>
        <p:txBody>
          <a:bodyPr vert="horz" wrap="square" lIns="96323" tIns="48161" rIns="96323" bIns="48161" numCol="1" anchor="t" anchorCtr="0" compatLnSpc="1">
            <a:prstTxWarp prst="textNoShape">
              <a:avLst/>
            </a:prstTxWarp>
          </a:bodyPr>
          <a:lstStyle>
            <a:lvl1pPr algn="r" defTabSz="963613">
              <a:defRPr sz="1300">
                <a:latin typeface="Times" pitchFamily="1" charset="0"/>
                <a:ea typeface="+mn-ea"/>
              </a:defRPr>
            </a:lvl1pPr>
          </a:lstStyle>
          <a:p>
            <a:pPr>
              <a:defRPr/>
            </a:pPr>
            <a:endParaRPr lang="en-US"/>
          </a:p>
        </p:txBody>
      </p:sp>
      <p:sp>
        <p:nvSpPr>
          <p:cNvPr id="15364" name="Rectangle 4"/>
          <p:cNvSpPr>
            <a:spLocks noGrp="1" noChangeArrowheads="1"/>
          </p:cNvSpPr>
          <p:nvPr>
            <p:ph type="ftr" sz="quarter" idx="2"/>
          </p:nvPr>
        </p:nvSpPr>
        <p:spPr bwMode="auto">
          <a:xfrm>
            <a:off x="0" y="9120188"/>
            <a:ext cx="3170238" cy="481012"/>
          </a:xfrm>
          <a:prstGeom prst="rect">
            <a:avLst/>
          </a:prstGeom>
          <a:noFill/>
          <a:ln w="9525">
            <a:noFill/>
            <a:miter lim="800000"/>
            <a:headEnd/>
            <a:tailEnd/>
          </a:ln>
          <a:effectLst/>
        </p:spPr>
        <p:txBody>
          <a:bodyPr vert="horz" wrap="square" lIns="96323" tIns="48161" rIns="96323" bIns="48161" numCol="1" anchor="b" anchorCtr="0" compatLnSpc="1">
            <a:prstTxWarp prst="textNoShape">
              <a:avLst/>
            </a:prstTxWarp>
          </a:bodyPr>
          <a:lstStyle>
            <a:lvl1pPr defTabSz="963613">
              <a:defRPr sz="1300">
                <a:latin typeface="Times" pitchFamily="1" charset="0"/>
                <a:ea typeface="+mn-ea"/>
              </a:defRPr>
            </a:lvl1pPr>
          </a:lstStyle>
          <a:p>
            <a:pPr>
              <a:defRPr/>
            </a:pPr>
            <a:endParaRPr lang="en-US"/>
          </a:p>
        </p:txBody>
      </p:sp>
      <p:sp>
        <p:nvSpPr>
          <p:cNvPr id="15365" name="Rectangle 5"/>
          <p:cNvSpPr>
            <a:spLocks noGrp="1" noChangeArrowheads="1"/>
          </p:cNvSpPr>
          <p:nvPr>
            <p:ph type="sldNum" sz="quarter" idx="3"/>
          </p:nvPr>
        </p:nvSpPr>
        <p:spPr bwMode="auto">
          <a:xfrm>
            <a:off x="4144963" y="9120188"/>
            <a:ext cx="3170237" cy="481012"/>
          </a:xfrm>
          <a:prstGeom prst="rect">
            <a:avLst/>
          </a:prstGeom>
          <a:noFill/>
          <a:ln w="9525">
            <a:noFill/>
            <a:miter lim="800000"/>
            <a:headEnd/>
            <a:tailEnd/>
          </a:ln>
          <a:effectLst/>
        </p:spPr>
        <p:txBody>
          <a:bodyPr vert="horz" wrap="square" lIns="96323" tIns="48161" rIns="96323" bIns="48161" numCol="1" anchor="b" anchorCtr="0" compatLnSpc="1">
            <a:prstTxWarp prst="textNoShape">
              <a:avLst/>
            </a:prstTxWarp>
          </a:bodyPr>
          <a:lstStyle>
            <a:lvl1pPr algn="r" defTabSz="963613">
              <a:defRPr sz="1300"/>
            </a:lvl1pPr>
          </a:lstStyle>
          <a:p>
            <a:fld id="{F5EFCFA7-86ED-4D00-B237-E29B34778998}" type="slidenum">
              <a:rPr lang="en-US" altLang="en-US"/>
              <a:pPr/>
              <a:t>‹#›</a:t>
            </a:fld>
            <a:endParaRPr lang="en-US" altLang="en-US"/>
          </a:p>
        </p:txBody>
      </p:sp>
    </p:spTree>
    <p:extLst>
      <p:ext uri="{BB962C8B-B14F-4D97-AF65-F5344CB8AC3E}">
        <p14:creationId xmlns:p14="http://schemas.microsoft.com/office/powerpoint/2010/main" val="17485683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fld id="{800295DF-5CA7-4428-862F-6577DF1527C9}" type="datetimeFigureOut">
              <a:rPr lang="en-US" smtClean="0"/>
              <a:t>10/23/2018</a:t>
            </a:fld>
            <a:endParaRPr lang="en-US"/>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90333585-8112-4968-B240-6CCAF3744C7F}" type="slidenum">
              <a:rPr lang="en-US" smtClean="0"/>
              <a:t>‹#›</a:t>
            </a:fld>
            <a:endParaRPr lang="en-US"/>
          </a:p>
        </p:txBody>
      </p:sp>
    </p:spTree>
    <p:extLst>
      <p:ext uri="{BB962C8B-B14F-4D97-AF65-F5344CB8AC3E}">
        <p14:creationId xmlns:p14="http://schemas.microsoft.com/office/powerpoint/2010/main" val="5156648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Soil example—bring up pdf files from webpage (design and observed responses),</a:t>
            </a:r>
            <a:r>
              <a:rPr lang="en-US" baseline="0" dirty="0" smtClean="0"/>
              <a:t> SAS code</a:t>
            </a:r>
            <a:endParaRPr lang="en-US" dirty="0"/>
          </a:p>
        </p:txBody>
      </p:sp>
      <p:sp>
        <p:nvSpPr>
          <p:cNvPr id="4" name="Slide Number Placeholder 3"/>
          <p:cNvSpPr>
            <a:spLocks noGrp="1"/>
          </p:cNvSpPr>
          <p:nvPr>
            <p:ph type="sldNum" sz="quarter" idx="10"/>
          </p:nvPr>
        </p:nvSpPr>
        <p:spPr/>
        <p:txBody>
          <a:bodyPr/>
          <a:lstStyle/>
          <a:p>
            <a:fld id="{90333585-8112-4968-B240-6CCAF3744C7F}" type="slidenum">
              <a:rPr lang="en-US" smtClean="0"/>
              <a:t>1</a:t>
            </a:fld>
            <a:endParaRPr lang="en-US"/>
          </a:p>
        </p:txBody>
      </p:sp>
    </p:spTree>
    <p:extLst>
      <p:ext uri="{BB962C8B-B14F-4D97-AF65-F5344CB8AC3E}">
        <p14:creationId xmlns:p14="http://schemas.microsoft.com/office/powerpoint/2010/main" val="15342842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Group interaction and error</a:t>
            </a:r>
            <a:endParaRPr lang="en-US" dirty="0"/>
          </a:p>
        </p:txBody>
      </p:sp>
      <p:sp>
        <p:nvSpPr>
          <p:cNvPr id="4" name="Slide Number Placeholder 3"/>
          <p:cNvSpPr>
            <a:spLocks noGrp="1"/>
          </p:cNvSpPr>
          <p:nvPr>
            <p:ph type="sldNum" sz="quarter" idx="10"/>
          </p:nvPr>
        </p:nvSpPr>
        <p:spPr/>
        <p:txBody>
          <a:bodyPr/>
          <a:lstStyle/>
          <a:p>
            <a:fld id="{90333585-8112-4968-B240-6CCAF3744C7F}" type="slidenum">
              <a:rPr lang="en-US" smtClean="0"/>
              <a:t>2</a:t>
            </a:fld>
            <a:endParaRPr lang="en-US"/>
          </a:p>
        </p:txBody>
      </p:sp>
    </p:spTree>
    <p:extLst>
      <p:ext uri="{BB962C8B-B14F-4D97-AF65-F5344CB8AC3E}">
        <p14:creationId xmlns:p14="http://schemas.microsoft.com/office/powerpoint/2010/main" val="30259820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0333585-8112-4968-B240-6CCAF3744C7F}" type="slidenum">
              <a:rPr lang="en-US" smtClean="0"/>
              <a:t>3</a:t>
            </a:fld>
            <a:endParaRPr lang="en-US"/>
          </a:p>
        </p:txBody>
      </p:sp>
    </p:spTree>
    <p:extLst>
      <p:ext uri="{BB962C8B-B14F-4D97-AF65-F5344CB8AC3E}">
        <p14:creationId xmlns:p14="http://schemas.microsoft.com/office/powerpoint/2010/main" val="21982054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First bullet: F tests both the difference in means and randomization restriction. </a:t>
            </a:r>
            <a:r>
              <a:rPr lang="en-US" baseline="0" dirty="0" smtClean="0"/>
              <a:t> Block effects are rarely </a:t>
            </a:r>
            <a:r>
              <a:rPr lang="en-US" baseline="0" dirty="0" err="1" smtClean="0"/>
              <a:t>iid</a:t>
            </a:r>
            <a:r>
              <a:rPr lang="en-US" baseline="0" dirty="0" smtClean="0"/>
              <a:t> Normal.  A permutation test argument can justify the test on blocks.</a:t>
            </a:r>
            <a:endParaRPr lang="en-US" dirty="0" smtClean="0"/>
          </a:p>
          <a:p>
            <a:r>
              <a:rPr lang="en-US" dirty="0" smtClean="0"/>
              <a:t>Third bullet: The factor in the soil example</a:t>
            </a:r>
            <a:r>
              <a:rPr lang="en-US" baseline="0" dirty="0" smtClean="0"/>
              <a:t> had a factorial structure.</a:t>
            </a:r>
            <a:endParaRPr lang="en-US" dirty="0"/>
          </a:p>
        </p:txBody>
      </p:sp>
      <p:sp>
        <p:nvSpPr>
          <p:cNvPr id="4" name="Slide Number Placeholder 3"/>
          <p:cNvSpPr>
            <a:spLocks noGrp="1"/>
          </p:cNvSpPr>
          <p:nvPr>
            <p:ph type="sldNum" sz="quarter" idx="10"/>
          </p:nvPr>
        </p:nvSpPr>
        <p:spPr/>
        <p:txBody>
          <a:bodyPr/>
          <a:lstStyle/>
          <a:p>
            <a:fld id="{90333585-8112-4968-B240-6CCAF3744C7F}" type="slidenum">
              <a:rPr lang="en-US" smtClean="0"/>
              <a:t>4</a:t>
            </a:fld>
            <a:endParaRPr lang="en-US"/>
          </a:p>
        </p:txBody>
      </p:sp>
    </p:spTree>
    <p:extLst>
      <p:ext uri="{BB962C8B-B14F-4D97-AF65-F5344CB8AC3E}">
        <p14:creationId xmlns:p14="http://schemas.microsoft.com/office/powerpoint/2010/main" val="14858650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primes</a:t>
            </a:r>
            <a:r>
              <a:rPr lang="en-US" baseline="0" dirty="0" smtClean="0"/>
              <a:t> indicate OBSERVED values of the marginal.</a:t>
            </a:r>
            <a:endParaRPr lang="en-US" dirty="0"/>
          </a:p>
        </p:txBody>
      </p:sp>
      <p:sp>
        <p:nvSpPr>
          <p:cNvPr id="4" name="Slide Number Placeholder 3"/>
          <p:cNvSpPr>
            <a:spLocks noGrp="1"/>
          </p:cNvSpPr>
          <p:nvPr>
            <p:ph type="sldNum" sz="quarter" idx="10"/>
          </p:nvPr>
        </p:nvSpPr>
        <p:spPr/>
        <p:txBody>
          <a:bodyPr/>
          <a:lstStyle/>
          <a:p>
            <a:fld id="{90333585-8112-4968-B240-6CCAF3744C7F}" type="slidenum">
              <a:rPr lang="en-US" smtClean="0"/>
              <a:t>5</a:t>
            </a:fld>
            <a:endParaRPr lang="en-US"/>
          </a:p>
        </p:txBody>
      </p:sp>
    </p:spTree>
    <p:extLst>
      <p:ext uri="{BB962C8B-B14F-4D97-AF65-F5344CB8AC3E}">
        <p14:creationId xmlns:p14="http://schemas.microsoft.com/office/powerpoint/2010/main" val="5207980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used to derive these imputed values as a class exercise.</a:t>
            </a:r>
            <a:endParaRPr lang="en-US" dirty="0"/>
          </a:p>
        </p:txBody>
      </p:sp>
      <p:sp>
        <p:nvSpPr>
          <p:cNvPr id="4" name="Slide Number Placeholder 3"/>
          <p:cNvSpPr>
            <a:spLocks noGrp="1"/>
          </p:cNvSpPr>
          <p:nvPr>
            <p:ph type="sldNum" sz="quarter" idx="10"/>
          </p:nvPr>
        </p:nvSpPr>
        <p:spPr/>
        <p:txBody>
          <a:bodyPr/>
          <a:lstStyle/>
          <a:p>
            <a:fld id="{90333585-8112-4968-B240-6CCAF3744C7F}" type="slidenum">
              <a:rPr lang="en-US" smtClean="0"/>
              <a:t>6</a:t>
            </a:fld>
            <a:endParaRPr lang="en-US"/>
          </a:p>
        </p:txBody>
      </p:sp>
    </p:spTree>
    <p:extLst>
      <p:ext uri="{BB962C8B-B14F-4D97-AF65-F5344CB8AC3E}">
        <p14:creationId xmlns:p14="http://schemas.microsoft.com/office/powerpoint/2010/main" val="20947438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Bullet 1: Plug-in imputed value will generate</a:t>
            </a:r>
            <a:r>
              <a:rPr lang="en-US" baseline="0" dirty="0" smtClean="0"/>
              <a:t> the wrong error </a:t>
            </a:r>
            <a:r>
              <a:rPr lang="en-US" baseline="0" dirty="0" err="1" smtClean="0"/>
              <a:t>df</a:t>
            </a:r>
            <a:r>
              <a:rPr lang="en-US" baseline="0" dirty="0" smtClean="0"/>
              <a:t>.  Maybe double-check the Type III contrast.</a:t>
            </a:r>
          </a:p>
          <a:p>
            <a:r>
              <a:rPr lang="en-US" baseline="0" dirty="0" smtClean="0"/>
              <a:t>Bullet 3: We cover </a:t>
            </a:r>
            <a:r>
              <a:rPr lang="en-US" baseline="0" smtClean="0"/>
              <a:t>this later.</a:t>
            </a:r>
            <a:endParaRPr lang="en-US"/>
          </a:p>
        </p:txBody>
      </p:sp>
      <p:sp>
        <p:nvSpPr>
          <p:cNvPr id="4" name="Slide Number Placeholder 3"/>
          <p:cNvSpPr>
            <a:spLocks noGrp="1"/>
          </p:cNvSpPr>
          <p:nvPr>
            <p:ph type="sldNum" sz="quarter" idx="10"/>
          </p:nvPr>
        </p:nvSpPr>
        <p:spPr/>
        <p:txBody>
          <a:bodyPr/>
          <a:lstStyle/>
          <a:p>
            <a:fld id="{90333585-8112-4968-B240-6CCAF3744C7F}" type="slidenum">
              <a:rPr lang="en-US" smtClean="0"/>
              <a:t>7</a:t>
            </a:fld>
            <a:endParaRPr lang="en-US"/>
          </a:p>
        </p:txBody>
      </p:sp>
    </p:spTree>
    <p:extLst>
      <p:ext uri="{BB962C8B-B14F-4D97-AF65-F5344CB8AC3E}">
        <p14:creationId xmlns:p14="http://schemas.microsoft.com/office/powerpoint/2010/main" val="34664363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458200" cy="5943600"/>
            <a:chOff x="0" y="0"/>
            <a:chExt cx="5328" cy="3744"/>
          </a:xfrm>
        </p:grpSpPr>
        <p:sp>
          <p:nvSpPr>
            <p:cNvPr id="5" name="Freeform 3"/>
            <p:cNvSpPr>
              <a:spLocks/>
            </p:cNvSpPr>
            <p:nvPr/>
          </p:nvSpPr>
          <p:spPr bwMode="hidden">
            <a:xfrm>
              <a:off x="0" y="1440"/>
              <a:ext cx="5155" cy="2304"/>
            </a:xfrm>
            <a:custGeom>
              <a:avLst/>
              <a:gdLst/>
              <a:ahLst/>
              <a:cxnLst>
                <a:cxn ang="0">
                  <a:pos x="5154" y="1769"/>
                </a:cxn>
                <a:cxn ang="0">
                  <a:pos x="0" y="2304"/>
                </a:cxn>
                <a:cxn ang="0">
                  <a:pos x="0" y="1252"/>
                </a:cxn>
                <a:cxn ang="0">
                  <a:pos x="5155" y="0"/>
                </a:cxn>
                <a:cxn ang="0">
                  <a:pos x="5155" y="1416"/>
                </a:cxn>
                <a:cxn ang="0">
                  <a:pos x="5154" y="1769"/>
                </a:cxn>
              </a:cxnLst>
              <a:rect l="0" t="0" r="r" b="b"/>
              <a:pathLst>
                <a:path w="5155" h="2304">
                  <a:moveTo>
                    <a:pt x="5154" y="1769"/>
                  </a:moveTo>
                  <a:lnTo>
                    <a:pt x="0" y="2304"/>
                  </a:lnTo>
                  <a:lnTo>
                    <a:pt x="0" y="1252"/>
                  </a:lnTo>
                  <a:lnTo>
                    <a:pt x="5155" y="0"/>
                  </a:lnTo>
                  <a:lnTo>
                    <a:pt x="5155" y="1416"/>
                  </a:lnTo>
                  <a:lnTo>
                    <a:pt x="5154" y="1769"/>
                  </a:lnTo>
                  <a:close/>
                </a:path>
              </a:pathLst>
            </a:custGeom>
            <a:gradFill rotWithShape="1">
              <a:gsLst>
                <a:gs pos="0">
                  <a:schemeClr val="bg1">
                    <a:gamma/>
                    <a:shade val="84706"/>
                    <a:invGamma/>
                  </a:schemeClr>
                </a:gs>
                <a:gs pos="100000">
                  <a:schemeClr val="bg1"/>
                </a:gs>
              </a:gsLst>
              <a:lin ang="0" scaled="1"/>
            </a:gradFill>
            <a:ln w="9525">
              <a:noFill/>
              <a:round/>
              <a:headEnd/>
              <a:tailEnd/>
            </a:ln>
          </p:spPr>
          <p:txBody>
            <a:bodyPr/>
            <a:lstStyle/>
            <a:p>
              <a:pPr>
                <a:defRPr/>
              </a:pPr>
              <a:endParaRPr lang="en-US" dirty="0">
                <a:solidFill>
                  <a:srgbClr val="FFFFFF"/>
                </a:solidFill>
                <a:effectLst>
                  <a:outerShdw blurRad="38100" dist="38100" dir="2700000" algn="tl">
                    <a:srgbClr val="000000">
                      <a:alpha val="43137"/>
                    </a:srgbClr>
                  </a:outerShdw>
                </a:effectLst>
                <a:latin typeface="Arial Unicode MS"/>
                <a:ea typeface="+mn-ea"/>
              </a:endParaRPr>
            </a:p>
          </p:txBody>
        </p:sp>
        <p:sp>
          <p:nvSpPr>
            <p:cNvPr id="6" name="Freeform 4"/>
            <p:cNvSpPr>
              <a:spLocks/>
            </p:cNvSpPr>
            <p:nvPr/>
          </p:nvSpPr>
          <p:spPr bwMode="hidden">
            <a:xfrm>
              <a:off x="0" y="0"/>
              <a:ext cx="5328" cy="3689"/>
            </a:xfrm>
            <a:custGeom>
              <a:avLst/>
              <a:gdLst/>
              <a:ahLst/>
              <a:cxnLst>
                <a:cxn ang="0">
                  <a:pos x="5311" y="3209"/>
                </a:cxn>
                <a:cxn ang="0">
                  <a:pos x="0" y="3689"/>
                </a:cxn>
                <a:cxn ang="0">
                  <a:pos x="0" y="9"/>
                </a:cxn>
                <a:cxn ang="0">
                  <a:pos x="5328" y="0"/>
                </a:cxn>
                <a:cxn ang="0">
                  <a:pos x="5311" y="3209"/>
                </a:cxn>
              </a:cxnLst>
              <a:rect l="0" t="0" r="r" b="b"/>
              <a:pathLst>
                <a:path w="5328" h="3689">
                  <a:moveTo>
                    <a:pt x="5311" y="3209"/>
                  </a:moveTo>
                  <a:lnTo>
                    <a:pt x="0" y="3689"/>
                  </a:lnTo>
                  <a:lnTo>
                    <a:pt x="0" y="9"/>
                  </a:lnTo>
                  <a:lnTo>
                    <a:pt x="5328" y="0"/>
                  </a:lnTo>
                  <a:lnTo>
                    <a:pt x="5311" y="3209"/>
                  </a:lnTo>
                  <a:close/>
                </a:path>
              </a:pathLst>
            </a:custGeom>
            <a:gradFill rotWithShape="1">
              <a:gsLst>
                <a:gs pos="0">
                  <a:schemeClr val="bg2"/>
                </a:gs>
                <a:gs pos="100000">
                  <a:schemeClr val="bg1"/>
                </a:gs>
              </a:gsLst>
              <a:lin ang="0" scaled="1"/>
            </a:gradFill>
            <a:ln w="9525">
              <a:noFill/>
              <a:round/>
              <a:headEnd/>
              <a:tailEnd/>
            </a:ln>
          </p:spPr>
          <p:txBody>
            <a:bodyPr/>
            <a:lstStyle/>
            <a:p>
              <a:pPr>
                <a:defRPr/>
              </a:pPr>
              <a:endParaRPr lang="en-US" dirty="0">
                <a:solidFill>
                  <a:srgbClr val="FFFFFF"/>
                </a:solidFill>
                <a:effectLst>
                  <a:outerShdw blurRad="38100" dist="38100" dir="2700000" algn="tl">
                    <a:srgbClr val="000000">
                      <a:alpha val="43137"/>
                    </a:srgbClr>
                  </a:outerShdw>
                </a:effectLst>
                <a:latin typeface="Arial Unicode MS"/>
                <a:ea typeface="+mn-ea"/>
              </a:endParaRPr>
            </a:p>
          </p:txBody>
        </p:sp>
      </p:grpSp>
      <p:sp>
        <p:nvSpPr>
          <p:cNvPr id="5125" name="Rectangle 5"/>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smtClean="0"/>
              <a:t>Click to edit Master subtitle style</a:t>
            </a:r>
            <a:endParaRPr lang="en-US"/>
          </a:p>
        </p:txBody>
      </p:sp>
      <p:sp>
        <p:nvSpPr>
          <p:cNvPr id="5129" name="Rectangle 9"/>
          <p:cNvSpPr>
            <a:spLocks noGrp="1" noChangeArrowheads="1"/>
          </p:cNvSpPr>
          <p:nvPr>
            <p:ph type="ctrTitle" sz="quarter"/>
          </p:nvPr>
        </p:nvSpPr>
        <p:spPr>
          <a:xfrm>
            <a:off x="685800" y="1768475"/>
            <a:ext cx="7772400" cy="1736725"/>
          </a:xfrm>
        </p:spPr>
        <p:txBody>
          <a:bodyPr anchor="b" anchorCtr="1"/>
          <a:lstStyle>
            <a:lvl1pPr>
              <a:defRPr sz="5400"/>
            </a:lvl1pPr>
          </a:lstStyle>
          <a:p>
            <a:r>
              <a:rPr lang="en-US" smtClean="0"/>
              <a:t>Click to edit Master title style</a:t>
            </a:r>
            <a:endParaRPr lang="en-US"/>
          </a:p>
        </p:txBody>
      </p:sp>
      <p:sp>
        <p:nvSpPr>
          <p:cNvPr id="7" name="Rectangle 6"/>
          <p:cNvSpPr>
            <a:spLocks noGrp="1" noChangeArrowheads="1"/>
          </p:cNvSpPr>
          <p:nvPr>
            <p:ph type="dt" sz="quarter" idx="10"/>
          </p:nvPr>
        </p:nvSpPr>
        <p:spPr/>
        <p:txBody>
          <a:bodyPr/>
          <a:lstStyle>
            <a:lvl1pPr fontAlgn="auto">
              <a:spcBef>
                <a:spcPts val="0"/>
              </a:spcBef>
              <a:spcAft>
                <a:spcPts val="0"/>
              </a:spcAft>
              <a:defRPr/>
            </a:lvl1pPr>
          </a:lstStyle>
          <a:p>
            <a:pPr>
              <a:defRPr/>
            </a:pPr>
            <a:endParaRPr lang="en-US"/>
          </a:p>
        </p:txBody>
      </p:sp>
      <p:sp>
        <p:nvSpPr>
          <p:cNvPr id="8" name="Rectangle 7"/>
          <p:cNvSpPr>
            <a:spLocks noGrp="1" noChangeArrowheads="1"/>
          </p:cNvSpPr>
          <p:nvPr>
            <p:ph type="ftr" sz="quarter" idx="11"/>
          </p:nvPr>
        </p:nvSpPr>
        <p:spPr>
          <a:xfrm>
            <a:off x="3124200" y="6248400"/>
            <a:ext cx="2895600" cy="457200"/>
          </a:xfrm>
        </p:spPr>
        <p:txBody>
          <a:bodyPr/>
          <a:lstStyle>
            <a:lvl1pPr algn="ctr" fontAlgn="auto">
              <a:spcBef>
                <a:spcPts val="0"/>
              </a:spcBef>
              <a:spcAft>
                <a:spcPts val="0"/>
              </a:spcAft>
              <a:defRPr>
                <a:solidFill>
                  <a:srgbClr val="FFFFFF"/>
                </a:solidFill>
              </a:defRPr>
            </a:lvl1pPr>
          </a:lstStyle>
          <a:p>
            <a:pPr>
              <a:defRPr/>
            </a:pPr>
            <a:endParaRPr lang="en-US"/>
          </a:p>
        </p:txBody>
      </p:sp>
      <p:sp>
        <p:nvSpPr>
          <p:cNvPr id="9" name="Rectangle 8"/>
          <p:cNvSpPr>
            <a:spLocks noGrp="1" noChangeArrowheads="1"/>
          </p:cNvSpPr>
          <p:nvPr>
            <p:ph type="sldNum" sz="quarter" idx="12"/>
          </p:nvPr>
        </p:nvSpPr>
        <p:spPr/>
        <p:txBody>
          <a:bodyPr/>
          <a:lstStyle>
            <a:lvl1pPr>
              <a:defRPr/>
            </a:lvl1pPr>
          </a:lstStyle>
          <a:p>
            <a:fld id="{09FB63D3-B6E5-4DE0-90E2-BA0E58D886FD}" type="slidenum">
              <a:rPr lang="en-US" altLang="en-US"/>
              <a:pPr/>
              <a:t>‹#›</a:t>
            </a:fld>
            <a:endParaRPr lang="en-US" altLang="en-US"/>
          </a:p>
        </p:txBody>
      </p:sp>
    </p:spTree>
    <p:extLst>
      <p:ext uri="{BB962C8B-B14F-4D97-AF65-F5344CB8AC3E}">
        <p14:creationId xmlns:p14="http://schemas.microsoft.com/office/powerpoint/2010/main" val="54723399"/>
      </p:ext>
    </p:extLst>
  </p:cSld>
  <p:clrMapOvr>
    <a:masterClrMapping/>
  </p:clrMapOvr>
  <p:transition spd="med">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6"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7" name="Rectangle 9"/>
          <p:cNvSpPr>
            <a:spLocks noGrp="1" noChangeArrowheads="1"/>
          </p:cNvSpPr>
          <p:nvPr>
            <p:ph type="sldNum" sz="quarter" idx="12"/>
          </p:nvPr>
        </p:nvSpPr>
        <p:spPr/>
        <p:txBody>
          <a:bodyPr/>
          <a:lstStyle>
            <a:lvl1pPr>
              <a:defRPr/>
            </a:lvl1pPr>
          </a:lstStyle>
          <a:p>
            <a:fld id="{32AC6BA8-6E4F-4991-A6DA-B007DA3FB073}" type="slidenum">
              <a:rPr lang="en-US" altLang="en-US"/>
              <a:pPr/>
              <a:t>‹#›</a:t>
            </a:fld>
            <a:endParaRPr lang="en-US" altLang="en-US"/>
          </a:p>
        </p:txBody>
      </p:sp>
    </p:spTree>
    <p:extLst>
      <p:ext uri="{BB962C8B-B14F-4D97-AF65-F5344CB8AC3E}">
        <p14:creationId xmlns:p14="http://schemas.microsoft.com/office/powerpoint/2010/main" val="3116744610"/>
      </p:ext>
    </p:extLst>
  </p:cSld>
  <p:clrMapOvr>
    <a:masterClrMapping/>
  </p:clrMapOvr>
  <p:transition spd="med">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7"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8" name="Rectangle 9"/>
          <p:cNvSpPr>
            <a:spLocks noGrp="1" noChangeArrowheads="1"/>
          </p:cNvSpPr>
          <p:nvPr>
            <p:ph type="sldNum" sz="quarter" idx="12"/>
          </p:nvPr>
        </p:nvSpPr>
        <p:spPr/>
        <p:txBody>
          <a:bodyPr/>
          <a:lstStyle>
            <a:lvl1pPr>
              <a:defRPr/>
            </a:lvl1pPr>
          </a:lstStyle>
          <a:p>
            <a:fld id="{25605EE1-08D2-44A1-BC0B-BB5FCF2DC107}" type="slidenum">
              <a:rPr lang="en-US" altLang="en-US"/>
              <a:pPr/>
              <a:t>‹#›</a:t>
            </a:fld>
            <a:endParaRPr lang="en-US" altLang="en-US"/>
          </a:p>
        </p:txBody>
      </p:sp>
    </p:spTree>
    <p:extLst>
      <p:ext uri="{BB962C8B-B14F-4D97-AF65-F5344CB8AC3E}">
        <p14:creationId xmlns:p14="http://schemas.microsoft.com/office/powerpoint/2010/main" val="2034420222"/>
      </p:ext>
    </p:extLst>
  </p:cSld>
  <p:clrMapOvr>
    <a:masterClrMapping/>
  </p:clrMapOvr>
  <p:transition spd="med">
    <p:dissolv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304800"/>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8"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9" name="Rectangle 9"/>
          <p:cNvSpPr>
            <a:spLocks noGrp="1" noChangeArrowheads="1"/>
          </p:cNvSpPr>
          <p:nvPr>
            <p:ph type="sldNum" sz="quarter" idx="12"/>
          </p:nvPr>
        </p:nvSpPr>
        <p:spPr/>
        <p:txBody>
          <a:bodyPr/>
          <a:lstStyle>
            <a:lvl1pPr>
              <a:defRPr/>
            </a:lvl1pPr>
          </a:lstStyle>
          <a:p>
            <a:fld id="{7679A201-4994-4BA8-93A2-EF645FC68A65}" type="slidenum">
              <a:rPr lang="en-US" altLang="en-US"/>
              <a:pPr/>
              <a:t>‹#›</a:t>
            </a:fld>
            <a:endParaRPr lang="en-US" altLang="en-US"/>
          </a:p>
        </p:txBody>
      </p:sp>
    </p:spTree>
    <p:extLst>
      <p:ext uri="{BB962C8B-B14F-4D97-AF65-F5344CB8AC3E}">
        <p14:creationId xmlns:p14="http://schemas.microsoft.com/office/powerpoint/2010/main" val="861210713"/>
      </p:ext>
    </p:extLst>
  </p:cSld>
  <p:clrMapOvr>
    <a:masterClrMapping/>
  </p:clrMapOvr>
  <p:transition spd="med">
    <p:dissolv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495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3924300"/>
            <a:ext cx="4038600" cy="21717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7"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8" name="Rectangle 9"/>
          <p:cNvSpPr>
            <a:spLocks noGrp="1" noChangeArrowheads="1"/>
          </p:cNvSpPr>
          <p:nvPr>
            <p:ph type="sldNum" sz="quarter" idx="12"/>
          </p:nvPr>
        </p:nvSpPr>
        <p:spPr/>
        <p:txBody>
          <a:bodyPr/>
          <a:lstStyle>
            <a:lvl1pPr>
              <a:defRPr/>
            </a:lvl1pPr>
          </a:lstStyle>
          <a:p>
            <a:fld id="{09081241-25AB-4FC9-AEC3-4D56CA8E7981}" type="slidenum">
              <a:rPr lang="en-US" altLang="en-US"/>
              <a:pPr/>
              <a:t>‹#›</a:t>
            </a:fld>
            <a:endParaRPr lang="en-US" altLang="en-US"/>
          </a:p>
        </p:txBody>
      </p:sp>
    </p:spTree>
    <p:extLst>
      <p:ext uri="{BB962C8B-B14F-4D97-AF65-F5344CB8AC3E}">
        <p14:creationId xmlns:p14="http://schemas.microsoft.com/office/powerpoint/2010/main" val="2768904558"/>
      </p:ext>
    </p:extLst>
  </p:cSld>
  <p:clrMapOvr>
    <a:masterClrMapping/>
  </p:clrMapOvr>
  <p:transition spd="med">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fld id="{FBFEAEC8-002A-41F4-91A7-07794CCCF4FE}" type="slidenum">
              <a:rPr lang="en-US" altLang="en-US"/>
              <a:pPr/>
              <a:t>‹#›</a:t>
            </a:fld>
            <a:endParaRPr lang="en-US" altLang="en-US"/>
          </a:p>
        </p:txBody>
      </p:sp>
    </p:spTree>
    <p:extLst>
      <p:ext uri="{BB962C8B-B14F-4D97-AF65-F5344CB8AC3E}">
        <p14:creationId xmlns:p14="http://schemas.microsoft.com/office/powerpoint/2010/main" val="970040782"/>
      </p:ext>
    </p:extLst>
  </p:cSld>
  <p:clrMapOvr>
    <a:masterClrMapping/>
  </p:clrMapOvr>
  <p:transition spd="med">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fld id="{6A79306D-3B65-4BE4-9CC5-15467313DDB7}" type="slidenum">
              <a:rPr lang="en-US" altLang="en-US"/>
              <a:pPr/>
              <a:t>‹#›</a:t>
            </a:fld>
            <a:endParaRPr lang="en-US" altLang="en-US"/>
          </a:p>
        </p:txBody>
      </p:sp>
    </p:spTree>
    <p:extLst>
      <p:ext uri="{BB962C8B-B14F-4D97-AF65-F5344CB8AC3E}">
        <p14:creationId xmlns:p14="http://schemas.microsoft.com/office/powerpoint/2010/main" val="1943067742"/>
      </p:ext>
    </p:extLst>
  </p:cSld>
  <p:clrMapOvr>
    <a:masterClrMapping/>
  </p:clrMapOvr>
  <p:transition spd="med">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4"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5" name="Rectangle 9"/>
          <p:cNvSpPr>
            <a:spLocks noGrp="1" noChangeArrowheads="1"/>
          </p:cNvSpPr>
          <p:nvPr>
            <p:ph type="sldNum" sz="quarter" idx="12"/>
          </p:nvPr>
        </p:nvSpPr>
        <p:spPr/>
        <p:txBody>
          <a:bodyPr/>
          <a:lstStyle>
            <a:lvl1pPr>
              <a:defRPr/>
            </a:lvl1pPr>
          </a:lstStyle>
          <a:p>
            <a:fld id="{938AEFA0-1F17-4AAD-BDEF-0BC95BB0440D}" type="slidenum">
              <a:rPr lang="en-US" altLang="en-US"/>
              <a:pPr/>
              <a:t>‹#›</a:t>
            </a:fld>
            <a:endParaRPr lang="en-US" altLang="en-US"/>
          </a:p>
        </p:txBody>
      </p:sp>
    </p:spTree>
    <p:extLst>
      <p:ext uri="{BB962C8B-B14F-4D97-AF65-F5344CB8AC3E}">
        <p14:creationId xmlns:p14="http://schemas.microsoft.com/office/powerpoint/2010/main" val="1260725301"/>
      </p:ext>
    </p:extLst>
  </p:cSld>
  <p:clrMapOvr>
    <a:masterClrMapping/>
  </p:clrMapOvr>
  <p:transition spd="med">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3"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4" name="Rectangle 9"/>
          <p:cNvSpPr>
            <a:spLocks noGrp="1" noChangeArrowheads="1"/>
          </p:cNvSpPr>
          <p:nvPr>
            <p:ph type="sldNum" sz="quarter" idx="12"/>
          </p:nvPr>
        </p:nvSpPr>
        <p:spPr/>
        <p:txBody>
          <a:bodyPr/>
          <a:lstStyle>
            <a:lvl1pPr>
              <a:defRPr/>
            </a:lvl1pPr>
          </a:lstStyle>
          <a:p>
            <a:fld id="{C222375D-55D7-47A9-AE1C-93E0B2583434}" type="slidenum">
              <a:rPr lang="en-US" altLang="en-US"/>
              <a:pPr/>
              <a:t>‹#›</a:t>
            </a:fld>
            <a:endParaRPr lang="en-US" altLang="en-US"/>
          </a:p>
        </p:txBody>
      </p:sp>
    </p:spTree>
    <p:extLst>
      <p:ext uri="{BB962C8B-B14F-4D97-AF65-F5344CB8AC3E}">
        <p14:creationId xmlns:p14="http://schemas.microsoft.com/office/powerpoint/2010/main" val="596934043"/>
      </p:ext>
    </p:extLst>
  </p:cSld>
  <p:clrMapOvr>
    <a:masterClrMapping/>
  </p:clrMapOvr>
  <p:transition spd="med">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6"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7" name="Rectangle 9"/>
          <p:cNvSpPr>
            <a:spLocks noGrp="1" noChangeArrowheads="1"/>
          </p:cNvSpPr>
          <p:nvPr>
            <p:ph type="sldNum" sz="quarter" idx="12"/>
          </p:nvPr>
        </p:nvSpPr>
        <p:spPr/>
        <p:txBody>
          <a:bodyPr/>
          <a:lstStyle>
            <a:lvl1pPr>
              <a:defRPr/>
            </a:lvl1pPr>
          </a:lstStyle>
          <a:p>
            <a:fld id="{01009448-0A73-47C4-8246-E5E3D4AA29B6}" type="slidenum">
              <a:rPr lang="en-US" altLang="en-US"/>
              <a:pPr/>
              <a:t>‹#›</a:t>
            </a:fld>
            <a:endParaRPr lang="en-US" altLang="en-US"/>
          </a:p>
        </p:txBody>
      </p:sp>
    </p:spTree>
    <p:extLst>
      <p:ext uri="{BB962C8B-B14F-4D97-AF65-F5344CB8AC3E}">
        <p14:creationId xmlns:p14="http://schemas.microsoft.com/office/powerpoint/2010/main" val="4273537213"/>
      </p:ext>
    </p:extLst>
  </p:cSld>
  <p:clrMapOvr>
    <a:masterClrMapping/>
  </p:clrMapOvr>
  <p:transition spd="med">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6"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7" name="Rectangle 9"/>
          <p:cNvSpPr>
            <a:spLocks noGrp="1" noChangeArrowheads="1"/>
          </p:cNvSpPr>
          <p:nvPr>
            <p:ph type="sldNum" sz="quarter" idx="12"/>
          </p:nvPr>
        </p:nvSpPr>
        <p:spPr/>
        <p:txBody>
          <a:bodyPr/>
          <a:lstStyle>
            <a:lvl1pPr>
              <a:defRPr/>
            </a:lvl1pPr>
          </a:lstStyle>
          <a:p>
            <a:fld id="{32F13E04-A7A3-4314-B17E-E9751F550F48}" type="slidenum">
              <a:rPr lang="en-US" altLang="en-US"/>
              <a:pPr/>
              <a:t>‹#›</a:t>
            </a:fld>
            <a:endParaRPr lang="en-US" altLang="en-US"/>
          </a:p>
        </p:txBody>
      </p:sp>
    </p:spTree>
    <p:extLst>
      <p:ext uri="{BB962C8B-B14F-4D97-AF65-F5344CB8AC3E}">
        <p14:creationId xmlns:p14="http://schemas.microsoft.com/office/powerpoint/2010/main" val="1822397930"/>
      </p:ext>
    </p:extLst>
  </p:cSld>
  <p:clrMapOvr>
    <a:masterClrMapping/>
  </p:clrMapOvr>
  <p:transition spd="med">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fld id="{5E201A96-B8E6-4734-8EDF-3C3F96AD6A71}" type="slidenum">
              <a:rPr lang="en-US" altLang="en-US"/>
              <a:pPr/>
              <a:t>‹#›</a:t>
            </a:fld>
            <a:endParaRPr lang="en-US" altLang="en-US"/>
          </a:p>
        </p:txBody>
      </p:sp>
    </p:spTree>
    <p:extLst>
      <p:ext uri="{BB962C8B-B14F-4D97-AF65-F5344CB8AC3E}">
        <p14:creationId xmlns:p14="http://schemas.microsoft.com/office/powerpoint/2010/main" val="2636665954"/>
      </p:ext>
    </p:extLst>
  </p:cSld>
  <p:clrMapOvr>
    <a:masterClrMapping/>
  </p:clrMapOvr>
  <p:transition spd="med">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04800"/>
            <a:ext cx="205740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04800"/>
            <a:ext cx="60198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7"/>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8"/>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9"/>
          <p:cNvSpPr>
            <a:spLocks noGrp="1" noChangeArrowheads="1"/>
          </p:cNvSpPr>
          <p:nvPr>
            <p:ph type="sldNum" sz="quarter" idx="12"/>
          </p:nvPr>
        </p:nvSpPr>
        <p:spPr/>
        <p:txBody>
          <a:bodyPr/>
          <a:lstStyle>
            <a:lvl1pPr>
              <a:defRPr/>
            </a:lvl1pPr>
          </a:lstStyle>
          <a:p>
            <a:fld id="{1C3B5A06-AA7E-4CCA-8870-9531781EFB4A}" type="slidenum">
              <a:rPr lang="en-US" altLang="en-US"/>
              <a:pPr/>
              <a:t>‹#›</a:t>
            </a:fld>
            <a:endParaRPr lang="en-US" altLang="en-US"/>
          </a:p>
        </p:txBody>
      </p:sp>
    </p:spTree>
    <p:extLst>
      <p:ext uri="{BB962C8B-B14F-4D97-AF65-F5344CB8AC3E}">
        <p14:creationId xmlns:p14="http://schemas.microsoft.com/office/powerpoint/2010/main" val="2252940878"/>
      </p:ext>
    </p:extLst>
  </p:cSld>
  <p:clrMapOvr>
    <a:masterClrMapping/>
  </p:clrMapOvr>
  <p:transition spd="med">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bright="-42000" contrast="-22000"/>
          </a:blip>
          <a:srcRect/>
          <a:tile tx="0" ty="0" sx="100000" sy="100000" flip="none" algn="tl"/>
        </a:blip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242175" cy="1981200"/>
            <a:chOff x="0" y="0"/>
            <a:chExt cx="4562" cy="1248"/>
          </a:xfrm>
        </p:grpSpPr>
        <p:sp>
          <p:nvSpPr>
            <p:cNvPr id="4099" name="Freeform 3"/>
            <p:cNvSpPr>
              <a:spLocks/>
            </p:cNvSpPr>
            <p:nvPr/>
          </p:nvSpPr>
          <p:spPr bwMode="hidden">
            <a:xfrm>
              <a:off x="0" y="583"/>
              <a:ext cx="4487" cy="665"/>
            </a:xfrm>
            <a:custGeom>
              <a:avLst/>
              <a:gdLst/>
              <a:ahLst/>
              <a:cxnLst>
                <a:cxn ang="0">
                  <a:pos x="4800" y="299"/>
                </a:cxn>
                <a:cxn ang="0">
                  <a:pos x="0" y="665"/>
                </a:cxn>
                <a:cxn ang="0">
                  <a:pos x="0" y="0"/>
                </a:cxn>
                <a:cxn ang="0">
                  <a:pos x="4806" y="1"/>
                </a:cxn>
                <a:cxn ang="0">
                  <a:pos x="4800" y="153"/>
                </a:cxn>
                <a:cxn ang="0">
                  <a:pos x="4800" y="299"/>
                </a:cxn>
              </a:cxnLst>
              <a:rect l="0" t="0" r="r" b="b"/>
              <a:pathLst>
                <a:path w="4806" h="665">
                  <a:moveTo>
                    <a:pt x="4800" y="299"/>
                  </a:moveTo>
                  <a:lnTo>
                    <a:pt x="0" y="665"/>
                  </a:lnTo>
                  <a:lnTo>
                    <a:pt x="0" y="0"/>
                  </a:lnTo>
                  <a:lnTo>
                    <a:pt x="4806" y="1"/>
                  </a:lnTo>
                  <a:lnTo>
                    <a:pt x="4800" y="153"/>
                  </a:lnTo>
                  <a:lnTo>
                    <a:pt x="4800" y="299"/>
                  </a:lnTo>
                  <a:close/>
                </a:path>
              </a:pathLst>
            </a:custGeom>
            <a:gradFill rotWithShape="1">
              <a:gsLst>
                <a:gs pos="0">
                  <a:schemeClr val="bg1">
                    <a:gamma/>
                    <a:shade val="94118"/>
                    <a:invGamma/>
                  </a:schemeClr>
                </a:gs>
                <a:gs pos="100000">
                  <a:schemeClr val="bg1"/>
                </a:gs>
              </a:gsLst>
              <a:lin ang="0" scaled="1"/>
            </a:gradFill>
            <a:ln w="9525">
              <a:noFill/>
              <a:round/>
              <a:headEnd/>
              <a:tailEnd/>
            </a:ln>
          </p:spPr>
          <p:txBody>
            <a:bodyPr/>
            <a:lstStyle/>
            <a:p>
              <a:pPr>
                <a:defRPr/>
              </a:pPr>
              <a:endParaRPr lang="en-US" dirty="0">
                <a:solidFill>
                  <a:srgbClr val="FFFFFF"/>
                </a:solidFill>
                <a:effectLst>
                  <a:outerShdw blurRad="38100" dist="38100" dir="2700000" algn="tl">
                    <a:srgbClr val="000000">
                      <a:alpha val="43137"/>
                    </a:srgbClr>
                  </a:outerShdw>
                </a:effectLst>
                <a:latin typeface="Arial Unicode MS"/>
                <a:ea typeface="+mn-ea"/>
              </a:endParaRPr>
            </a:p>
          </p:txBody>
        </p:sp>
        <p:sp>
          <p:nvSpPr>
            <p:cNvPr id="4100" name="Freeform 4"/>
            <p:cNvSpPr>
              <a:spLocks/>
            </p:cNvSpPr>
            <p:nvPr/>
          </p:nvSpPr>
          <p:spPr bwMode="hidden">
            <a:xfrm>
              <a:off x="0" y="0"/>
              <a:ext cx="4562" cy="1199"/>
            </a:xfrm>
            <a:custGeom>
              <a:avLst/>
              <a:gdLst/>
              <a:ahLst/>
              <a:cxnLst>
                <a:cxn ang="0">
                  <a:pos x="4560" y="932"/>
                </a:cxn>
                <a:cxn ang="0">
                  <a:pos x="0" y="1199"/>
                </a:cxn>
                <a:cxn ang="0">
                  <a:pos x="0" y="0"/>
                </a:cxn>
                <a:cxn ang="0">
                  <a:pos x="4562" y="0"/>
                </a:cxn>
                <a:cxn ang="0">
                  <a:pos x="4560" y="932"/>
                </a:cxn>
                <a:cxn ang="0">
                  <a:pos x="4560" y="932"/>
                </a:cxn>
              </a:cxnLst>
              <a:rect l="0" t="0" r="r" b="b"/>
              <a:pathLst>
                <a:path w="4562" h="1199">
                  <a:moveTo>
                    <a:pt x="4560" y="932"/>
                  </a:moveTo>
                  <a:lnTo>
                    <a:pt x="0" y="1199"/>
                  </a:lnTo>
                  <a:lnTo>
                    <a:pt x="0" y="0"/>
                  </a:lnTo>
                  <a:lnTo>
                    <a:pt x="4562" y="0"/>
                  </a:lnTo>
                  <a:lnTo>
                    <a:pt x="4560" y="932"/>
                  </a:lnTo>
                  <a:lnTo>
                    <a:pt x="4560" y="932"/>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dirty="0">
                <a:solidFill>
                  <a:srgbClr val="FFFFFF"/>
                </a:solidFill>
                <a:effectLst>
                  <a:outerShdw blurRad="38100" dist="38100" dir="2700000" algn="tl">
                    <a:srgbClr val="000000">
                      <a:alpha val="43137"/>
                    </a:srgbClr>
                  </a:outerShdw>
                </a:effectLst>
                <a:latin typeface="Arial Unicode MS"/>
                <a:ea typeface="+mn-ea"/>
              </a:endParaRPr>
            </a:p>
          </p:txBody>
        </p:sp>
      </p:grpSp>
      <p:sp>
        <p:nvSpPr>
          <p:cNvPr id="4101" name="Rectangle 5"/>
          <p:cNvSpPr>
            <a:spLocks noGrp="1" noChangeArrowheads="1"/>
          </p:cNvSpPr>
          <p:nvPr>
            <p:ph type="title"/>
          </p:nvPr>
        </p:nvSpPr>
        <p:spPr bwMode="auto">
          <a:xfrm>
            <a:off x="457200" y="304800"/>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4102" name="Rectangle 6"/>
          <p:cNvSpPr>
            <a:spLocks noGrp="1" noChangeArrowheads="1"/>
          </p:cNvSpPr>
          <p:nvPr>
            <p:ph type="body" idx="1"/>
          </p:nvPr>
        </p:nvSpPr>
        <p:spPr bwMode="auto">
          <a:xfrm>
            <a:off x="457200" y="1600200"/>
            <a:ext cx="8229600" cy="4495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103" name="Rectangle 7"/>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solidFill>
                  <a:srgbClr val="FFFFFF"/>
                </a:solidFill>
                <a:effectLst>
                  <a:outerShdw blurRad="38100" dist="38100" dir="2700000" algn="tl">
                    <a:srgbClr val="000000"/>
                  </a:outerShdw>
                </a:effectLst>
                <a:latin typeface="Arial Unicode MS"/>
                <a:ea typeface="+mn-ea"/>
                <a:cs typeface="+mn-cs"/>
              </a:defRPr>
            </a:lvl1pPr>
          </a:lstStyle>
          <a:p>
            <a:pPr>
              <a:defRPr/>
            </a:pPr>
            <a:endParaRPr lang="en-US"/>
          </a:p>
        </p:txBody>
      </p:sp>
      <p:sp>
        <p:nvSpPr>
          <p:cNvPr id="4104" name="Rectangle 8"/>
          <p:cNvSpPr>
            <a:spLocks noGrp="1" noChangeArrowheads="1"/>
          </p:cNvSpPr>
          <p:nvPr>
            <p:ph type="ftr" sz="quarter" idx="3"/>
          </p:nvPr>
        </p:nvSpPr>
        <p:spPr bwMode="auto">
          <a:xfrm>
            <a:off x="3124200" y="6248400"/>
            <a:ext cx="5638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solidFill>
                  <a:srgbClr val="FFFF00"/>
                </a:solidFill>
                <a:effectLst>
                  <a:outerShdw blurRad="38100" dist="38100" dir="2700000" algn="tl">
                    <a:srgbClr val="000000"/>
                  </a:outerShdw>
                </a:effectLst>
                <a:latin typeface="Arial Unicode MS"/>
                <a:ea typeface="+mn-ea"/>
                <a:cs typeface="+mn-cs"/>
              </a:defRPr>
            </a:lvl1pPr>
          </a:lstStyle>
          <a:p>
            <a:pPr>
              <a:defRPr/>
            </a:pPr>
            <a:endParaRPr lang="en-US"/>
          </a:p>
        </p:txBody>
      </p:sp>
      <p:sp>
        <p:nvSpPr>
          <p:cNvPr id="4105" name="Rectangle 9"/>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solidFill>
                  <a:srgbClr val="FFFFFF"/>
                </a:solidFill>
                <a:effectLst>
                  <a:outerShdw blurRad="38100" dist="38100" dir="2700000" algn="tl">
                    <a:srgbClr val="000000"/>
                  </a:outerShdw>
                </a:effectLst>
                <a:latin typeface="Arial Unicode MS" panose="020B0604020202020204" pitchFamily="34" charset="-128"/>
              </a:defRPr>
            </a:lvl1pPr>
          </a:lstStyle>
          <a:p>
            <a:fld id="{EC4A8DD1-661B-45CC-AAF8-C80B86CE6BA9}"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Lst>
  <p:transition spd="med">
    <p:fade/>
  </p:transition>
  <p:timing>
    <p:tnLst>
      <p:par>
        <p:cTn id="1" dur="indefinite" restart="never" nodeType="tmRoot"/>
      </p:par>
    </p:tnLst>
  </p:timing>
  <p:txStyles>
    <p:titleStyle>
      <a:lvl1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a:ea typeface="ＭＳ Ｐゴシック" charset="-128"/>
          <a:cs typeface="ＭＳ Ｐゴシック" charset="-128"/>
        </a:defRPr>
      </a:lvl1pPr>
      <a:lvl2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2pPr>
      <a:lvl3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3pPr>
      <a:lvl4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4pPr>
      <a:lvl5pPr algn="ctr" rtl="0" eaLnBrk="0" fontAlgn="base" hangingPunct="0">
        <a:spcBef>
          <a:spcPct val="0"/>
        </a:spcBef>
        <a:spcAft>
          <a:spcPct val="0"/>
        </a:spcAft>
        <a:defRPr sz="4400">
          <a:solidFill>
            <a:srgbClr val="FFFF00"/>
          </a:solidFill>
          <a:effectLst>
            <a:outerShdw blurRad="38100" dist="38100" dir="2700000" algn="tl">
              <a:srgbClr val="000000"/>
            </a:outerShdw>
          </a:effectLst>
          <a:latin typeface="Arial Unicode MS" pitchFamily="34" charset="-128"/>
          <a:ea typeface="ＭＳ Ｐゴシック" charset="-128"/>
          <a:cs typeface="ＭＳ Ｐゴシック" charset="-128"/>
        </a:defRPr>
      </a:lvl5pPr>
      <a:lvl6pPr marL="4572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6pPr>
      <a:lvl7pPr marL="9144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7pPr>
      <a:lvl8pPr marL="13716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8pPr>
      <a:lvl9pPr marL="1828800" algn="ctr" rtl="0" eaLnBrk="1" fontAlgn="base" hangingPunct="1">
        <a:spcBef>
          <a:spcPct val="0"/>
        </a:spcBef>
        <a:spcAft>
          <a:spcPct val="0"/>
        </a:spcAft>
        <a:defRPr sz="4400">
          <a:solidFill>
            <a:srgbClr val="FFFF00"/>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80000"/>
        <a:buFont typeface="Wingdings" panose="05000000000000000000" pitchFamily="2" charset="2"/>
        <a:buChar char="n"/>
        <a:defRPr sz="3200">
          <a:solidFill>
            <a:srgbClr val="FFFF00"/>
          </a:solidFill>
          <a:effectLst>
            <a:outerShdw blurRad="38100" dist="38100" dir="2700000" algn="tl">
              <a:srgbClr val="000000"/>
            </a:outerShdw>
          </a:effectLst>
          <a:latin typeface="Arial Unicode MS"/>
          <a:ea typeface="ＭＳ Ｐゴシック" charset="-128"/>
          <a:cs typeface="ＭＳ Ｐゴシック" charset="-128"/>
        </a:defRPr>
      </a:lvl1pPr>
      <a:lvl2pPr marL="742950" indent="-285750" algn="l" rtl="0" eaLnBrk="0" fontAlgn="base" hangingPunct="0">
        <a:spcBef>
          <a:spcPct val="20000"/>
        </a:spcBef>
        <a:spcAft>
          <a:spcPct val="0"/>
        </a:spcAft>
        <a:buClr>
          <a:schemeClr val="tx1"/>
        </a:buClr>
        <a:buChar char="–"/>
        <a:defRPr sz="2800">
          <a:solidFill>
            <a:srgbClr val="FFFF00"/>
          </a:solidFill>
          <a:effectLst>
            <a:outerShdw blurRad="38100" dist="38100" dir="2700000" algn="tl">
              <a:srgbClr val="000000"/>
            </a:outerShdw>
          </a:effectLst>
          <a:latin typeface="Arial Unicode MS"/>
          <a:ea typeface="ＭＳ Ｐゴシック" charset="-128"/>
        </a:defRPr>
      </a:lvl2pPr>
      <a:lvl3pPr marL="1143000" indent="-228600" algn="l" rtl="0" eaLnBrk="0" fontAlgn="base" hangingPunct="0">
        <a:spcBef>
          <a:spcPct val="20000"/>
        </a:spcBef>
        <a:spcAft>
          <a:spcPct val="0"/>
        </a:spcAft>
        <a:buClr>
          <a:schemeClr val="hlink"/>
        </a:buClr>
        <a:buFont typeface="Wingdings" panose="05000000000000000000" pitchFamily="2" charset="2"/>
        <a:buChar char="§"/>
        <a:defRPr sz="2400">
          <a:solidFill>
            <a:srgbClr val="FFFF00"/>
          </a:solidFill>
          <a:effectLst>
            <a:outerShdw blurRad="38100" dist="38100" dir="2700000" algn="tl">
              <a:srgbClr val="000000"/>
            </a:outerShdw>
          </a:effectLst>
          <a:latin typeface="Arial Unicode MS"/>
          <a:ea typeface="ＭＳ Ｐゴシック" charset="-128"/>
        </a:defRPr>
      </a:lvl3pPr>
      <a:lvl4pPr marL="1600200" indent="-228600" algn="l" rtl="0" eaLnBrk="0" fontAlgn="base" hangingPunct="0">
        <a:spcBef>
          <a:spcPct val="20000"/>
        </a:spcBef>
        <a:spcAft>
          <a:spcPct val="0"/>
        </a:spcAft>
        <a:buChar char="–"/>
        <a:defRPr sz="2000">
          <a:solidFill>
            <a:srgbClr val="FFFF00"/>
          </a:solidFill>
          <a:effectLst>
            <a:outerShdw blurRad="38100" dist="38100" dir="2700000" algn="tl">
              <a:srgbClr val="000000"/>
            </a:outerShdw>
          </a:effectLst>
          <a:latin typeface="Arial Unicode MS"/>
          <a:ea typeface="ＭＳ Ｐゴシック" charset="-128"/>
        </a:defRPr>
      </a:lvl4pPr>
      <a:lvl5pPr marL="2057400" indent="-228600" algn="l" rtl="0" eaLnBrk="0" fontAlgn="base" hangingPunct="0">
        <a:spcBef>
          <a:spcPct val="20000"/>
        </a:spcBef>
        <a:spcAft>
          <a:spcPct val="0"/>
        </a:spcAft>
        <a:buClr>
          <a:schemeClr val="hlink"/>
        </a:buClr>
        <a:buFont typeface="Wingdings" panose="05000000000000000000" pitchFamily="2" charset="2"/>
        <a:buChar char="§"/>
        <a:defRPr sz="2000">
          <a:solidFill>
            <a:srgbClr val="FFFF00"/>
          </a:solidFill>
          <a:effectLst>
            <a:outerShdw blurRad="38100" dist="38100" dir="2700000" algn="tl">
              <a:srgbClr val="000000"/>
            </a:outerShdw>
          </a:effectLst>
          <a:latin typeface="Arial Unicode MS"/>
          <a:ea typeface="ＭＳ Ｐゴシック" charset="-128"/>
        </a:defRPr>
      </a:lvl5pPr>
      <a:lvl6pPr marL="25146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hlink"/>
        </a:buClr>
        <a:buFont typeface="Wingdings" pitchFamily="2" charset="2"/>
        <a:buChar char="§"/>
        <a:defRPr sz="2000">
          <a:solidFill>
            <a:srgbClr val="FFFF00"/>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2.wmf"/><Relationship Id="rId4"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10.xml"/><Relationship Id="rId1" Type="http://schemas.openxmlformats.org/officeDocument/2006/relationships/vmlDrawing" Target="../drawings/vmlDrawing2.v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5.wmf"/><Relationship Id="rId5" Type="http://schemas.openxmlformats.org/officeDocument/2006/relationships/oleObject" Target="../embeddings/oleObject4.bin"/><Relationship Id="rId4" Type="http://schemas.openxmlformats.org/officeDocument/2006/relationships/image" Target="../media/image4.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defRPr/>
            </a:pPr>
            <a:r>
              <a:rPr lang="en-US"/>
              <a:t>Randomized Complete Block Design (RCBD)</a:t>
            </a:r>
          </a:p>
        </p:txBody>
      </p:sp>
      <p:sp>
        <p:nvSpPr>
          <p:cNvPr id="3075" name="Rectangle 3"/>
          <p:cNvSpPr>
            <a:spLocks noGrp="1" noChangeArrowheads="1"/>
          </p:cNvSpPr>
          <p:nvPr>
            <p:ph idx="1"/>
          </p:nvPr>
        </p:nvSpPr>
        <p:spPr/>
        <p:txBody>
          <a:bodyPr/>
          <a:lstStyle/>
          <a:p>
            <a:pPr eaLnBrk="1" hangingPunct="1">
              <a:buFont typeface="Wingdings" pitchFamily="1" charset="2"/>
              <a:buChar char="n"/>
              <a:defRPr/>
            </a:pPr>
            <a:r>
              <a:rPr lang="en-US" smtClean="0">
                <a:latin typeface="Arial Unicode MS" pitchFamily="1" charset="0"/>
                <a:ea typeface="ＭＳ Ｐゴシック" pitchFamily="1" charset="-128"/>
              </a:rPr>
              <a:t>Block--a nuisance factor included in an experiment to account for variation among eu’s</a:t>
            </a:r>
          </a:p>
          <a:p>
            <a:pPr eaLnBrk="1" hangingPunct="1">
              <a:buFont typeface="Wingdings" pitchFamily="1" charset="2"/>
              <a:buChar char="n"/>
              <a:defRPr/>
            </a:pPr>
            <a:r>
              <a:rPr lang="en-US" smtClean="0">
                <a:latin typeface="Arial Unicode MS" pitchFamily="1" charset="0"/>
                <a:ea typeface="ＭＳ Ｐゴシック" pitchFamily="1" charset="-128"/>
              </a:rPr>
              <a:t>Presumably, eu’s are homogenous within a block</a:t>
            </a:r>
          </a:p>
          <a:p>
            <a:pPr eaLnBrk="1" hangingPunct="1">
              <a:buFont typeface="Wingdings" pitchFamily="1" charset="2"/>
              <a:buChar char="n"/>
              <a:defRPr/>
            </a:pPr>
            <a:r>
              <a:rPr lang="en-US" smtClean="0">
                <a:latin typeface="Arial Unicode MS" pitchFamily="1" charset="0"/>
                <a:ea typeface="ＭＳ Ｐゴシック" pitchFamily="1" charset="-128"/>
              </a:rPr>
              <a:t>Treatments are randomly assigned to eu’s within each block</a:t>
            </a:r>
          </a:p>
        </p:txBody>
      </p:sp>
    </p:spTree>
  </p:cSld>
  <p:clrMapOvr>
    <a:masterClrMapping/>
  </p:clrMapOvr>
  <p:transition spd="med">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388" name="Object 2" descr="The response is listed as the sum of an intercept term, a factor effect, a block effect and an error term, which is actually the sum of an interaction term and residal error.  The null hypothesis for the RCBD is that the factor effects are uniformly zero." title="RCBD Model and hypothesis"/>
          <p:cNvGraphicFramePr>
            <a:graphicFrameLocks noChangeAspect="1"/>
          </p:cNvGraphicFramePr>
          <p:nvPr>
            <p:extLst>
              <p:ext uri="{D42A27DB-BD31-4B8C-83A1-F6EECF244321}">
                <p14:modId xmlns:p14="http://schemas.microsoft.com/office/powerpoint/2010/main" val="780655887"/>
              </p:ext>
            </p:extLst>
          </p:nvPr>
        </p:nvGraphicFramePr>
        <p:xfrm>
          <a:off x="1177925" y="3035300"/>
          <a:ext cx="6746875" cy="2509838"/>
        </p:xfrm>
        <a:graphic>
          <a:graphicData uri="http://schemas.openxmlformats.org/presentationml/2006/ole">
            <mc:AlternateContent xmlns:mc="http://schemas.openxmlformats.org/markup-compatibility/2006">
              <mc:Choice xmlns:v="urn:schemas-microsoft-com:vml" Requires="v">
                <p:oleObj spid="_x0000_s16392" name="Equation" r:id="rId4" imgW="1778000" imgH="660400" progId="Equation.3">
                  <p:embed/>
                </p:oleObj>
              </mc:Choice>
              <mc:Fallback>
                <p:oleObj name="Equation" r:id="rId4" imgW="1778000" imgH="66040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77925" y="3035300"/>
                        <a:ext cx="6746875" cy="2509838"/>
                      </a:xfrm>
                      <a:prstGeom prst="rect">
                        <a:avLst/>
                      </a:prstGeom>
                      <a:solidFill>
                        <a:schemeClr val="tx2"/>
                      </a:solidFill>
                      <a:ln>
                        <a:noFill/>
                      </a:ln>
                      <a:extLst/>
                    </p:spPr>
                  </p:pic>
                </p:oleObj>
              </mc:Fallback>
            </mc:AlternateContent>
          </a:graphicData>
        </a:graphic>
      </p:graphicFrame>
      <p:sp>
        <p:nvSpPr>
          <p:cNvPr id="4099" name="Rectangle 3"/>
          <p:cNvSpPr>
            <a:spLocks noGrp="1" noChangeArrowheads="1"/>
          </p:cNvSpPr>
          <p:nvPr>
            <p:ph idx="1"/>
          </p:nvPr>
        </p:nvSpPr>
        <p:spPr/>
        <p:txBody>
          <a:bodyPr/>
          <a:lstStyle/>
          <a:p>
            <a:pPr eaLnBrk="1" hangingPunct="1">
              <a:defRPr/>
            </a:pPr>
            <a:r>
              <a:rPr lang="en-US" dirty="0"/>
              <a:t>The model and hypotheses</a:t>
            </a:r>
          </a:p>
        </p:txBody>
      </p:sp>
      <p:sp>
        <p:nvSpPr>
          <p:cNvPr id="4098" name="Rectangle 2"/>
          <p:cNvSpPr>
            <a:spLocks noGrp="1" noChangeArrowheads="1"/>
          </p:cNvSpPr>
          <p:nvPr>
            <p:ph type="title"/>
          </p:nvPr>
        </p:nvSpPr>
        <p:spPr/>
        <p:txBody>
          <a:bodyPr/>
          <a:lstStyle/>
          <a:p>
            <a:pPr eaLnBrk="1" hangingPunct="1">
              <a:defRPr/>
            </a:pPr>
            <a:r>
              <a:rPr lang="en-US"/>
              <a:t>RCBD</a:t>
            </a:r>
          </a:p>
        </p:txBody>
      </p:sp>
    </p:spTree>
  </p:cSld>
  <p:clrMapOvr>
    <a:masterClrMapping/>
  </p:clrMapOvr>
  <p:transition spd="med">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defRPr/>
            </a:pPr>
            <a:r>
              <a:rPr lang="en-US" dirty="0" smtClean="0"/>
              <a:t>Blocks in RCBDs</a:t>
            </a:r>
            <a:endParaRPr lang="en-US" dirty="0"/>
          </a:p>
        </p:txBody>
      </p:sp>
      <p:sp>
        <p:nvSpPr>
          <p:cNvPr id="5123" name="Rectangle 3"/>
          <p:cNvSpPr>
            <a:spLocks noGrp="1" noChangeArrowheads="1"/>
          </p:cNvSpPr>
          <p:nvPr>
            <p:ph idx="1"/>
          </p:nvPr>
        </p:nvSpPr>
        <p:spPr/>
        <p:txBody>
          <a:bodyPr/>
          <a:lstStyle/>
          <a:p>
            <a:pPr eaLnBrk="1" hangingPunct="1">
              <a:buFont typeface="Wingdings" pitchFamily="1" charset="2"/>
              <a:buChar char="n"/>
              <a:defRPr/>
            </a:pPr>
            <a:r>
              <a:rPr lang="en-US" smtClean="0">
                <a:latin typeface="Arial Unicode MS" pitchFamily="1" charset="0"/>
                <a:ea typeface="ＭＳ Ｐゴシック" pitchFamily="1" charset="-128"/>
              </a:rPr>
              <a:t>Blocks can be modeled as both fixed and random effects (Soil example)</a:t>
            </a:r>
          </a:p>
          <a:p>
            <a:pPr lvl="1" eaLnBrk="1" hangingPunct="1">
              <a:defRPr/>
            </a:pPr>
            <a:r>
              <a:rPr lang="en-US" smtClean="0">
                <a:latin typeface="Arial Unicode MS" pitchFamily="1" charset="0"/>
                <a:ea typeface="ＭＳ Ｐゴシック" pitchFamily="1" charset="-128"/>
              </a:rPr>
              <a:t>Block: Soil type (fixed or random?)</a:t>
            </a:r>
          </a:p>
          <a:p>
            <a:pPr lvl="1" eaLnBrk="1" hangingPunct="1">
              <a:defRPr/>
            </a:pPr>
            <a:r>
              <a:rPr lang="en-US" smtClean="0">
                <a:latin typeface="Arial Unicode MS" pitchFamily="1" charset="0"/>
                <a:ea typeface="ＭＳ Ｐゴシック" pitchFamily="1" charset="-128"/>
              </a:rPr>
              <a:t>Treatment: Nitrogen x Watering Regimen</a:t>
            </a:r>
          </a:p>
          <a:p>
            <a:pPr lvl="1" eaLnBrk="1" hangingPunct="1">
              <a:defRPr/>
            </a:pPr>
            <a:r>
              <a:rPr lang="en-US" smtClean="0">
                <a:latin typeface="Arial Unicode MS" pitchFamily="1" charset="0"/>
                <a:ea typeface="ＭＳ Ｐゴシック" pitchFamily="1" charset="-128"/>
              </a:rPr>
              <a:t>Response: IR/R reflection</a:t>
            </a:r>
          </a:p>
          <a:p>
            <a:pPr eaLnBrk="1" hangingPunct="1">
              <a:buFont typeface="Wingdings" pitchFamily="1" charset="2"/>
              <a:buChar char="n"/>
              <a:defRPr/>
            </a:pPr>
            <a:endParaRPr lang="en-US" smtClean="0">
              <a:latin typeface="Arial Unicode MS" pitchFamily="1" charset="0"/>
              <a:ea typeface="ＭＳ Ｐゴシック" pitchFamily="1" charset="-128"/>
            </a:endParaRPr>
          </a:p>
        </p:txBody>
      </p:sp>
    </p:spTree>
  </p:cSld>
  <p:clrMapOvr>
    <a:masterClrMapping/>
  </p:clrMapOvr>
  <p:transition spd="med">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defRPr/>
            </a:pPr>
            <a:r>
              <a:rPr lang="en-US" dirty="0" smtClean="0"/>
              <a:t>RCBD Discussion</a:t>
            </a:r>
            <a:endParaRPr lang="en-US" dirty="0"/>
          </a:p>
        </p:txBody>
      </p:sp>
      <p:sp>
        <p:nvSpPr>
          <p:cNvPr id="18435" name="Rectangle 3"/>
          <p:cNvSpPr>
            <a:spLocks noGrp="1" noChangeArrowheads="1"/>
          </p:cNvSpPr>
          <p:nvPr>
            <p:ph idx="1"/>
          </p:nvPr>
        </p:nvSpPr>
        <p:spPr/>
        <p:txBody>
          <a:bodyPr/>
          <a:lstStyle/>
          <a:p>
            <a:pPr eaLnBrk="1" hangingPunct="1">
              <a:lnSpc>
                <a:spcPct val="90000"/>
              </a:lnSpc>
              <a:defRPr/>
            </a:pPr>
            <a:r>
              <a:rPr lang="en-US"/>
              <a:t>There is some controversy as to whether fixed block effects should be tested</a:t>
            </a:r>
          </a:p>
          <a:p>
            <a:pPr lvl="1" eaLnBrk="1" hangingPunct="1">
              <a:lnSpc>
                <a:spcPct val="90000"/>
              </a:lnSpc>
              <a:defRPr/>
            </a:pPr>
            <a:r>
              <a:rPr lang="en-US"/>
              <a:t>F test is considered at best approximate</a:t>
            </a:r>
          </a:p>
          <a:p>
            <a:pPr eaLnBrk="1" hangingPunct="1">
              <a:lnSpc>
                <a:spcPct val="90000"/>
              </a:lnSpc>
              <a:defRPr/>
            </a:pPr>
            <a:r>
              <a:rPr lang="en-US"/>
              <a:t>Additivity of the block and factor effects</a:t>
            </a:r>
          </a:p>
          <a:p>
            <a:pPr lvl="1" eaLnBrk="1" hangingPunct="1">
              <a:lnSpc>
                <a:spcPct val="90000"/>
              </a:lnSpc>
              <a:defRPr/>
            </a:pPr>
            <a:r>
              <a:rPr lang="en-US"/>
              <a:t>Error includes lack-of-fit</a:t>
            </a:r>
          </a:p>
          <a:p>
            <a:pPr lvl="1" eaLnBrk="1" hangingPunct="1">
              <a:lnSpc>
                <a:spcPct val="90000"/>
              </a:lnSpc>
              <a:defRPr/>
            </a:pPr>
            <a:r>
              <a:rPr lang="en-US"/>
              <a:t>Practical considerations</a:t>
            </a:r>
          </a:p>
          <a:p>
            <a:pPr eaLnBrk="1" hangingPunct="1">
              <a:lnSpc>
                <a:spcPct val="90000"/>
              </a:lnSpc>
              <a:defRPr/>
            </a:pPr>
            <a:r>
              <a:rPr lang="en-US"/>
              <a:t>Both block and factor could have a factorial structure</a:t>
            </a:r>
          </a:p>
        </p:txBody>
      </p:sp>
    </p:spTree>
  </p:cSld>
  <p:clrMapOvr>
    <a:masterClrMapping/>
  </p:clrMapOvr>
  <p:transition spd="med">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defRPr/>
            </a:pPr>
            <a:r>
              <a:rPr lang="en-US" smtClean="0">
                <a:latin typeface="Arial Unicode MS" pitchFamily="1" charset="0"/>
                <a:ea typeface="ＭＳ Ｐゴシック" pitchFamily="1" charset="-128"/>
              </a:rPr>
              <a:t>Missing values in RCBD’s</a:t>
            </a:r>
          </a:p>
        </p:txBody>
      </p:sp>
      <p:sp>
        <p:nvSpPr>
          <p:cNvPr id="6147" name="Rectangle 3"/>
          <p:cNvSpPr>
            <a:spLocks noGrp="1" noChangeArrowheads="1"/>
          </p:cNvSpPr>
          <p:nvPr>
            <p:ph type="body" sz="half" idx="1"/>
          </p:nvPr>
        </p:nvSpPr>
        <p:spPr>
          <a:xfrm>
            <a:off x="838200" y="2286000"/>
            <a:ext cx="7086600" cy="2667000"/>
          </a:xfrm>
        </p:spPr>
        <p:txBody>
          <a:bodyPr/>
          <a:lstStyle/>
          <a:p>
            <a:pPr eaLnBrk="1" hangingPunct="1">
              <a:buFont typeface="Wingdings" pitchFamily="1" charset="2"/>
              <a:buChar char="n"/>
              <a:defRPr/>
            </a:pPr>
            <a:r>
              <a:rPr lang="en-US" sz="2800" dirty="0" smtClean="0">
                <a:latin typeface="Arial Unicode MS" pitchFamily="1" charset="0"/>
                <a:ea typeface="ＭＳ Ｐゴシック" pitchFamily="1" charset="-128"/>
              </a:rPr>
              <a:t>Missing values result in a loss of </a:t>
            </a:r>
            <a:r>
              <a:rPr lang="en-US" sz="2800" dirty="0" err="1" smtClean="0">
                <a:latin typeface="Arial Unicode MS" pitchFamily="1" charset="0"/>
                <a:ea typeface="ＭＳ Ｐゴシック" pitchFamily="1" charset="-128"/>
              </a:rPr>
              <a:t>orthogonality</a:t>
            </a:r>
            <a:r>
              <a:rPr lang="en-US" sz="2800" dirty="0" smtClean="0">
                <a:latin typeface="Arial Unicode MS" pitchFamily="1" charset="0"/>
                <a:ea typeface="ＭＳ Ｐゴシック" pitchFamily="1" charset="-128"/>
              </a:rPr>
              <a:t> (generally)</a:t>
            </a:r>
          </a:p>
          <a:p>
            <a:pPr eaLnBrk="1" hangingPunct="1">
              <a:buFont typeface="Wingdings" pitchFamily="1" charset="2"/>
              <a:buChar char="n"/>
              <a:defRPr/>
            </a:pPr>
            <a:r>
              <a:rPr lang="en-US" sz="2800" dirty="0" smtClean="0">
                <a:latin typeface="Arial Unicode MS" pitchFamily="1" charset="0"/>
                <a:ea typeface="ＭＳ Ｐゴシック" pitchFamily="1" charset="-128"/>
              </a:rPr>
              <a:t>A single missing value can be imputed</a:t>
            </a:r>
          </a:p>
          <a:p>
            <a:pPr lvl="1" eaLnBrk="1" hangingPunct="1">
              <a:defRPr/>
            </a:pPr>
            <a:r>
              <a:rPr lang="en-US" sz="2400" dirty="0" smtClean="0">
                <a:latin typeface="Arial Unicode MS" pitchFamily="1" charset="0"/>
                <a:ea typeface="ＭＳ Ｐゴシック" pitchFamily="1" charset="-128"/>
              </a:rPr>
              <a:t>The missing cell (</a:t>
            </a:r>
            <a:r>
              <a:rPr lang="en-US" sz="2400" dirty="0" err="1" smtClean="0">
                <a:latin typeface="Arial Unicode MS" pitchFamily="1" charset="0"/>
                <a:ea typeface="ＭＳ Ｐゴシック" pitchFamily="1" charset="-128"/>
              </a:rPr>
              <a:t>y</a:t>
            </a:r>
            <a:r>
              <a:rPr lang="en-US" sz="2400" baseline="-25000" dirty="0" err="1" smtClean="0">
                <a:latin typeface="Arial Unicode MS" pitchFamily="1" charset="0"/>
                <a:ea typeface="ＭＳ Ｐゴシック" pitchFamily="1" charset="-128"/>
              </a:rPr>
              <a:t>i</a:t>
            </a:r>
            <a:r>
              <a:rPr lang="en-US" sz="2400" baseline="-25000" dirty="0" smtClean="0">
                <a:latin typeface="Arial Unicode MS" pitchFamily="1" charset="0"/>
                <a:ea typeface="ＭＳ Ｐゴシック" pitchFamily="1" charset="-128"/>
              </a:rPr>
              <a:t>*j*</a:t>
            </a:r>
            <a:r>
              <a:rPr lang="en-US" sz="2400" dirty="0" smtClean="0">
                <a:latin typeface="Arial Unicode MS" pitchFamily="1" charset="0"/>
                <a:ea typeface="ＭＳ Ｐゴシック" pitchFamily="1" charset="-128"/>
              </a:rPr>
              <a:t>=x) can be estimated by profile least squares</a:t>
            </a:r>
          </a:p>
        </p:txBody>
      </p:sp>
      <p:graphicFrame>
        <p:nvGraphicFramePr>
          <p:cNvPr id="19460" name="Object 2" descr="The imputed missing cell is listed as a linear combination of the row sum, column sum, and grand total, using only the observed cells." title="Imputed missing cell"/>
          <p:cNvGraphicFramePr>
            <a:graphicFrameLocks noGrp="1" noChangeAspect="1"/>
          </p:cNvGraphicFramePr>
          <p:nvPr>
            <p:ph sz="half" idx="2"/>
            <p:extLst>
              <p:ext uri="{D42A27DB-BD31-4B8C-83A1-F6EECF244321}">
                <p14:modId xmlns:p14="http://schemas.microsoft.com/office/powerpoint/2010/main" val="444031499"/>
              </p:ext>
            </p:extLst>
          </p:nvPr>
        </p:nvGraphicFramePr>
        <p:xfrm>
          <a:off x="2514600" y="4648200"/>
          <a:ext cx="3810000" cy="1374775"/>
        </p:xfrm>
        <a:graphic>
          <a:graphicData uri="http://schemas.openxmlformats.org/presentationml/2006/ole">
            <mc:AlternateContent xmlns:mc="http://schemas.openxmlformats.org/markup-compatibility/2006">
              <mc:Choice xmlns:v="urn:schemas-microsoft-com:vml" Requires="v">
                <p:oleObj spid="_x0000_s19464" name="Equation" r:id="rId4" imgW="1231560" imgH="444240" progId="Equation.3">
                  <p:embed/>
                </p:oleObj>
              </mc:Choice>
              <mc:Fallback>
                <p:oleObj name="Equation" r:id="rId4" imgW="1231560" imgH="444240" progId="Equation.3">
                  <p:embed/>
                  <p:pic>
                    <p:nvPicPr>
                      <p:cNvPr id="0" name="Object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14600" y="4648200"/>
                        <a:ext cx="3810000" cy="1374775"/>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ransition spd="med">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defRPr/>
            </a:pPr>
            <a:r>
              <a:rPr lang="en-US"/>
              <a:t>Imputation</a:t>
            </a:r>
          </a:p>
        </p:txBody>
      </p:sp>
      <p:sp>
        <p:nvSpPr>
          <p:cNvPr id="10243" name="Rectangle 3"/>
          <p:cNvSpPr>
            <a:spLocks noGrp="1" noChangeArrowheads="1"/>
          </p:cNvSpPr>
          <p:nvPr>
            <p:ph idx="1"/>
          </p:nvPr>
        </p:nvSpPr>
        <p:spPr/>
        <p:txBody>
          <a:bodyPr/>
          <a:lstStyle/>
          <a:p>
            <a:pPr eaLnBrk="1" hangingPunct="1">
              <a:defRPr/>
            </a:pPr>
            <a:r>
              <a:rPr lang="en-US"/>
              <a:t>The error df should be reduced by one, since x was estimated</a:t>
            </a:r>
          </a:p>
          <a:p>
            <a:pPr eaLnBrk="1" hangingPunct="1">
              <a:defRPr/>
            </a:pPr>
            <a:r>
              <a:rPr lang="en-US"/>
              <a:t>SAS can compute the F statistic, but the p-value will have to be computed separately</a:t>
            </a:r>
          </a:p>
          <a:p>
            <a:pPr eaLnBrk="1" hangingPunct="1">
              <a:defRPr/>
            </a:pPr>
            <a:r>
              <a:rPr lang="en-US"/>
              <a:t>The method is efficient only when a couple cells are missing</a:t>
            </a:r>
          </a:p>
        </p:txBody>
      </p:sp>
    </p:spTree>
  </p:cSld>
  <p:clrMapOvr>
    <a:masterClrMapping/>
  </p:clrMapOvr>
  <p:transition spd="med">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defRPr/>
            </a:pPr>
            <a:r>
              <a:rPr lang="en-US" dirty="0" smtClean="0"/>
              <a:t>Alternate Imputation approaches</a:t>
            </a:r>
            <a:endParaRPr lang="en-US" dirty="0"/>
          </a:p>
        </p:txBody>
      </p:sp>
      <p:sp>
        <p:nvSpPr>
          <p:cNvPr id="16387" name="Rectangle 3"/>
          <p:cNvSpPr>
            <a:spLocks noGrp="1" noChangeArrowheads="1"/>
          </p:cNvSpPr>
          <p:nvPr>
            <p:ph idx="1"/>
          </p:nvPr>
        </p:nvSpPr>
        <p:spPr/>
        <p:txBody>
          <a:bodyPr/>
          <a:lstStyle/>
          <a:p>
            <a:pPr eaLnBrk="1" hangingPunct="1">
              <a:defRPr/>
            </a:pPr>
            <a:r>
              <a:rPr lang="en-US"/>
              <a:t>The usual Type III analysis is available, but be careful of interpretation</a:t>
            </a:r>
          </a:p>
          <a:p>
            <a:pPr eaLnBrk="1" hangingPunct="1">
              <a:defRPr/>
            </a:pPr>
            <a:r>
              <a:rPr lang="en-US"/>
              <a:t>Little and Rubin use MLE and simulation-based approaches</a:t>
            </a:r>
          </a:p>
          <a:p>
            <a:pPr eaLnBrk="1" hangingPunct="1">
              <a:defRPr/>
            </a:pPr>
            <a:r>
              <a:rPr lang="en-US"/>
              <a:t>PROC MI in SAS v9 implements Little and Rubin approaches</a:t>
            </a:r>
          </a:p>
        </p:txBody>
      </p:sp>
    </p:spTree>
  </p:cSld>
  <p:clrMapOvr>
    <a:masterClrMapping/>
  </p:clrMapOvr>
  <p:transition spd="med">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533" name="Object 3" descr="The noncentrality parametes for testing whether the factor effects are all zer0 is provided.  It is quite similar to the earlier formula for a CRD, depending on number of blocks, the sum of squares of factor effects and the variance." title="Noncentrality parameter for testing factor effects"/>
          <p:cNvGraphicFramePr>
            <a:graphicFrameLocks noChangeAspect="1"/>
          </p:cNvGraphicFramePr>
          <p:nvPr>
            <p:extLst>
              <p:ext uri="{D42A27DB-BD31-4B8C-83A1-F6EECF244321}">
                <p14:modId xmlns:p14="http://schemas.microsoft.com/office/powerpoint/2010/main" val="56084241"/>
              </p:ext>
            </p:extLst>
          </p:nvPr>
        </p:nvGraphicFramePr>
        <p:xfrm>
          <a:off x="1752600" y="4038600"/>
          <a:ext cx="4387850" cy="1009650"/>
        </p:xfrm>
        <a:graphic>
          <a:graphicData uri="http://schemas.openxmlformats.org/presentationml/2006/ole">
            <mc:AlternateContent xmlns:mc="http://schemas.openxmlformats.org/markup-compatibility/2006">
              <mc:Choice xmlns:v="urn:schemas-microsoft-com:vml" Requires="v">
                <p:oleObj spid="_x0000_s22540" name="Equation" r:id="rId3" imgW="1879600" imgH="431800" progId="Equation.3">
                  <p:embed/>
                </p:oleObj>
              </mc:Choice>
              <mc:Fallback>
                <p:oleObj name="Equation" r:id="rId3" imgW="1879600" imgH="431800"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4038600"/>
                        <a:ext cx="4387850" cy="1009650"/>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2532" name="Object 2" descr="The noncentrality parameter for testing a contrast is provided.  It is quite similar to the earlier formula for a CRD, depending on number of blocks, the square of the alternative contrast, the variance, and the sum of the squared contrast coefficients." title="Noncentrality parameter for a contrast"/>
          <p:cNvGraphicFramePr>
            <a:graphicFrameLocks noChangeAspect="1"/>
          </p:cNvGraphicFramePr>
          <p:nvPr>
            <p:extLst>
              <p:ext uri="{D42A27DB-BD31-4B8C-83A1-F6EECF244321}">
                <p14:modId xmlns:p14="http://schemas.microsoft.com/office/powerpoint/2010/main" val="2714048301"/>
              </p:ext>
            </p:extLst>
          </p:nvPr>
        </p:nvGraphicFramePr>
        <p:xfrm>
          <a:off x="1676400" y="2819400"/>
          <a:ext cx="4535488" cy="1096963"/>
        </p:xfrm>
        <a:graphic>
          <a:graphicData uri="http://schemas.openxmlformats.org/presentationml/2006/ole">
            <mc:AlternateContent xmlns:mc="http://schemas.openxmlformats.org/markup-compatibility/2006">
              <mc:Choice xmlns:v="urn:schemas-microsoft-com:vml" Requires="v">
                <p:oleObj spid="_x0000_s22541" name="Equation" r:id="rId5" imgW="1942920" imgH="469800" progId="Equation.3">
                  <p:embed/>
                </p:oleObj>
              </mc:Choice>
              <mc:Fallback>
                <p:oleObj name="Equation" r:id="rId5" imgW="1942920" imgH="469800" progId="Equation.3">
                  <p:embed/>
                  <p:pic>
                    <p:nvPicPr>
                      <p:cNvPr id="0" name="Object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76400" y="2819400"/>
                        <a:ext cx="4535488" cy="1096963"/>
                      </a:xfrm>
                      <a:prstGeom prst="rect">
                        <a:avLst/>
                      </a:prstGeom>
                      <a:solidFill>
                        <a:schemeClr val="tx2"/>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267" name="Rectangle 3"/>
          <p:cNvSpPr>
            <a:spLocks noGrp="1" noChangeArrowheads="1"/>
          </p:cNvSpPr>
          <p:nvPr>
            <p:ph idx="1"/>
          </p:nvPr>
        </p:nvSpPr>
        <p:spPr/>
        <p:txBody>
          <a:bodyPr/>
          <a:lstStyle/>
          <a:p>
            <a:pPr eaLnBrk="1" hangingPunct="1">
              <a:defRPr/>
            </a:pPr>
            <a:r>
              <a:rPr lang="en-US" dirty="0"/>
              <a:t>Power calculations change little</a:t>
            </a:r>
          </a:p>
          <a:p>
            <a:pPr lvl="1" eaLnBrk="1" hangingPunct="1">
              <a:defRPr/>
            </a:pPr>
            <a:r>
              <a:rPr lang="en-US" dirty="0"/>
              <a:t>b replaces n in formulas</a:t>
            </a:r>
          </a:p>
          <a:p>
            <a:pPr lvl="1" eaLnBrk="1" hangingPunct="1">
              <a:defRPr/>
            </a:pPr>
            <a:endParaRPr lang="en-US" dirty="0"/>
          </a:p>
          <a:p>
            <a:pPr lvl="1" eaLnBrk="1" hangingPunct="1">
              <a:defRPr/>
            </a:pPr>
            <a:endParaRPr lang="en-US" dirty="0"/>
          </a:p>
          <a:p>
            <a:pPr lvl="1" eaLnBrk="1" hangingPunct="1">
              <a:defRPr/>
            </a:pPr>
            <a:endParaRPr lang="en-US" dirty="0"/>
          </a:p>
          <a:p>
            <a:pPr lvl="1" eaLnBrk="1" hangingPunct="1">
              <a:defRPr/>
            </a:pPr>
            <a:endParaRPr lang="en-US" dirty="0"/>
          </a:p>
          <a:p>
            <a:pPr lvl="1" eaLnBrk="1" hangingPunct="1">
              <a:defRPr/>
            </a:pPr>
            <a:endParaRPr lang="en-US" dirty="0"/>
          </a:p>
          <a:p>
            <a:pPr lvl="1" eaLnBrk="1" hangingPunct="1">
              <a:defRPr/>
            </a:pPr>
            <a:r>
              <a:rPr lang="en-US" dirty="0"/>
              <a:t>The error </a:t>
            </a:r>
            <a:r>
              <a:rPr lang="en-US" dirty="0" err="1"/>
              <a:t>df</a:t>
            </a:r>
            <a:r>
              <a:rPr lang="en-US" dirty="0"/>
              <a:t> is (a-1)(b-1)</a:t>
            </a:r>
          </a:p>
        </p:txBody>
      </p:sp>
      <p:sp>
        <p:nvSpPr>
          <p:cNvPr id="11266" name="Rectangle 2"/>
          <p:cNvSpPr>
            <a:spLocks noGrp="1" noChangeArrowheads="1"/>
          </p:cNvSpPr>
          <p:nvPr>
            <p:ph type="title"/>
          </p:nvPr>
        </p:nvSpPr>
        <p:spPr/>
        <p:txBody>
          <a:bodyPr/>
          <a:lstStyle/>
          <a:p>
            <a:pPr eaLnBrk="1" hangingPunct="1">
              <a:defRPr/>
            </a:pPr>
            <a:r>
              <a:rPr lang="en-US"/>
              <a:t>Power analysis</a:t>
            </a:r>
          </a:p>
        </p:txBody>
      </p:sp>
    </p:spTree>
  </p:cSld>
  <p:clrMapOvr>
    <a:masterClrMapping/>
  </p:clrMapOvr>
  <p:transition spd="med">
    <p:dissolve/>
  </p:transition>
</p:sld>
</file>

<file path=ppt/theme/theme1.xml><?xml version="1.0" encoding="utf-8"?>
<a:theme xmlns:a="http://schemas.openxmlformats.org/drawingml/2006/main" name="Theme1">
  <a:themeElements>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fontScheme name="Slit">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Slit 1">
        <a:dk1>
          <a:srgbClr val="8C0000"/>
        </a:dk1>
        <a:lt1>
          <a:srgbClr val="FFFFFF"/>
        </a:lt1>
        <a:dk2>
          <a:srgbClr val="720000"/>
        </a:dk2>
        <a:lt2>
          <a:srgbClr val="FFFFCC"/>
        </a:lt2>
        <a:accent1>
          <a:srgbClr val="FF3300"/>
        </a:accent1>
        <a:accent2>
          <a:srgbClr val="BE7960"/>
        </a:accent2>
        <a:accent3>
          <a:srgbClr val="BCAAAA"/>
        </a:accent3>
        <a:accent4>
          <a:srgbClr val="DADADA"/>
        </a:accent4>
        <a:accent5>
          <a:srgbClr val="FFADAA"/>
        </a:accent5>
        <a:accent6>
          <a:srgbClr val="AC6D56"/>
        </a:accent6>
        <a:hlink>
          <a:srgbClr val="FFCC66"/>
        </a:hlink>
        <a:folHlink>
          <a:srgbClr val="FF9900"/>
        </a:folHlink>
      </a:clrScheme>
      <a:clrMap bg1="dk2" tx1="lt1" bg2="dk1" tx2="lt2" accent1="accent1" accent2="accent2" accent3="accent3" accent4="accent4" accent5="accent5" accent6="accent6" hlink="hlink" folHlink="folHlink"/>
    </a:extraClrScheme>
    <a:extraClrScheme>
      <a:clrScheme name="Slit 2">
        <a:dk1>
          <a:srgbClr val="674E2F"/>
        </a:dk1>
        <a:lt1>
          <a:srgbClr val="FFFFFF"/>
        </a:lt1>
        <a:dk2>
          <a:srgbClr val="533F27"/>
        </a:dk2>
        <a:lt2>
          <a:srgbClr val="D8B274"/>
        </a:lt2>
        <a:accent1>
          <a:srgbClr val="CC9900"/>
        </a:accent1>
        <a:accent2>
          <a:srgbClr val="8F5F2F"/>
        </a:accent2>
        <a:accent3>
          <a:srgbClr val="B3AFAC"/>
        </a:accent3>
        <a:accent4>
          <a:srgbClr val="DADADA"/>
        </a:accent4>
        <a:accent5>
          <a:srgbClr val="E2CAAA"/>
        </a:accent5>
        <a:accent6>
          <a:srgbClr val="81552A"/>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lit 3">
        <a:dk1>
          <a:srgbClr val="646464"/>
        </a:dk1>
        <a:lt1>
          <a:srgbClr val="FFFFFF"/>
        </a:lt1>
        <a:dk2>
          <a:srgbClr val="545454"/>
        </a:dk2>
        <a:lt2>
          <a:srgbClr val="D4D4CE"/>
        </a:lt2>
        <a:accent1>
          <a:srgbClr val="49747D"/>
        </a:accent1>
        <a:accent2>
          <a:srgbClr val="8F9699"/>
        </a:accent2>
        <a:accent3>
          <a:srgbClr val="B3B3B3"/>
        </a:accent3>
        <a:accent4>
          <a:srgbClr val="DADADA"/>
        </a:accent4>
        <a:accent5>
          <a:srgbClr val="B1BCBF"/>
        </a:accent5>
        <a:accent6>
          <a:srgbClr val="81878A"/>
        </a:accent6>
        <a:hlink>
          <a:srgbClr val="8DC4D7"/>
        </a:hlink>
        <a:folHlink>
          <a:srgbClr val="7FB97F"/>
        </a:folHlink>
      </a:clrScheme>
      <a:clrMap bg1="dk2" tx1="lt1" bg2="dk1" tx2="lt2" accent1="accent1" accent2="accent2" accent3="accent3" accent4="accent4" accent5="accent5" accent6="accent6" hlink="hlink" folHlink="folHlink"/>
    </a:extraClrScheme>
    <a:extraClrScheme>
      <a:clrScheme name="Slit 4">
        <a:dk1>
          <a:srgbClr val="3A7400"/>
        </a:dk1>
        <a:lt1>
          <a:srgbClr val="FFFFFF"/>
        </a:lt1>
        <a:dk2>
          <a:srgbClr val="2E5C00"/>
        </a:dk2>
        <a:lt2>
          <a:srgbClr val="FFFFFF"/>
        </a:lt2>
        <a:accent1>
          <a:srgbClr val="79CA02"/>
        </a:accent1>
        <a:accent2>
          <a:srgbClr val="008080"/>
        </a:accent2>
        <a:accent3>
          <a:srgbClr val="ADB5AA"/>
        </a:accent3>
        <a:accent4>
          <a:srgbClr val="DADADA"/>
        </a:accent4>
        <a:accent5>
          <a:srgbClr val="BEE1AA"/>
        </a:accent5>
        <a:accent6>
          <a:srgbClr val="007373"/>
        </a:accent6>
        <a:hlink>
          <a:srgbClr val="A8DE0E"/>
        </a:hlink>
        <a:folHlink>
          <a:srgbClr val="00CC66"/>
        </a:folHlink>
      </a:clrScheme>
      <a:clrMap bg1="dk2" tx1="lt1" bg2="dk1" tx2="lt2" accent1="accent1" accent2="accent2" accent3="accent3" accent4="accent4" accent5="accent5" accent6="accent6" hlink="hlink" folHlink="folHlink"/>
    </a:extraClrScheme>
    <a:extraClrScheme>
      <a:clrScheme name="Slit 5">
        <a:dk1>
          <a:srgbClr val="008885"/>
        </a:dk1>
        <a:lt1>
          <a:srgbClr val="FFFFFF"/>
        </a:lt1>
        <a:dk2>
          <a:srgbClr val="007572"/>
        </a:dk2>
        <a:lt2>
          <a:srgbClr val="FFFF99"/>
        </a:lt2>
        <a:accent1>
          <a:srgbClr val="33CCCC"/>
        </a:accent1>
        <a:accent2>
          <a:srgbClr val="6D6FC7"/>
        </a:accent2>
        <a:accent3>
          <a:srgbClr val="AABDBC"/>
        </a:accent3>
        <a:accent4>
          <a:srgbClr val="DADADA"/>
        </a:accent4>
        <a:accent5>
          <a:srgbClr val="ADE2E2"/>
        </a:accent5>
        <a:accent6>
          <a:srgbClr val="6264B4"/>
        </a:accent6>
        <a:hlink>
          <a:srgbClr val="FFFFCC"/>
        </a:hlink>
        <a:folHlink>
          <a:srgbClr val="00FF00"/>
        </a:folHlink>
      </a:clrScheme>
      <a:clrMap bg1="dk2" tx1="lt1" bg2="dk1" tx2="lt2" accent1="accent1" accent2="accent2" accent3="accent3" accent4="accent4" accent5="accent5" accent6="accent6" hlink="hlink" folHlink="folHlink"/>
    </a:extraClrScheme>
    <a:extraClrScheme>
      <a:clrScheme name="Slit 6">
        <a:dk1>
          <a:srgbClr val="0000AC"/>
        </a:dk1>
        <a:lt1>
          <a:srgbClr val="FFFFFF"/>
        </a:lt1>
        <a:dk2>
          <a:srgbClr val="000086"/>
        </a:dk2>
        <a:lt2>
          <a:srgbClr val="CCFFFF"/>
        </a:lt2>
        <a:accent1>
          <a:srgbClr val="0099FF"/>
        </a:accent1>
        <a:accent2>
          <a:srgbClr val="00B000"/>
        </a:accent2>
        <a:accent3>
          <a:srgbClr val="AAAAC3"/>
        </a:accent3>
        <a:accent4>
          <a:srgbClr val="DADADA"/>
        </a:accent4>
        <a:accent5>
          <a:srgbClr val="AACAFF"/>
        </a:accent5>
        <a:accent6>
          <a:srgbClr val="009F00"/>
        </a:accent6>
        <a:hlink>
          <a:srgbClr val="FFE701"/>
        </a:hlink>
        <a:folHlink>
          <a:srgbClr val="FF9900"/>
        </a:folHlink>
      </a:clrScheme>
      <a:clrMap bg1="dk2" tx1="lt1" bg2="dk1" tx2="lt2" accent1="accent1" accent2="accent2" accent3="accent3" accent4="accent4" accent5="accent5" accent6="accent6" hlink="hlink" folHlink="folHlink"/>
    </a:extraClrScheme>
    <a:extraClrScheme>
      <a:clrScheme name="Slit 7">
        <a:dk1>
          <a:srgbClr val="7474A2"/>
        </a:dk1>
        <a:lt1>
          <a:srgbClr val="FFFFFF"/>
        </a:lt1>
        <a:dk2>
          <a:srgbClr val="5E5E8E"/>
        </a:dk2>
        <a:lt2>
          <a:srgbClr val="D1D1DF"/>
        </a:lt2>
        <a:accent1>
          <a:srgbClr val="CC66FF"/>
        </a:accent1>
        <a:accent2>
          <a:srgbClr val="6666FF"/>
        </a:accent2>
        <a:accent3>
          <a:srgbClr val="B6B6C6"/>
        </a:accent3>
        <a:accent4>
          <a:srgbClr val="DADADA"/>
        </a:accent4>
        <a:accent5>
          <a:srgbClr val="E2B8FF"/>
        </a:accent5>
        <a:accent6>
          <a:srgbClr val="5C5CE7"/>
        </a:accent6>
        <a:hlink>
          <a:srgbClr val="FFCC99"/>
        </a:hlink>
        <a:folHlink>
          <a:srgbClr val="CCCCFF"/>
        </a:folHlink>
      </a:clrScheme>
      <a:clrMap bg1="dk2" tx1="lt1" bg2="dk1" tx2="lt2" accent1="accent1" accent2="accent2" accent3="accent3" accent4="accent4" accent5="accent5" accent6="accent6" hlink="hlink" folHlink="folHlink"/>
    </a:extraClrScheme>
    <a:extraClrScheme>
      <a:clrScheme name="Slit 8">
        <a:dk1>
          <a:srgbClr val="000000"/>
        </a:dk1>
        <a:lt1>
          <a:srgbClr val="D0DAE2"/>
        </a:lt1>
        <a:dk2>
          <a:srgbClr val="000000"/>
        </a:dk2>
        <a:lt2>
          <a:srgbClr val="E7EDF1"/>
        </a:lt2>
        <a:accent1>
          <a:srgbClr val="33CCCC"/>
        </a:accent1>
        <a:accent2>
          <a:srgbClr val="0099CC"/>
        </a:accent2>
        <a:accent3>
          <a:srgbClr val="E4EAEE"/>
        </a:accent3>
        <a:accent4>
          <a:srgbClr val="000000"/>
        </a:accent4>
        <a:accent5>
          <a:srgbClr val="ADE2E2"/>
        </a:accent5>
        <a:accent6>
          <a:srgbClr val="008AB9"/>
        </a:accent6>
        <a:hlink>
          <a:srgbClr val="3333CC"/>
        </a:hlink>
        <a:folHlink>
          <a:srgbClr val="008080"/>
        </a:folHlink>
      </a:clrScheme>
      <a:clrMap bg1="lt1" tx1="dk1" bg2="lt2" tx2="dk2" accent1="accent1" accent2="accent2" accent3="accent3" accent4="accent4" accent5="accent5" accent6="accent6" hlink="hlink" folHlink="folHlink"/>
    </a:extraClrScheme>
    <a:extraClrScheme>
      <a:clrScheme name="Slit 9">
        <a:dk1>
          <a:srgbClr val="000000"/>
        </a:dk1>
        <a:lt1>
          <a:srgbClr val="FFFFFF"/>
        </a:lt1>
        <a:dk2>
          <a:srgbClr val="000000"/>
        </a:dk2>
        <a:lt2>
          <a:srgbClr val="E6E6E6"/>
        </a:lt2>
        <a:accent1>
          <a:srgbClr val="66CCFF"/>
        </a:accent1>
        <a:accent2>
          <a:srgbClr val="9999FF"/>
        </a:accent2>
        <a:accent3>
          <a:srgbClr val="FFFFFF"/>
        </a:accent3>
        <a:accent4>
          <a:srgbClr val="000000"/>
        </a:accent4>
        <a:accent5>
          <a:srgbClr val="B8E2FF"/>
        </a:accent5>
        <a:accent6>
          <a:srgbClr val="8A8AE7"/>
        </a:accent6>
        <a:hlink>
          <a:srgbClr val="3333CC"/>
        </a:hlink>
        <a:folHlink>
          <a:srgbClr val="008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Chapter 9.pptx</Template>
  <TotalTime>6892</TotalTime>
  <Words>376</Words>
  <Application>Microsoft Office PowerPoint</Application>
  <PresentationFormat>On-screen Show (4:3)</PresentationFormat>
  <Paragraphs>54</Paragraphs>
  <Slides>8</Slides>
  <Notes>7</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8</vt:i4>
      </vt:variant>
    </vt:vector>
  </HeadingPairs>
  <TitlesOfParts>
    <vt:vector size="16" baseType="lpstr">
      <vt:lpstr>Arial Unicode MS</vt:lpstr>
      <vt:lpstr>ＭＳ Ｐゴシック</vt:lpstr>
      <vt:lpstr>Calibri</vt:lpstr>
      <vt:lpstr>Tahoma</vt:lpstr>
      <vt:lpstr>Times</vt:lpstr>
      <vt:lpstr>Wingdings</vt:lpstr>
      <vt:lpstr>Theme1</vt:lpstr>
      <vt:lpstr>Equation</vt:lpstr>
      <vt:lpstr>Randomized Complete Block Design (RCBD)</vt:lpstr>
      <vt:lpstr>RCBD</vt:lpstr>
      <vt:lpstr>Blocks in RCBDs</vt:lpstr>
      <vt:lpstr>RCBD Discussion</vt:lpstr>
      <vt:lpstr>Missing values in RCBD’s</vt:lpstr>
      <vt:lpstr>Imputation</vt:lpstr>
      <vt:lpstr>Alternate Imputation approaches</vt:lpstr>
      <vt:lpstr>Power analysis</vt:lpstr>
    </vt:vector>
  </TitlesOfParts>
  <Company>USC Statistics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Randomized Complete Block Design (RCBD)</dc:title>
  <dc:creator>John Grego</dc:creator>
  <cp:lastModifiedBy>Grego John</cp:lastModifiedBy>
  <cp:revision>36</cp:revision>
  <dcterms:created xsi:type="dcterms:W3CDTF">2001-09-16T19:38:07Z</dcterms:created>
  <dcterms:modified xsi:type="dcterms:W3CDTF">2018-10-23T13:58:24Z</dcterms:modified>
</cp:coreProperties>
</file>