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7" r:id="rId3"/>
    <p:sldId id="258" r:id="rId4"/>
    <p:sldId id="259" r:id="rId5"/>
    <p:sldId id="264" r:id="rId6"/>
    <p:sldId id="282" r:id="rId7"/>
    <p:sldId id="265" r:id="rId8"/>
    <p:sldId id="281" r:id="rId9"/>
    <p:sldId id="279" r:id="rId10"/>
    <p:sldId id="280" r:id="rId11"/>
    <p:sldId id="269" r:id="rId12"/>
    <p:sldId id="272" r:id="rId13"/>
    <p:sldId id="273" r:id="rId14"/>
    <p:sldId id="274" r:id="rId15"/>
    <p:sldId id="275" r:id="rId16"/>
    <p:sldId id="276" r:id="rId17"/>
    <p:sldId id="277" r:id="rId18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anose="02020603050405020304" pitchFamily="18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96" y="1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23" tIns="48161" rIns="96323" bIns="48161" numCol="1" anchor="t" anchorCtr="0" compatLnSpc="1">
            <a:prstTxWarp prst="textNoShape">
              <a:avLst/>
            </a:prstTxWarp>
          </a:bodyPr>
          <a:lstStyle>
            <a:lvl1pPr defTabSz="963613">
              <a:defRPr sz="13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23" tIns="48161" rIns="96323" bIns="48161" numCol="1" anchor="t" anchorCtr="0" compatLnSpc="1">
            <a:prstTxWarp prst="textNoShape">
              <a:avLst/>
            </a:prstTxWarp>
          </a:bodyPr>
          <a:lstStyle>
            <a:lvl1pPr algn="r" defTabSz="963613">
              <a:defRPr sz="13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23" tIns="48161" rIns="96323" bIns="48161" numCol="1" anchor="b" anchorCtr="0" compatLnSpc="1">
            <a:prstTxWarp prst="textNoShape">
              <a:avLst/>
            </a:prstTxWarp>
          </a:bodyPr>
          <a:lstStyle>
            <a:lvl1pPr defTabSz="963613">
              <a:defRPr sz="1300">
                <a:latin typeface="Times" pitchFamily="1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323" tIns="48161" rIns="96323" bIns="48161" numCol="1" anchor="b" anchorCtr="0" compatLnSpc="1">
            <a:prstTxWarp prst="textNoShape">
              <a:avLst/>
            </a:prstTxWarp>
          </a:bodyPr>
          <a:lstStyle>
            <a:lvl1pPr algn="r" defTabSz="963613">
              <a:defRPr sz="1300"/>
            </a:lvl1pPr>
          </a:lstStyle>
          <a:p>
            <a:fld id="{8824ADB9-FA40-42E0-B2B8-0C9E5F9EA69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63233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08BB9-E2E7-4ED7-9281-DFE0E0A72115}" type="datetimeFigureOut">
              <a:rPr lang="en-US" smtClean="0"/>
              <a:t>10/30/2018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F27708-1482-47D2-B2E3-B55346D751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2696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On either side of equation—total number of pairs involving a given </a:t>
            </a:r>
            <a:r>
              <a:rPr lang="en-US" dirty="0" err="1" smtClean="0"/>
              <a:t>i</a:t>
            </a:r>
            <a:r>
              <a:rPr lang="en-US" dirty="0" smtClean="0"/>
              <a:t>*.  r-number of blocks containing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*; m-1-number of pairs with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* in a given block; lambda-number of pairs with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* for any other treatment; a-1-number of other treatments.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7708-1482-47D2-B2E3-B55346D751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863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n(</a:t>
            </a:r>
            <a:r>
              <a:rPr lang="en-US" dirty="0" err="1" smtClean="0"/>
              <a:t>ij</a:t>
            </a:r>
            <a:r>
              <a:rPr lang="en-US" dirty="0" smtClean="0"/>
              <a:t>)</a:t>
            </a:r>
            <a:r>
              <a:rPr lang="en-US" baseline="0" dirty="0" smtClean="0"/>
              <a:t> is an indicator function.  The BIBD exercise has most of the steps you need to help with this derivation.  Lecture.6.ppt on the old (Montgomery) web page has details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7708-1482-47D2-B2E3-B55346D7514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8992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second form makes it clear we are working with </a:t>
            </a:r>
            <a:r>
              <a:rPr lang="en-US" dirty="0" err="1" smtClean="0"/>
              <a:t>intrablock</a:t>
            </a:r>
            <a:r>
              <a:rPr lang="en-US" baseline="0" dirty="0" smtClean="0"/>
              <a:t> estimates.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7708-1482-47D2-B2E3-B55346D751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28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Reconstruct LSMEANS</a:t>
            </a:r>
            <a:r>
              <a:rPr lang="en-US" baseline="0" dirty="0" smtClean="0"/>
              <a:t> from output; compare to MEANS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7708-1482-47D2-B2E3-B55346D7514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7747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Write out least</a:t>
            </a:r>
            <a:r>
              <a:rPr lang="en-US" baseline="0" dirty="0" smtClean="0"/>
              <a:t> squares criterion for </a:t>
            </a:r>
            <a:r>
              <a:rPr lang="en-US" baseline="0" dirty="0" err="1" smtClean="0"/>
              <a:t>interblock</a:t>
            </a:r>
            <a:r>
              <a:rPr lang="en-US" baseline="0" dirty="0" smtClean="0"/>
              <a:t> estimators.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7708-1482-47D2-B2E3-B55346D751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466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covariance</a:t>
            </a:r>
            <a:r>
              <a:rPr lang="en-US" baseline="0" dirty="0" smtClean="0"/>
              <a:t> result may seem odd, but it happens all the time in F tests.  Note that sigma-square(beta) can be large.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7708-1482-47D2-B2E3-B55346D7514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3808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This is a generic result for independent estimators—not specific to BIBD. </a:t>
            </a:r>
            <a:r>
              <a:rPr lang="en-US" baseline="0" dirty="0" smtClean="0"/>
              <a:t> We derive the result in class.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7708-1482-47D2-B2E3-B55346D751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13323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Bad notation here with two different lambda’s!  Note that lambda*a/m is approximately</a:t>
            </a:r>
            <a:r>
              <a:rPr lang="en-US" baseline="0" dirty="0" smtClean="0"/>
              <a:t> r</a:t>
            </a:r>
            <a:r>
              <a:rPr lang="en-US" baseline="0" smtClean="0"/>
              <a:t>, since r*(m-1)=lambda*(a-1)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F27708-1482-47D2-B2E3-B55346D7514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291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 algn="ctr"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C00C0F-FCF4-4A5F-8F5C-9FE6E8659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5270795"/>
      </p:ext>
    </p:extLst>
  </p:cSld>
  <p:clrMapOvr>
    <a:masterClrMapping/>
  </p:clrMapOvr>
  <p:transition spd="med"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91F03E-ABF7-4B70-BA2A-C857789E0D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7102935"/>
      </p:ext>
    </p:extLst>
  </p:cSld>
  <p:clrMapOvr>
    <a:masterClrMapping/>
  </p:clrMapOvr>
  <p:transition spd="med"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2CCA5-62F7-44E8-856D-1168107E2D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9355591"/>
      </p:ext>
    </p:extLst>
  </p:cSld>
  <p:clrMapOvr>
    <a:masterClrMapping/>
  </p:clrMapOvr>
  <p:transition spd="med">
    <p:dissolv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D0535-C440-4FC0-B4F4-CED8D597A4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71324727"/>
      </p:ext>
    </p:extLst>
  </p:cSld>
  <p:clrMapOvr>
    <a:masterClrMapping/>
  </p:clrMapOvr>
  <p:transition spd="med">
    <p:dissolv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0"/>
            <a:ext cx="4038600" cy="21717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6B485-8B6F-4520-82FD-841CE20B90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931440"/>
      </p:ext>
    </p:extLst>
  </p:cSld>
  <p:clrMapOvr>
    <a:masterClrMapping/>
  </p:clrMapOvr>
  <p:transition spd="med"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803D3C-8BEB-4531-B552-4DAC4CF96A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50711970"/>
      </p:ext>
    </p:extLst>
  </p:cSld>
  <p:clrMapOvr>
    <a:masterClrMapping/>
  </p:clrMapOvr>
  <p:transition spd="med"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88BA29-8A00-414C-9E3A-95C03CF651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09471039"/>
      </p:ext>
    </p:extLst>
  </p:cSld>
  <p:clrMapOvr>
    <a:masterClrMapping/>
  </p:clrMapOvr>
  <p:transition spd="med"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EDE76-523D-4769-8F46-9202CB5782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4709054"/>
      </p:ext>
    </p:extLst>
  </p:cSld>
  <p:clrMapOvr>
    <a:masterClrMapping/>
  </p:clrMapOvr>
  <p:transition spd="med"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44A79F-CD77-4659-8C2F-64749B7376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0350756"/>
      </p:ext>
    </p:extLst>
  </p:cSld>
  <p:clrMapOvr>
    <a:masterClrMapping/>
  </p:clrMapOvr>
  <p:transition spd="med"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2E3E91-B1C0-4CB4-BC97-317111579B9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48071503"/>
      </p:ext>
    </p:extLst>
  </p:cSld>
  <p:clrMapOvr>
    <a:masterClrMapping/>
  </p:clrMapOvr>
  <p:transition spd="med"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A6B754-4980-4BC4-A1D6-DAB264ACD8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7952693"/>
      </p:ext>
    </p:extLst>
  </p:cSld>
  <p:clrMapOvr>
    <a:masterClrMapping/>
  </p:clrMapOvr>
  <p:transition spd="med"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37F745-E5EF-4A30-83DC-F64D8F3CFE5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4097418"/>
      </p:ext>
    </p:extLst>
  </p:cSld>
  <p:clrMapOvr>
    <a:masterClrMapping/>
  </p:clrMapOvr>
  <p:transition spd="med"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1C75AF-357E-4240-9BAF-DF43306E3E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0982965"/>
      </p:ext>
    </p:extLst>
  </p:cSld>
  <p:clrMapOvr>
    <a:masterClrMapping/>
  </p:clrMapOvr>
  <p:transition spd="med"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 bright="-42000" contrast="-2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dirty="0"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Unicode MS"/>
                <a:ea typeface="+mn-ea"/>
              </a:endParaRPr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5638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Unicode MS" panose="020B0604020202020204" pitchFamily="34" charset="-128"/>
              </a:defRPr>
            </a:lvl1pPr>
          </a:lstStyle>
          <a:p>
            <a:fld id="{AE197152-FA29-4D45-A1FE-61E4B829F7F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  <p:sldLayoutId id="2147483751" r:id="rId13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 pitchFamily="34" charset="-128"/>
          <a:ea typeface="ＭＳ Ｐゴシック" charset="-128"/>
          <a:cs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anose="05000000000000000000" pitchFamily="2" charset="2"/>
        <a:buChar char="n"/>
        <a:defRPr sz="32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4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 Unicode MS"/>
          <a:ea typeface="ＭＳ Ｐゴシック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9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1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3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wmf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6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Balanced Incomplete Block Design (BIBD)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Notation</a:t>
            </a:r>
          </a:p>
          <a:p>
            <a:pPr lvl="1" eaLnBrk="1" hangingPunct="1">
              <a:defRPr/>
            </a:pPr>
            <a:r>
              <a:rPr lang="en-US"/>
              <a:t>a-number of treatments</a:t>
            </a:r>
          </a:p>
          <a:p>
            <a:pPr lvl="1" eaLnBrk="1" hangingPunct="1">
              <a:defRPr/>
            </a:pPr>
            <a:r>
              <a:rPr lang="en-US"/>
              <a:t>m-number of treatments/block</a:t>
            </a:r>
          </a:p>
          <a:p>
            <a:pPr lvl="1" eaLnBrk="1" hangingPunct="1">
              <a:defRPr/>
            </a:pPr>
            <a:r>
              <a:rPr lang="en-US"/>
              <a:t>r-number of treatment reps</a:t>
            </a:r>
          </a:p>
          <a:p>
            <a:pPr lvl="1" eaLnBrk="1" hangingPunct="1">
              <a:defRPr/>
            </a:pPr>
            <a:r>
              <a:rPr lang="en-US"/>
              <a:t>b-number of blocks</a:t>
            </a:r>
          </a:p>
          <a:p>
            <a:pPr eaLnBrk="1" hangingPunct="1">
              <a:defRPr/>
            </a:pPr>
            <a:r>
              <a:rPr lang="en-US"/>
              <a:t>N=ar=bm</a:t>
            </a:r>
          </a:p>
          <a:p>
            <a:pPr eaLnBrk="1" hangingPunct="1">
              <a:defRPr/>
            </a:pPr>
            <a:r>
              <a:rPr lang="en-US"/>
              <a:t>r(m-1)=</a:t>
            </a:r>
            <a:r>
              <a:rPr lang="en-US">
                <a:latin typeface="Symbol" pitchFamily="1" charset="2"/>
              </a:rPr>
              <a:t>l</a:t>
            </a:r>
            <a:r>
              <a:rPr lang="en-US"/>
              <a:t>(a-1)</a:t>
            </a:r>
          </a:p>
        </p:txBody>
      </p:sp>
    </p:spTree>
  </p:cSld>
  <p:clrMapOvr>
    <a:masterClrMapping/>
  </p:clrMapOvr>
  <p:transition spd="med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53"/>
          <p:cNvSpPr>
            <a:spLocks noChangeArrowheads="1"/>
          </p:cNvSpPr>
          <p:nvPr/>
        </p:nvSpPr>
        <p:spPr bwMode="auto">
          <a:xfrm>
            <a:off x="0" y="4800600"/>
            <a:ext cx="9144000" cy="1281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algn="ctr"/>
            <a:r>
              <a:rPr lang="en-US" altLang="en-US" sz="1800" b="1">
                <a:cs typeface="Times New Roman" panose="02020603050405020304" pitchFamily="18" charset="0"/>
              </a:rPr>
              <a:t> </a:t>
            </a:r>
            <a:endParaRPr lang="en-US" altLang="en-US" sz="1200">
              <a:cs typeface="Times New Roman" panose="02020603050405020304" pitchFamily="18" charset="0"/>
            </a:endParaRPr>
          </a:p>
          <a:p>
            <a:pPr algn="ctr"/>
            <a:r>
              <a:rPr lang="en-US" altLang="en-US" sz="1800" b="1">
                <a:cs typeface="Times New Roman" panose="02020603050405020304" pitchFamily="18" charset="0"/>
              </a:rPr>
              <a:t>A=Ascorbic Acid B=Citric Acid C=Control D=Hesperidin </a:t>
            </a:r>
          </a:p>
          <a:p>
            <a:pPr algn="ctr"/>
            <a:r>
              <a:rPr lang="en-US" altLang="en-US" sz="1800" b="1">
                <a:cs typeface="Times New Roman" panose="02020603050405020304" pitchFamily="18" charset="0"/>
              </a:rPr>
              <a:t>E=Lemon Juice F=Black Pepper G=Piperine</a:t>
            </a:r>
            <a:endParaRPr lang="en-US" altLang="en-US" sz="1200">
              <a:cs typeface="Times New Roman" panose="02020603050405020304" pitchFamily="18" charset="0"/>
            </a:endParaRPr>
          </a:p>
          <a:p>
            <a:endParaRPr lang="en-US" altLang="en-US">
              <a:cs typeface="Times New Roman" panose="02020603050405020304" pitchFamily="18" charset="0"/>
            </a:endParaRPr>
          </a:p>
        </p:txBody>
      </p:sp>
      <p:grpSp>
        <p:nvGrpSpPr>
          <p:cNvPr id="24579" name="Group 52" descr="A portion of the Fly/organic repellant latin square example is used to create a Balanced incomplete block design, using Day as block; Fly Group is ignored." title="Data table"/>
          <p:cNvGrpSpPr>
            <a:grpSpLocks/>
          </p:cNvGrpSpPr>
          <p:nvPr/>
        </p:nvGrpSpPr>
        <p:grpSpPr bwMode="auto">
          <a:xfrm>
            <a:off x="381000" y="2362200"/>
            <a:ext cx="7772400" cy="2057400"/>
            <a:chOff x="-3" y="-3"/>
            <a:chExt cx="3462" cy="2254"/>
          </a:xfrm>
        </p:grpSpPr>
        <p:grpSp>
          <p:nvGrpSpPr>
            <p:cNvPr id="24581" name="Group 50"/>
            <p:cNvGrpSpPr>
              <a:grpSpLocks/>
            </p:cNvGrpSpPr>
            <p:nvPr/>
          </p:nvGrpSpPr>
          <p:grpSpPr bwMode="auto">
            <a:xfrm>
              <a:off x="0" y="0"/>
              <a:ext cx="3456" cy="2248"/>
              <a:chOff x="0" y="0"/>
              <a:chExt cx="3456" cy="2248"/>
            </a:xfrm>
          </p:grpSpPr>
          <p:grpSp>
            <p:nvGrpSpPr>
              <p:cNvPr id="24583" name="Group 21"/>
              <p:cNvGrpSpPr>
                <a:grpSpLocks/>
              </p:cNvGrpSpPr>
              <p:nvPr/>
            </p:nvGrpSpPr>
            <p:grpSpPr bwMode="auto">
              <a:xfrm>
                <a:off x="0" y="0"/>
                <a:ext cx="3456" cy="461"/>
                <a:chOff x="0" y="0"/>
                <a:chExt cx="3456" cy="461"/>
              </a:xfrm>
            </p:grpSpPr>
            <p:sp>
              <p:nvSpPr>
                <p:cNvPr id="24626" name="Rectangle 5"/>
                <p:cNvSpPr>
                  <a:spLocks noChangeArrowheads="1"/>
                </p:cNvSpPr>
                <p:nvPr/>
              </p:nvSpPr>
              <p:spPr bwMode="auto">
                <a:xfrm>
                  <a:off x="43" y="0"/>
                  <a:ext cx="3370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Day</a:t>
                  </a:r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27" name="Rectangle 2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456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84" name="Group 23"/>
              <p:cNvGrpSpPr>
                <a:grpSpLocks/>
              </p:cNvGrpSpPr>
              <p:nvPr/>
            </p:nvGrpSpPr>
            <p:grpSpPr bwMode="auto">
              <a:xfrm>
                <a:off x="0" y="461"/>
                <a:ext cx="498" cy="461"/>
                <a:chOff x="0" y="461"/>
                <a:chExt cx="498" cy="461"/>
              </a:xfrm>
            </p:grpSpPr>
            <p:sp>
              <p:nvSpPr>
                <p:cNvPr id="24624" name="Rectangle 6"/>
                <p:cNvSpPr>
                  <a:spLocks noChangeArrowheads="1"/>
                </p:cNvSpPr>
                <p:nvPr/>
              </p:nvSpPr>
              <p:spPr bwMode="auto">
                <a:xfrm>
                  <a:off x="43" y="461"/>
                  <a:ext cx="412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1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25" name="Rectangle 22"/>
                <p:cNvSpPr>
                  <a:spLocks noChangeArrowheads="1"/>
                </p:cNvSpPr>
                <p:nvPr/>
              </p:nvSpPr>
              <p:spPr bwMode="auto">
                <a:xfrm>
                  <a:off x="0" y="461"/>
                  <a:ext cx="498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85" name="Group 25"/>
              <p:cNvGrpSpPr>
                <a:grpSpLocks/>
              </p:cNvGrpSpPr>
              <p:nvPr/>
            </p:nvGrpSpPr>
            <p:grpSpPr bwMode="auto">
              <a:xfrm>
                <a:off x="498" y="461"/>
                <a:ext cx="492" cy="461"/>
                <a:chOff x="498" y="461"/>
                <a:chExt cx="492" cy="461"/>
              </a:xfrm>
            </p:grpSpPr>
            <p:sp>
              <p:nvSpPr>
                <p:cNvPr id="24622" name="Rectangle 7"/>
                <p:cNvSpPr>
                  <a:spLocks noChangeArrowheads="1"/>
                </p:cNvSpPr>
                <p:nvPr/>
              </p:nvSpPr>
              <p:spPr bwMode="auto">
                <a:xfrm>
                  <a:off x="541" y="461"/>
                  <a:ext cx="406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2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23" name="Rectangle 24"/>
                <p:cNvSpPr>
                  <a:spLocks noChangeArrowheads="1"/>
                </p:cNvSpPr>
                <p:nvPr/>
              </p:nvSpPr>
              <p:spPr bwMode="auto">
                <a:xfrm>
                  <a:off x="498" y="461"/>
                  <a:ext cx="492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86" name="Group 27"/>
              <p:cNvGrpSpPr>
                <a:grpSpLocks/>
              </p:cNvGrpSpPr>
              <p:nvPr/>
            </p:nvGrpSpPr>
            <p:grpSpPr bwMode="auto">
              <a:xfrm>
                <a:off x="990" y="461"/>
                <a:ext cx="492" cy="461"/>
                <a:chOff x="990" y="461"/>
                <a:chExt cx="492" cy="461"/>
              </a:xfrm>
            </p:grpSpPr>
            <p:sp>
              <p:nvSpPr>
                <p:cNvPr id="24620" name="Rectangle 8"/>
                <p:cNvSpPr>
                  <a:spLocks noChangeArrowheads="1"/>
                </p:cNvSpPr>
                <p:nvPr/>
              </p:nvSpPr>
              <p:spPr bwMode="auto">
                <a:xfrm>
                  <a:off x="1033" y="461"/>
                  <a:ext cx="406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3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21" name="Rectangle 26"/>
                <p:cNvSpPr>
                  <a:spLocks noChangeArrowheads="1"/>
                </p:cNvSpPr>
                <p:nvPr/>
              </p:nvSpPr>
              <p:spPr bwMode="auto">
                <a:xfrm>
                  <a:off x="990" y="461"/>
                  <a:ext cx="492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87" name="Group 29"/>
              <p:cNvGrpSpPr>
                <a:grpSpLocks/>
              </p:cNvGrpSpPr>
              <p:nvPr/>
            </p:nvGrpSpPr>
            <p:grpSpPr bwMode="auto">
              <a:xfrm>
                <a:off x="1482" y="461"/>
                <a:ext cx="492" cy="461"/>
                <a:chOff x="1482" y="461"/>
                <a:chExt cx="492" cy="461"/>
              </a:xfrm>
            </p:grpSpPr>
            <p:sp>
              <p:nvSpPr>
                <p:cNvPr id="24618" name="Rectangle 9"/>
                <p:cNvSpPr>
                  <a:spLocks noChangeArrowheads="1"/>
                </p:cNvSpPr>
                <p:nvPr/>
              </p:nvSpPr>
              <p:spPr bwMode="auto">
                <a:xfrm>
                  <a:off x="1525" y="461"/>
                  <a:ext cx="406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4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19" name="Rectangle 28"/>
                <p:cNvSpPr>
                  <a:spLocks noChangeArrowheads="1"/>
                </p:cNvSpPr>
                <p:nvPr/>
              </p:nvSpPr>
              <p:spPr bwMode="auto">
                <a:xfrm>
                  <a:off x="1482" y="461"/>
                  <a:ext cx="492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88" name="Group 31"/>
              <p:cNvGrpSpPr>
                <a:grpSpLocks/>
              </p:cNvGrpSpPr>
              <p:nvPr/>
            </p:nvGrpSpPr>
            <p:grpSpPr bwMode="auto">
              <a:xfrm>
                <a:off x="1974" y="461"/>
                <a:ext cx="492" cy="461"/>
                <a:chOff x="1974" y="461"/>
                <a:chExt cx="492" cy="461"/>
              </a:xfrm>
            </p:grpSpPr>
            <p:sp>
              <p:nvSpPr>
                <p:cNvPr id="24616" name="Rectangle 10"/>
                <p:cNvSpPr>
                  <a:spLocks noChangeArrowheads="1"/>
                </p:cNvSpPr>
                <p:nvPr/>
              </p:nvSpPr>
              <p:spPr bwMode="auto">
                <a:xfrm>
                  <a:off x="2017" y="461"/>
                  <a:ext cx="406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5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17" name="Rectangle 30"/>
                <p:cNvSpPr>
                  <a:spLocks noChangeArrowheads="1"/>
                </p:cNvSpPr>
                <p:nvPr/>
              </p:nvSpPr>
              <p:spPr bwMode="auto">
                <a:xfrm>
                  <a:off x="1974" y="461"/>
                  <a:ext cx="492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89" name="Group 33"/>
              <p:cNvGrpSpPr>
                <a:grpSpLocks/>
              </p:cNvGrpSpPr>
              <p:nvPr/>
            </p:nvGrpSpPr>
            <p:grpSpPr bwMode="auto">
              <a:xfrm>
                <a:off x="2466" y="461"/>
                <a:ext cx="498" cy="461"/>
                <a:chOff x="2466" y="461"/>
                <a:chExt cx="498" cy="461"/>
              </a:xfrm>
            </p:grpSpPr>
            <p:sp>
              <p:nvSpPr>
                <p:cNvPr id="24614" name="Rectangle 11"/>
                <p:cNvSpPr>
                  <a:spLocks noChangeArrowheads="1"/>
                </p:cNvSpPr>
                <p:nvPr/>
              </p:nvSpPr>
              <p:spPr bwMode="auto">
                <a:xfrm>
                  <a:off x="2509" y="461"/>
                  <a:ext cx="412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6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15" name="Rectangle 32"/>
                <p:cNvSpPr>
                  <a:spLocks noChangeArrowheads="1"/>
                </p:cNvSpPr>
                <p:nvPr/>
              </p:nvSpPr>
              <p:spPr bwMode="auto">
                <a:xfrm>
                  <a:off x="2466" y="461"/>
                  <a:ext cx="498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90" name="Group 35"/>
              <p:cNvGrpSpPr>
                <a:grpSpLocks/>
              </p:cNvGrpSpPr>
              <p:nvPr/>
            </p:nvGrpSpPr>
            <p:grpSpPr bwMode="auto">
              <a:xfrm>
                <a:off x="2964" y="461"/>
                <a:ext cx="492" cy="461"/>
                <a:chOff x="2964" y="461"/>
                <a:chExt cx="492" cy="461"/>
              </a:xfrm>
            </p:grpSpPr>
            <p:sp>
              <p:nvSpPr>
                <p:cNvPr id="24612" name="Rectangle 12"/>
                <p:cNvSpPr>
                  <a:spLocks noChangeArrowheads="1"/>
                </p:cNvSpPr>
                <p:nvPr/>
              </p:nvSpPr>
              <p:spPr bwMode="auto">
                <a:xfrm>
                  <a:off x="3007" y="461"/>
                  <a:ext cx="406" cy="46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7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13" name="Rectangle 34"/>
                <p:cNvSpPr>
                  <a:spLocks noChangeArrowheads="1"/>
                </p:cNvSpPr>
                <p:nvPr/>
              </p:nvSpPr>
              <p:spPr bwMode="auto">
                <a:xfrm>
                  <a:off x="2964" y="461"/>
                  <a:ext cx="492" cy="461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91" name="Group 37"/>
              <p:cNvGrpSpPr>
                <a:grpSpLocks/>
              </p:cNvGrpSpPr>
              <p:nvPr/>
            </p:nvGrpSpPr>
            <p:grpSpPr bwMode="auto">
              <a:xfrm>
                <a:off x="0" y="922"/>
                <a:ext cx="498" cy="1326"/>
                <a:chOff x="0" y="922"/>
                <a:chExt cx="498" cy="1326"/>
              </a:xfrm>
            </p:grpSpPr>
            <p:sp>
              <p:nvSpPr>
                <p:cNvPr id="24610" name="Rectangle 13"/>
                <p:cNvSpPr>
                  <a:spLocks noChangeArrowheads="1"/>
                </p:cNvSpPr>
                <p:nvPr/>
              </p:nvSpPr>
              <p:spPr bwMode="auto">
                <a:xfrm>
                  <a:off x="43" y="922"/>
                  <a:ext cx="412" cy="1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C=19.8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E=7.8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G=13.0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11" name="Rectangle 36"/>
                <p:cNvSpPr>
                  <a:spLocks noChangeArrowheads="1"/>
                </p:cNvSpPr>
                <p:nvPr/>
              </p:nvSpPr>
              <p:spPr bwMode="auto">
                <a:xfrm>
                  <a:off x="0" y="922"/>
                  <a:ext cx="498" cy="132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92" name="Group 39"/>
              <p:cNvGrpSpPr>
                <a:grpSpLocks/>
              </p:cNvGrpSpPr>
              <p:nvPr/>
            </p:nvGrpSpPr>
            <p:grpSpPr bwMode="auto">
              <a:xfrm>
                <a:off x="498" y="922"/>
                <a:ext cx="492" cy="1326"/>
                <a:chOff x="498" y="922"/>
                <a:chExt cx="492" cy="1326"/>
              </a:xfrm>
            </p:grpSpPr>
            <p:sp>
              <p:nvSpPr>
                <p:cNvPr id="24608" name="Rectangle 14"/>
                <p:cNvSpPr>
                  <a:spLocks noChangeArrowheads="1"/>
                </p:cNvSpPr>
                <p:nvPr/>
              </p:nvSpPr>
              <p:spPr bwMode="auto">
                <a:xfrm>
                  <a:off x="541" y="922"/>
                  <a:ext cx="406" cy="1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D=16.0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F=11.0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G=5.3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09" name="Rectangle 38"/>
                <p:cNvSpPr>
                  <a:spLocks noChangeArrowheads="1"/>
                </p:cNvSpPr>
                <p:nvPr/>
              </p:nvSpPr>
              <p:spPr bwMode="auto">
                <a:xfrm>
                  <a:off x="498" y="922"/>
                  <a:ext cx="492" cy="132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93" name="Group 41"/>
              <p:cNvGrpSpPr>
                <a:grpSpLocks/>
              </p:cNvGrpSpPr>
              <p:nvPr/>
            </p:nvGrpSpPr>
            <p:grpSpPr bwMode="auto">
              <a:xfrm>
                <a:off x="990" y="922"/>
                <a:ext cx="492" cy="1326"/>
                <a:chOff x="990" y="922"/>
                <a:chExt cx="492" cy="1326"/>
              </a:xfrm>
            </p:grpSpPr>
            <p:sp>
              <p:nvSpPr>
                <p:cNvPr id="24606" name="Rectangle 15"/>
                <p:cNvSpPr>
                  <a:spLocks noChangeArrowheads="1"/>
                </p:cNvSpPr>
                <p:nvPr/>
              </p:nvSpPr>
              <p:spPr bwMode="auto">
                <a:xfrm>
                  <a:off x="1033" y="922"/>
                  <a:ext cx="406" cy="1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A=11.7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E=5.3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F=12.3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07" name="Rectangle 40"/>
                <p:cNvSpPr>
                  <a:spLocks noChangeArrowheads="1"/>
                </p:cNvSpPr>
                <p:nvPr/>
              </p:nvSpPr>
              <p:spPr bwMode="auto">
                <a:xfrm>
                  <a:off x="990" y="922"/>
                  <a:ext cx="492" cy="132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94" name="Group 43"/>
              <p:cNvGrpSpPr>
                <a:grpSpLocks/>
              </p:cNvGrpSpPr>
              <p:nvPr/>
            </p:nvGrpSpPr>
            <p:grpSpPr bwMode="auto">
              <a:xfrm>
                <a:off x="1482" y="922"/>
                <a:ext cx="492" cy="1326"/>
                <a:chOff x="1482" y="922"/>
                <a:chExt cx="492" cy="1326"/>
              </a:xfrm>
            </p:grpSpPr>
            <p:sp>
              <p:nvSpPr>
                <p:cNvPr id="24604" name="Rectangle 16"/>
                <p:cNvSpPr>
                  <a:spLocks noChangeArrowheads="1"/>
                </p:cNvSpPr>
                <p:nvPr/>
              </p:nvSpPr>
              <p:spPr bwMode="auto">
                <a:xfrm>
                  <a:off x="1525" y="922"/>
                  <a:ext cx="406" cy="1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B=11.2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D=10.0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E=6.0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05" name="Rectangle 42"/>
                <p:cNvSpPr>
                  <a:spLocks noChangeArrowheads="1"/>
                </p:cNvSpPr>
                <p:nvPr/>
              </p:nvSpPr>
              <p:spPr bwMode="auto">
                <a:xfrm>
                  <a:off x="1482" y="922"/>
                  <a:ext cx="492" cy="132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95" name="Group 45"/>
              <p:cNvGrpSpPr>
                <a:grpSpLocks/>
              </p:cNvGrpSpPr>
              <p:nvPr/>
            </p:nvGrpSpPr>
            <p:grpSpPr bwMode="auto">
              <a:xfrm>
                <a:off x="1974" y="922"/>
                <a:ext cx="492" cy="1326"/>
                <a:chOff x="1974" y="922"/>
                <a:chExt cx="492" cy="1326"/>
              </a:xfrm>
            </p:grpSpPr>
            <p:sp>
              <p:nvSpPr>
                <p:cNvPr id="24602" name="Rectangle 17"/>
                <p:cNvSpPr>
                  <a:spLocks noChangeArrowheads="1"/>
                </p:cNvSpPr>
                <p:nvPr/>
              </p:nvSpPr>
              <p:spPr bwMode="auto">
                <a:xfrm>
                  <a:off x="2017" y="922"/>
                  <a:ext cx="406" cy="1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A=13.2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C=17.3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D=16.2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03" name="Rectangle 44"/>
                <p:cNvSpPr>
                  <a:spLocks noChangeArrowheads="1"/>
                </p:cNvSpPr>
                <p:nvPr/>
              </p:nvSpPr>
              <p:spPr bwMode="auto">
                <a:xfrm>
                  <a:off x="1974" y="922"/>
                  <a:ext cx="492" cy="132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96" name="Group 47"/>
              <p:cNvGrpSpPr>
                <a:grpSpLocks/>
              </p:cNvGrpSpPr>
              <p:nvPr/>
            </p:nvGrpSpPr>
            <p:grpSpPr bwMode="auto">
              <a:xfrm>
                <a:off x="2466" y="922"/>
                <a:ext cx="498" cy="1326"/>
                <a:chOff x="2466" y="922"/>
                <a:chExt cx="498" cy="1326"/>
              </a:xfrm>
            </p:grpSpPr>
            <p:sp>
              <p:nvSpPr>
                <p:cNvPr id="24600" name="Rectangle 18"/>
                <p:cNvSpPr>
                  <a:spLocks noChangeArrowheads="1"/>
                </p:cNvSpPr>
                <p:nvPr/>
              </p:nvSpPr>
              <p:spPr bwMode="auto">
                <a:xfrm>
                  <a:off x="2509" y="922"/>
                  <a:ext cx="412" cy="1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A=16.0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B=17.2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G=10.8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601" name="Rectangle 46"/>
                <p:cNvSpPr>
                  <a:spLocks noChangeArrowheads="1"/>
                </p:cNvSpPr>
                <p:nvPr/>
              </p:nvSpPr>
              <p:spPr bwMode="auto">
                <a:xfrm>
                  <a:off x="2466" y="922"/>
                  <a:ext cx="498" cy="132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  <p:grpSp>
            <p:nvGrpSpPr>
              <p:cNvPr id="24597" name="Group 49"/>
              <p:cNvGrpSpPr>
                <a:grpSpLocks/>
              </p:cNvGrpSpPr>
              <p:nvPr/>
            </p:nvGrpSpPr>
            <p:grpSpPr bwMode="auto">
              <a:xfrm>
                <a:off x="2964" y="922"/>
                <a:ext cx="492" cy="1326"/>
                <a:chOff x="2964" y="922"/>
                <a:chExt cx="492" cy="1326"/>
              </a:xfrm>
            </p:grpSpPr>
            <p:sp>
              <p:nvSpPr>
                <p:cNvPr id="24598" name="Rectangle 19"/>
                <p:cNvSpPr>
                  <a:spLocks noChangeArrowheads="1"/>
                </p:cNvSpPr>
                <p:nvPr/>
              </p:nvSpPr>
              <p:spPr bwMode="auto">
                <a:xfrm>
                  <a:off x="3007" y="922"/>
                  <a:ext cx="406" cy="132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B=15.7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C=18.0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r>
                    <a:rPr lang="en-US" altLang="en-US" sz="1800" b="1">
                      <a:cs typeface="Times New Roman" panose="02020603050405020304" pitchFamily="18" charset="0"/>
                    </a:rPr>
                    <a:t>F=12.7</a:t>
                  </a:r>
                  <a:endParaRPr lang="en-US" altLang="en-US" sz="1200">
                    <a:cs typeface="Times New Roman" panose="02020603050405020304" pitchFamily="18" charset="0"/>
                  </a:endParaRPr>
                </a:p>
                <a:p>
                  <a:pPr algn="ctr"/>
                  <a:endParaRPr lang="en-US" altLang="en-US"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24599" name="Rectangle 48"/>
                <p:cNvSpPr>
                  <a:spLocks noChangeArrowheads="1"/>
                </p:cNvSpPr>
                <p:nvPr/>
              </p:nvSpPr>
              <p:spPr bwMode="auto">
                <a:xfrm>
                  <a:off x="2964" y="922"/>
                  <a:ext cx="492" cy="1326"/>
                </a:xfrm>
                <a:prstGeom prst="rect">
                  <a:avLst/>
                </a:prstGeom>
                <a:noFill/>
                <a:ln w="7">
                  <a:solidFill>
                    <a:srgbClr val="A0A0A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/>
                <a:lstStyle>
                  <a:lvl1pPr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1pPr>
                  <a:lvl2pPr marL="742950" indent="-28575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2pPr>
                  <a:lvl3pPr marL="11430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3pPr>
                  <a:lvl4pPr marL="16002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4pPr>
                  <a:lvl5pPr marL="2057400" indent="-228600"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" panose="02020603050405020304" pitchFamily="18" charset="0"/>
                      <a:ea typeface="ＭＳ Ｐゴシック" panose="020B0600070205080204" pitchFamily="34" charset="-128"/>
                    </a:defRPr>
                  </a:lvl9pPr>
                </a:lstStyle>
                <a:p>
                  <a:endParaRPr lang="en-US" altLang="en-US"/>
                </a:p>
              </p:txBody>
            </p:sp>
          </p:grpSp>
        </p:grpSp>
        <p:sp>
          <p:nvSpPr>
            <p:cNvPr id="24582" name="Rectangle 51"/>
            <p:cNvSpPr>
              <a:spLocks noChangeArrowheads="1"/>
            </p:cNvSpPr>
            <p:nvPr/>
          </p:nvSpPr>
          <p:spPr bwMode="auto">
            <a:xfrm>
              <a:off x="-3" y="-3"/>
              <a:ext cx="3462" cy="2254"/>
            </a:xfrm>
            <a:prstGeom prst="rect">
              <a:avLst/>
            </a:prstGeom>
            <a:noFill/>
            <a:ln w="9525">
              <a:solidFill>
                <a:srgbClr val="A0A0A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400">
                  <a:solidFill>
                    <a:schemeClr val="tx1"/>
                  </a:solidFill>
                  <a:latin typeface="Times" panose="02020603050405020304" pitchFamily="18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" panose="02020603050405020304" pitchFamily="18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" panose="02020603050405020304" pitchFamily="18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" panose="02020603050405020304" pitchFamily="18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Data Table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604" name="Object 2" descr="An additive mixed effects model is listed, then a model for the block totals is provided; the interblock estimators will be based on the block totals." title="Interblock estimator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4416156"/>
              </p:ext>
            </p:extLst>
          </p:nvPr>
        </p:nvGraphicFramePr>
        <p:xfrm>
          <a:off x="1746250" y="3397250"/>
          <a:ext cx="5878513" cy="2416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2" name="Equation" r:id="rId4" imgW="2286000" imgH="939800" progId="Equation.3">
                  <p:embed/>
                </p:oleObj>
              </mc:Choice>
              <mc:Fallback>
                <p:oleObj name="Equation" r:id="rId4" imgW="2286000" imgH="9398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46250" y="3397250"/>
                        <a:ext cx="5878513" cy="2416175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When Block is a random effect, alternative estimators of treatment effects can be found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Interblock</a:t>
            </a:r>
            <a:r>
              <a:rPr lang="en-US" dirty="0"/>
              <a:t> </a:t>
            </a:r>
            <a:r>
              <a:rPr lang="en-US" dirty="0" smtClean="0"/>
              <a:t>Model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28" name="Object 2" descr="The interblock estimators for treatment effects are listed, after first defining the estimator for the grand mean, which is simply the sample mean." title="Interblock estimat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316416"/>
              </p:ext>
            </p:extLst>
          </p:nvPr>
        </p:nvGraphicFramePr>
        <p:xfrm>
          <a:off x="2471738" y="2343150"/>
          <a:ext cx="4011612" cy="304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Equation" r:id="rId3" imgW="1269720" imgH="965160" progId="Equation.3">
                  <p:embed/>
                </p:oleObj>
              </mc:Choice>
              <mc:Fallback>
                <p:oleObj name="Equation" r:id="rId3" imgW="1269720" imgH="9651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1738" y="2343150"/>
                        <a:ext cx="4011612" cy="304958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Interblock Estimators</a:t>
            </a:r>
          </a:p>
        </p:txBody>
      </p:sp>
    </p:spTree>
  </p:cSld>
  <p:clrMapOvr>
    <a:masterClrMapping/>
  </p:clrMapOvr>
  <p:transition spd="med">
    <p:dissolv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52" name="Object 2" descr="The covariance of the interblock and intrablock estimators is 0.  A formula is provided for the variance of the interblock estimators, which not only depends on sigma-squared, but the variance of the block random effect as well." title="Variance and covariance of interblock estimato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27731822"/>
              </p:ext>
            </p:extLst>
          </p:nvPr>
        </p:nvGraphicFramePr>
        <p:xfrm>
          <a:off x="1535113" y="2798763"/>
          <a:ext cx="5995987" cy="287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61" name="Equation" r:id="rId4" imgW="1752600" imgH="838200" progId="Equation.3">
                  <p:embed/>
                </p:oleObj>
              </mc:Choice>
              <mc:Fallback>
                <p:oleObj name="Equation" r:id="rId4" imgW="1752600" imgH="838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35113" y="2798763"/>
                        <a:ext cx="5995987" cy="28702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Some properties: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Interblock</a:t>
            </a:r>
            <a:r>
              <a:rPr lang="en-US" dirty="0"/>
              <a:t> </a:t>
            </a:r>
            <a:r>
              <a:rPr lang="en-US" dirty="0" smtClean="0"/>
              <a:t>Estimator Properties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76" name="Object 2" descr="The expected mean squares for block and error are provided.  " title="Expected mean squar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3898315"/>
              </p:ext>
            </p:extLst>
          </p:nvPr>
        </p:nvGraphicFramePr>
        <p:xfrm>
          <a:off x="5257800" y="3429000"/>
          <a:ext cx="3200400" cy="1060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5" name="Equation" r:id="rId3" imgW="1422400" imgH="469900" progId="Equation.3">
                  <p:embed/>
                </p:oleObj>
              </mc:Choice>
              <mc:Fallback>
                <p:oleObj name="Equation" r:id="rId3" imgW="1422400" imgH="4699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3429000"/>
                        <a:ext cx="3200400" cy="106045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For the random block model,</a:t>
            </a:r>
          </a:p>
          <a:p>
            <a:pPr eaLnBrk="1" hangingPunct="1">
              <a:buFontTx/>
              <a:buNone/>
              <a:defRPr/>
            </a:pPr>
            <a:r>
              <a:rPr lang="en-US" u="sng" dirty="0" smtClean="0">
                <a:latin typeface="Arial Unicode MS" pitchFamily="1" charset="0"/>
                <a:ea typeface="ＭＳ Ｐゴシック" pitchFamily="1" charset="-128"/>
              </a:rPr>
              <a:t>Source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</a:t>
            </a:r>
            <a:r>
              <a:rPr lang="en-US" u="sng" dirty="0" err="1" smtClean="0">
                <a:latin typeface="Arial Unicode MS" pitchFamily="1" charset="0"/>
                <a:ea typeface="ＭＳ Ｐゴシック" pitchFamily="1" charset="-128"/>
              </a:rPr>
              <a:t>df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</a:t>
            </a:r>
            <a:r>
              <a:rPr lang="en-US" u="sng" dirty="0" smtClean="0">
                <a:latin typeface="Arial Unicode MS" pitchFamily="1" charset="0"/>
                <a:ea typeface="ＭＳ Ｐゴシック" pitchFamily="1" charset="-128"/>
              </a:rPr>
              <a:t>SS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	</a:t>
            </a:r>
            <a:r>
              <a:rPr lang="en-US" u="sng" dirty="0" smtClean="0">
                <a:latin typeface="Arial Unicode MS" pitchFamily="1" charset="0"/>
                <a:ea typeface="ＭＳ Ｐゴシック" pitchFamily="1" charset="-128"/>
              </a:rPr>
              <a:t>EMS</a:t>
            </a: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Tx/>
              <a:buNone/>
              <a:defRPr/>
            </a:pPr>
            <a:r>
              <a:rPr lang="en-US" dirty="0" err="1" smtClean="0">
                <a:latin typeface="Arial Unicode MS" pitchFamily="1" charset="0"/>
                <a:ea typeface="ＭＳ Ｐゴシック" pitchFamily="1" charset="-128"/>
              </a:rPr>
              <a:t>Trt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	a-1	</a:t>
            </a:r>
            <a:r>
              <a:rPr lang="en-US" dirty="0" err="1" smtClean="0">
                <a:latin typeface="Arial Unicode MS" pitchFamily="1" charset="0"/>
                <a:ea typeface="ＭＳ Ｐゴシック" pitchFamily="1" charset="-128"/>
              </a:rPr>
              <a:t>SS</a:t>
            </a:r>
            <a:r>
              <a:rPr lang="en-US" baseline="-25000" dirty="0" err="1" smtClean="0">
                <a:latin typeface="Arial Unicode MS" pitchFamily="1" charset="0"/>
                <a:ea typeface="ＭＳ Ｐゴシック" pitchFamily="1" charset="-128"/>
              </a:rPr>
              <a:t>Trt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	</a:t>
            </a:r>
          </a:p>
          <a:p>
            <a:pPr eaLnBrk="1" hangingPunct="1">
              <a:buFontTx/>
              <a:buNone/>
              <a:defRPr/>
            </a:pPr>
            <a:r>
              <a:rPr lang="en-US" dirty="0" err="1" smtClean="0">
                <a:latin typeface="Arial Unicode MS" pitchFamily="1" charset="0"/>
                <a:ea typeface="ＭＳ Ｐゴシック" pitchFamily="1" charset="-128"/>
              </a:rPr>
              <a:t>Block</a:t>
            </a:r>
            <a:r>
              <a:rPr lang="en-US" baseline="-25000" dirty="0" err="1" smtClean="0">
                <a:latin typeface="Arial Unicode MS" pitchFamily="1" charset="0"/>
                <a:ea typeface="ＭＳ Ｐゴシック" pitchFamily="1" charset="-128"/>
              </a:rPr>
              <a:t>adj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b-1	</a:t>
            </a:r>
            <a:r>
              <a:rPr lang="en-US" dirty="0" err="1" smtClean="0">
                <a:latin typeface="Arial Unicode MS" pitchFamily="1" charset="0"/>
                <a:ea typeface="ＭＳ Ｐゴシック" pitchFamily="1" charset="-128"/>
              </a:rPr>
              <a:t>SS</a:t>
            </a:r>
            <a:r>
              <a:rPr lang="en-US" baseline="-25000" dirty="0" err="1" smtClean="0">
                <a:latin typeface="Arial Unicode MS" pitchFamily="1" charset="0"/>
                <a:ea typeface="ＭＳ Ｐゴシック" pitchFamily="1" charset="-128"/>
              </a:rPr>
              <a:t>Block</a:t>
            </a:r>
            <a:r>
              <a:rPr lang="en-US" baseline="-25000" dirty="0" smtClean="0">
                <a:latin typeface="Arial Unicode MS" pitchFamily="1" charset="0"/>
                <a:ea typeface="ＭＳ Ｐゴシック" pitchFamily="1" charset="-128"/>
              </a:rPr>
              <a:t>(</a:t>
            </a:r>
            <a:r>
              <a:rPr lang="en-US" baseline="-25000" dirty="0" err="1" smtClean="0">
                <a:latin typeface="Arial Unicode MS" pitchFamily="1" charset="0"/>
                <a:ea typeface="ＭＳ Ｐゴシック" pitchFamily="1" charset="-128"/>
              </a:rPr>
              <a:t>adj</a:t>
            </a:r>
            <a:r>
              <a:rPr lang="en-US" baseline="-25000" dirty="0" smtClean="0">
                <a:latin typeface="Arial Unicode MS" pitchFamily="1" charset="0"/>
                <a:ea typeface="ＭＳ Ｐゴシック" pitchFamily="1" charset="-128"/>
              </a:rPr>
              <a:t>)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Error		N-a-b+1			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Total		N-1</a:t>
            </a:r>
            <a:r>
              <a:rPr lang="en-US" baseline="-25000" dirty="0" smtClean="0">
                <a:latin typeface="Arial Unicode MS" pitchFamily="1" charset="0"/>
                <a:ea typeface="ＭＳ Ｐゴシック" pitchFamily="1" charset="-128"/>
              </a:rPr>
              <a:t>	</a:t>
            </a: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/>
              <a:t>Interblock</a:t>
            </a:r>
            <a:r>
              <a:rPr lang="en-US" dirty="0"/>
              <a:t> </a:t>
            </a:r>
            <a:r>
              <a:rPr lang="en-US" dirty="0" smtClean="0"/>
              <a:t>EMS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701" name="Object 3" descr="Variance components estimates are plugged into the formula for the variance of interblock estimates of treatment effects to obtain an estimated variance." title="Estimated variance of interblock estimat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4519040"/>
              </p:ext>
            </p:extLst>
          </p:nvPr>
        </p:nvGraphicFramePr>
        <p:xfrm>
          <a:off x="1676400" y="4495800"/>
          <a:ext cx="5738813" cy="137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8" name="Equation" r:id="rId3" imgW="1752600" imgH="419100" progId="Equation.3">
                  <p:embed/>
                </p:oleObj>
              </mc:Choice>
              <mc:Fallback>
                <p:oleObj name="Equation" r:id="rId3" imgW="1752600" imgH="4191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4495800"/>
                        <a:ext cx="5738813" cy="13716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0" name="Object 2" descr="The estimate of sigma-squared is simply MSE.  There is not a simple relationship between the variance of the block effect and the expected mean square for block, so the estimate of the variance of the block effect is a little more complex than we usually see for estimates of variance components.  " title="Variance component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4840935"/>
              </p:ext>
            </p:extLst>
          </p:nvPr>
        </p:nvGraphicFramePr>
        <p:xfrm>
          <a:off x="471488" y="2444750"/>
          <a:ext cx="8201025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19" name="Equation" r:id="rId5" imgW="3683000" imgH="787400" progId="Equation.3">
                  <p:embed/>
                </p:oleObj>
              </mc:Choice>
              <mc:Fallback>
                <p:oleObj name="Equation" r:id="rId5" imgW="3683000" imgH="7874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488" y="2444750"/>
                        <a:ext cx="8201025" cy="175260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Variance </a:t>
            </a:r>
            <a:r>
              <a:rPr lang="en-US" dirty="0" err="1" smtClean="0"/>
              <a:t>Compoents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25" name="Object 3" descr="A best estimator in the class of weighted estimators is provided.  It's weights are proportional to the inverse of the variance of the respective intrablock and interblock estimators." title="Optimal weighted estimator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8650321"/>
              </p:ext>
            </p:extLst>
          </p:nvPr>
        </p:nvGraphicFramePr>
        <p:xfrm>
          <a:off x="965200" y="4953000"/>
          <a:ext cx="7596188" cy="1289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2" name="Equation" r:id="rId4" imgW="2844800" imgH="482600" progId="Equation.3">
                  <p:embed/>
                </p:oleObj>
              </mc:Choice>
              <mc:Fallback>
                <p:oleObj name="Equation" r:id="rId4" imgW="2844800" imgH="482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4953000"/>
                        <a:ext cx="7596188" cy="128905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2" descr="A formula is provided for a class of effects estimators; it is a linear combination of the intrablock and interblock estimators." title="A class of effects estimator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0437842"/>
              </p:ext>
            </p:extLst>
          </p:nvPr>
        </p:nvGraphicFramePr>
        <p:xfrm>
          <a:off x="1752600" y="2971800"/>
          <a:ext cx="4495800" cy="658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3" name="Equation" r:id="rId6" imgW="1562100" imgH="228600" progId="Equation.3">
                  <p:embed/>
                </p:oleObj>
              </mc:Choice>
              <mc:Fallback>
                <p:oleObj name="Equation" r:id="rId6" imgW="15621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2971800"/>
                        <a:ext cx="4495800" cy="658813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Suppose we want to minimize the variance of estimators of the form: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The best weighted estimator is: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BIBD Estimators</a:t>
            </a:r>
          </a:p>
        </p:txBody>
      </p:sp>
    </p:spTree>
  </p:cSld>
  <p:clrMapOvr>
    <a:masterClrMapping/>
  </p:clrMapOvr>
  <p:transition spd="med">
    <p:dissolv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The </a:t>
            </a:r>
            <a:r>
              <a:rPr lang="en-US" dirty="0" err="1"/>
              <a:t>noncentrality</a:t>
            </a:r>
            <a:r>
              <a:rPr lang="en-US" dirty="0"/>
              <a:t> parameters look similar to all other one factor designs we have so far seen</a:t>
            </a:r>
          </a:p>
        </p:txBody>
      </p:sp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Power Analysis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8800" y="3429000"/>
            <a:ext cx="5242932" cy="2362200"/>
          </a:xfrm>
          <a:prstGeom prst="rect">
            <a:avLst/>
          </a:prstGeom>
          <a:solidFill>
            <a:schemeClr val="tx2"/>
          </a:solidFill>
        </p:spPr>
      </p:pic>
    </p:spTree>
  </p:cSld>
  <p:clrMapOvr>
    <a:masterClrMapping/>
  </p:clrMapOvr>
  <p:transition spd="med"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BIBD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Example</a:t>
            </a:r>
          </a:p>
          <a:p>
            <a:pPr algn="ctr" eaLnBrk="1" hangingPunct="1">
              <a:buFontTx/>
              <a:buNone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Block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			</a:t>
            </a:r>
            <a:r>
              <a:rPr lang="en-US" u="sng" dirty="0" smtClean="0">
                <a:latin typeface="Arial Unicode MS" pitchFamily="1" charset="0"/>
                <a:ea typeface="ＭＳ Ｐゴシック" pitchFamily="1" charset="-128"/>
              </a:rPr>
              <a:t>1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</a:t>
            </a:r>
            <a:r>
              <a:rPr lang="en-US" u="sng" dirty="0" smtClean="0">
                <a:latin typeface="Arial Unicode MS" pitchFamily="1" charset="0"/>
                <a:ea typeface="ＭＳ Ｐゴシック" pitchFamily="1" charset="-128"/>
              </a:rPr>
              <a:t>2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</a:t>
            </a:r>
            <a:r>
              <a:rPr lang="en-US" u="sng" dirty="0" smtClean="0">
                <a:latin typeface="Arial Unicode MS" pitchFamily="1" charset="0"/>
                <a:ea typeface="ＭＳ Ｐゴシック" pitchFamily="1" charset="-128"/>
              </a:rPr>
              <a:t>3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</a:t>
            </a:r>
            <a:r>
              <a:rPr lang="en-US" u="sng" dirty="0" smtClean="0">
                <a:latin typeface="Arial Unicode MS" pitchFamily="1" charset="0"/>
                <a:ea typeface="ＭＳ Ｐゴシック" pitchFamily="1" charset="-128"/>
              </a:rPr>
              <a:t>4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			A	A	A	B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			B	B	C	C</a:t>
            </a:r>
          </a:p>
          <a:p>
            <a:pPr eaLnBrk="1" hangingPunct="1">
              <a:buFontTx/>
              <a:buNone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				C	D	D	D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Verify that </a:t>
            </a:r>
            <a:r>
              <a:rPr lang="en-US" dirty="0" smtClean="0">
                <a:latin typeface="Symbol" pitchFamily="1" charset="2"/>
                <a:ea typeface="ＭＳ Ｐゴシック" pitchFamily="1" charset="-128"/>
              </a:rPr>
              <a:t>l=2</a:t>
            </a: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ransition spd="med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12" name="Object 2" descr="A simple formula showing that b can be selected as &quot;a choose m&quot;." title="Number of block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0935721"/>
              </p:ext>
            </p:extLst>
          </p:nvPr>
        </p:nvGraphicFramePr>
        <p:xfrm>
          <a:off x="3429000" y="2667000"/>
          <a:ext cx="1295400" cy="1111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Equation" r:id="rId3" imgW="533169" imgH="457002" progId="Equation.3">
                  <p:embed/>
                </p:oleObj>
              </mc:Choice>
              <mc:Fallback>
                <p:oleObj name="Equation" r:id="rId3" imgW="533169" imgH="457002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2667000"/>
                        <a:ext cx="1295400" cy="111125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One way to generate BIBD’s (assuming </a:t>
            </a:r>
            <a:r>
              <a:rPr lang="en-US" i="1" dirty="0" smtClean="0">
                <a:latin typeface="Arial Unicode MS" pitchFamily="1" charset="0"/>
                <a:ea typeface="ＭＳ Ｐゴシック" pitchFamily="1" charset="-128"/>
              </a:rPr>
              <a:t>a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and </a:t>
            </a:r>
            <a:r>
              <a:rPr lang="en-US" i="1" dirty="0" smtClean="0">
                <a:latin typeface="Arial Unicode MS" pitchFamily="1" charset="0"/>
                <a:ea typeface="ＭＳ Ｐゴシック" pitchFamily="1" charset="-128"/>
              </a:rPr>
              <a:t>m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have been selected) is to choose 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This worked well in the previous example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It can be inefficient for large a or </a:t>
            </a:r>
            <a:r>
              <a:rPr lang="en-US" dirty="0" err="1" smtClean="0">
                <a:latin typeface="Arial Unicode MS" pitchFamily="1" charset="0"/>
                <a:ea typeface="ＭＳ Ｐゴシック" pitchFamily="1" charset="-128"/>
              </a:rPr>
              <a:t>m≈a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/2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Generating BIBD’s</a:t>
            </a:r>
            <a:endParaRPr lang="en-US" dirty="0"/>
          </a:p>
        </p:txBody>
      </p:sp>
    </p:spTree>
  </p:cSld>
  <p:clrMapOvr>
    <a:masterClrMapping/>
  </p:clrMapOvr>
  <p:transition spd="med"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8436" name="Object 2" descr="An equation for an additive block model, followed by the least squares criterion, which includes an indicator variable tracking which treatments occur in which blocks." title="Least Squares for intrablock estimat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8312379"/>
              </p:ext>
            </p:extLst>
          </p:nvPr>
        </p:nvGraphicFramePr>
        <p:xfrm>
          <a:off x="1143000" y="3460750"/>
          <a:ext cx="6629400" cy="2033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4" imgW="1905000" imgH="584200" progId="Equation.3">
                  <p:embed/>
                </p:oleObj>
              </mc:Choice>
              <mc:Fallback>
                <p:oleObj name="Equation" r:id="rId4" imgW="1905000" imgH="584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460750"/>
                        <a:ext cx="6629400" cy="203358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These are the adjusted means that one obtains from LSMEANS in SAS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Least Squares </a:t>
            </a:r>
            <a:r>
              <a:rPr lang="en-US" dirty="0" err="1" smtClean="0">
                <a:latin typeface="Arial Unicode MS" pitchFamily="1" charset="0"/>
                <a:ea typeface="ＭＳ Ｐゴシック" pitchFamily="1" charset="-128"/>
              </a:rPr>
              <a:t>critetion</a:t>
            </a:r>
            <a:r>
              <a:rPr lang="en-US" dirty="0" smtClean="0">
                <a:latin typeface="Arial Unicode MS" pitchFamily="1" charset="0"/>
                <a:ea typeface="ＭＳ Ｐゴシック" pitchFamily="1" charset="-128"/>
              </a:rPr>
              <a:t> for </a:t>
            </a:r>
            <a:r>
              <a:rPr lang="en-US" u="sng" dirty="0" smtClean="0">
                <a:latin typeface="Symbol" pitchFamily="1" charset="2"/>
                <a:ea typeface="ＭＳ Ｐゴシック" pitchFamily="1" charset="-128"/>
              </a:rPr>
              <a:t>a</a:t>
            </a:r>
            <a:endParaRPr lang="en-US" dirty="0" smtClean="0">
              <a:latin typeface="Arial Unicode MS" pitchFamily="1" charset="0"/>
              <a:ea typeface="ＭＳ Ｐゴシック" pitchFamily="1" charset="-128"/>
            </a:endParaRPr>
          </a:p>
        </p:txBody>
      </p:sp>
    </p:spTree>
  </p:cSld>
  <p:clrMapOvr>
    <a:masterClrMapping/>
  </p:clrMapOvr>
  <p:transition spd="med"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60" name="Object 2" descr="The formula for the least squares estimate of the intrablock estimates of treatment effects" title="Least squares estimat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213729"/>
              </p:ext>
            </p:extLst>
          </p:nvPr>
        </p:nvGraphicFramePr>
        <p:xfrm>
          <a:off x="1981200" y="2438400"/>
          <a:ext cx="4308475" cy="1885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8" name="Equation" r:id="rId3" imgW="1218671" imgH="533169" progId="Equation.3">
                  <p:embed/>
                </p:oleObj>
              </mc:Choice>
              <mc:Fallback>
                <p:oleObj name="Equation" r:id="rId3" imgW="1218671" imgH="53316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4308475" cy="1885950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The solution for </a:t>
            </a:r>
            <a:r>
              <a:rPr lang="en-US" smtClean="0">
                <a:latin typeface="Symbol" pitchFamily="1" charset="2"/>
                <a:ea typeface="ＭＳ Ｐゴシック" pitchFamily="1" charset="-128"/>
              </a:rPr>
              <a:t>a</a:t>
            </a:r>
            <a:r>
              <a:rPr lang="en-US" baseline="-25000" smtClean="0">
                <a:latin typeface="Arial Unicode MS" pitchFamily="1" charset="0"/>
                <a:ea typeface="ＭＳ Ｐゴシック" pitchFamily="1" charset="-128"/>
              </a:rPr>
              <a:t>i</a:t>
            </a: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: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Least Squares estimator of </a:t>
            </a:r>
            <a:r>
              <a:rPr lang="en-US" u="sng">
                <a:latin typeface="Symbol" pitchFamily="1" charset="2"/>
              </a:rPr>
              <a:t>a</a:t>
            </a:r>
          </a:p>
        </p:txBody>
      </p:sp>
    </p:spTree>
  </p:cSld>
  <p:clrMapOvr>
    <a:masterClrMapping/>
  </p:clrMapOvr>
  <p:transition spd="med"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484" name="Object 2" descr="The formula for the intrablock estimates is rearranged so that it clearly shows it is composed of within-block comparisons of treatment effects, which are then pooled over blocks." title="Least squares estimates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7876286"/>
              </p:ext>
            </p:extLst>
          </p:nvPr>
        </p:nvGraphicFramePr>
        <p:xfrm>
          <a:off x="1797050" y="3657600"/>
          <a:ext cx="6032500" cy="2935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2" name="Equation" r:id="rId4" imgW="2819400" imgH="1371600" progId="Equation.3">
                  <p:embed/>
                </p:oleObj>
              </mc:Choice>
              <mc:Fallback>
                <p:oleObj name="Equation" r:id="rId4" imgW="2819400" imgH="1371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50" y="3657600"/>
                        <a:ext cx="6032500" cy="2935288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These estimators are called </a:t>
            </a:r>
            <a:r>
              <a:rPr lang="en-US" u="sng" smtClean="0">
                <a:latin typeface="Arial Unicode MS" pitchFamily="1" charset="0"/>
                <a:ea typeface="ＭＳ Ｐゴシック" pitchFamily="1" charset="-128"/>
              </a:rPr>
              <a:t>intrablock</a:t>
            </a: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 estimators because they can be expressed as contrasts of within block observations. </a:t>
            </a:r>
          </a:p>
          <a:p>
            <a:pPr eaLnBrk="1" hangingPunct="1">
              <a:buFont typeface="Wingdings" pitchFamily="1" charset="2"/>
              <a:buChar char="n"/>
              <a:defRPr/>
            </a:pPr>
            <a:endParaRPr lang="en-US" smtClean="0">
              <a:latin typeface="Arial Unicode MS" pitchFamily="1" charset="0"/>
              <a:ea typeface="ＭＳ Ｐゴシック" pitchFamily="1" charset="-128"/>
            </a:endParaRP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Intrablock</a:t>
            </a:r>
            <a:r>
              <a:rPr lang="en-US" dirty="0" smtClean="0"/>
              <a:t> estimator for </a:t>
            </a:r>
            <a:r>
              <a:rPr lang="en-US" u="sng" dirty="0" smtClean="0">
                <a:latin typeface="Symbol" pitchFamily="1" charset="2"/>
              </a:rPr>
              <a:t>a</a:t>
            </a:r>
            <a:endParaRPr lang="en-US" u="sng" dirty="0">
              <a:latin typeface="Symbol" pitchFamily="1" charset="2"/>
            </a:endParaRPr>
          </a:p>
        </p:txBody>
      </p:sp>
    </p:spTree>
  </p:cSld>
  <p:clrMapOvr>
    <a:masterClrMapping/>
  </p:clrMapOvr>
  <p:transition spd="med"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08" name="Object 2" descr="The variance formula for intrablock estimators; it is shown to depend on m, lambda, a and sigma-squared." title="Intra-block varianc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724225"/>
              </p:ext>
            </p:extLst>
          </p:nvPr>
        </p:nvGraphicFramePr>
        <p:xfrm>
          <a:off x="2198688" y="2852738"/>
          <a:ext cx="4219575" cy="2020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6" name="Equation" r:id="rId3" imgW="1218671" imgH="583947" progId="Equation.3">
                  <p:embed/>
                </p:oleObj>
              </mc:Choice>
              <mc:Fallback>
                <p:oleObj name="Equation" r:id="rId3" imgW="1218671" imgH="583947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8688" y="2852738"/>
                        <a:ext cx="4219575" cy="2020887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Properties of LS estimators</a:t>
            </a:r>
          </a:p>
        </p:txBody>
      </p:sp>
    </p:spTree>
  </p:cSld>
  <p:clrMapOvr>
    <a:masterClrMapping/>
  </p:clrMapOvr>
  <p:transition spd="med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532" name="Object 2" descr="The variance estimate for intrablock effects is obtained by replacing sigma-squared with MSE." title="Variance estimate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3668808"/>
              </p:ext>
            </p:extLst>
          </p:nvPr>
        </p:nvGraphicFramePr>
        <p:xfrm>
          <a:off x="1992313" y="4402138"/>
          <a:ext cx="4659312" cy="1360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0" name="Equation" r:id="rId3" imgW="1345616" imgH="393529" progId="Equation.3">
                  <p:embed/>
                </p:oleObj>
              </mc:Choice>
              <mc:Fallback>
                <p:oleObj name="Equation" r:id="rId3" imgW="1345616" imgH="393529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2313" y="4402138"/>
                        <a:ext cx="4659312" cy="1360487"/>
                      </a:xfrm>
                      <a:prstGeom prst="rect">
                        <a:avLst/>
                      </a:prstGeom>
                      <a:solidFill>
                        <a:schemeClr val="tx2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1" charset="2"/>
              <a:buChar char="n"/>
              <a:defRPr/>
            </a:pPr>
            <a:r>
              <a:rPr lang="en-US" smtClean="0">
                <a:latin typeface="Arial Unicode MS" pitchFamily="1" charset="0"/>
                <a:ea typeface="ＭＳ Ｐゴシック" pitchFamily="1" charset="-128"/>
              </a:rPr>
              <a:t>The variance estimate is not the square of the standard error for the LSMEANS that one obtains in SAS (it’s not corrected for the overall mean). 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Variance </a:t>
            </a:r>
            <a:r>
              <a:rPr lang="en-US" dirty="0"/>
              <a:t>of LS estimators</a:t>
            </a:r>
          </a:p>
        </p:txBody>
      </p:sp>
    </p:spTree>
  </p:cSld>
  <p:clrMapOvr>
    <a:masterClrMapping/>
  </p:clrMapOvr>
  <p:transition spd="med">
    <p:dissolv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Example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Region II Science Fair Winner</a:t>
            </a:r>
          </a:p>
          <a:p>
            <a:pPr eaLnBrk="1" hangingPunct="1">
              <a:defRPr/>
            </a:pPr>
            <a:r>
              <a:rPr lang="en-US"/>
              <a:t>Treatment is organic chemical repellent</a:t>
            </a:r>
          </a:p>
          <a:p>
            <a:pPr eaLnBrk="1" hangingPunct="1">
              <a:defRPr/>
            </a:pPr>
            <a:r>
              <a:rPr lang="en-US"/>
              <a:t>Block is Day</a:t>
            </a:r>
          </a:p>
          <a:p>
            <a:pPr eaLnBrk="1" hangingPunct="1">
              <a:defRPr/>
            </a:pPr>
            <a:r>
              <a:rPr lang="en-US"/>
              <a:t>Response is average number of flies on underside of lid (smaller is better)</a:t>
            </a:r>
          </a:p>
          <a:p>
            <a:pPr eaLnBrk="1" hangingPunct="1">
              <a:defRPr/>
            </a:pPr>
            <a:r>
              <a:rPr lang="en-US"/>
              <a:t>Originally presented as a Latin Square (additional block was Fly Group)</a:t>
            </a:r>
          </a:p>
        </p:txBody>
      </p:sp>
    </p:spTree>
  </p:cSld>
  <p:clrMapOvr>
    <a:masterClrMapping/>
  </p:clrMapOvr>
  <p:transition spd="med">
    <p:dissolve/>
  </p:transition>
</p:sld>
</file>

<file path=ppt/theme/theme1.xml><?xml version="1.0" encoding="utf-8"?>
<a:theme xmlns:a="http://schemas.openxmlformats.org/drawingml/2006/main" name="Theme1">
  <a:themeElements>
    <a:clrScheme name="Slit 6">
      <a:dk1>
        <a:srgbClr val="0000AC"/>
      </a:dk1>
      <a:lt1>
        <a:srgbClr val="FFFFFF"/>
      </a:lt1>
      <a:dk2>
        <a:srgbClr val="000086"/>
      </a:dk2>
      <a:lt2>
        <a:srgbClr val="CCFFFF"/>
      </a:lt2>
      <a:accent1>
        <a:srgbClr val="0099FF"/>
      </a:accent1>
      <a:accent2>
        <a:srgbClr val="00B000"/>
      </a:accent2>
      <a:accent3>
        <a:srgbClr val="AAAAC3"/>
      </a:accent3>
      <a:accent4>
        <a:srgbClr val="DADADA"/>
      </a:accent4>
      <a:accent5>
        <a:srgbClr val="AACAFF"/>
      </a:accent5>
      <a:accent6>
        <a:srgbClr val="009F00"/>
      </a:accent6>
      <a:hlink>
        <a:srgbClr val="FFE701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 9.pptx</Template>
  <TotalTime>14813</TotalTime>
  <Words>485</Words>
  <Application>Microsoft Office PowerPoint</Application>
  <PresentationFormat>On-screen Show (4:3)</PresentationFormat>
  <Paragraphs>106</Paragraphs>
  <Slides>17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7" baseType="lpstr">
      <vt:lpstr>Arial Unicode MS</vt:lpstr>
      <vt:lpstr>ＭＳ Ｐゴシック</vt:lpstr>
      <vt:lpstr>Calibri</vt:lpstr>
      <vt:lpstr>Symbol</vt:lpstr>
      <vt:lpstr>Tahoma</vt:lpstr>
      <vt:lpstr>Times</vt:lpstr>
      <vt:lpstr>Times New Roman</vt:lpstr>
      <vt:lpstr>Wingdings</vt:lpstr>
      <vt:lpstr>Theme1</vt:lpstr>
      <vt:lpstr>Equation</vt:lpstr>
      <vt:lpstr>Balanced Incomplete Block Design (BIBD)</vt:lpstr>
      <vt:lpstr>BIBD</vt:lpstr>
      <vt:lpstr>Generating BIBD’s</vt:lpstr>
      <vt:lpstr>Least Squares critetion for a</vt:lpstr>
      <vt:lpstr>Least Squares estimator of a</vt:lpstr>
      <vt:lpstr>Intrablock estimator for a</vt:lpstr>
      <vt:lpstr>Properties of LS estimators</vt:lpstr>
      <vt:lpstr>Variance of LS estimators</vt:lpstr>
      <vt:lpstr>Example</vt:lpstr>
      <vt:lpstr>Data Table</vt:lpstr>
      <vt:lpstr>Interblock Model</vt:lpstr>
      <vt:lpstr>Interblock Estimators</vt:lpstr>
      <vt:lpstr>Interblock Estimator Properties</vt:lpstr>
      <vt:lpstr>Interblock EMS</vt:lpstr>
      <vt:lpstr>Variance Compoents</vt:lpstr>
      <vt:lpstr>BIBD Estimators</vt:lpstr>
      <vt:lpstr>Power Analysis</vt:lpstr>
    </vt:vector>
  </TitlesOfParts>
  <Company>USC Statistics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Balanced Incomplete Block Design (BIBD)</dc:title>
  <dc:creator>John Grego</dc:creator>
  <cp:lastModifiedBy>Grego John</cp:lastModifiedBy>
  <cp:revision>61</cp:revision>
  <cp:lastPrinted>2001-10-01T14:06:19Z</cp:lastPrinted>
  <dcterms:created xsi:type="dcterms:W3CDTF">2001-09-27T00:31:10Z</dcterms:created>
  <dcterms:modified xsi:type="dcterms:W3CDTF">2018-10-30T14:22:59Z</dcterms:modified>
</cp:coreProperties>
</file>