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20"/>
  </p:notesMasterIdLst>
  <p:handoutMasterIdLst>
    <p:handoutMasterId r:id="rId21"/>
  </p:handoutMasterIdLst>
  <p:sldIdLst>
    <p:sldId id="256" r:id="rId2"/>
    <p:sldId id="257" r:id="rId3"/>
    <p:sldId id="258" r:id="rId4"/>
    <p:sldId id="259" r:id="rId5"/>
    <p:sldId id="260" r:id="rId6"/>
    <p:sldId id="261" r:id="rId7"/>
    <p:sldId id="262" r:id="rId8"/>
    <p:sldId id="275" r:id="rId9"/>
    <p:sldId id="263" r:id="rId10"/>
    <p:sldId id="264" r:id="rId11"/>
    <p:sldId id="265" r:id="rId12"/>
    <p:sldId id="267" r:id="rId13"/>
    <p:sldId id="268" r:id="rId14"/>
    <p:sldId id="269" r:id="rId15"/>
    <p:sldId id="270" r:id="rId16"/>
    <p:sldId id="271" r:id="rId17"/>
    <p:sldId id="273" r:id="rId18"/>
    <p:sldId id="274" r:id="rId19"/>
  </p:sldIdLst>
  <p:sldSz cx="9144000" cy="6858000" type="screen4x3"/>
  <p:notesSz cx="7315200" cy="96012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6" d="100"/>
          <a:sy n="96" d="100"/>
        </p:scale>
        <p:origin x="75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3170238" cy="481013"/>
          </a:xfrm>
          <a:prstGeom prst="rect">
            <a:avLst/>
          </a:prstGeom>
          <a:noFill/>
          <a:ln w="9525">
            <a:noFill/>
            <a:miter lim="800000"/>
            <a:headEnd/>
            <a:tailEnd/>
          </a:ln>
          <a:effectLst/>
        </p:spPr>
        <p:txBody>
          <a:bodyPr vert="horz" wrap="square" lIns="96323" tIns="48161" rIns="96323" bIns="48161" numCol="1" anchor="t" anchorCtr="0" compatLnSpc="1">
            <a:prstTxWarp prst="textNoShape">
              <a:avLst/>
            </a:prstTxWarp>
          </a:bodyPr>
          <a:lstStyle>
            <a:lvl1pPr defTabSz="963613">
              <a:defRPr sz="1300">
                <a:latin typeface="Times" pitchFamily="1" charset="0"/>
                <a:ea typeface="+mn-ea"/>
              </a:defRPr>
            </a:lvl1pPr>
          </a:lstStyle>
          <a:p>
            <a:pPr>
              <a:defRPr/>
            </a:pPr>
            <a:endParaRPr lang="en-US"/>
          </a:p>
        </p:txBody>
      </p:sp>
      <p:sp>
        <p:nvSpPr>
          <p:cNvPr id="23555" name="Rectangle 3"/>
          <p:cNvSpPr>
            <a:spLocks noGrp="1" noChangeArrowheads="1"/>
          </p:cNvSpPr>
          <p:nvPr>
            <p:ph type="dt" sz="quarter" idx="1"/>
          </p:nvPr>
        </p:nvSpPr>
        <p:spPr bwMode="auto">
          <a:xfrm>
            <a:off x="4144963" y="0"/>
            <a:ext cx="3170237" cy="481013"/>
          </a:xfrm>
          <a:prstGeom prst="rect">
            <a:avLst/>
          </a:prstGeom>
          <a:noFill/>
          <a:ln w="9525">
            <a:noFill/>
            <a:miter lim="800000"/>
            <a:headEnd/>
            <a:tailEnd/>
          </a:ln>
          <a:effectLst/>
        </p:spPr>
        <p:txBody>
          <a:bodyPr vert="horz" wrap="square" lIns="96323" tIns="48161" rIns="96323" bIns="48161" numCol="1" anchor="t" anchorCtr="0" compatLnSpc="1">
            <a:prstTxWarp prst="textNoShape">
              <a:avLst/>
            </a:prstTxWarp>
          </a:bodyPr>
          <a:lstStyle>
            <a:lvl1pPr algn="r" defTabSz="963613">
              <a:defRPr sz="1300">
                <a:latin typeface="Times" pitchFamily="1" charset="0"/>
                <a:ea typeface="+mn-ea"/>
              </a:defRPr>
            </a:lvl1pPr>
          </a:lstStyle>
          <a:p>
            <a:pPr>
              <a:defRPr/>
            </a:pPr>
            <a:endParaRPr lang="en-US"/>
          </a:p>
        </p:txBody>
      </p:sp>
      <p:sp>
        <p:nvSpPr>
          <p:cNvPr id="23556" name="Rectangle 4"/>
          <p:cNvSpPr>
            <a:spLocks noGrp="1" noChangeArrowheads="1"/>
          </p:cNvSpPr>
          <p:nvPr>
            <p:ph type="ftr" sz="quarter" idx="2"/>
          </p:nvPr>
        </p:nvSpPr>
        <p:spPr bwMode="auto">
          <a:xfrm>
            <a:off x="0" y="9120188"/>
            <a:ext cx="3170238" cy="481012"/>
          </a:xfrm>
          <a:prstGeom prst="rect">
            <a:avLst/>
          </a:prstGeom>
          <a:noFill/>
          <a:ln w="9525">
            <a:noFill/>
            <a:miter lim="800000"/>
            <a:headEnd/>
            <a:tailEnd/>
          </a:ln>
          <a:effectLst/>
        </p:spPr>
        <p:txBody>
          <a:bodyPr vert="horz" wrap="square" lIns="96323" tIns="48161" rIns="96323" bIns="48161" numCol="1" anchor="b" anchorCtr="0" compatLnSpc="1">
            <a:prstTxWarp prst="textNoShape">
              <a:avLst/>
            </a:prstTxWarp>
          </a:bodyPr>
          <a:lstStyle>
            <a:lvl1pPr defTabSz="963613">
              <a:defRPr sz="1300">
                <a:latin typeface="Times" pitchFamily="1" charset="0"/>
                <a:ea typeface="+mn-ea"/>
              </a:defRPr>
            </a:lvl1pPr>
          </a:lstStyle>
          <a:p>
            <a:pPr>
              <a:defRPr/>
            </a:pPr>
            <a:endParaRPr lang="en-US"/>
          </a:p>
        </p:txBody>
      </p:sp>
      <p:sp>
        <p:nvSpPr>
          <p:cNvPr id="23557" name="Rectangle 5"/>
          <p:cNvSpPr>
            <a:spLocks noGrp="1" noChangeArrowheads="1"/>
          </p:cNvSpPr>
          <p:nvPr>
            <p:ph type="sldNum" sz="quarter" idx="3"/>
          </p:nvPr>
        </p:nvSpPr>
        <p:spPr bwMode="auto">
          <a:xfrm>
            <a:off x="4144963" y="9120188"/>
            <a:ext cx="3170237" cy="481012"/>
          </a:xfrm>
          <a:prstGeom prst="rect">
            <a:avLst/>
          </a:prstGeom>
          <a:noFill/>
          <a:ln w="9525">
            <a:noFill/>
            <a:miter lim="800000"/>
            <a:headEnd/>
            <a:tailEnd/>
          </a:ln>
          <a:effectLst/>
        </p:spPr>
        <p:txBody>
          <a:bodyPr vert="horz" wrap="square" lIns="96323" tIns="48161" rIns="96323" bIns="48161" numCol="1" anchor="b" anchorCtr="0" compatLnSpc="1">
            <a:prstTxWarp prst="textNoShape">
              <a:avLst/>
            </a:prstTxWarp>
          </a:bodyPr>
          <a:lstStyle>
            <a:lvl1pPr algn="r" defTabSz="963613">
              <a:defRPr sz="1300"/>
            </a:lvl1pPr>
          </a:lstStyle>
          <a:p>
            <a:fld id="{38C5748E-91C6-4A8A-A83D-70236D7714A8}" type="slidenum">
              <a:rPr lang="en-US" altLang="en-US"/>
              <a:pPr/>
              <a:t>‹#›</a:t>
            </a:fld>
            <a:endParaRPr lang="en-US" altLang="en-US"/>
          </a:p>
        </p:txBody>
      </p:sp>
    </p:spTree>
    <p:extLst>
      <p:ext uri="{BB962C8B-B14F-4D97-AF65-F5344CB8AC3E}">
        <p14:creationId xmlns:p14="http://schemas.microsoft.com/office/powerpoint/2010/main" val="14406966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fld id="{B6BB91FA-23C2-4724-B498-3F2305EF5629}" type="datetimeFigureOut">
              <a:rPr lang="en-US" smtClean="0"/>
              <a:t>10/31/2018</a:t>
            </a:fld>
            <a:endParaRPr lang="en-US"/>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65C448F9-26D1-4C51-BF0E-27F485FAF2EE}" type="slidenum">
              <a:rPr lang="en-US" smtClean="0"/>
              <a:t>‹#›</a:t>
            </a:fld>
            <a:endParaRPr lang="en-US"/>
          </a:p>
        </p:txBody>
      </p:sp>
    </p:spTree>
    <p:extLst>
      <p:ext uri="{BB962C8B-B14F-4D97-AF65-F5344CB8AC3E}">
        <p14:creationId xmlns:p14="http://schemas.microsoft.com/office/powerpoint/2010/main" val="8541323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does “Hospital 1” mean?</a:t>
            </a:r>
            <a:endParaRPr lang="en-US" dirty="0"/>
          </a:p>
        </p:txBody>
      </p:sp>
      <p:sp>
        <p:nvSpPr>
          <p:cNvPr id="4" name="Slide Number Placeholder 3"/>
          <p:cNvSpPr>
            <a:spLocks noGrp="1"/>
          </p:cNvSpPr>
          <p:nvPr>
            <p:ph type="sldNum" sz="quarter" idx="10"/>
          </p:nvPr>
        </p:nvSpPr>
        <p:spPr/>
        <p:txBody>
          <a:bodyPr/>
          <a:lstStyle/>
          <a:p>
            <a:fld id="{65C448F9-26D1-4C51-BF0E-27F485FAF2EE}" type="slidenum">
              <a:rPr lang="en-US" smtClean="0"/>
              <a:t>1</a:t>
            </a:fld>
            <a:endParaRPr lang="en-US"/>
          </a:p>
        </p:txBody>
      </p:sp>
    </p:spTree>
    <p:extLst>
      <p:ext uri="{BB962C8B-B14F-4D97-AF65-F5344CB8AC3E}">
        <p14:creationId xmlns:p14="http://schemas.microsoft.com/office/powerpoint/2010/main" val="37879139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Derive this expression.  If cost</a:t>
            </a:r>
            <a:r>
              <a:rPr lang="en-US" baseline="0" dirty="0" smtClean="0"/>
              <a:t> isn’t a factor, we would set n to 1.</a:t>
            </a:r>
            <a:endParaRPr lang="en-US" dirty="0"/>
          </a:p>
        </p:txBody>
      </p:sp>
      <p:sp>
        <p:nvSpPr>
          <p:cNvPr id="4" name="Slide Number Placeholder 3"/>
          <p:cNvSpPr>
            <a:spLocks noGrp="1"/>
          </p:cNvSpPr>
          <p:nvPr>
            <p:ph type="sldNum" sz="quarter" idx="10"/>
          </p:nvPr>
        </p:nvSpPr>
        <p:spPr/>
        <p:txBody>
          <a:bodyPr/>
          <a:lstStyle/>
          <a:p>
            <a:fld id="{65C448F9-26D1-4C51-BF0E-27F485FAF2EE}" type="slidenum">
              <a:rPr lang="en-US" smtClean="0"/>
              <a:t>15</a:t>
            </a:fld>
            <a:endParaRPr lang="en-US"/>
          </a:p>
        </p:txBody>
      </p:sp>
    </p:spTree>
    <p:extLst>
      <p:ext uri="{BB962C8B-B14F-4D97-AF65-F5344CB8AC3E}">
        <p14:creationId xmlns:p14="http://schemas.microsoft.com/office/powerpoint/2010/main" val="42536922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Think</a:t>
            </a:r>
            <a:r>
              <a:rPr lang="en-US" baseline="0" dirty="0" smtClean="0"/>
              <a:t> of cost C as budget.  </a:t>
            </a:r>
            <a:endParaRPr lang="en-US" dirty="0"/>
          </a:p>
        </p:txBody>
      </p:sp>
      <p:sp>
        <p:nvSpPr>
          <p:cNvPr id="4" name="Slide Number Placeholder 3"/>
          <p:cNvSpPr>
            <a:spLocks noGrp="1"/>
          </p:cNvSpPr>
          <p:nvPr>
            <p:ph type="sldNum" sz="quarter" idx="10"/>
          </p:nvPr>
        </p:nvSpPr>
        <p:spPr/>
        <p:txBody>
          <a:bodyPr/>
          <a:lstStyle/>
          <a:p>
            <a:fld id="{65C448F9-26D1-4C51-BF0E-27F485FAF2EE}" type="slidenum">
              <a:rPr lang="en-US" smtClean="0"/>
              <a:t>16</a:t>
            </a:fld>
            <a:endParaRPr lang="en-US"/>
          </a:p>
        </p:txBody>
      </p:sp>
    </p:spTree>
    <p:extLst>
      <p:ext uri="{BB962C8B-B14F-4D97-AF65-F5344CB8AC3E}">
        <p14:creationId xmlns:p14="http://schemas.microsoft.com/office/powerpoint/2010/main" val="25771971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can set up a Lagrange multiplier to obtain this expression.  No C in the expression for n!! You can</a:t>
            </a:r>
            <a:r>
              <a:rPr lang="en-US" baseline="0" dirty="0" smtClean="0"/>
              <a:t> solve for b through C=</a:t>
            </a:r>
            <a:r>
              <a:rPr lang="en-US" baseline="0" dirty="0" err="1" smtClean="0"/>
              <a:t>bD</a:t>
            </a:r>
            <a:r>
              <a:rPr lang="en-US" baseline="0" dirty="0" smtClean="0"/>
              <a:t>(1)+</a:t>
            </a:r>
            <a:r>
              <a:rPr lang="en-US" baseline="0" dirty="0" err="1" smtClean="0"/>
              <a:t>bnD</a:t>
            </a:r>
            <a:r>
              <a:rPr lang="en-US" baseline="0" dirty="0" smtClean="0"/>
              <a:t>(2), but it’s not so insightful.</a:t>
            </a:r>
            <a:endParaRPr lang="en-US" dirty="0"/>
          </a:p>
        </p:txBody>
      </p:sp>
      <p:sp>
        <p:nvSpPr>
          <p:cNvPr id="4" name="Slide Number Placeholder 3"/>
          <p:cNvSpPr>
            <a:spLocks noGrp="1"/>
          </p:cNvSpPr>
          <p:nvPr>
            <p:ph type="sldNum" sz="quarter" idx="10"/>
          </p:nvPr>
        </p:nvSpPr>
        <p:spPr/>
        <p:txBody>
          <a:bodyPr/>
          <a:lstStyle/>
          <a:p>
            <a:fld id="{65C448F9-26D1-4C51-BF0E-27F485FAF2EE}" type="slidenum">
              <a:rPr lang="en-US" smtClean="0"/>
              <a:t>17</a:t>
            </a:fld>
            <a:endParaRPr lang="en-US"/>
          </a:p>
        </p:txBody>
      </p:sp>
    </p:spTree>
    <p:extLst>
      <p:ext uri="{BB962C8B-B14F-4D97-AF65-F5344CB8AC3E}">
        <p14:creationId xmlns:p14="http://schemas.microsoft.com/office/powerpoint/2010/main" val="19537228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a:t>
            </a:r>
            <a:r>
              <a:rPr lang="en-US" baseline="0" dirty="0" smtClean="0"/>
              <a:t> has a modest effect upon power.  As n gets large, lambda converges to  b sum(alpha^2</a:t>
            </a:r>
            <a:r>
              <a:rPr lang="en-US" baseline="0" smtClean="0"/>
              <a:t>)/sigma-squared(B)</a:t>
            </a:r>
            <a:endParaRPr lang="en-US"/>
          </a:p>
        </p:txBody>
      </p:sp>
      <p:sp>
        <p:nvSpPr>
          <p:cNvPr id="4" name="Slide Number Placeholder 3"/>
          <p:cNvSpPr>
            <a:spLocks noGrp="1"/>
          </p:cNvSpPr>
          <p:nvPr>
            <p:ph type="sldNum" sz="quarter" idx="10"/>
          </p:nvPr>
        </p:nvSpPr>
        <p:spPr/>
        <p:txBody>
          <a:bodyPr/>
          <a:lstStyle/>
          <a:p>
            <a:fld id="{65C448F9-26D1-4C51-BF0E-27F485FAF2EE}" type="slidenum">
              <a:rPr lang="en-US" smtClean="0"/>
              <a:t>18</a:t>
            </a:fld>
            <a:endParaRPr lang="en-US"/>
          </a:p>
        </p:txBody>
      </p:sp>
    </p:spTree>
    <p:extLst>
      <p:ext uri="{BB962C8B-B14F-4D97-AF65-F5344CB8AC3E}">
        <p14:creationId xmlns:p14="http://schemas.microsoft.com/office/powerpoint/2010/main" val="23938612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Tick study</a:t>
            </a:r>
            <a:r>
              <a:rPr lang="en-US" baseline="0" dirty="0" smtClean="0"/>
              <a:t>: County, Site(County) unbalanced, Rep: Animal (unbalanced). Classroom study: Course, Teacher(Course), Class(Teacher), Rep: Student</a:t>
            </a:r>
            <a:endParaRPr lang="en-US" dirty="0"/>
          </a:p>
        </p:txBody>
      </p:sp>
      <p:sp>
        <p:nvSpPr>
          <p:cNvPr id="4" name="Slide Number Placeholder 3"/>
          <p:cNvSpPr>
            <a:spLocks noGrp="1"/>
          </p:cNvSpPr>
          <p:nvPr>
            <p:ph type="sldNum" sz="quarter" idx="10"/>
          </p:nvPr>
        </p:nvSpPr>
        <p:spPr/>
        <p:txBody>
          <a:bodyPr/>
          <a:lstStyle/>
          <a:p>
            <a:fld id="{65C448F9-26D1-4C51-BF0E-27F485FAF2EE}" type="slidenum">
              <a:rPr lang="en-US" smtClean="0"/>
              <a:t>2</a:t>
            </a:fld>
            <a:endParaRPr lang="en-US"/>
          </a:p>
        </p:txBody>
      </p:sp>
    </p:spTree>
    <p:extLst>
      <p:ext uri="{BB962C8B-B14F-4D97-AF65-F5344CB8AC3E}">
        <p14:creationId xmlns:p14="http://schemas.microsoft.com/office/powerpoint/2010/main" val="32551283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 not a</a:t>
            </a:r>
            <a:r>
              <a:rPr lang="en-US" baseline="0" dirty="0" smtClean="0"/>
              <a:t> big fan of the representation as an incomplete factorial design</a:t>
            </a:r>
            <a:endParaRPr lang="en-US" dirty="0"/>
          </a:p>
        </p:txBody>
      </p:sp>
      <p:sp>
        <p:nvSpPr>
          <p:cNvPr id="4" name="Slide Number Placeholder 3"/>
          <p:cNvSpPr>
            <a:spLocks noGrp="1"/>
          </p:cNvSpPr>
          <p:nvPr>
            <p:ph type="sldNum" sz="quarter" idx="10"/>
          </p:nvPr>
        </p:nvSpPr>
        <p:spPr/>
        <p:txBody>
          <a:bodyPr/>
          <a:lstStyle/>
          <a:p>
            <a:fld id="{65C448F9-26D1-4C51-BF0E-27F485FAF2EE}" type="slidenum">
              <a:rPr lang="en-US" smtClean="0"/>
              <a:t>3</a:t>
            </a:fld>
            <a:endParaRPr lang="en-US"/>
          </a:p>
        </p:txBody>
      </p:sp>
    </p:spTree>
    <p:extLst>
      <p:ext uri="{BB962C8B-B14F-4D97-AF65-F5344CB8AC3E}">
        <p14:creationId xmlns:p14="http://schemas.microsoft.com/office/powerpoint/2010/main" val="11034343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Return to </a:t>
            </a:r>
            <a:r>
              <a:rPr lang="en-US" dirty="0" err="1" smtClean="0"/>
              <a:t>Yandell’s</a:t>
            </a:r>
            <a:r>
              <a:rPr lang="en-US" dirty="0" smtClean="0"/>
              <a:t> notation for random</a:t>
            </a:r>
            <a:r>
              <a:rPr lang="en-US" baseline="0" dirty="0" smtClean="0"/>
              <a:t> effects.  Go back through our examples and discuss whether A and B are fixed/random</a:t>
            </a:r>
            <a:endParaRPr lang="en-US" dirty="0"/>
          </a:p>
        </p:txBody>
      </p:sp>
      <p:sp>
        <p:nvSpPr>
          <p:cNvPr id="4" name="Slide Number Placeholder 3"/>
          <p:cNvSpPr>
            <a:spLocks noGrp="1"/>
          </p:cNvSpPr>
          <p:nvPr>
            <p:ph type="sldNum" sz="quarter" idx="10"/>
          </p:nvPr>
        </p:nvSpPr>
        <p:spPr/>
        <p:txBody>
          <a:bodyPr/>
          <a:lstStyle/>
          <a:p>
            <a:fld id="{65C448F9-26D1-4C51-BF0E-27F485FAF2EE}" type="slidenum">
              <a:rPr lang="en-US" smtClean="0"/>
              <a:t>4</a:t>
            </a:fld>
            <a:endParaRPr lang="en-US"/>
          </a:p>
        </p:txBody>
      </p:sp>
    </p:spTree>
    <p:extLst>
      <p:ext uri="{BB962C8B-B14F-4D97-AF65-F5344CB8AC3E}">
        <p14:creationId xmlns:p14="http://schemas.microsoft.com/office/powerpoint/2010/main" val="32094435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Show decomposition of components of SS(AB)</a:t>
            </a:r>
            <a:endParaRPr lang="en-US" dirty="0"/>
          </a:p>
        </p:txBody>
      </p:sp>
      <p:sp>
        <p:nvSpPr>
          <p:cNvPr id="4" name="Slide Number Placeholder 3"/>
          <p:cNvSpPr>
            <a:spLocks noGrp="1"/>
          </p:cNvSpPr>
          <p:nvPr>
            <p:ph type="sldNum" sz="quarter" idx="10"/>
          </p:nvPr>
        </p:nvSpPr>
        <p:spPr/>
        <p:txBody>
          <a:bodyPr/>
          <a:lstStyle/>
          <a:p>
            <a:fld id="{65C448F9-26D1-4C51-BF0E-27F485FAF2EE}" type="slidenum">
              <a:rPr lang="en-US" smtClean="0"/>
              <a:t>5</a:t>
            </a:fld>
            <a:endParaRPr lang="en-US"/>
          </a:p>
        </p:txBody>
      </p:sp>
    </p:spTree>
    <p:extLst>
      <p:ext uri="{BB962C8B-B14F-4D97-AF65-F5344CB8AC3E}">
        <p14:creationId xmlns:p14="http://schemas.microsoft.com/office/powerpoint/2010/main" val="15093978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Nested indices are a little confusing for averaging.  Show B-bar(j(</a:t>
            </a:r>
            <a:r>
              <a:rPr lang="en-US" dirty="0" err="1" smtClean="0"/>
              <a:t>i</a:t>
            </a:r>
            <a:r>
              <a:rPr lang="en-US" dirty="0" smtClean="0"/>
              <a:t>))</a:t>
            </a:r>
            <a:endParaRPr lang="en-US" dirty="0"/>
          </a:p>
        </p:txBody>
      </p:sp>
      <p:sp>
        <p:nvSpPr>
          <p:cNvPr id="4" name="Slide Number Placeholder 3"/>
          <p:cNvSpPr>
            <a:spLocks noGrp="1"/>
          </p:cNvSpPr>
          <p:nvPr>
            <p:ph type="sldNum" sz="quarter" idx="10"/>
          </p:nvPr>
        </p:nvSpPr>
        <p:spPr/>
        <p:txBody>
          <a:bodyPr/>
          <a:lstStyle/>
          <a:p>
            <a:fld id="{65C448F9-26D1-4C51-BF0E-27F485FAF2EE}" type="slidenum">
              <a:rPr lang="en-US" smtClean="0"/>
              <a:t>7</a:t>
            </a:fld>
            <a:endParaRPr lang="en-US"/>
          </a:p>
        </p:txBody>
      </p:sp>
    </p:spTree>
    <p:extLst>
      <p:ext uri="{BB962C8B-B14F-4D97-AF65-F5344CB8AC3E}">
        <p14:creationId xmlns:p14="http://schemas.microsoft.com/office/powerpoint/2010/main" val="40740328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Point out variance of epsilon-bar(.(</a:t>
            </a:r>
            <a:r>
              <a:rPr lang="en-US" dirty="0" err="1" smtClean="0"/>
              <a:t>i</a:t>
            </a:r>
            <a:r>
              <a:rPr lang="en-US" dirty="0" smtClean="0"/>
              <a:t>.)) and variance of B-bar(</a:t>
            </a:r>
            <a:r>
              <a:rPr lang="en-US" dirty="0" err="1" smtClean="0"/>
              <a:t>i</a:t>
            </a:r>
            <a:r>
              <a:rPr lang="en-US" dirty="0" smtClean="0"/>
              <a:t>)</a:t>
            </a:r>
            <a:endParaRPr lang="en-US" dirty="0"/>
          </a:p>
        </p:txBody>
      </p:sp>
      <p:sp>
        <p:nvSpPr>
          <p:cNvPr id="4" name="Slide Number Placeholder 3"/>
          <p:cNvSpPr>
            <a:spLocks noGrp="1"/>
          </p:cNvSpPr>
          <p:nvPr>
            <p:ph type="sldNum" sz="quarter" idx="10"/>
          </p:nvPr>
        </p:nvSpPr>
        <p:spPr/>
        <p:txBody>
          <a:bodyPr/>
          <a:lstStyle/>
          <a:p>
            <a:fld id="{65C448F9-26D1-4C51-BF0E-27F485FAF2EE}" type="slidenum">
              <a:rPr lang="en-US" smtClean="0"/>
              <a:t>8</a:t>
            </a:fld>
            <a:endParaRPr lang="en-US"/>
          </a:p>
        </p:txBody>
      </p:sp>
    </p:spTree>
    <p:extLst>
      <p:ext uri="{BB962C8B-B14F-4D97-AF65-F5344CB8AC3E}">
        <p14:creationId xmlns:p14="http://schemas.microsoft.com/office/powerpoint/2010/main" val="29844725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that restricted model isn’t even discussed</a:t>
            </a:r>
            <a:endParaRPr lang="en-US" dirty="0"/>
          </a:p>
        </p:txBody>
      </p:sp>
      <p:sp>
        <p:nvSpPr>
          <p:cNvPr id="4" name="Slide Number Placeholder 3"/>
          <p:cNvSpPr>
            <a:spLocks noGrp="1"/>
          </p:cNvSpPr>
          <p:nvPr>
            <p:ph type="sldNum" sz="quarter" idx="10"/>
          </p:nvPr>
        </p:nvSpPr>
        <p:spPr/>
        <p:txBody>
          <a:bodyPr/>
          <a:lstStyle/>
          <a:p>
            <a:fld id="{65C448F9-26D1-4C51-BF0E-27F485FAF2EE}" type="slidenum">
              <a:rPr lang="en-US" smtClean="0"/>
              <a:t>12</a:t>
            </a:fld>
            <a:endParaRPr lang="en-US"/>
          </a:p>
        </p:txBody>
      </p:sp>
    </p:spTree>
    <p:extLst>
      <p:ext uri="{BB962C8B-B14F-4D97-AF65-F5344CB8AC3E}">
        <p14:creationId xmlns:p14="http://schemas.microsoft.com/office/powerpoint/2010/main" val="7410564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actually pretty handy for planning nested designs</a:t>
            </a:r>
            <a:endParaRPr lang="en-US" dirty="0"/>
          </a:p>
        </p:txBody>
      </p:sp>
      <p:sp>
        <p:nvSpPr>
          <p:cNvPr id="4" name="Slide Number Placeholder 3"/>
          <p:cNvSpPr>
            <a:spLocks noGrp="1"/>
          </p:cNvSpPr>
          <p:nvPr>
            <p:ph type="sldNum" sz="quarter" idx="10"/>
          </p:nvPr>
        </p:nvSpPr>
        <p:spPr/>
        <p:txBody>
          <a:bodyPr/>
          <a:lstStyle/>
          <a:p>
            <a:fld id="{65C448F9-26D1-4C51-BF0E-27F485FAF2EE}" type="slidenum">
              <a:rPr lang="en-US" smtClean="0"/>
              <a:t>14</a:t>
            </a:fld>
            <a:endParaRPr lang="en-US"/>
          </a:p>
        </p:txBody>
      </p:sp>
    </p:spTree>
    <p:extLst>
      <p:ext uri="{BB962C8B-B14F-4D97-AF65-F5344CB8AC3E}">
        <p14:creationId xmlns:p14="http://schemas.microsoft.com/office/powerpoint/2010/main" val="34205070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458200" cy="5943600"/>
            <a:chOff x="0" y="0"/>
            <a:chExt cx="5328" cy="3744"/>
          </a:xfrm>
        </p:grpSpPr>
        <p:sp>
          <p:nvSpPr>
            <p:cNvPr id="5" name="Freeform 3"/>
            <p:cNvSpPr>
              <a:spLocks/>
            </p:cNvSpPr>
            <p:nvPr/>
          </p:nvSpPr>
          <p:spPr bwMode="hidden">
            <a:xfrm>
              <a:off x="0" y="1440"/>
              <a:ext cx="5155" cy="2304"/>
            </a:xfrm>
            <a:custGeom>
              <a:avLst/>
              <a:gdLst/>
              <a:ahLst/>
              <a:cxnLst>
                <a:cxn ang="0">
                  <a:pos x="5154" y="1769"/>
                </a:cxn>
                <a:cxn ang="0">
                  <a:pos x="0" y="2304"/>
                </a:cxn>
                <a:cxn ang="0">
                  <a:pos x="0" y="1252"/>
                </a:cxn>
                <a:cxn ang="0">
                  <a:pos x="5155" y="0"/>
                </a:cxn>
                <a:cxn ang="0">
                  <a:pos x="5155" y="1416"/>
                </a:cxn>
                <a:cxn ang="0">
                  <a:pos x="5154" y="1769"/>
                </a:cxn>
              </a:cxnLst>
              <a:rect l="0" t="0" r="r" b="b"/>
              <a:pathLst>
                <a:path w="5155" h="2304">
                  <a:moveTo>
                    <a:pt x="5154" y="1769"/>
                  </a:moveTo>
                  <a:lnTo>
                    <a:pt x="0" y="2304"/>
                  </a:lnTo>
                  <a:lnTo>
                    <a:pt x="0" y="1252"/>
                  </a:lnTo>
                  <a:lnTo>
                    <a:pt x="5155" y="0"/>
                  </a:lnTo>
                  <a:lnTo>
                    <a:pt x="5155" y="1416"/>
                  </a:lnTo>
                  <a:lnTo>
                    <a:pt x="5154" y="1769"/>
                  </a:lnTo>
                  <a:close/>
                </a:path>
              </a:pathLst>
            </a:custGeom>
            <a:gradFill rotWithShape="1">
              <a:gsLst>
                <a:gs pos="0">
                  <a:schemeClr val="bg1">
                    <a:gamma/>
                    <a:shade val="84706"/>
                    <a:invGamma/>
                  </a:schemeClr>
                </a:gs>
                <a:gs pos="100000">
                  <a:schemeClr val="bg1"/>
                </a:gs>
              </a:gsLst>
              <a:lin ang="0" scaled="1"/>
            </a:gradFill>
            <a:ln w="9525">
              <a:noFill/>
              <a:round/>
              <a:headEnd/>
              <a:tailEnd/>
            </a:ln>
          </p:spPr>
          <p:txBody>
            <a:bodyPr/>
            <a:lstStyle/>
            <a:p>
              <a:pPr>
                <a:defRPr/>
              </a:pPr>
              <a:endParaRPr lang="en-US" dirty="0">
                <a:solidFill>
                  <a:srgbClr val="FFFFFF"/>
                </a:solidFill>
                <a:effectLst>
                  <a:outerShdw blurRad="38100" dist="38100" dir="2700000" algn="tl">
                    <a:srgbClr val="000000">
                      <a:alpha val="43137"/>
                    </a:srgbClr>
                  </a:outerShdw>
                </a:effectLst>
                <a:latin typeface="Arial Unicode MS"/>
                <a:ea typeface="+mn-ea"/>
              </a:endParaRPr>
            </a:p>
          </p:txBody>
        </p:sp>
        <p:sp>
          <p:nvSpPr>
            <p:cNvPr id="6" name="Freeform 4"/>
            <p:cNvSpPr>
              <a:spLocks/>
            </p:cNvSpPr>
            <p:nvPr/>
          </p:nvSpPr>
          <p:spPr bwMode="hidden">
            <a:xfrm>
              <a:off x="0" y="0"/>
              <a:ext cx="5328" cy="3689"/>
            </a:xfrm>
            <a:custGeom>
              <a:avLst/>
              <a:gdLst/>
              <a:ahLst/>
              <a:cxnLst>
                <a:cxn ang="0">
                  <a:pos x="5311" y="3209"/>
                </a:cxn>
                <a:cxn ang="0">
                  <a:pos x="0" y="3689"/>
                </a:cxn>
                <a:cxn ang="0">
                  <a:pos x="0" y="9"/>
                </a:cxn>
                <a:cxn ang="0">
                  <a:pos x="5328" y="0"/>
                </a:cxn>
                <a:cxn ang="0">
                  <a:pos x="5311" y="3209"/>
                </a:cxn>
              </a:cxnLst>
              <a:rect l="0" t="0" r="r" b="b"/>
              <a:pathLst>
                <a:path w="5328" h="3689">
                  <a:moveTo>
                    <a:pt x="5311" y="3209"/>
                  </a:moveTo>
                  <a:lnTo>
                    <a:pt x="0" y="3689"/>
                  </a:lnTo>
                  <a:lnTo>
                    <a:pt x="0" y="9"/>
                  </a:lnTo>
                  <a:lnTo>
                    <a:pt x="5328" y="0"/>
                  </a:lnTo>
                  <a:lnTo>
                    <a:pt x="5311" y="3209"/>
                  </a:lnTo>
                  <a:close/>
                </a:path>
              </a:pathLst>
            </a:custGeom>
            <a:gradFill rotWithShape="1">
              <a:gsLst>
                <a:gs pos="0">
                  <a:schemeClr val="bg2"/>
                </a:gs>
                <a:gs pos="100000">
                  <a:schemeClr val="bg1"/>
                </a:gs>
              </a:gsLst>
              <a:lin ang="0" scaled="1"/>
            </a:gradFill>
            <a:ln w="9525">
              <a:noFill/>
              <a:round/>
              <a:headEnd/>
              <a:tailEnd/>
            </a:ln>
          </p:spPr>
          <p:txBody>
            <a:bodyPr/>
            <a:lstStyle/>
            <a:p>
              <a:pPr>
                <a:defRPr/>
              </a:pPr>
              <a:endParaRPr lang="en-US" dirty="0">
                <a:solidFill>
                  <a:srgbClr val="FFFFFF"/>
                </a:solidFill>
                <a:effectLst>
                  <a:outerShdw blurRad="38100" dist="38100" dir="2700000" algn="tl">
                    <a:srgbClr val="000000">
                      <a:alpha val="43137"/>
                    </a:srgbClr>
                  </a:outerShdw>
                </a:effectLst>
                <a:latin typeface="Arial Unicode MS"/>
                <a:ea typeface="+mn-ea"/>
              </a:endParaRPr>
            </a:p>
          </p:txBody>
        </p:sp>
      </p:grpSp>
      <p:sp>
        <p:nvSpPr>
          <p:cNvPr id="5125" name="Rectangle 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smtClean="0"/>
              <a:t>Click to edit Master subtitle style</a:t>
            </a:r>
            <a:endParaRPr lang="en-US"/>
          </a:p>
        </p:txBody>
      </p:sp>
      <p:sp>
        <p:nvSpPr>
          <p:cNvPr id="5129" name="Rectangle 9"/>
          <p:cNvSpPr>
            <a:spLocks noGrp="1" noChangeArrowheads="1"/>
          </p:cNvSpPr>
          <p:nvPr>
            <p:ph type="ctrTitle" sz="quarter"/>
          </p:nvPr>
        </p:nvSpPr>
        <p:spPr>
          <a:xfrm>
            <a:off x="685800" y="1768475"/>
            <a:ext cx="7772400" cy="1736725"/>
          </a:xfrm>
        </p:spPr>
        <p:txBody>
          <a:bodyPr anchor="b" anchorCtr="1"/>
          <a:lstStyle>
            <a:lvl1pPr>
              <a:defRPr sz="5400"/>
            </a:lvl1pPr>
          </a:lstStyle>
          <a:p>
            <a:r>
              <a:rPr lang="en-US" smtClean="0"/>
              <a:t>Click to edit Master title style</a:t>
            </a:r>
            <a:endParaRPr lang="en-US"/>
          </a:p>
        </p:txBody>
      </p:sp>
      <p:sp>
        <p:nvSpPr>
          <p:cNvPr id="7" name="Rectangle 6"/>
          <p:cNvSpPr>
            <a:spLocks noGrp="1" noChangeArrowheads="1"/>
          </p:cNvSpPr>
          <p:nvPr>
            <p:ph type="dt" sz="quarter" idx="10"/>
          </p:nvPr>
        </p:nvSpPr>
        <p:spPr/>
        <p:txBody>
          <a:bodyPr/>
          <a:lstStyle>
            <a:lvl1pPr fontAlgn="auto">
              <a:spcBef>
                <a:spcPts val="0"/>
              </a:spcBef>
              <a:spcAft>
                <a:spcPts val="0"/>
              </a:spcAft>
              <a:defRPr/>
            </a:lvl1pPr>
          </a:lstStyle>
          <a:p>
            <a:pPr>
              <a:defRPr/>
            </a:pPr>
            <a:endParaRPr lang="en-US"/>
          </a:p>
        </p:txBody>
      </p:sp>
      <p:sp>
        <p:nvSpPr>
          <p:cNvPr id="8" name="Rectangle 7"/>
          <p:cNvSpPr>
            <a:spLocks noGrp="1" noChangeArrowheads="1"/>
          </p:cNvSpPr>
          <p:nvPr>
            <p:ph type="ftr" sz="quarter" idx="11"/>
          </p:nvPr>
        </p:nvSpPr>
        <p:spPr>
          <a:xfrm>
            <a:off x="3124200" y="6248400"/>
            <a:ext cx="2895600" cy="457200"/>
          </a:xfrm>
        </p:spPr>
        <p:txBody>
          <a:bodyPr/>
          <a:lstStyle>
            <a:lvl1pPr algn="ctr" fontAlgn="auto">
              <a:spcBef>
                <a:spcPts val="0"/>
              </a:spcBef>
              <a:spcAft>
                <a:spcPts val="0"/>
              </a:spcAft>
              <a:defRPr>
                <a:solidFill>
                  <a:srgbClr val="FFFFFF"/>
                </a:solidFill>
              </a:defRPr>
            </a:lvl1pPr>
          </a:lstStyle>
          <a:p>
            <a:pPr>
              <a:defRPr/>
            </a:pPr>
            <a:endParaRPr lang="en-US"/>
          </a:p>
        </p:txBody>
      </p:sp>
      <p:sp>
        <p:nvSpPr>
          <p:cNvPr id="9" name="Rectangle 8"/>
          <p:cNvSpPr>
            <a:spLocks noGrp="1" noChangeArrowheads="1"/>
          </p:cNvSpPr>
          <p:nvPr>
            <p:ph type="sldNum" sz="quarter" idx="12"/>
          </p:nvPr>
        </p:nvSpPr>
        <p:spPr/>
        <p:txBody>
          <a:bodyPr/>
          <a:lstStyle>
            <a:lvl1pPr>
              <a:defRPr/>
            </a:lvl1pPr>
          </a:lstStyle>
          <a:p>
            <a:fld id="{50D5C81B-077B-4D28-9B48-EBE517C26AD1}" type="slidenum">
              <a:rPr lang="en-US" altLang="en-US"/>
              <a:pPr/>
              <a:t>‹#›</a:t>
            </a:fld>
            <a:endParaRPr lang="en-US" altLang="en-US"/>
          </a:p>
        </p:txBody>
      </p:sp>
    </p:spTree>
    <p:extLst>
      <p:ext uri="{BB962C8B-B14F-4D97-AF65-F5344CB8AC3E}">
        <p14:creationId xmlns:p14="http://schemas.microsoft.com/office/powerpoint/2010/main" val="2452583559"/>
      </p:ext>
    </p:extLst>
  </p:cSld>
  <p:clrMapOvr>
    <a:masterClrMapping/>
  </p:clrMapOvr>
  <p:transition spd="med">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6"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7" name="Rectangle 9"/>
          <p:cNvSpPr>
            <a:spLocks noGrp="1" noChangeArrowheads="1"/>
          </p:cNvSpPr>
          <p:nvPr>
            <p:ph type="sldNum" sz="quarter" idx="12"/>
          </p:nvPr>
        </p:nvSpPr>
        <p:spPr/>
        <p:txBody>
          <a:bodyPr/>
          <a:lstStyle>
            <a:lvl1pPr>
              <a:defRPr/>
            </a:lvl1pPr>
          </a:lstStyle>
          <a:p>
            <a:fld id="{D295B8D0-85C9-4752-9F6C-B177ECE0171B}" type="slidenum">
              <a:rPr lang="en-US" altLang="en-US"/>
              <a:pPr/>
              <a:t>‹#›</a:t>
            </a:fld>
            <a:endParaRPr lang="en-US" altLang="en-US"/>
          </a:p>
        </p:txBody>
      </p:sp>
    </p:spTree>
    <p:extLst>
      <p:ext uri="{BB962C8B-B14F-4D97-AF65-F5344CB8AC3E}">
        <p14:creationId xmlns:p14="http://schemas.microsoft.com/office/powerpoint/2010/main" val="1899819546"/>
      </p:ext>
    </p:extLst>
  </p:cSld>
  <p:clrMapOvr>
    <a:masterClrMapping/>
  </p:clrMapOvr>
  <p:transition spd="med">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7"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8" name="Rectangle 9"/>
          <p:cNvSpPr>
            <a:spLocks noGrp="1" noChangeArrowheads="1"/>
          </p:cNvSpPr>
          <p:nvPr>
            <p:ph type="sldNum" sz="quarter" idx="12"/>
          </p:nvPr>
        </p:nvSpPr>
        <p:spPr/>
        <p:txBody>
          <a:bodyPr/>
          <a:lstStyle>
            <a:lvl1pPr>
              <a:defRPr/>
            </a:lvl1pPr>
          </a:lstStyle>
          <a:p>
            <a:fld id="{6D368E2F-F5CE-48A3-995E-B694094585E2}" type="slidenum">
              <a:rPr lang="en-US" altLang="en-US"/>
              <a:pPr/>
              <a:t>‹#›</a:t>
            </a:fld>
            <a:endParaRPr lang="en-US" altLang="en-US"/>
          </a:p>
        </p:txBody>
      </p:sp>
    </p:spTree>
    <p:extLst>
      <p:ext uri="{BB962C8B-B14F-4D97-AF65-F5344CB8AC3E}">
        <p14:creationId xmlns:p14="http://schemas.microsoft.com/office/powerpoint/2010/main" val="2473415380"/>
      </p:ext>
    </p:extLst>
  </p:cSld>
  <p:clrMapOvr>
    <a:masterClrMapping/>
  </p:clrMapOvr>
  <p:transition spd="med">
    <p:dissolv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304800"/>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8"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9" name="Rectangle 9"/>
          <p:cNvSpPr>
            <a:spLocks noGrp="1" noChangeArrowheads="1"/>
          </p:cNvSpPr>
          <p:nvPr>
            <p:ph type="sldNum" sz="quarter" idx="12"/>
          </p:nvPr>
        </p:nvSpPr>
        <p:spPr/>
        <p:txBody>
          <a:bodyPr/>
          <a:lstStyle>
            <a:lvl1pPr>
              <a:defRPr/>
            </a:lvl1pPr>
          </a:lstStyle>
          <a:p>
            <a:fld id="{F41768DC-4C02-453A-81CA-7560CAE60B60}" type="slidenum">
              <a:rPr lang="en-US" altLang="en-US"/>
              <a:pPr/>
              <a:t>‹#›</a:t>
            </a:fld>
            <a:endParaRPr lang="en-US" altLang="en-US"/>
          </a:p>
        </p:txBody>
      </p:sp>
    </p:spTree>
    <p:extLst>
      <p:ext uri="{BB962C8B-B14F-4D97-AF65-F5344CB8AC3E}">
        <p14:creationId xmlns:p14="http://schemas.microsoft.com/office/powerpoint/2010/main" val="1545082589"/>
      </p:ext>
    </p:extLst>
  </p:cSld>
  <p:clrMapOvr>
    <a:masterClrMapping/>
  </p:clrMapOvr>
  <p:transition spd="med">
    <p:dissolv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7"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8" name="Rectangle 9"/>
          <p:cNvSpPr>
            <a:spLocks noGrp="1" noChangeArrowheads="1"/>
          </p:cNvSpPr>
          <p:nvPr>
            <p:ph type="sldNum" sz="quarter" idx="12"/>
          </p:nvPr>
        </p:nvSpPr>
        <p:spPr/>
        <p:txBody>
          <a:bodyPr/>
          <a:lstStyle>
            <a:lvl1pPr>
              <a:defRPr/>
            </a:lvl1pPr>
          </a:lstStyle>
          <a:p>
            <a:fld id="{D2447DF7-FC7E-4D65-9B6C-26AFA5DE9AE4}" type="slidenum">
              <a:rPr lang="en-US" altLang="en-US"/>
              <a:pPr/>
              <a:t>‹#›</a:t>
            </a:fld>
            <a:endParaRPr lang="en-US" altLang="en-US"/>
          </a:p>
        </p:txBody>
      </p:sp>
    </p:spTree>
    <p:extLst>
      <p:ext uri="{BB962C8B-B14F-4D97-AF65-F5344CB8AC3E}">
        <p14:creationId xmlns:p14="http://schemas.microsoft.com/office/powerpoint/2010/main" val="1567654104"/>
      </p:ext>
    </p:extLst>
  </p:cSld>
  <p:clrMapOvr>
    <a:masterClrMapping/>
  </p:clrMapOvr>
  <p:transition spd="med">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fld id="{3ECF4BAB-504E-4034-A6F6-A8E1880D3739}" type="slidenum">
              <a:rPr lang="en-US" altLang="en-US"/>
              <a:pPr/>
              <a:t>‹#›</a:t>
            </a:fld>
            <a:endParaRPr lang="en-US" altLang="en-US"/>
          </a:p>
        </p:txBody>
      </p:sp>
    </p:spTree>
    <p:extLst>
      <p:ext uri="{BB962C8B-B14F-4D97-AF65-F5344CB8AC3E}">
        <p14:creationId xmlns:p14="http://schemas.microsoft.com/office/powerpoint/2010/main" val="2170443050"/>
      </p:ext>
    </p:extLst>
  </p:cSld>
  <p:clrMapOvr>
    <a:masterClrMapping/>
  </p:clrMapOvr>
  <p:transition spd="med">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fld id="{3945CFD5-CBFB-4937-9643-ADE3A0FEFFDC}" type="slidenum">
              <a:rPr lang="en-US" altLang="en-US"/>
              <a:pPr/>
              <a:t>‹#›</a:t>
            </a:fld>
            <a:endParaRPr lang="en-US" altLang="en-US"/>
          </a:p>
        </p:txBody>
      </p:sp>
    </p:spTree>
    <p:extLst>
      <p:ext uri="{BB962C8B-B14F-4D97-AF65-F5344CB8AC3E}">
        <p14:creationId xmlns:p14="http://schemas.microsoft.com/office/powerpoint/2010/main" val="3019589360"/>
      </p:ext>
    </p:extLst>
  </p:cSld>
  <p:clrMapOvr>
    <a:masterClrMapping/>
  </p:clrMapOvr>
  <p:transition spd="med">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4"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5" name="Rectangle 9"/>
          <p:cNvSpPr>
            <a:spLocks noGrp="1" noChangeArrowheads="1"/>
          </p:cNvSpPr>
          <p:nvPr>
            <p:ph type="sldNum" sz="quarter" idx="12"/>
          </p:nvPr>
        </p:nvSpPr>
        <p:spPr/>
        <p:txBody>
          <a:bodyPr/>
          <a:lstStyle>
            <a:lvl1pPr>
              <a:defRPr/>
            </a:lvl1pPr>
          </a:lstStyle>
          <a:p>
            <a:fld id="{59409AB2-D8AF-431D-800C-DEBDF85527C4}" type="slidenum">
              <a:rPr lang="en-US" altLang="en-US"/>
              <a:pPr/>
              <a:t>‹#›</a:t>
            </a:fld>
            <a:endParaRPr lang="en-US" altLang="en-US"/>
          </a:p>
        </p:txBody>
      </p:sp>
    </p:spTree>
    <p:extLst>
      <p:ext uri="{BB962C8B-B14F-4D97-AF65-F5344CB8AC3E}">
        <p14:creationId xmlns:p14="http://schemas.microsoft.com/office/powerpoint/2010/main" val="4094969144"/>
      </p:ext>
    </p:extLst>
  </p:cSld>
  <p:clrMapOvr>
    <a:masterClrMapping/>
  </p:clrMapOvr>
  <p:transition spd="med">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3"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4" name="Rectangle 9"/>
          <p:cNvSpPr>
            <a:spLocks noGrp="1" noChangeArrowheads="1"/>
          </p:cNvSpPr>
          <p:nvPr>
            <p:ph type="sldNum" sz="quarter" idx="12"/>
          </p:nvPr>
        </p:nvSpPr>
        <p:spPr/>
        <p:txBody>
          <a:bodyPr/>
          <a:lstStyle>
            <a:lvl1pPr>
              <a:defRPr/>
            </a:lvl1pPr>
          </a:lstStyle>
          <a:p>
            <a:fld id="{25CB5E60-430A-49CF-A3BE-61E6102D6006}" type="slidenum">
              <a:rPr lang="en-US" altLang="en-US"/>
              <a:pPr/>
              <a:t>‹#›</a:t>
            </a:fld>
            <a:endParaRPr lang="en-US" altLang="en-US"/>
          </a:p>
        </p:txBody>
      </p:sp>
    </p:spTree>
    <p:extLst>
      <p:ext uri="{BB962C8B-B14F-4D97-AF65-F5344CB8AC3E}">
        <p14:creationId xmlns:p14="http://schemas.microsoft.com/office/powerpoint/2010/main" val="576873894"/>
      </p:ext>
    </p:extLst>
  </p:cSld>
  <p:clrMapOvr>
    <a:masterClrMapping/>
  </p:clrMapOvr>
  <p:transition spd="med">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6"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7" name="Rectangle 9"/>
          <p:cNvSpPr>
            <a:spLocks noGrp="1" noChangeArrowheads="1"/>
          </p:cNvSpPr>
          <p:nvPr>
            <p:ph type="sldNum" sz="quarter" idx="12"/>
          </p:nvPr>
        </p:nvSpPr>
        <p:spPr/>
        <p:txBody>
          <a:bodyPr/>
          <a:lstStyle>
            <a:lvl1pPr>
              <a:defRPr/>
            </a:lvl1pPr>
          </a:lstStyle>
          <a:p>
            <a:fld id="{0B3EC8F6-9EA0-4650-9244-1C7547D95207}" type="slidenum">
              <a:rPr lang="en-US" altLang="en-US"/>
              <a:pPr/>
              <a:t>‹#›</a:t>
            </a:fld>
            <a:endParaRPr lang="en-US" altLang="en-US"/>
          </a:p>
        </p:txBody>
      </p:sp>
    </p:spTree>
    <p:extLst>
      <p:ext uri="{BB962C8B-B14F-4D97-AF65-F5344CB8AC3E}">
        <p14:creationId xmlns:p14="http://schemas.microsoft.com/office/powerpoint/2010/main" val="924274254"/>
      </p:ext>
    </p:extLst>
  </p:cSld>
  <p:clrMapOvr>
    <a:masterClrMapping/>
  </p:clrMapOvr>
  <p:transition spd="med">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6"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7" name="Rectangle 9"/>
          <p:cNvSpPr>
            <a:spLocks noGrp="1" noChangeArrowheads="1"/>
          </p:cNvSpPr>
          <p:nvPr>
            <p:ph type="sldNum" sz="quarter" idx="12"/>
          </p:nvPr>
        </p:nvSpPr>
        <p:spPr/>
        <p:txBody>
          <a:bodyPr/>
          <a:lstStyle>
            <a:lvl1pPr>
              <a:defRPr/>
            </a:lvl1pPr>
          </a:lstStyle>
          <a:p>
            <a:fld id="{0E9067C1-AEA6-40A0-BEAC-5B6A00F8EFB7}" type="slidenum">
              <a:rPr lang="en-US" altLang="en-US"/>
              <a:pPr/>
              <a:t>‹#›</a:t>
            </a:fld>
            <a:endParaRPr lang="en-US" altLang="en-US"/>
          </a:p>
        </p:txBody>
      </p:sp>
    </p:spTree>
    <p:extLst>
      <p:ext uri="{BB962C8B-B14F-4D97-AF65-F5344CB8AC3E}">
        <p14:creationId xmlns:p14="http://schemas.microsoft.com/office/powerpoint/2010/main" val="614812669"/>
      </p:ext>
    </p:extLst>
  </p:cSld>
  <p:clrMapOvr>
    <a:masterClrMapping/>
  </p:clrMapOvr>
  <p:transition spd="med">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fld id="{271C2762-E351-4B6C-A28B-2C3E04A0D9CB}" type="slidenum">
              <a:rPr lang="en-US" altLang="en-US"/>
              <a:pPr/>
              <a:t>‹#›</a:t>
            </a:fld>
            <a:endParaRPr lang="en-US" altLang="en-US"/>
          </a:p>
        </p:txBody>
      </p:sp>
    </p:spTree>
    <p:extLst>
      <p:ext uri="{BB962C8B-B14F-4D97-AF65-F5344CB8AC3E}">
        <p14:creationId xmlns:p14="http://schemas.microsoft.com/office/powerpoint/2010/main" val="147824352"/>
      </p:ext>
    </p:extLst>
  </p:cSld>
  <p:clrMapOvr>
    <a:masterClrMapping/>
  </p:clrMapOvr>
  <p:transition spd="med">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04800"/>
            <a:ext cx="20574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fld id="{8D26ADE7-BE79-4509-BBA4-EE685464428F}" type="slidenum">
              <a:rPr lang="en-US" altLang="en-US"/>
              <a:pPr/>
              <a:t>‹#›</a:t>
            </a:fld>
            <a:endParaRPr lang="en-US" altLang="en-US"/>
          </a:p>
        </p:txBody>
      </p:sp>
    </p:spTree>
    <p:extLst>
      <p:ext uri="{BB962C8B-B14F-4D97-AF65-F5344CB8AC3E}">
        <p14:creationId xmlns:p14="http://schemas.microsoft.com/office/powerpoint/2010/main" val="3849125540"/>
      </p:ext>
    </p:extLst>
  </p:cSld>
  <p:clrMapOvr>
    <a:masterClrMapping/>
  </p:clrMapOvr>
  <p:transition spd="med">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bright="-42000" contrast="-22000"/>
          </a:blip>
          <a:srcRect/>
          <a:tile tx="0" ty="0" sx="100000" sy="100000" flip="none" algn="tl"/>
        </a:blip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242175" cy="1981200"/>
            <a:chOff x="0" y="0"/>
            <a:chExt cx="4562" cy="1248"/>
          </a:xfrm>
        </p:grpSpPr>
        <p:sp>
          <p:nvSpPr>
            <p:cNvPr id="4099" name="Freeform 3"/>
            <p:cNvSpPr>
              <a:spLocks/>
            </p:cNvSpPr>
            <p:nvPr/>
          </p:nvSpPr>
          <p:spPr bwMode="hidden">
            <a:xfrm>
              <a:off x="0" y="583"/>
              <a:ext cx="4487" cy="665"/>
            </a:xfrm>
            <a:custGeom>
              <a:avLst/>
              <a:gdLst/>
              <a:ahLst/>
              <a:cxnLst>
                <a:cxn ang="0">
                  <a:pos x="4800" y="299"/>
                </a:cxn>
                <a:cxn ang="0">
                  <a:pos x="0" y="665"/>
                </a:cxn>
                <a:cxn ang="0">
                  <a:pos x="0" y="0"/>
                </a:cxn>
                <a:cxn ang="0">
                  <a:pos x="4806" y="1"/>
                </a:cxn>
                <a:cxn ang="0">
                  <a:pos x="4800" y="153"/>
                </a:cxn>
                <a:cxn ang="0">
                  <a:pos x="4800" y="299"/>
                </a:cxn>
              </a:cxnLst>
              <a:rect l="0" t="0" r="r" b="b"/>
              <a:pathLst>
                <a:path w="4806" h="665">
                  <a:moveTo>
                    <a:pt x="4800" y="299"/>
                  </a:moveTo>
                  <a:lnTo>
                    <a:pt x="0" y="665"/>
                  </a:lnTo>
                  <a:lnTo>
                    <a:pt x="0" y="0"/>
                  </a:lnTo>
                  <a:lnTo>
                    <a:pt x="4806" y="1"/>
                  </a:lnTo>
                  <a:lnTo>
                    <a:pt x="4800" y="153"/>
                  </a:lnTo>
                  <a:lnTo>
                    <a:pt x="4800" y="299"/>
                  </a:lnTo>
                  <a:close/>
                </a:path>
              </a:pathLst>
            </a:custGeom>
            <a:gradFill rotWithShape="1">
              <a:gsLst>
                <a:gs pos="0">
                  <a:schemeClr val="bg1">
                    <a:gamma/>
                    <a:shade val="94118"/>
                    <a:invGamma/>
                  </a:schemeClr>
                </a:gs>
                <a:gs pos="100000">
                  <a:schemeClr val="bg1"/>
                </a:gs>
              </a:gsLst>
              <a:lin ang="0" scaled="1"/>
            </a:gradFill>
            <a:ln w="9525">
              <a:noFill/>
              <a:round/>
              <a:headEnd/>
              <a:tailEnd/>
            </a:ln>
          </p:spPr>
          <p:txBody>
            <a:bodyPr/>
            <a:lstStyle/>
            <a:p>
              <a:pPr>
                <a:defRPr/>
              </a:pPr>
              <a:endParaRPr lang="en-US" dirty="0">
                <a:solidFill>
                  <a:srgbClr val="FFFFFF"/>
                </a:solidFill>
                <a:effectLst>
                  <a:outerShdw blurRad="38100" dist="38100" dir="2700000" algn="tl">
                    <a:srgbClr val="000000">
                      <a:alpha val="43137"/>
                    </a:srgbClr>
                  </a:outerShdw>
                </a:effectLst>
                <a:latin typeface="Arial Unicode MS"/>
                <a:ea typeface="+mn-ea"/>
              </a:endParaRPr>
            </a:p>
          </p:txBody>
        </p:sp>
        <p:sp>
          <p:nvSpPr>
            <p:cNvPr id="4100" name="Freeform 4"/>
            <p:cNvSpPr>
              <a:spLocks/>
            </p:cNvSpPr>
            <p:nvPr/>
          </p:nvSpPr>
          <p:spPr bwMode="hidden">
            <a:xfrm>
              <a:off x="0" y="0"/>
              <a:ext cx="4562" cy="1199"/>
            </a:xfrm>
            <a:custGeom>
              <a:avLst/>
              <a:gdLst/>
              <a:ahLst/>
              <a:cxnLst>
                <a:cxn ang="0">
                  <a:pos x="4560" y="932"/>
                </a:cxn>
                <a:cxn ang="0">
                  <a:pos x="0" y="1199"/>
                </a:cxn>
                <a:cxn ang="0">
                  <a:pos x="0" y="0"/>
                </a:cxn>
                <a:cxn ang="0">
                  <a:pos x="4562" y="0"/>
                </a:cxn>
                <a:cxn ang="0">
                  <a:pos x="4560" y="932"/>
                </a:cxn>
                <a:cxn ang="0">
                  <a:pos x="4560" y="932"/>
                </a:cxn>
              </a:cxnLst>
              <a:rect l="0" t="0" r="r" b="b"/>
              <a:pathLst>
                <a:path w="4562" h="1199">
                  <a:moveTo>
                    <a:pt x="4560" y="932"/>
                  </a:moveTo>
                  <a:lnTo>
                    <a:pt x="0" y="1199"/>
                  </a:lnTo>
                  <a:lnTo>
                    <a:pt x="0" y="0"/>
                  </a:lnTo>
                  <a:lnTo>
                    <a:pt x="4562" y="0"/>
                  </a:lnTo>
                  <a:lnTo>
                    <a:pt x="4560" y="932"/>
                  </a:lnTo>
                  <a:lnTo>
                    <a:pt x="4560" y="932"/>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dirty="0">
                <a:solidFill>
                  <a:srgbClr val="FFFFFF"/>
                </a:solidFill>
                <a:effectLst>
                  <a:outerShdw blurRad="38100" dist="38100" dir="2700000" algn="tl">
                    <a:srgbClr val="000000">
                      <a:alpha val="43137"/>
                    </a:srgbClr>
                  </a:outerShdw>
                </a:effectLst>
                <a:latin typeface="Arial Unicode MS"/>
                <a:ea typeface="+mn-ea"/>
              </a:endParaRPr>
            </a:p>
          </p:txBody>
        </p:sp>
      </p:grpSp>
      <p:sp>
        <p:nvSpPr>
          <p:cNvPr id="4101" name="Rectangle 5"/>
          <p:cNvSpPr>
            <a:spLocks noGrp="1" noChangeArrowheads="1"/>
          </p:cNvSpPr>
          <p:nvPr>
            <p:ph type="title"/>
          </p:nvPr>
        </p:nvSpPr>
        <p:spPr bwMode="auto">
          <a:xfrm>
            <a:off x="457200" y="3048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4102" name="Rectangle 6"/>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103" name="Rectangle 7"/>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solidFill>
                  <a:srgbClr val="FFFFFF"/>
                </a:solidFill>
                <a:effectLst>
                  <a:outerShdw blurRad="38100" dist="38100" dir="2700000" algn="tl">
                    <a:srgbClr val="000000"/>
                  </a:outerShdw>
                </a:effectLst>
                <a:latin typeface="Arial Unicode MS"/>
                <a:ea typeface="+mn-ea"/>
                <a:cs typeface="+mn-cs"/>
              </a:defRPr>
            </a:lvl1pPr>
          </a:lstStyle>
          <a:p>
            <a:pPr>
              <a:defRPr/>
            </a:pPr>
            <a:endParaRPr lang="en-US"/>
          </a:p>
        </p:txBody>
      </p:sp>
      <p:sp>
        <p:nvSpPr>
          <p:cNvPr id="4104" name="Rectangle 8"/>
          <p:cNvSpPr>
            <a:spLocks noGrp="1" noChangeArrowheads="1"/>
          </p:cNvSpPr>
          <p:nvPr>
            <p:ph type="ftr" sz="quarter" idx="3"/>
          </p:nvPr>
        </p:nvSpPr>
        <p:spPr bwMode="auto">
          <a:xfrm>
            <a:off x="3124200" y="6248400"/>
            <a:ext cx="5638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solidFill>
                  <a:srgbClr val="FFFF00"/>
                </a:solidFill>
                <a:effectLst>
                  <a:outerShdw blurRad="38100" dist="38100" dir="2700000" algn="tl">
                    <a:srgbClr val="000000"/>
                  </a:outerShdw>
                </a:effectLst>
                <a:latin typeface="Arial Unicode MS"/>
                <a:ea typeface="+mn-ea"/>
                <a:cs typeface="+mn-cs"/>
              </a:defRPr>
            </a:lvl1pPr>
          </a:lstStyle>
          <a:p>
            <a:pPr>
              <a:defRPr/>
            </a:pPr>
            <a:endParaRPr lang="en-US"/>
          </a:p>
        </p:txBody>
      </p:sp>
      <p:sp>
        <p:nvSpPr>
          <p:cNvPr id="4105" name="Rectangle 9"/>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solidFill>
                  <a:srgbClr val="FFFFFF"/>
                </a:solidFill>
                <a:effectLst>
                  <a:outerShdw blurRad="38100" dist="38100" dir="2700000" algn="tl">
                    <a:srgbClr val="000000"/>
                  </a:outerShdw>
                </a:effectLst>
                <a:latin typeface="Arial Unicode MS" panose="020B0604020202020204" pitchFamily="34" charset="-128"/>
              </a:defRPr>
            </a:lvl1pPr>
          </a:lstStyle>
          <a:p>
            <a:fld id="{4BAC28FA-7F7C-4C01-AB25-BEBA7119BB28}"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 id="2147483725" r:id="rId13"/>
  </p:sldLayoutIdLst>
  <p:transition spd="med">
    <p:fade/>
  </p:transition>
  <p:timing>
    <p:tnLst>
      <p:par>
        <p:cTn id="1" dur="indefinite" restart="never" nodeType="tmRoot"/>
      </p:par>
    </p:tnLst>
  </p:timing>
  <p:txStyles>
    <p:titleStyle>
      <a:lvl1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a:ea typeface="ＭＳ Ｐゴシック" charset="-128"/>
          <a:cs typeface="ＭＳ Ｐゴシック" charset="-128"/>
        </a:defRPr>
      </a:lvl1pPr>
      <a:lvl2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2pPr>
      <a:lvl3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3pPr>
      <a:lvl4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4pPr>
      <a:lvl5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5pPr>
      <a:lvl6pPr marL="4572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6pPr>
      <a:lvl7pPr marL="9144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7pPr>
      <a:lvl8pPr marL="13716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8pPr>
      <a:lvl9pPr marL="18288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80000"/>
        <a:buFont typeface="Wingdings" panose="05000000000000000000" pitchFamily="2" charset="2"/>
        <a:buChar char="n"/>
        <a:defRPr sz="3200">
          <a:solidFill>
            <a:srgbClr val="FFFF00"/>
          </a:solidFill>
          <a:effectLst>
            <a:outerShdw blurRad="38100" dist="38100" dir="2700000" algn="tl">
              <a:srgbClr val="000000"/>
            </a:outerShdw>
          </a:effectLst>
          <a:latin typeface="Arial Unicode MS"/>
          <a:ea typeface="ＭＳ Ｐゴシック" charset="-128"/>
          <a:cs typeface="ＭＳ Ｐゴシック" charset="-128"/>
        </a:defRPr>
      </a:lvl1pPr>
      <a:lvl2pPr marL="742950" indent="-285750" algn="l" rtl="0" eaLnBrk="0" fontAlgn="base" hangingPunct="0">
        <a:spcBef>
          <a:spcPct val="20000"/>
        </a:spcBef>
        <a:spcAft>
          <a:spcPct val="0"/>
        </a:spcAft>
        <a:buClr>
          <a:schemeClr val="tx1"/>
        </a:buClr>
        <a:buChar char="–"/>
        <a:defRPr sz="2800">
          <a:solidFill>
            <a:srgbClr val="FFFF00"/>
          </a:solidFill>
          <a:effectLst>
            <a:outerShdw blurRad="38100" dist="38100" dir="2700000" algn="tl">
              <a:srgbClr val="000000"/>
            </a:outerShdw>
          </a:effectLst>
          <a:latin typeface="Arial Unicode MS"/>
          <a:ea typeface="ＭＳ Ｐゴシック" charset="-128"/>
        </a:defRPr>
      </a:lvl2pPr>
      <a:lvl3pPr marL="1143000" indent="-228600" algn="l" rtl="0" eaLnBrk="0" fontAlgn="base" hangingPunct="0">
        <a:spcBef>
          <a:spcPct val="20000"/>
        </a:spcBef>
        <a:spcAft>
          <a:spcPct val="0"/>
        </a:spcAft>
        <a:buClr>
          <a:schemeClr val="hlink"/>
        </a:buClr>
        <a:buFont typeface="Wingdings" panose="05000000000000000000" pitchFamily="2" charset="2"/>
        <a:buChar char="§"/>
        <a:defRPr sz="2400">
          <a:solidFill>
            <a:srgbClr val="FFFF00"/>
          </a:solidFill>
          <a:effectLst>
            <a:outerShdw blurRad="38100" dist="38100" dir="2700000" algn="tl">
              <a:srgbClr val="000000"/>
            </a:outerShdw>
          </a:effectLst>
          <a:latin typeface="Arial Unicode MS"/>
          <a:ea typeface="ＭＳ Ｐゴシック" charset="-128"/>
        </a:defRPr>
      </a:lvl3pPr>
      <a:lvl4pPr marL="1600200" indent="-228600" algn="l" rtl="0" eaLnBrk="0" fontAlgn="base" hangingPunct="0">
        <a:spcBef>
          <a:spcPct val="20000"/>
        </a:spcBef>
        <a:spcAft>
          <a:spcPct val="0"/>
        </a:spcAft>
        <a:buChar char="–"/>
        <a:defRPr sz="2000">
          <a:solidFill>
            <a:srgbClr val="FFFF00"/>
          </a:solidFill>
          <a:effectLst>
            <a:outerShdw blurRad="38100" dist="38100" dir="2700000" algn="tl">
              <a:srgbClr val="000000"/>
            </a:outerShdw>
          </a:effectLst>
          <a:latin typeface="Arial Unicode MS"/>
          <a:ea typeface="ＭＳ Ｐゴシック" charset="-128"/>
        </a:defRPr>
      </a:lvl4pPr>
      <a:lvl5pPr marL="2057400" indent="-228600" algn="l" rtl="0" eaLnBrk="0" fontAlgn="base" hangingPunct="0">
        <a:spcBef>
          <a:spcPct val="20000"/>
        </a:spcBef>
        <a:spcAft>
          <a:spcPct val="0"/>
        </a:spcAft>
        <a:buClr>
          <a:schemeClr val="hlink"/>
        </a:buClr>
        <a:buFont typeface="Wingdings" panose="05000000000000000000" pitchFamily="2" charset="2"/>
        <a:buChar char="§"/>
        <a:defRPr sz="2000">
          <a:solidFill>
            <a:srgbClr val="FFFF00"/>
          </a:solidFill>
          <a:effectLst>
            <a:outerShdw blurRad="38100" dist="38100" dir="2700000" algn="tl">
              <a:srgbClr val="000000"/>
            </a:outerShdw>
          </a:effectLst>
          <a:latin typeface="Arial Unicode MS"/>
          <a:ea typeface="ＭＳ Ｐゴシック" charset="-128"/>
        </a:defRPr>
      </a:lvl5pPr>
      <a:lvl6pPr marL="25146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8.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9.wmf"/></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8.xml"/><Relationship Id="rId7" Type="http://schemas.openxmlformats.org/officeDocument/2006/relationships/image" Target="../media/image11.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10.bin"/><Relationship Id="rId5" Type="http://schemas.openxmlformats.org/officeDocument/2006/relationships/image" Target="../media/image10.wmf"/><Relationship Id="rId4" Type="http://schemas.openxmlformats.org/officeDocument/2006/relationships/oleObject" Target="../embeddings/oleObject9.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vmlDrawing" Target="../drawings/vmlDrawing9.vml"/><Relationship Id="rId5" Type="http://schemas.openxmlformats.org/officeDocument/2006/relationships/image" Target="../media/image12.wmf"/><Relationship Id="rId4" Type="http://schemas.openxmlformats.org/officeDocument/2006/relationships/oleObject" Target="../embeddings/oleObject11.bin"/></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2.xml"/><Relationship Id="rId7" Type="http://schemas.openxmlformats.org/officeDocument/2006/relationships/image" Target="../media/image14.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oleObject" Target="../embeddings/oleObject13.bin"/><Relationship Id="rId5" Type="http://schemas.openxmlformats.org/officeDocument/2006/relationships/image" Target="../media/image13.wmf"/><Relationship Id="rId4" Type="http://schemas.openxmlformats.org/officeDocument/2006/relationships/oleObject" Target="../embeddings/oleObject12.bin"/></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vmlDrawing" Target="../drawings/vmlDrawing11.vml"/><Relationship Id="rId5" Type="http://schemas.openxmlformats.org/officeDocument/2006/relationships/image" Target="../media/image15.wmf"/><Relationship Id="rId4" Type="http://schemas.openxmlformats.org/officeDocument/2006/relationships/oleObject" Target="../embeddings/oleObject14.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image" Target="../media/image3.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2.wmf"/><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4.wmf"/><Relationship Id="rId4" Type="http://schemas.openxmlformats.org/officeDocument/2006/relationships/oleObject" Target="../embeddings/oleObject3.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5.wmf"/><Relationship Id="rId4" Type="http://schemas.openxmlformats.org/officeDocument/2006/relationships/oleObject" Target="../embeddings/oleObject4.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6.wmf"/><Relationship Id="rId4" Type="http://schemas.openxmlformats.org/officeDocument/2006/relationships/oleObject" Target="../embeddings/oleObject5.bin"/></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7.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defRPr/>
            </a:pPr>
            <a:r>
              <a:rPr lang="en-US"/>
              <a:t>Nested Designs</a:t>
            </a:r>
          </a:p>
        </p:txBody>
      </p:sp>
      <p:sp>
        <p:nvSpPr>
          <p:cNvPr id="2051" name="Rectangle 3"/>
          <p:cNvSpPr>
            <a:spLocks noGrp="1" noChangeArrowheads="1"/>
          </p:cNvSpPr>
          <p:nvPr>
            <p:ph idx="1"/>
          </p:nvPr>
        </p:nvSpPr>
        <p:spPr/>
        <p:txBody>
          <a:bodyPr/>
          <a:lstStyle/>
          <a:p>
            <a:pPr eaLnBrk="1" hangingPunct="1">
              <a:buFont typeface="Wingdings" pitchFamily="1" charset="2"/>
              <a:buChar char="n"/>
              <a:defRPr/>
            </a:pPr>
            <a:r>
              <a:rPr lang="en-US" smtClean="0">
                <a:latin typeface="Arial Unicode MS" pitchFamily="1" charset="0"/>
                <a:ea typeface="ＭＳ Ｐゴシック" pitchFamily="1" charset="-128"/>
              </a:rPr>
              <a:t>Ex 1--Compare 4 states’ low-level radioactive hospital waste</a:t>
            </a:r>
          </a:p>
          <a:p>
            <a:pPr lvl="1" eaLnBrk="1" hangingPunct="1">
              <a:defRPr/>
            </a:pPr>
            <a:r>
              <a:rPr lang="en-US" smtClean="0">
                <a:latin typeface="Arial Unicode MS" pitchFamily="1" charset="0"/>
                <a:ea typeface="ＭＳ Ｐゴシック" pitchFamily="1" charset="-128"/>
              </a:rPr>
              <a:t>A: State</a:t>
            </a:r>
          </a:p>
          <a:p>
            <a:pPr lvl="1" eaLnBrk="1" hangingPunct="1">
              <a:defRPr/>
            </a:pPr>
            <a:r>
              <a:rPr lang="en-US" smtClean="0">
                <a:latin typeface="Arial Unicode MS" pitchFamily="1" charset="0"/>
                <a:ea typeface="ＭＳ Ｐゴシック" pitchFamily="1" charset="-128"/>
              </a:rPr>
              <a:t>B: Hospital</a:t>
            </a:r>
          </a:p>
          <a:p>
            <a:pPr lvl="1" eaLnBrk="1" hangingPunct="1">
              <a:defRPr/>
            </a:pPr>
            <a:r>
              <a:rPr lang="en-US" smtClean="0">
                <a:latin typeface="Arial Unicode MS" pitchFamily="1" charset="0"/>
                <a:ea typeface="ＭＳ Ｐゴシック" pitchFamily="1" charset="-128"/>
              </a:rPr>
              <a:t>Rep: Daily waste</a:t>
            </a:r>
          </a:p>
        </p:txBody>
      </p:sp>
    </p:spTree>
  </p:cSld>
  <p:clrMapOvr>
    <a:masterClrMapping/>
  </p:clrMapOvr>
  <p:transition spd="med">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579" name="Object 2" descr="Models for the ij cell mean, and the difference between the ij cell mean and the ith factor mean are derived in terms of the model parameters." title="EMS for B nested in A"/>
          <p:cNvGraphicFramePr>
            <a:graphicFrameLocks noChangeAspect="1"/>
          </p:cNvGraphicFramePr>
          <p:nvPr>
            <p:extLst>
              <p:ext uri="{D42A27DB-BD31-4B8C-83A1-F6EECF244321}">
                <p14:modId xmlns:p14="http://schemas.microsoft.com/office/powerpoint/2010/main" val="2043995302"/>
              </p:ext>
            </p:extLst>
          </p:nvPr>
        </p:nvGraphicFramePr>
        <p:xfrm>
          <a:off x="803275" y="2667000"/>
          <a:ext cx="7402513" cy="1663700"/>
        </p:xfrm>
        <a:graphic>
          <a:graphicData uri="http://schemas.openxmlformats.org/presentationml/2006/ole">
            <mc:AlternateContent xmlns:mc="http://schemas.openxmlformats.org/markup-compatibility/2006">
              <mc:Choice xmlns:v="urn:schemas-microsoft-com:vml" Requires="v">
                <p:oleObj spid="_x0000_s24585" name="Equation" r:id="rId3" imgW="2146300" imgH="482600" progId="Equation.3">
                  <p:embed/>
                </p:oleObj>
              </mc:Choice>
              <mc:Fallback>
                <p:oleObj name="Equation" r:id="rId3" imgW="2146300" imgH="4826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3275" y="2667000"/>
                        <a:ext cx="7402513" cy="166370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0242" name="Rectangle 2"/>
          <p:cNvSpPr>
            <a:spLocks noGrp="1" noChangeArrowheads="1"/>
          </p:cNvSpPr>
          <p:nvPr>
            <p:ph type="title"/>
          </p:nvPr>
        </p:nvSpPr>
        <p:spPr/>
        <p:txBody>
          <a:bodyPr/>
          <a:lstStyle/>
          <a:p>
            <a:pPr eaLnBrk="1" hangingPunct="1">
              <a:defRPr/>
            </a:pPr>
            <a:r>
              <a:rPr lang="en-US"/>
              <a:t>EMS for B(A)</a:t>
            </a:r>
          </a:p>
        </p:txBody>
      </p:sp>
    </p:spTree>
  </p:cSld>
  <p:clrMapOvr>
    <a:masterClrMapping/>
  </p:clrMapOvr>
  <p:transition spd="med">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603" name="Object 2" descr="The EMS for B(A) is derived using techniques similar to those for the EMS for A." title="EMS for B(A)"/>
          <p:cNvGraphicFramePr>
            <a:graphicFrameLocks noChangeAspect="1"/>
          </p:cNvGraphicFramePr>
          <p:nvPr>
            <p:extLst>
              <p:ext uri="{D42A27DB-BD31-4B8C-83A1-F6EECF244321}">
                <p14:modId xmlns:p14="http://schemas.microsoft.com/office/powerpoint/2010/main" val="1811772677"/>
              </p:ext>
            </p:extLst>
          </p:nvPr>
        </p:nvGraphicFramePr>
        <p:xfrm>
          <a:off x="722313" y="1625600"/>
          <a:ext cx="7699375" cy="4362450"/>
        </p:xfrm>
        <a:graphic>
          <a:graphicData uri="http://schemas.openxmlformats.org/presentationml/2006/ole">
            <mc:AlternateContent xmlns:mc="http://schemas.openxmlformats.org/markup-compatibility/2006">
              <mc:Choice xmlns:v="urn:schemas-microsoft-com:vml" Requires="v">
                <p:oleObj spid="_x0000_s25609" name="Equation" r:id="rId3" imgW="2959100" imgH="1676400" progId="Equation.3">
                  <p:embed/>
                </p:oleObj>
              </mc:Choice>
              <mc:Fallback>
                <p:oleObj name="Equation" r:id="rId3" imgW="2959100" imgH="16764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2313" y="1625600"/>
                        <a:ext cx="7699375" cy="436245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266" name="Rectangle 2"/>
          <p:cNvSpPr>
            <a:spLocks noGrp="1" noChangeArrowheads="1"/>
          </p:cNvSpPr>
          <p:nvPr>
            <p:ph type="title"/>
          </p:nvPr>
        </p:nvSpPr>
        <p:spPr/>
        <p:txBody>
          <a:bodyPr/>
          <a:lstStyle/>
          <a:p>
            <a:pPr eaLnBrk="1" hangingPunct="1">
              <a:defRPr/>
            </a:pPr>
            <a:r>
              <a:rPr lang="en-US" dirty="0"/>
              <a:t>EMS for B(A</a:t>
            </a:r>
            <a:r>
              <a:rPr lang="en-US" dirty="0" smtClean="0"/>
              <a:t>) Derivation</a:t>
            </a:r>
            <a:endParaRPr lang="en-US" dirty="0"/>
          </a:p>
        </p:txBody>
      </p:sp>
    </p:spTree>
  </p:cSld>
  <p:clrMapOvr>
    <a:masterClrMapping/>
  </p:clrMapOvr>
  <p:transition spd="med">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6629" name="Object 3" descr="The EMS for B(A) is substituted into an ANOVA table." title="EMS for B(A)"/>
          <p:cNvGraphicFramePr>
            <a:graphicFrameLocks noChangeAspect="1"/>
          </p:cNvGraphicFramePr>
          <p:nvPr>
            <p:extLst>
              <p:ext uri="{D42A27DB-BD31-4B8C-83A1-F6EECF244321}">
                <p14:modId xmlns:p14="http://schemas.microsoft.com/office/powerpoint/2010/main" val="1285617835"/>
              </p:ext>
            </p:extLst>
          </p:nvPr>
        </p:nvGraphicFramePr>
        <p:xfrm>
          <a:off x="6019800" y="3276600"/>
          <a:ext cx="1711325" cy="641350"/>
        </p:xfrm>
        <a:graphic>
          <a:graphicData uri="http://schemas.openxmlformats.org/presentationml/2006/ole">
            <mc:AlternateContent xmlns:mc="http://schemas.openxmlformats.org/markup-compatibility/2006">
              <mc:Choice xmlns:v="urn:schemas-microsoft-com:vml" Requires="v">
                <p:oleObj spid="_x0000_s26640" name="Equation" r:id="rId4" imgW="609600" imgH="228600" progId="Equation.3">
                  <p:embed/>
                </p:oleObj>
              </mc:Choice>
              <mc:Fallback>
                <p:oleObj name="Equation" r:id="rId4" imgW="609600" imgH="228600" progId="Equation.3">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19800" y="3276600"/>
                        <a:ext cx="1711325" cy="64135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6628" name="Object 2" descr="The formuls for EMS for A is substituted into an ANOVA table" title="EMS for A"/>
          <p:cNvGraphicFramePr>
            <a:graphicFrameLocks noChangeAspect="1"/>
          </p:cNvGraphicFramePr>
          <p:nvPr>
            <p:extLst>
              <p:ext uri="{D42A27DB-BD31-4B8C-83A1-F6EECF244321}">
                <p14:modId xmlns:p14="http://schemas.microsoft.com/office/powerpoint/2010/main" val="1733097123"/>
              </p:ext>
            </p:extLst>
          </p:nvPr>
        </p:nvGraphicFramePr>
        <p:xfrm>
          <a:off x="5943600" y="2133600"/>
          <a:ext cx="2741613" cy="933450"/>
        </p:xfrm>
        <a:graphic>
          <a:graphicData uri="http://schemas.openxmlformats.org/presentationml/2006/ole">
            <mc:AlternateContent xmlns:mc="http://schemas.openxmlformats.org/markup-compatibility/2006">
              <mc:Choice xmlns:v="urn:schemas-microsoft-com:vml" Requires="v">
                <p:oleObj spid="_x0000_s26641" name="Equation" r:id="rId6" imgW="1269449" imgH="431613" progId="Equation.3">
                  <p:embed/>
                </p:oleObj>
              </mc:Choice>
              <mc:Fallback>
                <p:oleObj name="Equation" r:id="rId6" imgW="1269449" imgH="431613" progId="Equation.3">
                  <p:embed/>
                  <p:pic>
                    <p:nvPicPr>
                      <p:cNvPr id="0"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943600" y="2133600"/>
                        <a:ext cx="2741613" cy="93345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3315" name="Rectangle 3"/>
          <p:cNvSpPr>
            <a:spLocks noGrp="1" noChangeArrowheads="1"/>
          </p:cNvSpPr>
          <p:nvPr>
            <p:ph idx="1"/>
          </p:nvPr>
        </p:nvSpPr>
        <p:spPr/>
        <p:txBody>
          <a:bodyPr/>
          <a:lstStyle/>
          <a:p>
            <a:pPr eaLnBrk="1" hangingPunct="1">
              <a:buFontTx/>
              <a:buNone/>
              <a:defRPr/>
            </a:pPr>
            <a:r>
              <a:rPr lang="en-US" u="sng"/>
              <a:t>Source</a:t>
            </a:r>
            <a:r>
              <a:rPr lang="en-US"/>
              <a:t>	</a:t>
            </a:r>
            <a:r>
              <a:rPr lang="en-US" u="sng"/>
              <a:t>df</a:t>
            </a:r>
            <a:r>
              <a:rPr lang="en-US"/>
              <a:t>		</a:t>
            </a:r>
            <a:r>
              <a:rPr lang="en-US" u="sng"/>
              <a:t>SS</a:t>
            </a:r>
            <a:r>
              <a:rPr lang="en-US"/>
              <a:t>		</a:t>
            </a:r>
            <a:r>
              <a:rPr lang="en-US" u="sng"/>
              <a:t>EMS</a:t>
            </a:r>
            <a:endParaRPr lang="en-US"/>
          </a:p>
          <a:p>
            <a:pPr eaLnBrk="1" hangingPunct="1">
              <a:buFontTx/>
              <a:buNone/>
              <a:defRPr/>
            </a:pPr>
            <a:r>
              <a:rPr lang="en-US"/>
              <a:t>A			a-1		SSA</a:t>
            </a:r>
          </a:p>
          <a:p>
            <a:pPr eaLnBrk="1" hangingPunct="1">
              <a:buFontTx/>
              <a:buNone/>
              <a:defRPr/>
            </a:pPr>
            <a:endParaRPr lang="en-US"/>
          </a:p>
          <a:p>
            <a:pPr eaLnBrk="1" hangingPunct="1">
              <a:buFontTx/>
              <a:buNone/>
              <a:defRPr/>
            </a:pPr>
            <a:r>
              <a:rPr lang="en-US"/>
              <a:t>B(A)		a(b-1)	SSB(A)</a:t>
            </a:r>
          </a:p>
          <a:p>
            <a:pPr eaLnBrk="1" hangingPunct="1">
              <a:buFontTx/>
              <a:buNone/>
              <a:defRPr/>
            </a:pPr>
            <a:endParaRPr lang="en-US"/>
          </a:p>
          <a:p>
            <a:pPr eaLnBrk="1" hangingPunct="1">
              <a:buFontTx/>
              <a:buNone/>
              <a:defRPr/>
            </a:pPr>
            <a:r>
              <a:rPr lang="en-US"/>
              <a:t>Error		ab(n-1)	SSE		</a:t>
            </a:r>
            <a:r>
              <a:rPr lang="en-US">
                <a:latin typeface="Symbol" pitchFamily="1" charset="2"/>
              </a:rPr>
              <a:t>s</a:t>
            </a:r>
            <a:r>
              <a:rPr lang="en-US" baseline="30000"/>
              <a:t>2</a:t>
            </a:r>
            <a:endParaRPr lang="en-US"/>
          </a:p>
          <a:p>
            <a:pPr eaLnBrk="1" hangingPunct="1">
              <a:buFontTx/>
              <a:buNone/>
              <a:defRPr/>
            </a:pPr>
            <a:r>
              <a:rPr lang="en-US"/>
              <a:t>Total		abn-1	SSTO		</a:t>
            </a:r>
          </a:p>
        </p:txBody>
      </p:sp>
      <p:sp>
        <p:nvSpPr>
          <p:cNvPr id="13314" name="Rectangle 2"/>
          <p:cNvSpPr>
            <a:spLocks noGrp="1" noChangeArrowheads="1"/>
          </p:cNvSpPr>
          <p:nvPr>
            <p:ph type="title"/>
          </p:nvPr>
        </p:nvSpPr>
        <p:spPr/>
        <p:txBody>
          <a:bodyPr/>
          <a:lstStyle/>
          <a:p>
            <a:pPr eaLnBrk="1" hangingPunct="1">
              <a:defRPr/>
            </a:pPr>
            <a:r>
              <a:rPr lang="en-US"/>
              <a:t>ANOVA table</a:t>
            </a:r>
          </a:p>
        </p:txBody>
      </p:sp>
    </p:spTree>
  </p:cSld>
  <p:clrMapOvr>
    <a:masterClrMapping/>
  </p:clrMapOvr>
  <p:transition spd="med">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defRPr/>
            </a:pPr>
            <a:r>
              <a:rPr lang="en-US"/>
              <a:t>Example</a:t>
            </a:r>
          </a:p>
        </p:txBody>
      </p:sp>
      <p:sp>
        <p:nvSpPr>
          <p:cNvPr id="14339" name="Rectangle 3"/>
          <p:cNvSpPr>
            <a:spLocks noGrp="1" noChangeArrowheads="1"/>
          </p:cNvSpPr>
          <p:nvPr>
            <p:ph idx="1"/>
          </p:nvPr>
        </p:nvSpPr>
        <p:spPr/>
        <p:txBody>
          <a:bodyPr/>
          <a:lstStyle/>
          <a:p>
            <a:pPr eaLnBrk="1" hangingPunct="1">
              <a:defRPr/>
            </a:pPr>
            <a:r>
              <a:rPr lang="en-US"/>
              <a:t>Tobacco Case Study</a:t>
            </a:r>
          </a:p>
          <a:p>
            <a:pPr lvl="1" eaLnBrk="1" hangingPunct="1">
              <a:defRPr/>
            </a:pPr>
            <a:r>
              <a:rPr lang="en-US"/>
              <a:t>SAS code</a:t>
            </a:r>
          </a:p>
          <a:p>
            <a:pPr lvl="1" eaLnBrk="1" hangingPunct="1">
              <a:defRPr/>
            </a:pPr>
            <a:r>
              <a:rPr lang="en-US"/>
              <a:t>Minitab</a:t>
            </a:r>
          </a:p>
          <a:p>
            <a:pPr lvl="1" eaLnBrk="1" hangingPunct="1">
              <a:defRPr/>
            </a:pPr>
            <a:r>
              <a:rPr lang="en-US"/>
              <a:t>Variance Components</a:t>
            </a:r>
          </a:p>
        </p:txBody>
      </p:sp>
    </p:spTree>
  </p:cSld>
  <p:clrMapOvr>
    <a:masterClrMapping/>
  </p:clrMapOvr>
  <p:transition spd="med">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defRPr/>
            </a:pPr>
            <a:r>
              <a:rPr lang="en-US"/>
              <a:t>Cost Analysis</a:t>
            </a:r>
          </a:p>
        </p:txBody>
      </p:sp>
      <p:sp>
        <p:nvSpPr>
          <p:cNvPr id="15363" name="Rectangle 3"/>
          <p:cNvSpPr>
            <a:spLocks noGrp="1" noChangeArrowheads="1"/>
          </p:cNvSpPr>
          <p:nvPr>
            <p:ph idx="1"/>
          </p:nvPr>
        </p:nvSpPr>
        <p:spPr/>
        <p:txBody>
          <a:bodyPr/>
          <a:lstStyle/>
          <a:p>
            <a:pPr eaLnBrk="1" hangingPunct="1">
              <a:defRPr/>
            </a:pPr>
            <a:r>
              <a:rPr lang="en-US"/>
              <a:t>Supposed we want to minimize the variance of our treatment means (for a balanced design)</a:t>
            </a:r>
          </a:p>
          <a:p>
            <a:pPr eaLnBrk="1" hangingPunct="1">
              <a:defRPr/>
            </a:pPr>
            <a:r>
              <a:rPr lang="en-US"/>
              <a:t>This will depend on the cost of sampling another level of the nested factor vs the cost of adding a replication</a:t>
            </a:r>
          </a:p>
        </p:txBody>
      </p:sp>
    </p:spTree>
  </p:cSld>
  <p:clrMapOvr>
    <a:masterClrMapping/>
  </p:clrMapOvr>
  <p:transition spd="med">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idx="1"/>
          </p:nvPr>
        </p:nvSpPr>
        <p:spPr/>
        <p:txBody>
          <a:bodyPr/>
          <a:lstStyle/>
          <a:p>
            <a:pPr eaLnBrk="1" hangingPunct="1">
              <a:buFont typeface="Wingdings" pitchFamily="1" charset="2"/>
              <a:buChar char="n"/>
              <a:defRPr/>
            </a:pPr>
            <a:endParaRPr lang="en-US" smtClean="0">
              <a:latin typeface="Arial Unicode MS" pitchFamily="1" charset="0"/>
              <a:ea typeface="ＭＳ Ｐゴシック" pitchFamily="1" charset="-128"/>
            </a:endParaRPr>
          </a:p>
          <a:p>
            <a:pPr eaLnBrk="1" hangingPunct="1">
              <a:buFont typeface="Wingdings" pitchFamily="1" charset="2"/>
              <a:buChar char="n"/>
              <a:defRPr/>
            </a:pPr>
            <a:endParaRPr lang="en-US" smtClean="0">
              <a:latin typeface="Arial Unicode MS" pitchFamily="1" charset="0"/>
              <a:ea typeface="ＭＳ Ｐゴシック" pitchFamily="1" charset="-128"/>
            </a:endParaRPr>
          </a:p>
          <a:p>
            <a:pPr eaLnBrk="1" hangingPunct="1">
              <a:buFont typeface="Wingdings" pitchFamily="1" charset="2"/>
              <a:buChar char="n"/>
              <a:defRPr/>
            </a:pPr>
            <a:endParaRPr lang="en-US" smtClean="0">
              <a:latin typeface="Arial Unicode MS" pitchFamily="1" charset="0"/>
              <a:ea typeface="ＭＳ Ｐゴシック" pitchFamily="1" charset="-128"/>
            </a:endParaRPr>
          </a:p>
          <a:p>
            <a:pPr eaLnBrk="1" hangingPunct="1">
              <a:buFont typeface="Wingdings" pitchFamily="1" charset="2"/>
              <a:buChar char="n"/>
              <a:defRPr/>
            </a:pPr>
            <a:r>
              <a:rPr lang="en-US" smtClean="0">
                <a:latin typeface="Arial Unicode MS" pitchFamily="1" charset="0"/>
                <a:ea typeface="ＭＳ Ｐゴシック" pitchFamily="1" charset="-128"/>
              </a:rPr>
              <a:t>The total number of units to be sampled is fixed at bn.  If cost isn’t a factor, how should these units be allocated?</a:t>
            </a:r>
          </a:p>
          <a:p>
            <a:pPr eaLnBrk="1" hangingPunct="1">
              <a:buFont typeface="Wingdings" pitchFamily="1" charset="2"/>
              <a:buChar char="n"/>
              <a:defRPr/>
            </a:pPr>
            <a:endParaRPr lang="en-US" smtClean="0">
              <a:latin typeface="Arial Unicode MS" pitchFamily="1" charset="0"/>
              <a:ea typeface="ＭＳ Ｐゴシック" pitchFamily="1" charset="-128"/>
            </a:endParaRPr>
          </a:p>
        </p:txBody>
      </p:sp>
      <p:graphicFrame>
        <p:nvGraphicFramePr>
          <p:cNvPr id="29700" name="Object 2" descr="The variance formula for the ith level of A is provided." title="Variance of the factor mean"/>
          <p:cNvGraphicFramePr>
            <a:graphicFrameLocks noChangeAspect="1"/>
          </p:cNvGraphicFramePr>
          <p:nvPr>
            <p:extLst>
              <p:ext uri="{D42A27DB-BD31-4B8C-83A1-F6EECF244321}">
                <p14:modId xmlns:p14="http://schemas.microsoft.com/office/powerpoint/2010/main" val="2943532755"/>
              </p:ext>
            </p:extLst>
          </p:nvPr>
        </p:nvGraphicFramePr>
        <p:xfrm>
          <a:off x="2438400" y="2133600"/>
          <a:ext cx="3316288" cy="1228725"/>
        </p:xfrm>
        <a:graphic>
          <a:graphicData uri="http://schemas.openxmlformats.org/presentationml/2006/ole">
            <mc:AlternateContent xmlns:mc="http://schemas.openxmlformats.org/markup-compatibility/2006">
              <mc:Choice xmlns:v="urn:schemas-microsoft-com:vml" Requires="v">
                <p:oleObj spid="_x0000_s29706" name="Equation" r:id="rId4" imgW="1130300" imgH="419100" progId="Equation.3">
                  <p:embed/>
                </p:oleObj>
              </mc:Choice>
              <mc:Fallback>
                <p:oleObj name="Equation" r:id="rId4" imgW="1130300" imgH="4191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8400" y="2133600"/>
                        <a:ext cx="3316288" cy="1228725"/>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6386" name="Rectangle 2"/>
          <p:cNvSpPr>
            <a:spLocks noGrp="1" noChangeArrowheads="1"/>
          </p:cNvSpPr>
          <p:nvPr>
            <p:ph type="title"/>
          </p:nvPr>
        </p:nvSpPr>
        <p:spPr/>
        <p:txBody>
          <a:bodyPr/>
          <a:lstStyle/>
          <a:p>
            <a:pPr eaLnBrk="1" hangingPunct="1">
              <a:defRPr/>
            </a:pPr>
            <a:r>
              <a:rPr lang="en-US" dirty="0"/>
              <a:t>Cost </a:t>
            </a:r>
            <a:r>
              <a:rPr lang="en-US" dirty="0" smtClean="0"/>
              <a:t>analysis Variance</a:t>
            </a:r>
            <a:endParaRPr lang="en-US" dirty="0"/>
          </a:p>
        </p:txBody>
      </p:sp>
    </p:spTree>
  </p:cSld>
  <p:clrMapOvr>
    <a:masterClrMapping/>
  </p:clrMapOvr>
  <p:transition spd="med">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defRPr/>
            </a:pPr>
            <a:r>
              <a:rPr lang="en-US" dirty="0" smtClean="0"/>
              <a:t>Cost Breakdown and Constraint</a:t>
            </a:r>
            <a:endParaRPr lang="en-US" dirty="0"/>
          </a:p>
        </p:txBody>
      </p:sp>
      <p:sp>
        <p:nvSpPr>
          <p:cNvPr id="17411" name="Rectangle 3"/>
          <p:cNvSpPr>
            <a:spLocks noGrp="1" noChangeArrowheads="1"/>
          </p:cNvSpPr>
          <p:nvPr>
            <p:ph idx="1"/>
          </p:nvPr>
        </p:nvSpPr>
        <p:spPr/>
        <p:txBody>
          <a:bodyPr/>
          <a:lstStyle/>
          <a:p>
            <a:pPr eaLnBrk="1" hangingPunct="1">
              <a:buFont typeface="Wingdings" pitchFamily="1" charset="2"/>
              <a:buChar char="n"/>
              <a:defRPr/>
            </a:pPr>
            <a:r>
              <a:rPr lang="en-US" smtClean="0">
                <a:latin typeface="Arial Unicode MS" pitchFamily="1" charset="0"/>
                <a:ea typeface="ＭＳ Ｐゴシック" pitchFamily="1" charset="-128"/>
              </a:rPr>
              <a:t>Assume we have a fixed project cost C</a:t>
            </a:r>
          </a:p>
          <a:p>
            <a:pPr eaLnBrk="1" hangingPunct="1">
              <a:buFont typeface="Wingdings" pitchFamily="1" charset="2"/>
              <a:buChar char="n"/>
              <a:defRPr/>
            </a:pPr>
            <a:r>
              <a:rPr lang="en-US" smtClean="0">
                <a:latin typeface="Arial Unicode MS" pitchFamily="1" charset="0"/>
                <a:ea typeface="ＭＳ Ｐゴシック" pitchFamily="1" charset="-128"/>
              </a:rPr>
              <a:t>D</a:t>
            </a:r>
            <a:r>
              <a:rPr lang="en-US" baseline="-25000" smtClean="0">
                <a:latin typeface="Arial Unicode MS" pitchFamily="1" charset="0"/>
                <a:ea typeface="ＭＳ Ｐゴシック" pitchFamily="1" charset="-128"/>
              </a:rPr>
              <a:t>1</a:t>
            </a:r>
            <a:r>
              <a:rPr lang="en-US" smtClean="0">
                <a:latin typeface="Arial Unicode MS" pitchFamily="1" charset="0"/>
                <a:ea typeface="ＭＳ Ｐゴシック" pitchFamily="1" charset="-128"/>
              </a:rPr>
              <a:t>=“dollars” per nested factor level</a:t>
            </a:r>
          </a:p>
          <a:p>
            <a:pPr eaLnBrk="1" hangingPunct="1">
              <a:buFont typeface="Wingdings" pitchFamily="1" charset="2"/>
              <a:buChar char="n"/>
              <a:defRPr/>
            </a:pPr>
            <a:r>
              <a:rPr lang="en-US" smtClean="0">
                <a:latin typeface="Arial Unicode MS" pitchFamily="1" charset="0"/>
                <a:ea typeface="ＭＳ Ｐゴシック" pitchFamily="1" charset="-128"/>
              </a:rPr>
              <a:t>D</a:t>
            </a:r>
            <a:r>
              <a:rPr lang="en-US" baseline="-25000" smtClean="0">
                <a:latin typeface="Arial Unicode MS" pitchFamily="1" charset="0"/>
                <a:ea typeface="ＭＳ Ｐゴシック" pitchFamily="1" charset="-128"/>
              </a:rPr>
              <a:t>2</a:t>
            </a:r>
            <a:r>
              <a:rPr lang="en-US" smtClean="0">
                <a:latin typeface="Arial Unicode MS" pitchFamily="1" charset="0"/>
                <a:ea typeface="ＭＳ Ｐゴシック" pitchFamily="1" charset="-128"/>
              </a:rPr>
              <a:t>=“dollars” per rep</a:t>
            </a:r>
          </a:p>
          <a:p>
            <a:pPr eaLnBrk="1" hangingPunct="1">
              <a:buFont typeface="Wingdings" pitchFamily="1" charset="2"/>
              <a:buChar char="n"/>
              <a:defRPr/>
            </a:pPr>
            <a:r>
              <a:rPr lang="en-US" smtClean="0">
                <a:latin typeface="Arial Unicode MS" pitchFamily="1" charset="0"/>
                <a:ea typeface="ＭＳ Ｐゴシック" pitchFamily="1" charset="-128"/>
              </a:rPr>
              <a:t>Total cost C=b D</a:t>
            </a:r>
            <a:r>
              <a:rPr lang="en-US" baseline="-25000" smtClean="0">
                <a:latin typeface="Arial Unicode MS" pitchFamily="1" charset="0"/>
                <a:ea typeface="ＭＳ Ｐゴシック" pitchFamily="1" charset="-128"/>
              </a:rPr>
              <a:t>1</a:t>
            </a:r>
            <a:r>
              <a:rPr lang="en-US" smtClean="0">
                <a:latin typeface="Arial Unicode MS" pitchFamily="1" charset="0"/>
                <a:ea typeface="ＭＳ Ｐゴシック" pitchFamily="1" charset="-128"/>
              </a:rPr>
              <a:t>+bn D</a:t>
            </a:r>
            <a:r>
              <a:rPr lang="en-US" baseline="-25000" smtClean="0">
                <a:latin typeface="Arial Unicode MS" pitchFamily="1" charset="0"/>
                <a:ea typeface="ＭＳ Ｐゴシック" pitchFamily="1" charset="-128"/>
              </a:rPr>
              <a:t>2</a:t>
            </a:r>
          </a:p>
          <a:p>
            <a:pPr eaLnBrk="1" hangingPunct="1">
              <a:buFont typeface="Wingdings" pitchFamily="1" charset="2"/>
              <a:buChar char="n"/>
              <a:defRPr/>
            </a:pPr>
            <a:endParaRPr lang="en-US" baseline="-25000" smtClean="0">
              <a:latin typeface="Arial Unicode MS" pitchFamily="1" charset="0"/>
              <a:ea typeface="ＭＳ Ｐゴシック" pitchFamily="1" charset="-128"/>
            </a:endParaRPr>
          </a:p>
        </p:txBody>
      </p:sp>
    </p:spTree>
  </p:cSld>
  <p:clrMapOvr>
    <a:masterClrMapping/>
  </p:clrMapOvr>
  <p:transition spd="med">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1749" name="Object 3" descr="The optimal sample size for a constrained cost model is the square root of the ratio of the cost of sampling a level of the nested factor versus sampling a replication, divided by the ratio of the standard deviation of the nesting effect versus the residual standard deviation." title="Optimal sample size allocation"/>
          <p:cNvGraphicFramePr>
            <a:graphicFrameLocks noChangeAspect="1"/>
          </p:cNvGraphicFramePr>
          <p:nvPr>
            <p:extLst>
              <p:ext uri="{D42A27DB-BD31-4B8C-83A1-F6EECF244321}">
                <p14:modId xmlns:p14="http://schemas.microsoft.com/office/powerpoint/2010/main" val="3457223689"/>
              </p:ext>
            </p:extLst>
          </p:nvPr>
        </p:nvGraphicFramePr>
        <p:xfrm>
          <a:off x="3562350" y="5086350"/>
          <a:ext cx="2554288" cy="1516063"/>
        </p:xfrm>
        <a:graphic>
          <a:graphicData uri="http://schemas.openxmlformats.org/presentationml/2006/ole">
            <mc:AlternateContent xmlns:mc="http://schemas.openxmlformats.org/markup-compatibility/2006">
              <mc:Choice xmlns:v="urn:schemas-microsoft-com:vml" Requires="v">
                <p:oleObj spid="_x0000_s31760" name="Equation" r:id="rId4" imgW="812447" imgH="482391" progId="Equation.3">
                  <p:embed/>
                </p:oleObj>
              </mc:Choice>
              <mc:Fallback>
                <p:oleObj name="Equation" r:id="rId4" imgW="812447" imgH="482391" progId="Equation.3">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62350" y="5086350"/>
                        <a:ext cx="2554288" cy="151606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1748" name="Object 2" descr="The variance of the ith level of factor A is again written down." title="Variance of the factor mean"/>
          <p:cNvGraphicFramePr>
            <a:graphicFrameLocks noChangeAspect="1"/>
          </p:cNvGraphicFramePr>
          <p:nvPr>
            <p:extLst>
              <p:ext uri="{D42A27DB-BD31-4B8C-83A1-F6EECF244321}">
                <p14:modId xmlns:p14="http://schemas.microsoft.com/office/powerpoint/2010/main" val="2237274736"/>
              </p:ext>
            </p:extLst>
          </p:nvPr>
        </p:nvGraphicFramePr>
        <p:xfrm>
          <a:off x="3643313" y="2881313"/>
          <a:ext cx="1566862" cy="1014412"/>
        </p:xfrm>
        <a:graphic>
          <a:graphicData uri="http://schemas.openxmlformats.org/presentationml/2006/ole">
            <mc:AlternateContent xmlns:mc="http://schemas.openxmlformats.org/markup-compatibility/2006">
              <mc:Choice xmlns:v="urn:schemas-microsoft-com:vml" Requires="v">
                <p:oleObj spid="_x0000_s31761" name="Equation" r:id="rId6" imgW="647700" imgH="419100" progId="Equation.3">
                  <p:embed/>
                </p:oleObj>
              </mc:Choice>
              <mc:Fallback>
                <p:oleObj name="Equation" r:id="rId6" imgW="647700" imgH="419100" progId="Equation.3">
                  <p:embed/>
                  <p:pic>
                    <p:nvPicPr>
                      <p:cNvPr id="0"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43313" y="2881313"/>
                        <a:ext cx="1566862" cy="1014412"/>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9459" name="Rectangle 3"/>
          <p:cNvSpPr>
            <a:spLocks noGrp="1" noChangeArrowheads="1"/>
          </p:cNvSpPr>
          <p:nvPr>
            <p:ph idx="1"/>
          </p:nvPr>
        </p:nvSpPr>
        <p:spPr/>
        <p:txBody>
          <a:bodyPr/>
          <a:lstStyle/>
          <a:p>
            <a:pPr eaLnBrk="1" hangingPunct="1">
              <a:defRPr/>
            </a:pPr>
            <a:r>
              <a:rPr lang="en-US"/>
              <a:t>Subject to the cost constraint, we minimize</a:t>
            </a:r>
          </a:p>
          <a:p>
            <a:pPr eaLnBrk="1" hangingPunct="1">
              <a:defRPr/>
            </a:pPr>
            <a:endParaRPr lang="en-US"/>
          </a:p>
          <a:p>
            <a:pPr eaLnBrk="1" hangingPunct="1">
              <a:defRPr/>
            </a:pPr>
            <a:endParaRPr lang="en-US"/>
          </a:p>
          <a:p>
            <a:pPr eaLnBrk="1" hangingPunct="1">
              <a:defRPr/>
            </a:pPr>
            <a:endParaRPr lang="en-US"/>
          </a:p>
          <a:p>
            <a:pPr eaLnBrk="1" hangingPunct="1">
              <a:defRPr/>
            </a:pPr>
            <a:r>
              <a:rPr lang="en-US"/>
              <a:t>The answer turns out to be</a:t>
            </a:r>
          </a:p>
        </p:txBody>
      </p:sp>
      <p:sp>
        <p:nvSpPr>
          <p:cNvPr id="19458" name="Rectangle 2"/>
          <p:cNvSpPr>
            <a:spLocks noGrp="1" noChangeArrowheads="1"/>
          </p:cNvSpPr>
          <p:nvPr>
            <p:ph type="title"/>
          </p:nvPr>
        </p:nvSpPr>
        <p:spPr/>
        <p:txBody>
          <a:bodyPr/>
          <a:lstStyle/>
          <a:p>
            <a:pPr eaLnBrk="1" hangingPunct="1">
              <a:defRPr/>
            </a:pPr>
            <a:r>
              <a:rPr lang="en-US" dirty="0"/>
              <a:t>Cost </a:t>
            </a:r>
            <a:r>
              <a:rPr lang="en-US" dirty="0" smtClean="0"/>
              <a:t>Analysis Allocation</a:t>
            </a:r>
            <a:endParaRPr lang="en-US" dirty="0"/>
          </a:p>
        </p:txBody>
      </p:sp>
    </p:spTree>
  </p:cSld>
  <p:clrMapOvr>
    <a:masterClrMapping/>
  </p:clrMapOvr>
  <p:transition spd="med">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2772" name="Object 2" descr="The noncentrality parameter for a test of no A effect is provided." title="Null hypothesis and noncentrality parameter"/>
          <p:cNvGraphicFramePr>
            <a:graphicFrameLocks noChangeAspect="1"/>
          </p:cNvGraphicFramePr>
          <p:nvPr>
            <p:extLst>
              <p:ext uri="{D42A27DB-BD31-4B8C-83A1-F6EECF244321}">
                <p14:modId xmlns:p14="http://schemas.microsoft.com/office/powerpoint/2010/main" val="132417314"/>
              </p:ext>
            </p:extLst>
          </p:nvPr>
        </p:nvGraphicFramePr>
        <p:xfrm>
          <a:off x="1557338" y="3581400"/>
          <a:ext cx="5570537" cy="1901825"/>
        </p:xfrm>
        <a:graphic>
          <a:graphicData uri="http://schemas.openxmlformats.org/presentationml/2006/ole">
            <mc:AlternateContent xmlns:mc="http://schemas.openxmlformats.org/markup-compatibility/2006">
              <mc:Choice xmlns:v="urn:schemas-microsoft-com:vml" Requires="v">
                <p:oleObj spid="_x0000_s32777" name="Equation" r:id="rId4" imgW="1638300" imgH="558800" progId="Equation.3">
                  <p:embed/>
                </p:oleObj>
              </mc:Choice>
              <mc:Fallback>
                <p:oleObj name="Equation" r:id="rId4" imgW="1638300" imgH="5588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57338" y="3581400"/>
                        <a:ext cx="5570537" cy="1901825"/>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483" name="Rectangle 3"/>
          <p:cNvSpPr>
            <a:spLocks noGrp="1" noChangeArrowheads="1"/>
          </p:cNvSpPr>
          <p:nvPr>
            <p:ph idx="1"/>
          </p:nvPr>
        </p:nvSpPr>
        <p:spPr/>
        <p:txBody>
          <a:bodyPr/>
          <a:lstStyle/>
          <a:p>
            <a:pPr eaLnBrk="1" hangingPunct="1">
              <a:defRPr/>
            </a:pPr>
            <a:r>
              <a:rPr lang="en-US"/>
              <a:t>Note that increasing n does not really improve power for testing treatment effects</a:t>
            </a:r>
          </a:p>
        </p:txBody>
      </p:sp>
      <p:sp>
        <p:nvSpPr>
          <p:cNvPr id="20482" name="Rectangle 2"/>
          <p:cNvSpPr>
            <a:spLocks noGrp="1" noChangeArrowheads="1"/>
          </p:cNvSpPr>
          <p:nvPr>
            <p:ph type="title"/>
          </p:nvPr>
        </p:nvSpPr>
        <p:spPr/>
        <p:txBody>
          <a:bodyPr/>
          <a:lstStyle/>
          <a:p>
            <a:pPr eaLnBrk="1" hangingPunct="1">
              <a:defRPr/>
            </a:pPr>
            <a:r>
              <a:rPr lang="en-US"/>
              <a:t>Power Analysis</a:t>
            </a:r>
          </a:p>
        </p:txBody>
      </p:sp>
    </p:spTree>
  </p:cSld>
  <p:clrMapOvr>
    <a:masterClrMapping/>
  </p:clrMapOvr>
  <p:transition spd="med">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defRPr/>
            </a:pPr>
            <a:r>
              <a:rPr lang="en-US" dirty="0"/>
              <a:t>Nested </a:t>
            </a:r>
            <a:r>
              <a:rPr lang="en-US" dirty="0" smtClean="0"/>
              <a:t>Design Examples</a:t>
            </a:r>
            <a:endParaRPr lang="en-US" dirty="0"/>
          </a:p>
        </p:txBody>
      </p:sp>
      <p:sp>
        <p:nvSpPr>
          <p:cNvPr id="3075" name="Rectangle 3"/>
          <p:cNvSpPr>
            <a:spLocks noGrp="1" noChangeArrowheads="1"/>
          </p:cNvSpPr>
          <p:nvPr>
            <p:ph idx="1"/>
          </p:nvPr>
        </p:nvSpPr>
        <p:spPr/>
        <p:txBody>
          <a:bodyPr/>
          <a:lstStyle/>
          <a:p>
            <a:pPr eaLnBrk="1" hangingPunct="1">
              <a:defRPr/>
            </a:pPr>
            <a:r>
              <a:rPr lang="en-US"/>
              <a:t>Ex 2--Compare tobacco yield/acre in 5 counties</a:t>
            </a:r>
          </a:p>
          <a:p>
            <a:pPr lvl="1" eaLnBrk="1" hangingPunct="1">
              <a:defRPr/>
            </a:pPr>
            <a:r>
              <a:rPr lang="en-US"/>
              <a:t>A: County</a:t>
            </a:r>
          </a:p>
          <a:p>
            <a:pPr lvl="1" eaLnBrk="1" hangingPunct="1">
              <a:defRPr/>
            </a:pPr>
            <a:r>
              <a:rPr lang="en-US"/>
              <a:t>B: Farm</a:t>
            </a:r>
          </a:p>
          <a:p>
            <a:pPr lvl="1" eaLnBrk="1" hangingPunct="1">
              <a:defRPr/>
            </a:pPr>
            <a:r>
              <a:rPr lang="en-US"/>
              <a:t>Rep: Field Yield/acre</a:t>
            </a:r>
          </a:p>
          <a:p>
            <a:pPr eaLnBrk="1" hangingPunct="1">
              <a:defRPr/>
            </a:pPr>
            <a:r>
              <a:rPr lang="en-US"/>
              <a:t>Other Ex--Tick study, Classroom studies</a:t>
            </a:r>
          </a:p>
          <a:p>
            <a:pPr eaLnBrk="1" hangingPunct="1">
              <a:defRPr/>
            </a:pPr>
            <a:r>
              <a:rPr lang="en-US"/>
              <a:t>Are A and B crossed in these studies?</a:t>
            </a:r>
          </a:p>
        </p:txBody>
      </p:sp>
    </p:spTree>
  </p:cSld>
  <p:clrMapOvr>
    <a:masterClrMapping/>
  </p:clrMapOvr>
  <p:transition spd="med">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defRPr/>
            </a:pPr>
            <a:r>
              <a:rPr lang="en-US" dirty="0"/>
              <a:t>Nested </a:t>
            </a:r>
            <a:r>
              <a:rPr lang="en-US" dirty="0" smtClean="0"/>
              <a:t>Designs as Incomplete Designs</a:t>
            </a:r>
            <a:endParaRPr lang="en-US" dirty="0"/>
          </a:p>
        </p:txBody>
      </p:sp>
      <p:sp>
        <p:nvSpPr>
          <p:cNvPr id="4099" name="Rectangle 3"/>
          <p:cNvSpPr>
            <a:spLocks noGrp="1" noChangeArrowheads="1"/>
          </p:cNvSpPr>
          <p:nvPr>
            <p:ph idx="1"/>
          </p:nvPr>
        </p:nvSpPr>
        <p:spPr/>
        <p:txBody>
          <a:bodyPr/>
          <a:lstStyle/>
          <a:p>
            <a:pPr eaLnBrk="1" hangingPunct="1">
              <a:defRPr/>
            </a:pPr>
            <a:r>
              <a:rPr lang="en-US"/>
              <a:t>We say B is nested in A when levels of B are unique (or intrinsic) to a given level of A</a:t>
            </a:r>
          </a:p>
          <a:p>
            <a:pPr eaLnBrk="1" hangingPunct="1">
              <a:defRPr/>
            </a:pPr>
            <a:r>
              <a:rPr lang="en-US"/>
              <a:t>Nested designs can also be thought of as incomplete factorial designs (with most treatment combinations impossible)</a:t>
            </a:r>
          </a:p>
        </p:txBody>
      </p:sp>
    </p:spTree>
  </p:cSld>
  <p:clrMapOvr>
    <a:masterClrMapping/>
  </p:clrMapOvr>
  <p:transition spd="med">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437" name="Object 3" descr="Treatment effects are constrained (a sum-to-zero constraint is shown), while nested random effects are independent identically distributed normal random variables." title="Nested model constraints"/>
          <p:cNvGraphicFramePr>
            <a:graphicFrameLocks noChangeAspect="1"/>
          </p:cNvGraphicFramePr>
          <p:nvPr>
            <p:extLst>
              <p:ext uri="{D42A27DB-BD31-4B8C-83A1-F6EECF244321}">
                <p14:modId xmlns:p14="http://schemas.microsoft.com/office/powerpoint/2010/main" val="3171051105"/>
              </p:ext>
            </p:extLst>
          </p:nvPr>
        </p:nvGraphicFramePr>
        <p:xfrm>
          <a:off x="1219200" y="4953000"/>
          <a:ext cx="5907088" cy="639763"/>
        </p:xfrm>
        <a:graphic>
          <a:graphicData uri="http://schemas.openxmlformats.org/presentationml/2006/ole">
            <mc:AlternateContent xmlns:mc="http://schemas.openxmlformats.org/markup-compatibility/2006">
              <mc:Choice xmlns:v="urn:schemas-microsoft-com:vml" Requires="v">
                <p:oleObj spid="_x0000_s18446" name="Equation" r:id="rId4" imgW="2057400" imgH="254000" progId="Equation.3">
                  <p:embed/>
                </p:oleObj>
              </mc:Choice>
              <mc:Fallback>
                <p:oleObj name="Equation" r:id="rId4" imgW="2057400" imgH="254000" progId="Equation.3">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19200" y="4953000"/>
                        <a:ext cx="5907088" cy="63976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8436" name="Object 2" descr="The response Y is listed as an additive model with an intercept, a fixed treatment effect, a random nested effect, and a residual.  Both the nested term and the residual can be unbalanced." title="Nested model"/>
          <p:cNvGraphicFramePr>
            <a:graphicFrameLocks noChangeAspect="1"/>
          </p:cNvGraphicFramePr>
          <p:nvPr>
            <p:extLst>
              <p:ext uri="{D42A27DB-BD31-4B8C-83A1-F6EECF244321}">
                <p14:modId xmlns:p14="http://schemas.microsoft.com/office/powerpoint/2010/main" val="1859276446"/>
              </p:ext>
            </p:extLst>
          </p:nvPr>
        </p:nvGraphicFramePr>
        <p:xfrm>
          <a:off x="804863" y="2573338"/>
          <a:ext cx="6543675" cy="2203450"/>
        </p:xfrm>
        <a:graphic>
          <a:graphicData uri="http://schemas.openxmlformats.org/presentationml/2006/ole">
            <mc:AlternateContent xmlns:mc="http://schemas.openxmlformats.org/markup-compatibility/2006">
              <mc:Choice xmlns:v="urn:schemas-microsoft-com:vml" Requires="v">
                <p:oleObj spid="_x0000_s18447" name="Equation" r:id="rId6" imgW="2527300" imgH="850900" progId="Equation.3">
                  <p:embed/>
                </p:oleObj>
              </mc:Choice>
              <mc:Fallback>
                <p:oleObj name="Equation" r:id="rId6" imgW="2527300" imgH="850900" progId="Equation.3">
                  <p:embed/>
                  <p:pic>
                    <p:nvPicPr>
                      <p:cNvPr id="0"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04863" y="2573338"/>
                        <a:ext cx="6543675" cy="220345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123" name="Rectangle 3"/>
          <p:cNvSpPr>
            <a:spLocks noGrp="1" noChangeArrowheads="1"/>
          </p:cNvSpPr>
          <p:nvPr>
            <p:ph idx="1"/>
          </p:nvPr>
        </p:nvSpPr>
        <p:spPr/>
        <p:txBody>
          <a:bodyPr/>
          <a:lstStyle/>
          <a:p>
            <a:pPr eaLnBrk="1" hangingPunct="1">
              <a:defRPr/>
            </a:pPr>
            <a:r>
              <a:rPr lang="en-US"/>
              <a:t>Typically, A is fixed and B is random</a:t>
            </a:r>
          </a:p>
        </p:txBody>
      </p:sp>
      <p:sp>
        <p:nvSpPr>
          <p:cNvPr id="5122" name="Rectangle 2"/>
          <p:cNvSpPr>
            <a:spLocks noGrp="1" noChangeArrowheads="1"/>
          </p:cNvSpPr>
          <p:nvPr>
            <p:ph type="title"/>
          </p:nvPr>
        </p:nvSpPr>
        <p:spPr/>
        <p:txBody>
          <a:bodyPr/>
          <a:lstStyle/>
          <a:p>
            <a:pPr eaLnBrk="1" hangingPunct="1">
              <a:defRPr/>
            </a:pPr>
            <a:r>
              <a:rPr lang="en-US" dirty="0"/>
              <a:t>Nested </a:t>
            </a:r>
            <a:r>
              <a:rPr lang="en-US" dirty="0" smtClean="0"/>
              <a:t>Design Model</a:t>
            </a:r>
            <a:endParaRPr lang="en-US" dirty="0"/>
          </a:p>
        </p:txBody>
      </p:sp>
    </p:spTree>
  </p:cSld>
  <p:clrMapOvr>
    <a:masterClrMapping/>
  </p:clrMapOvr>
  <p:transition spd="med">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460" name="Object 2" descr="The total sum of squares can be disaggregated into the sum of squares for the main effect, the sum of squares for the nested effect, and the residual sum of squares." title="Decomposition of sum of squares"/>
          <p:cNvGraphicFramePr>
            <a:graphicFrameLocks noChangeAspect="1"/>
          </p:cNvGraphicFramePr>
          <p:nvPr>
            <p:extLst>
              <p:ext uri="{D42A27DB-BD31-4B8C-83A1-F6EECF244321}">
                <p14:modId xmlns:p14="http://schemas.microsoft.com/office/powerpoint/2010/main" val="3797010443"/>
              </p:ext>
            </p:extLst>
          </p:nvPr>
        </p:nvGraphicFramePr>
        <p:xfrm>
          <a:off x="762000" y="2743200"/>
          <a:ext cx="7620000" cy="2159000"/>
        </p:xfrm>
        <a:graphic>
          <a:graphicData uri="http://schemas.openxmlformats.org/presentationml/2006/ole">
            <mc:AlternateContent xmlns:mc="http://schemas.openxmlformats.org/markup-compatibility/2006">
              <mc:Choice xmlns:v="urn:schemas-microsoft-com:vml" Requires="v">
                <p:oleObj spid="_x0000_s19466" name="Equation" r:id="rId4" imgW="2514600" imgH="711200" progId="Equation.3">
                  <p:embed/>
                </p:oleObj>
              </mc:Choice>
              <mc:Fallback>
                <p:oleObj name="Equation" r:id="rId4" imgW="2514600" imgH="7112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2000" y="2743200"/>
                        <a:ext cx="7620000" cy="215900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147" name="Rectangle 3"/>
          <p:cNvSpPr>
            <a:spLocks noGrp="1" noChangeArrowheads="1"/>
          </p:cNvSpPr>
          <p:nvPr>
            <p:ph idx="1"/>
          </p:nvPr>
        </p:nvSpPr>
        <p:spPr/>
        <p:txBody>
          <a:bodyPr/>
          <a:lstStyle/>
          <a:p>
            <a:pPr eaLnBrk="1" hangingPunct="1">
              <a:buFont typeface="Wingdings" pitchFamily="1" charset="2"/>
              <a:buChar char="n"/>
              <a:defRPr/>
            </a:pPr>
            <a:r>
              <a:rPr lang="en-US" smtClean="0">
                <a:latin typeface="Arial Unicode MS" pitchFamily="1" charset="0"/>
                <a:ea typeface="ＭＳ Ｐゴシック" pitchFamily="1" charset="-128"/>
              </a:rPr>
              <a:t>We can decompose the sum of squares:</a:t>
            </a:r>
          </a:p>
          <a:p>
            <a:pPr algn="ctr" eaLnBrk="1" hangingPunct="1">
              <a:buFontTx/>
              <a:buNone/>
              <a:defRPr/>
            </a:pPr>
            <a:r>
              <a:rPr lang="en-US" smtClean="0">
                <a:latin typeface="Arial Unicode MS" pitchFamily="1" charset="0"/>
                <a:ea typeface="ＭＳ Ｐゴシック" pitchFamily="1" charset="-128"/>
              </a:rPr>
              <a:t>SSTO=SSA+SSB(A)+SSE</a:t>
            </a:r>
          </a:p>
          <a:p>
            <a:pPr algn="ctr" eaLnBrk="1" hangingPunct="1">
              <a:buFontTx/>
              <a:buNone/>
              <a:defRPr/>
            </a:pPr>
            <a:endParaRPr lang="en-US" smtClean="0">
              <a:latin typeface="Arial Unicode MS" pitchFamily="1" charset="0"/>
              <a:ea typeface="ＭＳ Ｐゴシック" pitchFamily="1" charset="-128"/>
            </a:endParaRPr>
          </a:p>
          <a:p>
            <a:pPr algn="ctr" eaLnBrk="1" hangingPunct="1">
              <a:buFontTx/>
              <a:buNone/>
              <a:defRPr/>
            </a:pPr>
            <a:endParaRPr lang="en-US" smtClean="0">
              <a:latin typeface="Arial Unicode MS" pitchFamily="1" charset="0"/>
              <a:ea typeface="ＭＳ Ｐゴシック" pitchFamily="1" charset="-128"/>
            </a:endParaRPr>
          </a:p>
          <a:p>
            <a:pPr eaLnBrk="1" hangingPunct="1">
              <a:buFont typeface="Wingdings" pitchFamily="1" charset="2"/>
              <a:buChar char="n"/>
              <a:defRPr/>
            </a:pPr>
            <a:endParaRPr lang="en-US" smtClean="0">
              <a:latin typeface="Arial Unicode MS" pitchFamily="1" charset="0"/>
              <a:ea typeface="ＭＳ Ｐゴシック" pitchFamily="1" charset="-128"/>
            </a:endParaRPr>
          </a:p>
          <a:p>
            <a:pPr eaLnBrk="1" hangingPunct="1">
              <a:buFont typeface="Wingdings" pitchFamily="1" charset="2"/>
              <a:buChar char="n"/>
              <a:defRPr/>
            </a:pPr>
            <a:endParaRPr lang="en-US" smtClean="0">
              <a:latin typeface="Arial Unicode MS" pitchFamily="1" charset="0"/>
              <a:ea typeface="ＭＳ Ｐゴシック" pitchFamily="1" charset="-128"/>
            </a:endParaRPr>
          </a:p>
          <a:p>
            <a:pPr eaLnBrk="1" hangingPunct="1">
              <a:buFont typeface="Wingdings" pitchFamily="1" charset="2"/>
              <a:buChar char="n"/>
              <a:defRPr/>
            </a:pPr>
            <a:r>
              <a:rPr lang="en-US" smtClean="0">
                <a:latin typeface="Arial Unicode MS" pitchFamily="1" charset="0"/>
                <a:ea typeface="ＭＳ Ｐゴシック" pitchFamily="1" charset="-128"/>
              </a:rPr>
              <a:t>Note that SSB(A)=SSB+SSAB</a:t>
            </a:r>
          </a:p>
          <a:p>
            <a:pPr algn="ctr" eaLnBrk="1" hangingPunct="1">
              <a:buFontTx/>
              <a:buNone/>
              <a:defRPr/>
            </a:pPr>
            <a:endParaRPr lang="en-US" smtClean="0">
              <a:latin typeface="Arial Unicode MS" pitchFamily="1" charset="0"/>
              <a:ea typeface="ＭＳ Ｐゴシック" pitchFamily="1" charset="-128"/>
            </a:endParaRPr>
          </a:p>
        </p:txBody>
      </p:sp>
      <p:sp>
        <p:nvSpPr>
          <p:cNvPr id="6146" name="Rectangle 2"/>
          <p:cNvSpPr>
            <a:spLocks noGrp="1" noChangeArrowheads="1"/>
          </p:cNvSpPr>
          <p:nvPr>
            <p:ph type="title"/>
          </p:nvPr>
        </p:nvSpPr>
        <p:spPr/>
        <p:txBody>
          <a:bodyPr/>
          <a:lstStyle/>
          <a:p>
            <a:pPr eaLnBrk="1" hangingPunct="1">
              <a:defRPr/>
            </a:pPr>
            <a:r>
              <a:rPr lang="en-US" dirty="0"/>
              <a:t>Nested </a:t>
            </a:r>
            <a:r>
              <a:rPr lang="en-US" dirty="0" smtClean="0"/>
              <a:t>Design SS Decomposition</a:t>
            </a:r>
            <a:endParaRPr lang="en-US" dirty="0"/>
          </a:p>
        </p:txBody>
      </p:sp>
    </p:spTree>
  </p:cSld>
  <p:clrMapOvr>
    <a:masterClrMapping/>
  </p:clrMapOvr>
  <p:transition spd="med">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defRPr/>
            </a:pPr>
            <a:r>
              <a:rPr lang="en-US"/>
              <a:t>Expected Mean Squares</a:t>
            </a:r>
          </a:p>
        </p:txBody>
      </p:sp>
      <p:sp>
        <p:nvSpPr>
          <p:cNvPr id="7171" name="Rectangle 3"/>
          <p:cNvSpPr>
            <a:spLocks noGrp="1" noChangeArrowheads="1"/>
          </p:cNvSpPr>
          <p:nvPr>
            <p:ph idx="1"/>
          </p:nvPr>
        </p:nvSpPr>
        <p:spPr/>
        <p:txBody>
          <a:bodyPr/>
          <a:lstStyle/>
          <a:p>
            <a:pPr eaLnBrk="1" hangingPunct="1">
              <a:defRPr/>
            </a:pPr>
            <a:r>
              <a:rPr lang="en-US"/>
              <a:t>All other assumptions being satisfied for an F-test, we can compute Expected Mean Squares (EMS) to construct appropriate F-tests for factor effects</a:t>
            </a:r>
          </a:p>
        </p:txBody>
      </p:sp>
    </p:spTree>
  </p:cSld>
  <p:clrMapOvr>
    <a:masterClrMapping/>
  </p:clrMapOvr>
  <p:transition spd="med">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507" name="Object 2" descr="Computing expected mean squares for main effect A involves deriving models for the main effect means and the grand mean, and then substituting these expressions into the sum of squares for A.`" title="EMS derivation for A"/>
          <p:cNvGraphicFramePr>
            <a:graphicFrameLocks noChangeAspect="1"/>
          </p:cNvGraphicFramePr>
          <p:nvPr>
            <p:extLst>
              <p:ext uri="{D42A27DB-BD31-4B8C-83A1-F6EECF244321}">
                <p14:modId xmlns:p14="http://schemas.microsoft.com/office/powerpoint/2010/main" val="993784576"/>
              </p:ext>
            </p:extLst>
          </p:nvPr>
        </p:nvGraphicFramePr>
        <p:xfrm>
          <a:off x="115888" y="2160588"/>
          <a:ext cx="8920162" cy="3035300"/>
        </p:xfrm>
        <a:graphic>
          <a:graphicData uri="http://schemas.openxmlformats.org/presentationml/2006/ole">
            <mc:AlternateContent xmlns:mc="http://schemas.openxmlformats.org/markup-compatibility/2006">
              <mc:Choice xmlns:v="urn:schemas-microsoft-com:vml" Requires="v">
                <p:oleObj spid="_x0000_s21513" name="Equation" r:id="rId4" imgW="3657600" imgH="1244600" progId="Equation.3">
                  <p:embed/>
                </p:oleObj>
              </mc:Choice>
              <mc:Fallback>
                <p:oleObj name="Equation" r:id="rId4" imgW="3657600" imgH="12446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5888" y="2160588"/>
                        <a:ext cx="8920162" cy="303530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194" name="Rectangle 2"/>
          <p:cNvSpPr>
            <a:spLocks noGrp="1" noChangeArrowheads="1"/>
          </p:cNvSpPr>
          <p:nvPr>
            <p:ph type="title"/>
          </p:nvPr>
        </p:nvSpPr>
        <p:spPr/>
        <p:txBody>
          <a:bodyPr/>
          <a:lstStyle/>
          <a:p>
            <a:pPr eaLnBrk="1" hangingPunct="1">
              <a:defRPr/>
            </a:pPr>
            <a:r>
              <a:rPr lang="en-US"/>
              <a:t>EMS for A</a:t>
            </a:r>
          </a:p>
        </p:txBody>
      </p:sp>
    </p:spTree>
  </p:cSld>
  <p:clrMapOvr>
    <a:masterClrMapping/>
  </p:clrMapOvr>
  <p:transition spd="med">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531" name="Object 2" descr="The sum of squares from the previous page is carried over to this page, then divided by a-1." title="EMS for A"/>
          <p:cNvGraphicFramePr>
            <a:graphicFrameLocks noChangeAspect="1"/>
          </p:cNvGraphicFramePr>
          <p:nvPr>
            <p:extLst>
              <p:ext uri="{D42A27DB-BD31-4B8C-83A1-F6EECF244321}">
                <p14:modId xmlns:p14="http://schemas.microsoft.com/office/powerpoint/2010/main" val="3705148057"/>
              </p:ext>
            </p:extLst>
          </p:nvPr>
        </p:nvGraphicFramePr>
        <p:xfrm>
          <a:off x="104775" y="2500313"/>
          <a:ext cx="8932863" cy="2112962"/>
        </p:xfrm>
        <a:graphic>
          <a:graphicData uri="http://schemas.openxmlformats.org/presentationml/2006/ole">
            <mc:AlternateContent xmlns:mc="http://schemas.openxmlformats.org/markup-compatibility/2006">
              <mc:Choice xmlns:v="urn:schemas-microsoft-com:vml" Requires="v">
                <p:oleObj spid="_x0000_s22537" name="Equation" r:id="rId4" imgW="3759200" imgH="889000" progId="Equation.3">
                  <p:embed/>
                </p:oleObj>
              </mc:Choice>
              <mc:Fallback>
                <p:oleObj name="Equation" r:id="rId4" imgW="3759200" imgH="8890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4775" y="2500313"/>
                        <a:ext cx="8932863" cy="2112962"/>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1506" name="Rectangle 2"/>
          <p:cNvSpPr>
            <a:spLocks noGrp="1" noChangeArrowheads="1"/>
          </p:cNvSpPr>
          <p:nvPr>
            <p:ph type="title"/>
          </p:nvPr>
        </p:nvSpPr>
        <p:spPr/>
        <p:txBody>
          <a:bodyPr/>
          <a:lstStyle/>
          <a:p>
            <a:pPr eaLnBrk="1" hangingPunct="1">
              <a:defRPr/>
            </a:pPr>
            <a:r>
              <a:rPr lang="en-US" dirty="0" smtClean="0"/>
              <a:t>SS </a:t>
            </a:r>
            <a:r>
              <a:rPr lang="en-US" dirty="0"/>
              <a:t>for A</a:t>
            </a:r>
          </a:p>
        </p:txBody>
      </p:sp>
    </p:spTree>
  </p:cSld>
  <p:clrMapOvr>
    <a:masterClrMapping/>
  </p:clrMapOvr>
  <p:transition spd="med">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555" name="Object 2" descr="The expectation of the mean square is derived by recognizing that is has been decomposed into sums of squares that resemble sample variances." title="EMS for A"/>
          <p:cNvGraphicFramePr>
            <a:graphicFrameLocks noChangeAspect="1"/>
          </p:cNvGraphicFramePr>
          <p:nvPr>
            <p:extLst>
              <p:ext uri="{D42A27DB-BD31-4B8C-83A1-F6EECF244321}">
                <p14:modId xmlns:p14="http://schemas.microsoft.com/office/powerpoint/2010/main" val="2441953763"/>
              </p:ext>
            </p:extLst>
          </p:nvPr>
        </p:nvGraphicFramePr>
        <p:xfrm>
          <a:off x="1506538" y="2254250"/>
          <a:ext cx="5935662" cy="2979738"/>
        </p:xfrm>
        <a:graphic>
          <a:graphicData uri="http://schemas.openxmlformats.org/presentationml/2006/ole">
            <mc:AlternateContent xmlns:mc="http://schemas.openxmlformats.org/markup-compatibility/2006">
              <mc:Choice xmlns:v="urn:schemas-microsoft-com:vml" Requires="v">
                <p:oleObj spid="_x0000_s23561" name="Equation" r:id="rId3" imgW="2273300" imgH="1143000" progId="Equation.3">
                  <p:embed/>
                </p:oleObj>
              </mc:Choice>
              <mc:Fallback>
                <p:oleObj name="Equation" r:id="rId3" imgW="2273300" imgH="11430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06538" y="2254250"/>
                        <a:ext cx="5935662" cy="297973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218" name="Rectangle 2"/>
          <p:cNvSpPr>
            <a:spLocks noGrp="1" noChangeArrowheads="1"/>
          </p:cNvSpPr>
          <p:nvPr>
            <p:ph type="title"/>
          </p:nvPr>
        </p:nvSpPr>
        <p:spPr/>
        <p:txBody>
          <a:bodyPr/>
          <a:lstStyle/>
          <a:p>
            <a:pPr eaLnBrk="1" hangingPunct="1">
              <a:defRPr/>
            </a:pPr>
            <a:r>
              <a:rPr lang="en-US" dirty="0"/>
              <a:t>EMS for </a:t>
            </a:r>
            <a:r>
              <a:rPr lang="en-US" dirty="0" smtClean="0"/>
              <a:t>A final derivation</a:t>
            </a:r>
            <a:endParaRPr lang="en-US" dirty="0"/>
          </a:p>
        </p:txBody>
      </p:sp>
    </p:spTree>
  </p:cSld>
  <p:clrMapOvr>
    <a:masterClrMapping/>
  </p:clrMapOvr>
  <p:transition spd="med">
    <p:dissolve/>
  </p:transition>
</p:sld>
</file>

<file path=ppt/theme/theme1.xml><?xml version="1.0" encoding="utf-8"?>
<a:theme xmlns:a="http://schemas.openxmlformats.org/drawingml/2006/main" name="Theme1">
  <a:themeElements>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fontScheme name="Slit">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Slit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lit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Slit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Slit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Slit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Slit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Slit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Chapter 9.pptx</Template>
  <TotalTime>13842</TotalTime>
  <Words>543</Words>
  <Application>Microsoft Office PowerPoint</Application>
  <PresentationFormat>On-screen Show (4:3)</PresentationFormat>
  <Paragraphs>92</Paragraphs>
  <Slides>18</Slides>
  <Notes>13</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7" baseType="lpstr">
      <vt:lpstr>Arial Unicode MS</vt:lpstr>
      <vt:lpstr>ＭＳ Ｐゴシック</vt:lpstr>
      <vt:lpstr>Calibri</vt:lpstr>
      <vt:lpstr>Symbol</vt:lpstr>
      <vt:lpstr>Tahoma</vt:lpstr>
      <vt:lpstr>Times</vt:lpstr>
      <vt:lpstr>Wingdings</vt:lpstr>
      <vt:lpstr>Theme1</vt:lpstr>
      <vt:lpstr>Equation</vt:lpstr>
      <vt:lpstr>Nested Designs</vt:lpstr>
      <vt:lpstr>Nested Design Examples</vt:lpstr>
      <vt:lpstr>Nested Designs as Incomplete Designs</vt:lpstr>
      <vt:lpstr>Nested Design Model</vt:lpstr>
      <vt:lpstr>Nested Design SS Decomposition</vt:lpstr>
      <vt:lpstr>Expected Mean Squares</vt:lpstr>
      <vt:lpstr>EMS for A</vt:lpstr>
      <vt:lpstr>SS for A</vt:lpstr>
      <vt:lpstr>EMS for A final derivation</vt:lpstr>
      <vt:lpstr>EMS for B(A)</vt:lpstr>
      <vt:lpstr>EMS for B(A) Derivation</vt:lpstr>
      <vt:lpstr>ANOVA table</vt:lpstr>
      <vt:lpstr>Example</vt:lpstr>
      <vt:lpstr>Cost Analysis</vt:lpstr>
      <vt:lpstr>Cost analysis Variance</vt:lpstr>
      <vt:lpstr>Cost Breakdown and Constraint</vt:lpstr>
      <vt:lpstr>Cost Analysis Allocation</vt:lpstr>
      <vt:lpstr>Power Analysis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Nested Designs</dc:title>
  <dc:creator>John and Rhonda Grego</dc:creator>
  <cp:lastModifiedBy>Grego John</cp:lastModifiedBy>
  <cp:revision>40</cp:revision>
  <dcterms:created xsi:type="dcterms:W3CDTF">2001-10-10T01:01:03Z</dcterms:created>
  <dcterms:modified xsi:type="dcterms:W3CDTF">2018-10-31T13:45:40Z</dcterms:modified>
</cp:coreProperties>
</file>