
<file path=[Content_Types].xml><?xml version="1.0" encoding="utf-8"?>
<Types xmlns="http://schemas.openxmlformats.org/package/2006/content-types">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1" r:id="rId1"/>
  </p:sldMasterIdLst>
  <p:notesMasterIdLst>
    <p:notesMasterId r:id="rId49"/>
  </p:notesMasterIdLst>
  <p:handoutMasterIdLst>
    <p:handoutMasterId r:id="rId50"/>
  </p:handoutMasterIdLst>
  <p:sldIdLst>
    <p:sldId id="256" r:id="rId2"/>
    <p:sldId id="257" r:id="rId3"/>
    <p:sldId id="258" r:id="rId4"/>
    <p:sldId id="259" r:id="rId5"/>
    <p:sldId id="260" r:id="rId6"/>
    <p:sldId id="261" r:id="rId7"/>
    <p:sldId id="262" r:id="rId8"/>
    <p:sldId id="263" r:id="rId9"/>
    <p:sldId id="274" r:id="rId10"/>
    <p:sldId id="265" r:id="rId11"/>
    <p:sldId id="321" r:id="rId12"/>
    <p:sldId id="277" r:id="rId13"/>
    <p:sldId id="276" r:id="rId14"/>
    <p:sldId id="278" r:id="rId15"/>
    <p:sldId id="266" r:id="rId16"/>
    <p:sldId id="269" r:id="rId17"/>
    <p:sldId id="270" r:id="rId18"/>
    <p:sldId id="271" r:id="rId19"/>
    <p:sldId id="280" r:id="rId20"/>
    <p:sldId id="283" r:id="rId21"/>
    <p:sldId id="281" r:id="rId22"/>
    <p:sldId id="284" r:id="rId23"/>
    <p:sldId id="282" r:id="rId24"/>
    <p:sldId id="305" r:id="rId25"/>
    <p:sldId id="320" r:id="rId26"/>
    <p:sldId id="304" r:id="rId27"/>
    <p:sldId id="306" r:id="rId28"/>
    <p:sldId id="307" r:id="rId29"/>
    <p:sldId id="308" r:id="rId30"/>
    <p:sldId id="309" r:id="rId31"/>
    <p:sldId id="310" r:id="rId32"/>
    <p:sldId id="311" r:id="rId33"/>
    <p:sldId id="322" r:id="rId34"/>
    <p:sldId id="312" r:id="rId35"/>
    <p:sldId id="313" r:id="rId36"/>
    <p:sldId id="314" r:id="rId37"/>
    <p:sldId id="315" r:id="rId38"/>
    <p:sldId id="316" r:id="rId39"/>
    <p:sldId id="328" r:id="rId40"/>
    <p:sldId id="317" r:id="rId41"/>
    <p:sldId id="318" r:id="rId42"/>
    <p:sldId id="319" r:id="rId43"/>
    <p:sldId id="325" r:id="rId44"/>
    <p:sldId id="327" r:id="rId45"/>
    <p:sldId id="326" r:id="rId46"/>
    <p:sldId id="323" r:id="rId47"/>
    <p:sldId id="324" r:id="rId48"/>
  </p:sldIdLst>
  <p:sldSz cx="9144000" cy="6858000" type="screen4x3"/>
  <p:notesSz cx="7010400" cy="9296400"/>
  <p:defaultTextStyle>
    <a:defPPr>
      <a:defRPr lang="en-US"/>
    </a:defPPr>
    <a:lvl1pPr algn="l" rtl="0" eaLnBrk="0" fontAlgn="base" hangingPunct="0">
      <a:spcBef>
        <a:spcPct val="0"/>
      </a:spcBef>
      <a:spcAft>
        <a:spcPct val="0"/>
      </a:spcAft>
      <a:defRPr sz="2400" kern="1200">
        <a:solidFill>
          <a:schemeClr val="tx1"/>
        </a:solidFill>
        <a:latin typeface="Times" panose="02020603050405020304" pitchFamily="18" charset="0"/>
        <a:ea typeface="ＭＳ Ｐゴシック" panose="020B0600070205080204" pitchFamily="34" charset="-128"/>
        <a:cs typeface="+mn-cs"/>
      </a:defRPr>
    </a:lvl1pPr>
    <a:lvl2pPr marL="457200" algn="l" rtl="0" eaLnBrk="0" fontAlgn="base" hangingPunct="0">
      <a:spcBef>
        <a:spcPct val="0"/>
      </a:spcBef>
      <a:spcAft>
        <a:spcPct val="0"/>
      </a:spcAft>
      <a:defRPr sz="2400" kern="1200">
        <a:solidFill>
          <a:schemeClr val="tx1"/>
        </a:solidFill>
        <a:latin typeface="Times" panose="02020603050405020304" pitchFamily="18" charset="0"/>
        <a:ea typeface="ＭＳ Ｐゴシック" panose="020B0600070205080204" pitchFamily="34" charset="-128"/>
        <a:cs typeface="+mn-cs"/>
      </a:defRPr>
    </a:lvl2pPr>
    <a:lvl3pPr marL="914400" algn="l" rtl="0" eaLnBrk="0" fontAlgn="base" hangingPunct="0">
      <a:spcBef>
        <a:spcPct val="0"/>
      </a:spcBef>
      <a:spcAft>
        <a:spcPct val="0"/>
      </a:spcAft>
      <a:defRPr sz="2400" kern="1200">
        <a:solidFill>
          <a:schemeClr val="tx1"/>
        </a:solidFill>
        <a:latin typeface="Times" panose="02020603050405020304" pitchFamily="18" charset="0"/>
        <a:ea typeface="ＭＳ Ｐゴシック" panose="020B0600070205080204" pitchFamily="34" charset="-128"/>
        <a:cs typeface="+mn-cs"/>
      </a:defRPr>
    </a:lvl3pPr>
    <a:lvl4pPr marL="1371600" algn="l" rtl="0" eaLnBrk="0" fontAlgn="base" hangingPunct="0">
      <a:spcBef>
        <a:spcPct val="0"/>
      </a:spcBef>
      <a:spcAft>
        <a:spcPct val="0"/>
      </a:spcAft>
      <a:defRPr sz="2400" kern="1200">
        <a:solidFill>
          <a:schemeClr val="tx1"/>
        </a:solidFill>
        <a:latin typeface="Times" panose="02020603050405020304" pitchFamily="18" charset="0"/>
        <a:ea typeface="ＭＳ Ｐゴシック" panose="020B0600070205080204" pitchFamily="34" charset="-128"/>
        <a:cs typeface="+mn-cs"/>
      </a:defRPr>
    </a:lvl4pPr>
    <a:lvl5pPr marL="1828800" algn="l" rtl="0" eaLnBrk="0" fontAlgn="base" hangingPunct="0">
      <a:spcBef>
        <a:spcPct val="0"/>
      </a:spcBef>
      <a:spcAft>
        <a:spcPct val="0"/>
      </a:spcAft>
      <a:defRPr sz="2400" kern="1200">
        <a:solidFill>
          <a:schemeClr val="tx1"/>
        </a:solidFill>
        <a:latin typeface="Times" panose="02020603050405020304" pitchFamily="18" charset="0"/>
        <a:ea typeface="ＭＳ Ｐゴシック" panose="020B0600070205080204" pitchFamily="34" charset="-128"/>
        <a:cs typeface="+mn-cs"/>
      </a:defRPr>
    </a:lvl5pPr>
    <a:lvl6pPr marL="2286000" algn="l" defTabSz="914400" rtl="0" eaLnBrk="1" latinLnBrk="0" hangingPunct="1">
      <a:defRPr sz="2400" kern="1200">
        <a:solidFill>
          <a:schemeClr val="tx1"/>
        </a:solidFill>
        <a:latin typeface="Times" panose="02020603050405020304" pitchFamily="18" charset="0"/>
        <a:ea typeface="ＭＳ Ｐゴシック" panose="020B0600070205080204" pitchFamily="34" charset="-128"/>
        <a:cs typeface="+mn-cs"/>
      </a:defRPr>
    </a:lvl6pPr>
    <a:lvl7pPr marL="2743200" algn="l" defTabSz="914400" rtl="0" eaLnBrk="1" latinLnBrk="0" hangingPunct="1">
      <a:defRPr sz="2400" kern="1200">
        <a:solidFill>
          <a:schemeClr val="tx1"/>
        </a:solidFill>
        <a:latin typeface="Times" panose="02020603050405020304" pitchFamily="18" charset="0"/>
        <a:ea typeface="ＭＳ Ｐゴシック" panose="020B0600070205080204" pitchFamily="34" charset="-128"/>
        <a:cs typeface="+mn-cs"/>
      </a:defRPr>
    </a:lvl7pPr>
    <a:lvl8pPr marL="3200400" algn="l" defTabSz="914400" rtl="0" eaLnBrk="1" latinLnBrk="0" hangingPunct="1">
      <a:defRPr sz="2400" kern="1200">
        <a:solidFill>
          <a:schemeClr val="tx1"/>
        </a:solidFill>
        <a:latin typeface="Times" panose="02020603050405020304" pitchFamily="18" charset="0"/>
        <a:ea typeface="ＭＳ Ｐゴシック" panose="020B0600070205080204" pitchFamily="34" charset="-128"/>
        <a:cs typeface="+mn-cs"/>
      </a:defRPr>
    </a:lvl8pPr>
    <a:lvl9pPr marL="3657600" algn="l" defTabSz="914400" rtl="0" eaLnBrk="1" latinLnBrk="0" hangingPunct="1">
      <a:defRPr sz="2400" kern="1200">
        <a:solidFill>
          <a:schemeClr val="tx1"/>
        </a:solidFill>
        <a:latin typeface="Times" panose="02020603050405020304" pitchFamily="18"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6" d="100"/>
          <a:sy n="96" d="100"/>
        </p:scale>
        <p:origin x="756"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369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handoutMaster" Target="handoutMasters/handout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11.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12.w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13.w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14.w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15.wmf"/></Relationships>
</file>

<file path=ppt/drawings/_rels/vmlDrawing15.vml.rels><?xml version="1.0" encoding="UTF-8" standalone="yes"?>
<Relationships xmlns="http://schemas.openxmlformats.org/package/2006/relationships"><Relationship Id="rId1" Type="http://schemas.openxmlformats.org/officeDocument/2006/relationships/image" Target="../media/image16.wmf"/></Relationships>
</file>

<file path=ppt/drawings/_rels/vmlDrawing16.vml.rels><?xml version="1.0" encoding="UTF-8" standalone="yes"?>
<Relationships xmlns="http://schemas.openxmlformats.org/package/2006/relationships"><Relationship Id="rId1" Type="http://schemas.openxmlformats.org/officeDocument/2006/relationships/image" Target="../media/image17.wmf"/></Relationships>
</file>

<file path=ppt/drawings/_rels/vmlDrawing17.vml.rels><?xml version="1.0" encoding="UTF-8" standalone="yes"?>
<Relationships xmlns="http://schemas.openxmlformats.org/package/2006/relationships"><Relationship Id="rId1" Type="http://schemas.openxmlformats.org/officeDocument/2006/relationships/image" Target="../media/image18.wmf"/></Relationships>
</file>

<file path=ppt/drawings/_rels/vmlDrawing18.vml.rels><?xml version="1.0" encoding="UTF-8" standalone="yes"?>
<Relationships xmlns="http://schemas.openxmlformats.org/package/2006/relationships"><Relationship Id="rId1" Type="http://schemas.openxmlformats.org/officeDocument/2006/relationships/image" Target="../media/image19.wmf"/></Relationships>
</file>

<file path=ppt/drawings/_rels/vmlDrawing19.vml.rels><?xml version="1.0" encoding="UTF-8" standalone="yes"?>
<Relationships xmlns="http://schemas.openxmlformats.org/package/2006/relationships"><Relationship Id="rId1" Type="http://schemas.openxmlformats.org/officeDocument/2006/relationships/image" Target="../media/image20.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20.vml.rels><?xml version="1.0" encoding="UTF-8" standalone="yes"?>
<Relationships xmlns="http://schemas.openxmlformats.org/package/2006/relationships"><Relationship Id="rId1" Type="http://schemas.openxmlformats.org/officeDocument/2006/relationships/image" Target="../media/image21.wmf"/></Relationships>
</file>

<file path=ppt/drawings/_rels/vmlDrawing21.vml.rels><?xml version="1.0" encoding="UTF-8" standalone="yes"?>
<Relationships xmlns="http://schemas.openxmlformats.org/package/2006/relationships"><Relationship Id="rId1" Type="http://schemas.openxmlformats.org/officeDocument/2006/relationships/image" Target="../media/image22.wmf"/></Relationships>
</file>

<file path=ppt/drawings/_rels/vmlDrawing22.vml.rels><?xml version="1.0" encoding="UTF-8" standalone="yes"?>
<Relationships xmlns="http://schemas.openxmlformats.org/package/2006/relationships"><Relationship Id="rId1" Type="http://schemas.openxmlformats.org/officeDocument/2006/relationships/image" Target="../media/image23.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9.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0.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Rectangle 2"/>
          <p:cNvSpPr>
            <a:spLocks noGrp="1" noChangeArrowheads="1"/>
          </p:cNvSpPr>
          <p:nvPr>
            <p:ph type="hdr" sz="quarter"/>
          </p:nvPr>
        </p:nvSpPr>
        <p:spPr bwMode="auto">
          <a:xfrm>
            <a:off x="0" y="0"/>
            <a:ext cx="3038145" cy="465743"/>
          </a:xfrm>
          <a:prstGeom prst="rect">
            <a:avLst/>
          </a:prstGeom>
          <a:noFill/>
          <a:ln w="9525">
            <a:noFill/>
            <a:miter lim="800000"/>
            <a:headEnd/>
            <a:tailEnd/>
          </a:ln>
          <a:effectLst/>
        </p:spPr>
        <p:txBody>
          <a:bodyPr vert="horz" wrap="square" lIns="92827" tIns="46413" rIns="92827" bIns="46413" numCol="1" anchor="t" anchorCtr="0" compatLnSpc="1">
            <a:prstTxWarp prst="textNoShape">
              <a:avLst/>
            </a:prstTxWarp>
          </a:bodyPr>
          <a:lstStyle>
            <a:lvl1pPr defTabSz="928800">
              <a:defRPr sz="1200">
                <a:latin typeface="Times" pitchFamily="1" charset="0"/>
                <a:ea typeface="+mn-ea"/>
              </a:defRPr>
            </a:lvl1pPr>
          </a:lstStyle>
          <a:p>
            <a:pPr>
              <a:defRPr/>
            </a:pPr>
            <a:endParaRPr lang="en-US"/>
          </a:p>
        </p:txBody>
      </p:sp>
      <p:sp>
        <p:nvSpPr>
          <p:cNvPr id="19459" name="Rectangle 3"/>
          <p:cNvSpPr>
            <a:spLocks noGrp="1" noChangeArrowheads="1"/>
          </p:cNvSpPr>
          <p:nvPr>
            <p:ph type="dt" sz="quarter" idx="1"/>
          </p:nvPr>
        </p:nvSpPr>
        <p:spPr bwMode="auto">
          <a:xfrm>
            <a:off x="3972257" y="0"/>
            <a:ext cx="3038144" cy="465743"/>
          </a:xfrm>
          <a:prstGeom prst="rect">
            <a:avLst/>
          </a:prstGeom>
          <a:noFill/>
          <a:ln w="9525">
            <a:noFill/>
            <a:miter lim="800000"/>
            <a:headEnd/>
            <a:tailEnd/>
          </a:ln>
          <a:effectLst/>
        </p:spPr>
        <p:txBody>
          <a:bodyPr vert="horz" wrap="square" lIns="92827" tIns="46413" rIns="92827" bIns="46413" numCol="1" anchor="t" anchorCtr="0" compatLnSpc="1">
            <a:prstTxWarp prst="textNoShape">
              <a:avLst/>
            </a:prstTxWarp>
          </a:bodyPr>
          <a:lstStyle>
            <a:lvl1pPr algn="r" defTabSz="928800">
              <a:defRPr sz="1200">
                <a:latin typeface="Times" pitchFamily="1" charset="0"/>
                <a:ea typeface="+mn-ea"/>
              </a:defRPr>
            </a:lvl1pPr>
          </a:lstStyle>
          <a:p>
            <a:pPr>
              <a:defRPr/>
            </a:pPr>
            <a:endParaRPr lang="en-US"/>
          </a:p>
        </p:txBody>
      </p:sp>
      <p:sp>
        <p:nvSpPr>
          <p:cNvPr id="19460" name="Rectangle 4"/>
          <p:cNvSpPr>
            <a:spLocks noGrp="1" noChangeArrowheads="1"/>
          </p:cNvSpPr>
          <p:nvPr>
            <p:ph type="ftr" sz="quarter" idx="2"/>
          </p:nvPr>
        </p:nvSpPr>
        <p:spPr bwMode="auto">
          <a:xfrm>
            <a:off x="0" y="8830658"/>
            <a:ext cx="3038145" cy="465742"/>
          </a:xfrm>
          <a:prstGeom prst="rect">
            <a:avLst/>
          </a:prstGeom>
          <a:noFill/>
          <a:ln w="9525">
            <a:noFill/>
            <a:miter lim="800000"/>
            <a:headEnd/>
            <a:tailEnd/>
          </a:ln>
          <a:effectLst/>
        </p:spPr>
        <p:txBody>
          <a:bodyPr vert="horz" wrap="square" lIns="92827" tIns="46413" rIns="92827" bIns="46413" numCol="1" anchor="b" anchorCtr="0" compatLnSpc="1">
            <a:prstTxWarp prst="textNoShape">
              <a:avLst/>
            </a:prstTxWarp>
          </a:bodyPr>
          <a:lstStyle>
            <a:lvl1pPr defTabSz="928800">
              <a:defRPr sz="1200">
                <a:latin typeface="Times" pitchFamily="1" charset="0"/>
                <a:ea typeface="+mn-ea"/>
              </a:defRPr>
            </a:lvl1pPr>
          </a:lstStyle>
          <a:p>
            <a:pPr>
              <a:defRPr/>
            </a:pPr>
            <a:endParaRPr lang="en-US"/>
          </a:p>
        </p:txBody>
      </p:sp>
      <p:sp>
        <p:nvSpPr>
          <p:cNvPr id="19461" name="Rectangle 5"/>
          <p:cNvSpPr>
            <a:spLocks noGrp="1" noChangeArrowheads="1"/>
          </p:cNvSpPr>
          <p:nvPr>
            <p:ph type="sldNum" sz="quarter" idx="3"/>
          </p:nvPr>
        </p:nvSpPr>
        <p:spPr bwMode="auto">
          <a:xfrm>
            <a:off x="3972257" y="8830658"/>
            <a:ext cx="3038144" cy="465742"/>
          </a:xfrm>
          <a:prstGeom prst="rect">
            <a:avLst/>
          </a:prstGeom>
          <a:noFill/>
          <a:ln w="9525">
            <a:noFill/>
            <a:miter lim="800000"/>
            <a:headEnd/>
            <a:tailEnd/>
          </a:ln>
          <a:effectLst/>
        </p:spPr>
        <p:txBody>
          <a:bodyPr vert="horz" wrap="square" lIns="92827" tIns="46413" rIns="92827" bIns="46413" numCol="1" anchor="b" anchorCtr="0" compatLnSpc="1">
            <a:prstTxWarp prst="textNoShape">
              <a:avLst/>
            </a:prstTxWarp>
          </a:bodyPr>
          <a:lstStyle>
            <a:lvl1pPr algn="r" defTabSz="928800">
              <a:defRPr sz="1200"/>
            </a:lvl1pPr>
          </a:lstStyle>
          <a:p>
            <a:fld id="{D2EA8C36-074C-460D-B2AC-56359194E714}" type="slidenum">
              <a:rPr lang="en-US" altLang="en-US"/>
              <a:pPr/>
              <a:t>‹#›</a:t>
            </a:fld>
            <a:endParaRPr lang="en-US" altLang="en-US"/>
          </a:p>
        </p:txBody>
      </p:sp>
    </p:spTree>
    <p:extLst>
      <p:ext uri="{BB962C8B-B14F-4D97-AF65-F5344CB8AC3E}">
        <p14:creationId xmlns:p14="http://schemas.microsoft.com/office/powerpoint/2010/main" val="34079704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7ACCF9E8-8C2E-46C4-B701-2C32915BE7B1}" type="datetimeFigureOut">
              <a:rPr lang="en-US" smtClean="0"/>
              <a:t>11/14/2018</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13F9AE8B-DDCA-4780-8A36-4C00D7C13D49}" type="slidenum">
              <a:rPr lang="en-US" smtClean="0"/>
              <a:t>‹#›</a:t>
            </a:fld>
            <a:endParaRPr lang="en-US"/>
          </a:p>
        </p:txBody>
      </p:sp>
    </p:spTree>
    <p:extLst>
      <p:ext uri="{BB962C8B-B14F-4D97-AF65-F5344CB8AC3E}">
        <p14:creationId xmlns:p14="http://schemas.microsoft.com/office/powerpoint/2010/main" val="14012758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saw this with the</a:t>
            </a:r>
            <a:r>
              <a:rPr lang="en-US" baseline="0" dirty="0" smtClean="0"/>
              <a:t> irrigation/fertilizer example</a:t>
            </a:r>
            <a:endParaRPr lang="en-US" dirty="0"/>
          </a:p>
        </p:txBody>
      </p:sp>
      <p:sp>
        <p:nvSpPr>
          <p:cNvPr id="4" name="Slide Number Placeholder 3"/>
          <p:cNvSpPr>
            <a:spLocks noGrp="1"/>
          </p:cNvSpPr>
          <p:nvPr>
            <p:ph type="sldNum" sz="quarter" idx="10"/>
          </p:nvPr>
        </p:nvSpPr>
        <p:spPr/>
        <p:txBody>
          <a:bodyPr/>
          <a:lstStyle/>
          <a:p>
            <a:fld id="{13F9AE8B-DDCA-4780-8A36-4C00D7C13D49}" type="slidenum">
              <a:rPr lang="en-US" smtClean="0"/>
              <a:t>1</a:t>
            </a:fld>
            <a:endParaRPr lang="en-US"/>
          </a:p>
        </p:txBody>
      </p:sp>
    </p:spTree>
    <p:extLst>
      <p:ext uri="{BB962C8B-B14F-4D97-AF65-F5344CB8AC3E}">
        <p14:creationId xmlns:p14="http://schemas.microsoft.com/office/powerpoint/2010/main" val="357069043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Technician is whole</a:t>
            </a:r>
            <a:r>
              <a:rPr lang="en-US" baseline="0" dirty="0" smtClean="0"/>
              <a:t> plot factor, while batch is whole plot.  Dosage strength is split plot factor, while 1/3 batch is split plot.</a:t>
            </a:r>
            <a:endParaRPr lang="en-US" dirty="0"/>
          </a:p>
        </p:txBody>
      </p:sp>
      <p:sp>
        <p:nvSpPr>
          <p:cNvPr id="4" name="Slide Number Placeholder 3"/>
          <p:cNvSpPr>
            <a:spLocks noGrp="1"/>
          </p:cNvSpPr>
          <p:nvPr>
            <p:ph type="sldNum" sz="quarter" idx="10"/>
          </p:nvPr>
        </p:nvSpPr>
        <p:spPr/>
        <p:txBody>
          <a:bodyPr/>
          <a:lstStyle/>
          <a:p>
            <a:fld id="{13F9AE8B-DDCA-4780-8A36-4C00D7C13D49}" type="slidenum">
              <a:rPr lang="en-US" smtClean="0"/>
              <a:t>16</a:t>
            </a:fld>
            <a:endParaRPr lang="en-US"/>
          </a:p>
        </p:txBody>
      </p:sp>
    </p:spTree>
    <p:extLst>
      <p:ext uri="{BB962C8B-B14F-4D97-AF65-F5344CB8AC3E}">
        <p14:creationId xmlns:p14="http://schemas.microsoft.com/office/powerpoint/2010/main" val="68224536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 load represents</a:t>
            </a:r>
            <a:r>
              <a:rPr lang="en-US" baseline="0" dirty="0" smtClean="0"/>
              <a:t> an entire boxcar.  Whole plot is batch, split plot is laundry bin.  Coagulant helps latex adhere to glove forms and distributes latex evenly.</a:t>
            </a:r>
            <a:endParaRPr lang="en-US" dirty="0"/>
          </a:p>
        </p:txBody>
      </p:sp>
      <p:sp>
        <p:nvSpPr>
          <p:cNvPr id="4" name="Slide Number Placeholder 3"/>
          <p:cNvSpPr>
            <a:spLocks noGrp="1"/>
          </p:cNvSpPr>
          <p:nvPr>
            <p:ph type="sldNum" sz="quarter" idx="10"/>
          </p:nvPr>
        </p:nvSpPr>
        <p:spPr/>
        <p:txBody>
          <a:bodyPr/>
          <a:lstStyle/>
          <a:p>
            <a:fld id="{13F9AE8B-DDCA-4780-8A36-4C00D7C13D49}" type="slidenum">
              <a:rPr lang="en-US" smtClean="0"/>
              <a:t>17</a:t>
            </a:fld>
            <a:endParaRPr lang="en-US"/>
          </a:p>
        </p:txBody>
      </p:sp>
    </p:spTree>
    <p:extLst>
      <p:ext uri="{BB962C8B-B14F-4D97-AF65-F5344CB8AC3E}">
        <p14:creationId xmlns:p14="http://schemas.microsoft.com/office/powerpoint/2010/main" val="71347271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split </a:t>
            </a:r>
            <a:r>
              <a:rPr lang="en-US" dirty="0" err="1" smtClean="0"/>
              <a:t>split</a:t>
            </a:r>
            <a:r>
              <a:rPr lang="en-US" dirty="0" smtClean="0"/>
              <a:t> plot error term is block crossed with any term involving the split-split-plot factor.</a:t>
            </a:r>
            <a:endParaRPr lang="en-US" dirty="0"/>
          </a:p>
        </p:txBody>
      </p:sp>
      <p:sp>
        <p:nvSpPr>
          <p:cNvPr id="4" name="Slide Number Placeholder 3"/>
          <p:cNvSpPr>
            <a:spLocks noGrp="1"/>
          </p:cNvSpPr>
          <p:nvPr>
            <p:ph type="sldNum" sz="quarter" idx="10"/>
          </p:nvPr>
        </p:nvSpPr>
        <p:spPr/>
        <p:txBody>
          <a:bodyPr/>
          <a:lstStyle/>
          <a:p>
            <a:fld id="{13F9AE8B-DDCA-4780-8A36-4C00D7C13D49}" type="slidenum">
              <a:rPr lang="en-US" smtClean="0"/>
              <a:t>18</a:t>
            </a:fld>
            <a:endParaRPr lang="en-US"/>
          </a:p>
        </p:txBody>
      </p:sp>
    </p:spTree>
    <p:extLst>
      <p:ext uri="{BB962C8B-B14F-4D97-AF65-F5344CB8AC3E}">
        <p14:creationId xmlns:p14="http://schemas.microsoft.com/office/powerpoint/2010/main" val="70644085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Confounding problem if not handled correctly.  Linear lack-of-fit</a:t>
            </a:r>
            <a:r>
              <a:rPr lang="en-US" baseline="0" dirty="0" smtClean="0"/>
              <a:t> again.</a:t>
            </a:r>
            <a:endParaRPr lang="en-US" dirty="0"/>
          </a:p>
        </p:txBody>
      </p:sp>
      <p:sp>
        <p:nvSpPr>
          <p:cNvPr id="4" name="Slide Number Placeholder 3"/>
          <p:cNvSpPr>
            <a:spLocks noGrp="1"/>
          </p:cNvSpPr>
          <p:nvPr>
            <p:ph type="sldNum" sz="quarter" idx="10"/>
          </p:nvPr>
        </p:nvSpPr>
        <p:spPr/>
        <p:txBody>
          <a:bodyPr/>
          <a:lstStyle/>
          <a:p>
            <a:fld id="{13F9AE8B-DDCA-4780-8A36-4C00D7C13D49}" type="slidenum">
              <a:rPr lang="en-US" smtClean="0"/>
              <a:t>19</a:t>
            </a:fld>
            <a:endParaRPr lang="en-US"/>
          </a:p>
        </p:txBody>
      </p:sp>
    </p:spTree>
    <p:extLst>
      <p:ext uri="{BB962C8B-B14F-4D97-AF65-F5344CB8AC3E}">
        <p14:creationId xmlns:p14="http://schemas.microsoft.com/office/powerpoint/2010/main" val="196805777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Tried to model all courses in 10</a:t>
            </a:r>
            <a:r>
              <a:rPr lang="en-US" baseline="30000" dirty="0" smtClean="0"/>
              <a:t>th</a:t>
            </a:r>
            <a:r>
              <a:rPr lang="en-US" baseline="0" dirty="0" smtClean="0"/>
              <a:t> grade, but split plot structure unnecessarily complex. We won’t model all these terms at once.  </a:t>
            </a:r>
            <a:r>
              <a:rPr lang="en-US" dirty="0" smtClean="0"/>
              <a:t>Class</a:t>
            </a:r>
            <a:r>
              <a:rPr lang="en-US" baseline="0" dirty="0" smtClean="0"/>
              <a:t> represents a single math class. </a:t>
            </a:r>
            <a:endParaRPr lang="en-US" dirty="0"/>
          </a:p>
        </p:txBody>
      </p:sp>
      <p:sp>
        <p:nvSpPr>
          <p:cNvPr id="4" name="Slide Number Placeholder 3"/>
          <p:cNvSpPr>
            <a:spLocks noGrp="1"/>
          </p:cNvSpPr>
          <p:nvPr>
            <p:ph type="sldNum" sz="quarter" idx="10"/>
          </p:nvPr>
        </p:nvSpPr>
        <p:spPr/>
        <p:txBody>
          <a:bodyPr/>
          <a:lstStyle/>
          <a:p>
            <a:fld id="{13F9AE8B-DDCA-4780-8A36-4C00D7C13D49}" type="slidenum">
              <a:rPr lang="en-US" smtClean="0"/>
              <a:t>20</a:t>
            </a:fld>
            <a:endParaRPr lang="en-US"/>
          </a:p>
        </p:txBody>
      </p:sp>
    </p:spTree>
    <p:extLst>
      <p:ext uri="{BB962C8B-B14F-4D97-AF65-F5344CB8AC3E}">
        <p14:creationId xmlns:p14="http://schemas.microsoft.com/office/powerpoint/2010/main" val="345025741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i</a:t>
            </a:r>
            <a:r>
              <a:rPr lang="en-US" dirty="0" smtClean="0"/>
              <a:t>=district,</a:t>
            </a:r>
            <a:r>
              <a:rPr lang="en-US" baseline="0" dirty="0" smtClean="0"/>
              <a:t> j=teacher, k=school.  WP covariate is handled as with a typical ANCOVA-like adjustment for means.  A split plot covariate affects both split plot analysis and whole plot analysis.</a:t>
            </a:r>
            <a:endParaRPr lang="en-US" dirty="0"/>
          </a:p>
        </p:txBody>
      </p:sp>
      <p:sp>
        <p:nvSpPr>
          <p:cNvPr id="4" name="Slide Number Placeholder 3"/>
          <p:cNvSpPr>
            <a:spLocks noGrp="1"/>
          </p:cNvSpPr>
          <p:nvPr>
            <p:ph type="sldNum" sz="quarter" idx="10"/>
          </p:nvPr>
        </p:nvSpPr>
        <p:spPr/>
        <p:txBody>
          <a:bodyPr/>
          <a:lstStyle/>
          <a:p>
            <a:fld id="{13F9AE8B-DDCA-4780-8A36-4C00D7C13D49}" type="slidenum">
              <a:rPr lang="en-US" smtClean="0"/>
              <a:t>21</a:t>
            </a:fld>
            <a:endParaRPr lang="en-US"/>
          </a:p>
        </p:txBody>
      </p:sp>
    </p:spTree>
    <p:extLst>
      <p:ext uri="{BB962C8B-B14F-4D97-AF65-F5344CB8AC3E}">
        <p14:creationId xmlns:p14="http://schemas.microsoft.com/office/powerpoint/2010/main" val="411708096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whole plot covariate is average</a:t>
            </a:r>
            <a:r>
              <a:rPr lang="en-US" baseline="0" dirty="0" smtClean="0"/>
              <a:t> teacher rating in school.  The split plot covariate includes an adjustment for average teacher rating.  We could include original school rating as another whole plot covariate.   In the example, whole plot covariate is confounded while WP(WPF), so we lose 1 </a:t>
            </a:r>
            <a:r>
              <a:rPr lang="en-US" baseline="0" dirty="0" err="1" smtClean="0"/>
              <a:t>df</a:t>
            </a:r>
            <a:r>
              <a:rPr lang="en-US" baseline="0" dirty="0" smtClean="0"/>
              <a:t> for the latter.</a:t>
            </a:r>
            <a:endParaRPr lang="en-US" dirty="0"/>
          </a:p>
        </p:txBody>
      </p:sp>
      <p:sp>
        <p:nvSpPr>
          <p:cNvPr id="4" name="Slide Number Placeholder 3"/>
          <p:cNvSpPr>
            <a:spLocks noGrp="1"/>
          </p:cNvSpPr>
          <p:nvPr>
            <p:ph type="sldNum" sz="quarter" idx="10"/>
          </p:nvPr>
        </p:nvSpPr>
        <p:spPr/>
        <p:txBody>
          <a:bodyPr/>
          <a:lstStyle/>
          <a:p>
            <a:fld id="{13F9AE8B-DDCA-4780-8A36-4C00D7C13D49}" type="slidenum">
              <a:rPr lang="en-US" smtClean="0"/>
              <a:t>22</a:t>
            </a:fld>
            <a:endParaRPr lang="en-US"/>
          </a:p>
        </p:txBody>
      </p:sp>
    </p:spTree>
    <p:extLst>
      <p:ext uri="{BB962C8B-B14F-4D97-AF65-F5344CB8AC3E}">
        <p14:creationId xmlns:p14="http://schemas.microsoft.com/office/powerpoint/2010/main" val="393884590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cover 25.1-25.3.  We will cover GLIM/GEE, but not get too far into details.</a:t>
            </a:r>
            <a:endParaRPr lang="en-US" dirty="0"/>
          </a:p>
        </p:txBody>
      </p:sp>
      <p:sp>
        <p:nvSpPr>
          <p:cNvPr id="4" name="Slide Number Placeholder 3"/>
          <p:cNvSpPr>
            <a:spLocks noGrp="1"/>
          </p:cNvSpPr>
          <p:nvPr>
            <p:ph type="sldNum" sz="quarter" idx="10"/>
          </p:nvPr>
        </p:nvSpPr>
        <p:spPr/>
        <p:txBody>
          <a:bodyPr/>
          <a:lstStyle/>
          <a:p>
            <a:fld id="{13F9AE8B-DDCA-4780-8A36-4C00D7C13D49}" type="slidenum">
              <a:rPr lang="en-US" smtClean="0"/>
              <a:t>24</a:t>
            </a:fld>
            <a:endParaRPr lang="en-US"/>
          </a:p>
        </p:txBody>
      </p:sp>
    </p:spTree>
    <p:extLst>
      <p:ext uri="{BB962C8B-B14F-4D97-AF65-F5344CB8AC3E}">
        <p14:creationId xmlns:p14="http://schemas.microsoft.com/office/powerpoint/2010/main" val="116635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Alpha(</a:t>
            </a:r>
            <a:r>
              <a:rPr lang="en-US" dirty="0" err="1" smtClean="0"/>
              <a:t>i</a:t>
            </a:r>
            <a:r>
              <a:rPr lang="en-US" dirty="0" smtClean="0"/>
              <a:t>)</a:t>
            </a:r>
            <a:r>
              <a:rPr lang="en-US" baseline="0" dirty="0" smtClean="0"/>
              <a:t> often represents a demographic factor.  R(m(</a:t>
            </a:r>
            <a:r>
              <a:rPr lang="en-US" baseline="0" dirty="0" err="1" smtClean="0"/>
              <a:t>i</a:t>
            </a:r>
            <a:r>
              <a:rPr lang="en-US" baseline="0" dirty="0" smtClean="0"/>
              <a:t>)) is the “subject”, tau is the repeated measures factor</a:t>
            </a:r>
            <a:endParaRPr lang="en-US" dirty="0"/>
          </a:p>
        </p:txBody>
      </p:sp>
      <p:sp>
        <p:nvSpPr>
          <p:cNvPr id="4" name="Slide Number Placeholder 3"/>
          <p:cNvSpPr>
            <a:spLocks noGrp="1"/>
          </p:cNvSpPr>
          <p:nvPr>
            <p:ph type="sldNum" sz="quarter" idx="10"/>
          </p:nvPr>
        </p:nvSpPr>
        <p:spPr/>
        <p:txBody>
          <a:bodyPr/>
          <a:lstStyle/>
          <a:p>
            <a:fld id="{13F9AE8B-DDCA-4780-8A36-4C00D7C13D49}" type="slidenum">
              <a:rPr lang="en-US" smtClean="0"/>
              <a:t>25</a:t>
            </a:fld>
            <a:endParaRPr lang="en-US"/>
          </a:p>
        </p:txBody>
      </p:sp>
    </p:spTree>
    <p:extLst>
      <p:ext uri="{BB962C8B-B14F-4D97-AF65-F5344CB8AC3E}">
        <p14:creationId xmlns:p14="http://schemas.microsoft.com/office/powerpoint/2010/main" val="426250189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Removing H20</a:t>
            </a:r>
            <a:r>
              <a:rPr lang="en-US" baseline="0" dirty="0" smtClean="0"/>
              <a:t> condensate from fuel cells is a big problem.  For subject(group), client actually used a single cell for multiple days.  Voltage is not randomized, but slowly increased then decreased.  Each experiment took hours.</a:t>
            </a:r>
            <a:endParaRPr lang="en-US" dirty="0"/>
          </a:p>
        </p:txBody>
      </p:sp>
      <p:sp>
        <p:nvSpPr>
          <p:cNvPr id="4" name="Slide Number Placeholder 3"/>
          <p:cNvSpPr>
            <a:spLocks noGrp="1"/>
          </p:cNvSpPr>
          <p:nvPr>
            <p:ph type="sldNum" sz="quarter" idx="10"/>
          </p:nvPr>
        </p:nvSpPr>
        <p:spPr/>
        <p:txBody>
          <a:bodyPr/>
          <a:lstStyle/>
          <a:p>
            <a:fld id="{13F9AE8B-DDCA-4780-8A36-4C00D7C13D49}" type="slidenum">
              <a:rPr lang="en-US" smtClean="0"/>
              <a:t>26</a:t>
            </a:fld>
            <a:endParaRPr lang="en-US"/>
          </a:p>
        </p:txBody>
      </p:sp>
    </p:spTree>
    <p:extLst>
      <p:ext uri="{BB962C8B-B14F-4D97-AF65-F5344CB8AC3E}">
        <p14:creationId xmlns:p14="http://schemas.microsoft.com/office/powerpoint/2010/main" val="3116568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Think of our IRR example, irrigation</a:t>
            </a:r>
            <a:r>
              <a:rPr lang="en-US" baseline="0" dirty="0" smtClean="0"/>
              <a:t> by fertilizer</a:t>
            </a:r>
            <a:endParaRPr lang="en-US" dirty="0"/>
          </a:p>
        </p:txBody>
      </p:sp>
      <p:sp>
        <p:nvSpPr>
          <p:cNvPr id="4" name="Slide Number Placeholder 3"/>
          <p:cNvSpPr>
            <a:spLocks noGrp="1"/>
          </p:cNvSpPr>
          <p:nvPr>
            <p:ph type="sldNum" sz="quarter" idx="10"/>
          </p:nvPr>
        </p:nvSpPr>
        <p:spPr/>
        <p:txBody>
          <a:bodyPr/>
          <a:lstStyle/>
          <a:p>
            <a:fld id="{13F9AE8B-DDCA-4780-8A36-4C00D7C13D49}" type="slidenum">
              <a:rPr lang="en-US" smtClean="0"/>
              <a:t>2</a:t>
            </a:fld>
            <a:endParaRPr lang="en-US"/>
          </a:p>
        </p:txBody>
      </p:sp>
    </p:spTree>
    <p:extLst>
      <p:ext uri="{BB962C8B-B14F-4D97-AF65-F5344CB8AC3E}">
        <p14:creationId xmlns:p14="http://schemas.microsoft.com/office/powerpoint/2010/main" val="281668171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Exchangeable model (compound symmetry)</a:t>
            </a:r>
            <a:endParaRPr lang="en-US" dirty="0"/>
          </a:p>
        </p:txBody>
      </p:sp>
      <p:sp>
        <p:nvSpPr>
          <p:cNvPr id="4" name="Slide Number Placeholder 3"/>
          <p:cNvSpPr>
            <a:spLocks noGrp="1"/>
          </p:cNvSpPr>
          <p:nvPr>
            <p:ph type="sldNum" sz="quarter" idx="10"/>
          </p:nvPr>
        </p:nvSpPr>
        <p:spPr/>
        <p:txBody>
          <a:bodyPr/>
          <a:lstStyle/>
          <a:p>
            <a:fld id="{13F9AE8B-DDCA-4780-8A36-4C00D7C13D49}" type="slidenum">
              <a:rPr lang="en-US" smtClean="0"/>
              <a:t>28</a:t>
            </a:fld>
            <a:endParaRPr lang="en-US"/>
          </a:p>
        </p:txBody>
      </p:sp>
    </p:spTree>
    <p:extLst>
      <p:ext uri="{BB962C8B-B14F-4D97-AF65-F5344CB8AC3E}">
        <p14:creationId xmlns:p14="http://schemas.microsoft.com/office/powerpoint/2010/main" val="147922884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We’re using j in place of I to set up a linear model.   Run</a:t>
            </a:r>
            <a:r>
              <a:rPr lang="en-US" baseline="0" dirty="0" smtClean="0"/>
              <a:t> conventional model SAS code.</a:t>
            </a:r>
            <a:endParaRPr lang="en-US" dirty="0"/>
          </a:p>
        </p:txBody>
      </p:sp>
      <p:sp>
        <p:nvSpPr>
          <p:cNvPr id="4" name="Slide Number Placeholder 3"/>
          <p:cNvSpPr>
            <a:spLocks noGrp="1"/>
          </p:cNvSpPr>
          <p:nvPr>
            <p:ph type="sldNum" sz="quarter" idx="10"/>
          </p:nvPr>
        </p:nvSpPr>
        <p:spPr/>
        <p:txBody>
          <a:bodyPr/>
          <a:lstStyle/>
          <a:p>
            <a:fld id="{13F9AE8B-DDCA-4780-8A36-4C00D7C13D49}" type="slidenum">
              <a:rPr lang="en-US" smtClean="0"/>
              <a:t>30</a:t>
            </a:fld>
            <a:endParaRPr lang="en-US"/>
          </a:p>
        </p:txBody>
      </p:sp>
    </p:spTree>
    <p:extLst>
      <p:ext uri="{BB962C8B-B14F-4D97-AF65-F5344CB8AC3E}">
        <p14:creationId xmlns:p14="http://schemas.microsoft.com/office/powerpoint/2010/main" val="348702312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 stands in for m(j)</a:t>
            </a:r>
            <a:endParaRPr lang="en-US" dirty="0"/>
          </a:p>
        </p:txBody>
      </p:sp>
      <p:sp>
        <p:nvSpPr>
          <p:cNvPr id="4" name="Slide Number Placeholder 3"/>
          <p:cNvSpPr>
            <a:spLocks noGrp="1"/>
          </p:cNvSpPr>
          <p:nvPr>
            <p:ph type="sldNum" sz="quarter" idx="10"/>
          </p:nvPr>
        </p:nvSpPr>
        <p:spPr/>
        <p:txBody>
          <a:bodyPr/>
          <a:lstStyle/>
          <a:p>
            <a:fld id="{13F9AE8B-DDCA-4780-8A36-4C00D7C13D49}" type="slidenum">
              <a:rPr lang="en-US" smtClean="0"/>
              <a:t>31</a:t>
            </a:fld>
            <a:endParaRPr lang="en-US"/>
          </a:p>
        </p:txBody>
      </p:sp>
    </p:spTree>
    <p:extLst>
      <p:ext uri="{BB962C8B-B14F-4D97-AF65-F5344CB8AC3E}">
        <p14:creationId xmlns:p14="http://schemas.microsoft.com/office/powerpoint/2010/main" val="131174385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3F9AE8B-DDCA-4780-8A36-4C00D7C13D49}" type="slidenum">
              <a:rPr lang="en-US" smtClean="0"/>
              <a:t>33</a:t>
            </a:fld>
            <a:endParaRPr lang="en-US"/>
          </a:p>
        </p:txBody>
      </p:sp>
    </p:spTree>
    <p:extLst>
      <p:ext uri="{BB962C8B-B14F-4D97-AF65-F5344CB8AC3E}">
        <p14:creationId xmlns:p14="http://schemas.microsoft.com/office/powerpoint/2010/main" val="370193983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Unstructured correlations can be hard to fit for unbalanced experiments.</a:t>
            </a:r>
            <a:endParaRPr lang="en-US" dirty="0"/>
          </a:p>
        </p:txBody>
      </p:sp>
      <p:sp>
        <p:nvSpPr>
          <p:cNvPr id="4" name="Slide Number Placeholder 3"/>
          <p:cNvSpPr>
            <a:spLocks noGrp="1"/>
          </p:cNvSpPr>
          <p:nvPr>
            <p:ph type="sldNum" sz="quarter" idx="10"/>
          </p:nvPr>
        </p:nvSpPr>
        <p:spPr/>
        <p:txBody>
          <a:bodyPr/>
          <a:lstStyle/>
          <a:p>
            <a:fld id="{13F9AE8B-DDCA-4780-8A36-4C00D7C13D49}" type="slidenum">
              <a:rPr lang="en-US" smtClean="0"/>
              <a:t>35</a:t>
            </a:fld>
            <a:endParaRPr lang="en-US"/>
          </a:p>
        </p:txBody>
      </p:sp>
    </p:spTree>
    <p:extLst>
      <p:ext uri="{BB962C8B-B14F-4D97-AF65-F5344CB8AC3E}">
        <p14:creationId xmlns:p14="http://schemas.microsoft.com/office/powerpoint/2010/main" val="326967177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MLE for beta works</a:t>
            </a:r>
            <a:r>
              <a:rPr lang="en-US" baseline="0" dirty="0" smtClean="0"/>
              <a:t> out similar to WLS.  MLE is biased for variance component (think of normal random sample).  PY is distributed multivariate normal too.  Modeling residuals occurs in right dimension (n-q, where q is the number of random effects).  H depends on G and R only (not beta).</a:t>
            </a:r>
            <a:endParaRPr lang="en-US" dirty="0"/>
          </a:p>
        </p:txBody>
      </p:sp>
      <p:sp>
        <p:nvSpPr>
          <p:cNvPr id="4" name="Slide Number Placeholder 3"/>
          <p:cNvSpPr>
            <a:spLocks noGrp="1"/>
          </p:cNvSpPr>
          <p:nvPr>
            <p:ph type="sldNum" sz="quarter" idx="10"/>
          </p:nvPr>
        </p:nvSpPr>
        <p:spPr/>
        <p:txBody>
          <a:bodyPr/>
          <a:lstStyle/>
          <a:p>
            <a:fld id="{13F9AE8B-DDCA-4780-8A36-4C00D7C13D49}" type="slidenum">
              <a:rPr lang="en-US" smtClean="0"/>
              <a:t>38</a:t>
            </a:fld>
            <a:endParaRPr lang="en-US"/>
          </a:p>
        </p:txBody>
      </p:sp>
    </p:spTree>
    <p:extLst>
      <p:ext uri="{BB962C8B-B14F-4D97-AF65-F5344CB8AC3E}">
        <p14:creationId xmlns:p14="http://schemas.microsoft.com/office/powerpoint/2010/main" val="297626482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Variance component estimates will be unbiased</a:t>
            </a:r>
            <a:endParaRPr lang="en-US" dirty="0"/>
          </a:p>
        </p:txBody>
      </p:sp>
      <p:sp>
        <p:nvSpPr>
          <p:cNvPr id="4" name="Slide Number Placeholder 3"/>
          <p:cNvSpPr>
            <a:spLocks noGrp="1"/>
          </p:cNvSpPr>
          <p:nvPr>
            <p:ph type="sldNum" sz="quarter" idx="10"/>
          </p:nvPr>
        </p:nvSpPr>
        <p:spPr/>
        <p:txBody>
          <a:bodyPr/>
          <a:lstStyle/>
          <a:p>
            <a:fld id="{13F9AE8B-DDCA-4780-8A36-4C00D7C13D49}" type="slidenum">
              <a:rPr lang="en-US" smtClean="0"/>
              <a:t>39</a:t>
            </a:fld>
            <a:endParaRPr lang="en-US"/>
          </a:p>
        </p:txBody>
      </p:sp>
    </p:spTree>
    <p:extLst>
      <p:ext uri="{BB962C8B-B14F-4D97-AF65-F5344CB8AC3E}">
        <p14:creationId xmlns:p14="http://schemas.microsoft.com/office/powerpoint/2010/main" val="269726309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SAS tells you whether or not smaller is better.</a:t>
            </a:r>
            <a:endParaRPr lang="en-US" dirty="0"/>
          </a:p>
        </p:txBody>
      </p:sp>
      <p:sp>
        <p:nvSpPr>
          <p:cNvPr id="4" name="Slide Number Placeholder 3"/>
          <p:cNvSpPr>
            <a:spLocks noGrp="1"/>
          </p:cNvSpPr>
          <p:nvPr>
            <p:ph type="sldNum" sz="quarter" idx="10"/>
          </p:nvPr>
        </p:nvSpPr>
        <p:spPr/>
        <p:txBody>
          <a:bodyPr/>
          <a:lstStyle/>
          <a:p>
            <a:fld id="{13F9AE8B-DDCA-4780-8A36-4C00D7C13D49}" type="slidenum">
              <a:rPr lang="en-US" smtClean="0"/>
              <a:t>41</a:t>
            </a:fld>
            <a:endParaRPr lang="en-US"/>
          </a:p>
        </p:txBody>
      </p:sp>
    </p:spTree>
    <p:extLst>
      <p:ext uri="{BB962C8B-B14F-4D97-AF65-F5344CB8AC3E}">
        <p14:creationId xmlns:p14="http://schemas.microsoft.com/office/powerpoint/2010/main" val="339686251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(or perhaps AR(1) worked best)</a:t>
            </a:r>
            <a:endParaRPr lang="en-US" dirty="0"/>
          </a:p>
        </p:txBody>
      </p:sp>
      <p:sp>
        <p:nvSpPr>
          <p:cNvPr id="4" name="Slide Number Placeholder 3"/>
          <p:cNvSpPr>
            <a:spLocks noGrp="1"/>
          </p:cNvSpPr>
          <p:nvPr>
            <p:ph type="sldNum" sz="quarter" idx="10"/>
          </p:nvPr>
        </p:nvSpPr>
        <p:spPr/>
        <p:txBody>
          <a:bodyPr/>
          <a:lstStyle/>
          <a:p>
            <a:fld id="{13F9AE8B-DDCA-4780-8A36-4C00D7C13D49}" type="slidenum">
              <a:rPr lang="en-US" smtClean="0"/>
              <a:t>42</a:t>
            </a:fld>
            <a:endParaRPr lang="en-US"/>
          </a:p>
        </p:txBody>
      </p:sp>
    </p:spTree>
    <p:extLst>
      <p:ext uri="{BB962C8B-B14F-4D97-AF65-F5344CB8AC3E}">
        <p14:creationId xmlns:p14="http://schemas.microsoft.com/office/powerpoint/2010/main" val="201714175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706 notes—originally written</a:t>
            </a:r>
            <a:r>
              <a:rPr lang="en-US" baseline="0" dirty="0" smtClean="0"/>
              <a:t> by Tim Hanson</a:t>
            </a:r>
            <a:endParaRPr lang="en-US" dirty="0"/>
          </a:p>
        </p:txBody>
      </p:sp>
      <p:sp>
        <p:nvSpPr>
          <p:cNvPr id="4" name="Slide Number Placeholder 3"/>
          <p:cNvSpPr>
            <a:spLocks noGrp="1"/>
          </p:cNvSpPr>
          <p:nvPr>
            <p:ph type="sldNum" sz="quarter" idx="10"/>
          </p:nvPr>
        </p:nvSpPr>
        <p:spPr/>
        <p:txBody>
          <a:bodyPr/>
          <a:lstStyle/>
          <a:p>
            <a:fld id="{13F9AE8B-DDCA-4780-8A36-4C00D7C13D49}" type="slidenum">
              <a:rPr lang="en-US" smtClean="0"/>
              <a:t>43</a:t>
            </a:fld>
            <a:endParaRPr lang="en-US"/>
          </a:p>
        </p:txBody>
      </p:sp>
    </p:spTree>
    <p:extLst>
      <p:ext uri="{BB962C8B-B14F-4D97-AF65-F5344CB8AC3E}">
        <p14:creationId xmlns:p14="http://schemas.microsoft.com/office/powerpoint/2010/main" val="34454489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 complex introductory example.  </a:t>
            </a:r>
            <a:r>
              <a:rPr lang="en-US" dirty="0" err="1" smtClean="0"/>
              <a:t>Yandell</a:t>
            </a:r>
            <a:r>
              <a:rPr lang="en-US" baseline="0" dirty="0" smtClean="0"/>
              <a:t> introduces a different split plot design, and only introduces this one later.  The whole plot is the experimental unit for the whole plot factor.</a:t>
            </a:r>
            <a:endParaRPr lang="en-US" dirty="0"/>
          </a:p>
        </p:txBody>
      </p:sp>
      <p:sp>
        <p:nvSpPr>
          <p:cNvPr id="4" name="Slide Number Placeholder 3"/>
          <p:cNvSpPr>
            <a:spLocks noGrp="1"/>
          </p:cNvSpPr>
          <p:nvPr>
            <p:ph type="sldNum" sz="quarter" idx="10"/>
          </p:nvPr>
        </p:nvSpPr>
        <p:spPr/>
        <p:txBody>
          <a:bodyPr/>
          <a:lstStyle/>
          <a:p>
            <a:fld id="{13F9AE8B-DDCA-4780-8A36-4C00D7C13D49}" type="slidenum">
              <a:rPr lang="en-US" smtClean="0"/>
              <a:t>5</a:t>
            </a:fld>
            <a:endParaRPr lang="en-US"/>
          </a:p>
        </p:txBody>
      </p:sp>
    </p:spTree>
    <p:extLst>
      <p:ext uri="{BB962C8B-B14F-4D97-AF65-F5344CB8AC3E}">
        <p14:creationId xmlns:p14="http://schemas.microsoft.com/office/powerpoint/2010/main" val="303396612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bullet describes the approach I just outlined.  Can use GLS estimates too.  </a:t>
            </a:r>
            <a:endParaRPr lang="en-US" dirty="0"/>
          </a:p>
        </p:txBody>
      </p:sp>
      <p:sp>
        <p:nvSpPr>
          <p:cNvPr id="4" name="Slide Number Placeholder 3"/>
          <p:cNvSpPr>
            <a:spLocks noGrp="1"/>
          </p:cNvSpPr>
          <p:nvPr>
            <p:ph type="sldNum" sz="quarter" idx="10"/>
          </p:nvPr>
        </p:nvSpPr>
        <p:spPr/>
        <p:txBody>
          <a:bodyPr/>
          <a:lstStyle/>
          <a:p>
            <a:fld id="{13F9AE8B-DDCA-4780-8A36-4C00D7C13D49}" type="slidenum">
              <a:rPr lang="en-US" smtClean="0"/>
              <a:t>44</a:t>
            </a:fld>
            <a:endParaRPr lang="en-US"/>
          </a:p>
        </p:txBody>
      </p:sp>
    </p:spTree>
    <p:extLst>
      <p:ext uri="{BB962C8B-B14F-4D97-AF65-F5344CB8AC3E}">
        <p14:creationId xmlns:p14="http://schemas.microsoft.com/office/powerpoint/2010/main" val="249354427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RSPL stands for residual pseudo-likelihood.</a:t>
            </a:r>
            <a:r>
              <a:rPr lang="en-US" baseline="0" dirty="0" smtClean="0"/>
              <a:t>  MSPL stands for maximum</a:t>
            </a:r>
            <a:endParaRPr lang="en-US" dirty="0"/>
          </a:p>
        </p:txBody>
      </p:sp>
      <p:sp>
        <p:nvSpPr>
          <p:cNvPr id="4" name="Slide Number Placeholder 3"/>
          <p:cNvSpPr>
            <a:spLocks noGrp="1"/>
          </p:cNvSpPr>
          <p:nvPr>
            <p:ph type="sldNum" sz="quarter" idx="10"/>
          </p:nvPr>
        </p:nvSpPr>
        <p:spPr/>
        <p:txBody>
          <a:bodyPr/>
          <a:lstStyle/>
          <a:p>
            <a:fld id="{13F9AE8B-DDCA-4780-8A36-4C00D7C13D49}" type="slidenum">
              <a:rPr lang="en-US" smtClean="0"/>
              <a:t>46</a:t>
            </a:fld>
            <a:endParaRPr lang="en-US"/>
          </a:p>
        </p:txBody>
      </p:sp>
    </p:spTree>
    <p:extLst>
      <p:ext uri="{BB962C8B-B14F-4D97-AF65-F5344CB8AC3E}">
        <p14:creationId xmlns:p14="http://schemas.microsoft.com/office/powerpoint/2010/main" val="37982968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How</a:t>
            </a:r>
            <a:r>
              <a:rPr lang="en-US" baseline="0" dirty="0" smtClean="0"/>
              <a:t> much does confounding matter if the assignment of whole plot factor to whole plot is randomized?</a:t>
            </a:r>
            <a:endParaRPr lang="en-US" dirty="0"/>
          </a:p>
        </p:txBody>
      </p:sp>
      <p:sp>
        <p:nvSpPr>
          <p:cNvPr id="4" name="Slide Number Placeholder 3"/>
          <p:cNvSpPr>
            <a:spLocks noGrp="1"/>
          </p:cNvSpPr>
          <p:nvPr>
            <p:ph type="sldNum" sz="quarter" idx="10"/>
          </p:nvPr>
        </p:nvSpPr>
        <p:spPr/>
        <p:txBody>
          <a:bodyPr/>
          <a:lstStyle/>
          <a:p>
            <a:fld id="{13F9AE8B-DDCA-4780-8A36-4C00D7C13D49}" type="slidenum">
              <a:rPr lang="en-US" smtClean="0"/>
              <a:t>6</a:t>
            </a:fld>
            <a:endParaRPr lang="en-US"/>
          </a:p>
        </p:txBody>
      </p:sp>
    </p:spTree>
    <p:extLst>
      <p:ext uri="{BB962C8B-B14F-4D97-AF65-F5344CB8AC3E}">
        <p14:creationId xmlns:p14="http://schemas.microsoft.com/office/powerpoint/2010/main" val="16565520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When </a:t>
            </a:r>
            <a:r>
              <a:rPr lang="en-US" dirty="0" err="1" smtClean="0"/>
              <a:t>Yandell</a:t>
            </a:r>
            <a:r>
              <a:rPr lang="en-US" baseline="0" dirty="0" smtClean="0"/>
              <a:t> discusses this example, he uses Location for Block, and Block for Whole Plot.</a:t>
            </a:r>
            <a:endParaRPr lang="en-US" dirty="0"/>
          </a:p>
        </p:txBody>
      </p:sp>
      <p:sp>
        <p:nvSpPr>
          <p:cNvPr id="4" name="Slide Number Placeholder 3"/>
          <p:cNvSpPr>
            <a:spLocks noGrp="1"/>
          </p:cNvSpPr>
          <p:nvPr>
            <p:ph type="sldNum" sz="quarter" idx="10"/>
          </p:nvPr>
        </p:nvSpPr>
        <p:spPr/>
        <p:txBody>
          <a:bodyPr/>
          <a:lstStyle/>
          <a:p>
            <a:fld id="{13F9AE8B-DDCA-4780-8A36-4C00D7C13D49}" type="slidenum">
              <a:rPr lang="en-US" smtClean="0"/>
              <a:t>7</a:t>
            </a:fld>
            <a:endParaRPr lang="en-US"/>
          </a:p>
        </p:txBody>
      </p:sp>
    </p:spTree>
    <p:extLst>
      <p:ext uri="{BB962C8B-B14F-4D97-AF65-F5344CB8AC3E}">
        <p14:creationId xmlns:p14="http://schemas.microsoft.com/office/powerpoint/2010/main" val="37819548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3F9AE8B-DDCA-4780-8A36-4C00D7C13D49}" type="slidenum">
              <a:rPr lang="en-US" smtClean="0"/>
              <a:t>9</a:t>
            </a:fld>
            <a:endParaRPr lang="en-US"/>
          </a:p>
        </p:txBody>
      </p:sp>
    </p:spTree>
    <p:extLst>
      <p:ext uri="{BB962C8B-B14F-4D97-AF65-F5344CB8AC3E}">
        <p14:creationId xmlns:p14="http://schemas.microsoft.com/office/powerpoint/2010/main" val="57525672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Subscript for delta is an artifice to generate the right degrees of freedom.</a:t>
            </a:r>
            <a:endParaRPr lang="en-US" dirty="0"/>
          </a:p>
        </p:txBody>
      </p:sp>
      <p:sp>
        <p:nvSpPr>
          <p:cNvPr id="4" name="Slide Number Placeholder 3"/>
          <p:cNvSpPr>
            <a:spLocks noGrp="1"/>
          </p:cNvSpPr>
          <p:nvPr>
            <p:ph type="sldNum" sz="quarter" idx="10"/>
          </p:nvPr>
        </p:nvSpPr>
        <p:spPr/>
        <p:txBody>
          <a:bodyPr/>
          <a:lstStyle/>
          <a:p>
            <a:fld id="{13F9AE8B-DDCA-4780-8A36-4C00D7C13D49}" type="slidenum">
              <a:rPr lang="en-US" smtClean="0"/>
              <a:t>11</a:t>
            </a:fld>
            <a:endParaRPr lang="en-US"/>
          </a:p>
        </p:txBody>
      </p:sp>
    </p:spTree>
    <p:extLst>
      <p:ext uri="{BB962C8B-B14F-4D97-AF65-F5344CB8AC3E}">
        <p14:creationId xmlns:p14="http://schemas.microsoft.com/office/powerpoint/2010/main" val="27544178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Whole plots are </a:t>
            </a:r>
            <a:r>
              <a:rPr lang="en-US" baseline="0" dirty="0" smtClean="0"/>
              <a:t>experimental units assigned randomly to whole plot factor. </a:t>
            </a:r>
            <a:endParaRPr lang="en-US" dirty="0"/>
          </a:p>
        </p:txBody>
      </p:sp>
      <p:sp>
        <p:nvSpPr>
          <p:cNvPr id="4" name="Slide Number Placeholder 3"/>
          <p:cNvSpPr>
            <a:spLocks noGrp="1"/>
          </p:cNvSpPr>
          <p:nvPr>
            <p:ph type="sldNum" sz="quarter" idx="10"/>
          </p:nvPr>
        </p:nvSpPr>
        <p:spPr/>
        <p:txBody>
          <a:bodyPr/>
          <a:lstStyle/>
          <a:p>
            <a:fld id="{13F9AE8B-DDCA-4780-8A36-4C00D7C13D49}" type="slidenum">
              <a:rPr lang="en-US" smtClean="0"/>
              <a:t>12</a:t>
            </a:fld>
            <a:endParaRPr lang="en-US"/>
          </a:p>
        </p:txBody>
      </p:sp>
    </p:spTree>
    <p:extLst>
      <p:ext uri="{BB962C8B-B14F-4D97-AF65-F5344CB8AC3E}">
        <p14:creationId xmlns:p14="http://schemas.microsoft.com/office/powerpoint/2010/main" val="229623685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RCBD analogy is correct for the first design I presented</a:t>
            </a:r>
            <a:r>
              <a:rPr lang="en-US" smtClean="0"/>
              <a:t>. </a:t>
            </a:r>
            <a:endParaRPr lang="en-US" dirty="0"/>
          </a:p>
        </p:txBody>
      </p:sp>
      <p:sp>
        <p:nvSpPr>
          <p:cNvPr id="4" name="Slide Number Placeholder 3"/>
          <p:cNvSpPr>
            <a:spLocks noGrp="1"/>
          </p:cNvSpPr>
          <p:nvPr>
            <p:ph type="sldNum" sz="quarter" idx="10"/>
          </p:nvPr>
        </p:nvSpPr>
        <p:spPr/>
        <p:txBody>
          <a:bodyPr/>
          <a:lstStyle/>
          <a:p>
            <a:fld id="{13F9AE8B-DDCA-4780-8A36-4C00D7C13D49}" type="slidenum">
              <a:rPr lang="en-US" smtClean="0"/>
              <a:t>15</a:t>
            </a:fld>
            <a:endParaRPr lang="en-US"/>
          </a:p>
        </p:txBody>
      </p:sp>
    </p:spTree>
    <p:extLst>
      <p:ext uri="{BB962C8B-B14F-4D97-AF65-F5344CB8AC3E}">
        <p14:creationId xmlns:p14="http://schemas.microsoft.com/office/powerpoint/2010/main" val="28701877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8458200" cy="5943600"/>
            <a:chOff x="0" y="0"/>
            <a:chExt cx="5328" cy="3744"/>
          </a:xfrm>
        </p:grpSpPr>
        <p:sp>
          <p:nvSpPr>
            <p:cNvPr id="5" name="Freeform 3"/>
            <p:cNvSpPr>
              <a:spLocks/>
            </p:cNvSpPr>
            <p:nvPr/>
          </p:nvSpPr>
          <p:spPr bwMode="hidden">
            <a:xfrm>
              <a:off x="0" y="1440"/>
              <a:ext cx="5155" cy="2304"/>
            </a:xfrm>
            <a:custGeom>
              <a:avLst/>
              <a:gdLst/>
              <a:ahLst/>
              <a:cxnLst>
                <a:cxn ang="0">
                  <a:pos x="5154" y="1769"/>
                </a:cxn>
                <a:cxn ang="0">
                  <a:pos x="0" y="2304"/>
                </a:cxn>
                <a:cxn ang="0">
                  <a:pos x="0" y="1252"/>
                </a:cxn>
                <a:cxn ang="0">
                  <a:pos x="5155" y="0"/>
                </a:cxn>
                <a:cxn ang="0">
                  <a:pos x="5155" y="1416"/>
                </a:cxn>
                <a:cxn ang="0">
                  <a:pos x="5154" y="1769"/>
                </a:cxn>
              </a:cxnLst>
              <a:rect l="0" t="0" r="r" b="b"/>
              <a:pathLst>
                <a:path w="5155" h="2304">
                  <a:moveTo>
                    <a:pt x="5154" y="1769"/>
                  </a:moveTo>
                  <a:lnTo>
                    <a:pt x="0" y="2304"/>
                  </a:lnTo>
                  <a:lnTo>
                    <a:pt x="0" y="1252"/>
                  </a:lnTo>
                  <a:lnTo>
                    <a:pt x="5155" y="0"/>
                  </a:lnTo>
                  <a:lnTo>
                    <a:pt x="5155" y="1416"/>
                  </a:lnTo>
                  <a:lnTo>
                    <a:pt x="5154" y="1769"/>
                  </a:lnTo>
                  <a:close/>
                </a:path>
              </a:pathLst>
            </a:custGeom>
            <a:gradFill rotWithShape="1">
              <a:gsLst>
                <a:gs pos="0">
                  <a:schemeClr val="bg1">
                    <a:gamma/>
                    <a:shade val="84706"/>
                    <a:invGamma/>
                  </a:schemeClr>
                </a:gs>
                <a:gs pos="100000">
                  <a:schemeClr val="bg1"/>
                </a:gs>
              </a:gsLst>
              <a:lin ang="0" scaled="1"/>
            </a:gradFill>
            <a:ln w="9525">
              <a:noFill/>
              <a:round/>
              <a:headEnd/>
              <a:tailEnd/>
            </a:ln>
          </p:spPr>
          <p:txBody>
            <a:bodyPr/>
            <a:lstStyle/>
            <a:p>
              <a:pPr>
                <a:defRPr/>
              </a:pPr>
              <a:endParaRPr lang="en-US" dirty="0">
                <a:solidFill>
                  <a:srgbClr val="FFFFFF"/>
                </a:solidFill>
                <a:effectLst>
                  <a:outerShdw blurRad="38100" dist="38100" dir="2700000" algn="tl">
                    <a:srgbClr val="000000">
                      <a:alpha val="43137"/>
                    </a:srgbClr>
                  </a:outerShdw>
                </a:effectLst>
                <a:latin typeface="Arial Unicode MS"/>
                <a:ea typeface="+mn-ea"/>
              </a:endParaRPr>
            </a:p>
          </p:txBody>
        </p:sp>
        <p:sp>
          <p:nvSpPr>
            <p:cNvPr id="6" name="Freeform 4"/>
            <p:cNvSpPr>
              <a:spLocks/>
            </p:cNvSpPr>
            <p:nvPr/>
          </p:nvSpPr>
          <p:spPr bwMode="hidden">
            <a:xfrm>
              <a:off x="0" y="0"/>
              <a:ext cx="5328" cy="3689"/>
            </a:xfrm>
            <a:custGeom>
              <a:avLst/>
              <a:gdLst/>
              <a:ahLst/>
              <a:cxnLst>
                <a:cxn ang="0">
                  <a:pos x="5311" y="3209"/>
                </a:cxn>
                <a:cxn ang="0">
                  <a:pos x="0" y="3689"/>
                </a:cxn>
                <a:cxn ang="0">
                  <a:pos x="0" y="9"/>
                </a:cxn>
                <a:cxn ang="0">
                  <a:pos x="5328" y="0"/>
                </a:cxn>
                <a:cxn ang="0">
                  <a:pos x="5311" y="3209"/>
                </a:cxn>
              </a:cxnLst>
              <a:rect l="0" t="0" r="r" b="b"/>
              <a:pathLst>
                <a:path w="5328" h="3689">
                  <a:moveTo>
                    <a:pt x="5311" y="3209"/>
                  </a:moveTo>
                  <a:lnTo>
                    <a:pt x="0" y="3689"/>
                  </a:lnTo>
                  <a:lnTo>
                    <a:pt x="0" y="9"/>
                  </a:lnTo>
                  <a:lnTo>
                    <a:pt x="5328" y="0"/>
                  </a:lnTo>
                  <a:lnTo>
                    <a:pt x="5311" y="3209"/>
                  </a:lnTo>
                  <a:close/>
                </a:path>
              </a:pathLst>
            </a:custGeom>
            <a:gradFill rotWithShape="1">
              <a:gsLst>
                <a:gs pos="0">
                  <a:schemeClr val="bg2"/>
                </a:gs>
                <a:gs pos="100000">
                  <a:schemeClr val="bg1"/>
                </a:gs>
              </a:gsLst>
              <a:lin ang="0" scaled="1"/>
            </a:gradFill>
            <a:ln w="9525">
              <a:noFill/>
              <a:round/>
              <a:headEnd/>
              <a:tailEnd/>
            </a:ln>
          </p:spPr>
          <p:txBody>
            <a:bodyPr/>
            <a:lstStyle/>
            <a:p>
              <a:pPr>
                <a:defRPr/>
              </a:pPr>
              <a:endParaRPr lang="en-US" dirty="0">
                <a:solidFill>
                  <a:srgbClr val="FFFFFF"/>
                </a:solidFill>
                <a:effectLst>
                  <a:outerShdw blurRad="38100" dist="38100" dir="2700000" algn="tl">
                    <a:srgbClr val="000000">
                      <a:alpha val="43137"/>
                    </a:srgbClr>
                  </a:outerShdw>
                </a:effectLst>
                <a:latin typeface="Arial Unicode MS"/>
                <a:ea typeface="+mn-ea"/>
              </a:endParaRPr>
            </a:p>
          </p:txBody>
        </p:sp>
      </p:grpSp>
      <p:sp>
        <p:nvSpPr>
          <p:cNvPr id="5125" name="Rectangle 5"/>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smtClean="0"/>
              <a:t>Click to edit Master subtitle style</a:t>
            </a:r>
            <a:endParaRPr lang="en-US"/>
          </a:p>
        </p:txBody>
      </p:sp>
      <p:sp>
        <p:nvSpPr>
          <p:cNvPr id="5129" name="Rectangle 9"/>
          <p:cNvSpPr>
            <a:spLocks noGrp="1" noChangeArrowheads="1"/>
          </p:cNvSpPr>
          <p:nvPr>
            <p:ph type="ctrTitle" sz="quarter"/>
          </p:nvPr>
        </p:nvSpPr>
        <p:spPr>
          <a:xfrm>
            <a:off x="685800" y="1768475"/>
            <a:ext cx="7772400" cy="1736725"/>
          </a:xfrm>
        </p:spPr>
        <p:txBody>
          <a:bodyPr anchor="b" anchorCtr="1"/>
          <a:lstStyle>
            <a:lvl1pPr>
              <a:defRPr sz="5400"/>
            </a:lvl1pPr>
          </a:lstStyle>
          <a:p>
            <a:r>
              <a:rPr lang="en-US" smtClean="0"/>
              <a:t>Click to edit Master title style</a:t>
            </a:r>
            <a:endParaRPr lang="en-US"/>
          </a:p>
        </p:txBody>
      </p:sp>
      <p:sp>
        <p:nvSpPr>
          <p:cNvPr id="7" name="Rectangle 6"/>
          <p:cNvSpPr>
            <a:spLocks noGrp="1" noChangeArrowheads="1"/>
          </p:cNvSpPr>
          <p:nvPr>
            <p:ph type="dt" sz="quarter" idx="10"/>
          </p:nvPr>
        </p:nvSpPr>
        <p:spPr/>
        <p:txBody>
          <a:bodyPr/>
          <a:lstStyle>
            <a:lvl1pPr fontAlgn="auto">
              <a:spcBef>
                <a:spcPts val="0"/>
              </a:spcBef>
              <a:spcAft>
                <a:spcPts val="0"/>
              </a:spcAft>
              <a:defRPr/>
            </a:lvl1pPr>
          </a:lstStyle>
          <a:p>
            <a:pPr>
              <a:defRPr/>
            </a:pPr>
            <a:endParaRPr lang="en-US"/>
          </a:p>
        </p:txBody>
      </p:sp>
      <p:sp>
        <p:nvSpPr>
          <p:cNvPr id="8" name="Rectangle 7"/>
          <p:cNvSpPr>
            <a:spLocks noGrp="1" noChangeArrowheads="1"/>
          </p:cNvSpPr>
          <p:nvPr>
            <p:ph type="ftr" sz="quarter" idx="11"/>
          </p:nvPr>
        </p:nvSpPr>
        <p:spPr>
          <a:xfrm>
            <a:off x="3124200" y="6248400"/>
            <a:ext cx="2895600" cy="457200"/>
          </a:xfrm>
        </p:spPr>
        <p:txBody>
          <a:bodyPr/>
          <a:lstStyle>
            <a:lvl1pPr algn="ctr" fontAlgn="auto">
              <a:spcBef>
                <a:spcPts val="0"/>
              </a:spcBef>
              <a:spcAft>
                <a:spcPts val="0"/>
              </a:spcAft>
              <a:defRPr>
                <a:solidFill>
                  <a:srgbClr val="FFFFFF"/>
                </a:solidFill>
              </a:defRPr>
            </a:lvl1pPr>
          </a:lstStyle>
          <a:p>
            <a:pPr>
              <a:defRPr/>
            </a:pPr>
            <a:endParaRPr lang="en-US"/>
          </a:p>
        </p:txBody>
      </p:sp>
      <p:sp>
        <p:nvSpPr>
          <p:cNvPr id="9" name="Rectangle 8"/>
          <p:cNvSpPr>
            <a:spLocks noGrp="1" noChangeArrowheads="1"/>
          </p:cNvSpPr>
          <p:nvPr>
            <p:ph type="sldNum" sz="quarter" idx="12"/>
          </p:nvPr>
        </p:nvSpPr>
        <p:spPr/>
        <p:txBody>
          <a:bodyPr/>
          <a:lstStyle>
            <a:lvl1pPr>
              <a:defRPr/>
            </a:lvl1pPr>
          </a:lstStyle>
          <a:p>
            <a:fld id="{2674FFCE-E6C3-4A4D-90DB-63BE735EED53}" type="slidenum">
              <a:rPr lang="en-US" altLang="en-US"/>
              <a:pPr/>
              <a:t>‹#›</a:t>
            </a:fld>
            <a:endParaRPr lang="en-US" altLang="en-US"/>
          </a:p>
        </p:txBody>
      </p:sp>
    </p:spTree>
    <p:extLst>
      <p:ext uri="{BB962C8B-B14F-4D97-AF65-F5344CB8AC3E}">
        <p14:creationId xmlns:p14="http://schemas.microsoft.com/office/powerpoint/2010/main" val="1457605130"/>
      </p:ext>
    </p:extLst>
  </p:cSld>
  <p:clrMapOvr>
    <a:masterClrMapping/>
  </p:clrMapOvr>
  <p:transition spd="med">
    <p:dissolv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7"/>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6"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7" name="Rectangle 9"/>
          <p:cNvSpPr>
            <a:spLocks noGrp="1" noChangeArrowheads="1"/>
          </p:cNvSpPr>
          <p:nvPr>
            <p:ph type="sldNum" sz="quarter" idx="12"/>
          </p:nvPr>
        </p:nvSpPr>
        <p:spPr/>
        <p:txBody>
          <a:bodyPr/>
          <a:lstStyle>
            <a:lvl1pPr>
              <a:defRPr/>
            </a:lvl1pPr>
          </a:lstStyle>
          <a:p>
            <a:fld id="{D0DA24DD-2EC6-49F8-9EE9-41B466C398DA}" type="slidenum">
              <a:rPr lang="en-US" altLang="en-US"/>
              <a:pPr/>
              <a:t>‹#›</a:t>
            </a:fld>
            <a:endParaRPr lang="en-US" altLang="en-US"/>
          </a:p>
        </p:txBody>
      </p:sp>
    </p:spTree>
    <p:extLst>
      <p:ext uri="{BB962C8B-B14F-4D97-AF65-F5344CB8AC3E}">
        <p14:creationId xmlns:p14="http://schemas.microsoft.com/office/powerpoint/2010/main" val="151222362"/>
      </p:ext>
    </p:extLst>
  </p:cSld>
  <p:clrMapOvr>
    <a:masterClrMapping/>
  </p:clrMapOvr>
  <p:transition spd="med">
    <p:dissolv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924300"/>
            <a:ext cx="40386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7"/>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7"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8" name="Rectangle 9"/>
          <p:cNvSpPr>
            <a:spLocks noGrp="1" noChangeArrowheads="1"/>
          </p:cNvSpPr>
          <p:nvPr>
            <p:ph type="sldNum" sz="quarter" idx="12"/>
          </p:nvPr>
        </p:nvSpPr>
        <p:spPr/>
        <p:txBody>
          <a:bodyPr/>
          <a:lstStyle>
            <a:lvl1pPr>
              <a:defRPr/>
            </a:lvl1pPr>
          </a:lstStyle>
          <a:p>
            <a:fld id="{79A8E878-828B-4D0C-BAF9-78026CF6AEF6}" type="slidenum">
              <a:rPr lang="en-US" altLang="en-US"/>
              <a:pPr/>
              <a:t>‹#›</a:t>
            </a:fld>
            <a:endParaRPr lang="en-US" altLang="en-US"/>
          </a:p>
        </p:txBody>
      </p:sp>
    </p:spTree>
    <p:extLst>
      <p:ext uri="{BB962C8B-B14F-4D97-AF65-F5344CB8AC3E}">
        <p14:creationId xmlns:p14="http://schemas.microsoft.com/office/powerpoint/2010/main" val="3052274956"/>
      </p:ext>
    </p:extLst>
  </p:cSld>
  <p:clrMapOvr>
    <a:masterClrMapping/>
  </p:clrMapOvr>
  <p:transition spd="med">
    <p:dissolv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457200" y="304800"/>
            <a:ext cx="8229600" cy="1143000"/>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457200" y="1600200"/>
            <a:ext cx="40386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57200" y="3924300"/>
            <a:ext cx="40386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8200" y="3924300"/>
            <a:ext cx="40386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7"/>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8"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9" name="Rectangle 9"/>
          <p:cNvSpPr>
            <a:spLocks noGrp="1" noChangeArrowheads="1"/>
          </p:cNvSpPr>
          <p:nvPr>
            <p:ph type="sldNum" sz="quarter" idx="12"/>
          </p:nvPr>
        </p:nvSpPr>
        <p:spPr/>
        <p:txBody>
          <a:bodyPr/>
          <a:lstStyle>
            <a:lvl1pPr>
              <a:defRPr/>
            </a:lvl1pPr>
          </a:lstStyle>
          <a:p>
            <a:fld id="{0EBED48D-16D1-4751-BD3B-71BDE93D9E66}" type="slidenum">
              <a:rPr lang="en-US" altLang="en-US"/>
              <a:pPr/>
              <a:t>‹#›</a:t>
            </a:fld>
            <a:endParaRPr lang="en-US" altLang="en-US"/>
          </a:p>
        </p:txBody>
      </p:sp>
    </p:spTree>
    <p:extLst>
      <p:ext uri="{BB962C8B-B14F-4D97-AF65-F5344CB8AC3E}">
        <p14:creationId xmlns:p14="http://schemas.microsoft.com/office/powerpoint/2010/main" val="1645045685"/>
      </p:ext>
    </p:extLst>
  </p:cSld>
  <p:clrMapOvr>
    <a:masterClrMapping/>
  </p:clrMapOvr>
  <p:transition spd="med">
    <p:dissolv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924300"/>
            <a:ext cx="40386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7"/>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7"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8" name="Rectangle 9"/>
          <p:cNvSpPr>
            <a:spLocks noGrp="1" noChangeArrowheads="1"/>
          </p:cNvSpPr>
          <p:nvPr>
            <p:ph type="sldNum" sz="quarter" idx="12"/>
          </p:nvPr>
        </p:nvSpPr>
        <p:spPr/>
        <p:txBody>
          <a:bodyPr/>
          <a:lstStyle>
            <a:lvl1pPr>
              <a:defRPr/>
            </a:lvl1pPr>
          </a:lstStyle>
          <a:p>
            <a:fld id="{CEC0189A-1EBC-49B7-BC90-0833D6FD8545}" type="slidenum">
              <a:rPr lang="en-US" altLang="en-US"/>
              <a:pPr/>
              <a:t>‹#›</a:t>
            </a:fld>
            <a:endParaRPr lang="en-US" altLang="en-US"/>
          </a:p>
        </p:txBody>
      </p:sp>
    </p:spTree>
    <p:extLst>
      <p:ext uri="{BB962C8B-B14F-4D97-AF65-F5344CB8AC3E}">
        <p14:creationId xmlns:p14="http://schemas.microsoft.com/office/powerpoint/2010/main" val="1404317188"/>
      </p:ext>
    </p:extLst>
  </p:cSld>
  <p:clrMapOvr>
    <a:masterClrMapping/>
  </p:clrMapOvr>
  <p:transition spd="med">
    <p:dissolv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7"/>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5"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6" name="Rectangle 9"/>
          <p:cNvSpPr>
            <a:spLocks noGrp="1" noChangeArrowheads="1"/>
          </p:cNvSpPr>
          <p:nvPr>
            <p:ph type="sldNum" sz="quarter" idx="12"/>
          </p:nvPr>
        </p:nvSpPr>
        <p:spPr/>
        <p:txBody>
          <a:bodyPr/>
          <a:lstStyle>
            <a:lvl1pPr>
              <a:defRPr/>
            </a:lvl1pPr>
          </a:lstStyle>
          <a:p>
            <a:fld id="{C14C7DF1-CC32-46B8-8775-4542FF359BBA}" type="slidenum">
              <a:rPr lang="en-US" altLang="en-US"/>
              <a:pPr/>
              <a:t>‹#›</a:t>
            </a:fld>
            <a:endParaRPr lang="en-US" altLang="en-US"/>
          </a:p>
        </p:txBody>
      </p:sp>
    </p:spTree>
    <p:extLst>
      <p:ext uri="{BB962C8B-B14F-4D97-AF65-F5344CB8AC3E}">
        <p14:creationId xmlns:p14="http://schemas.microsoft.com/office/powerpoint/2010/main" val="1296900570"/>
      </p:ext>
    </p:extLst>
  </p:cSld>
  <p:clrMapOvr>
    <a:masterClrMapping/>
  </p:clrMapOvr>
  <p:transition spd="med">
    <p:dissolv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7"/>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5"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6" name="Rectangle 9"/>
          <p:cNvSpPr>
            <a:spLocks noGrp="1" noChangeArrowheads="1"/>
          </p:cNvSpPr>
          <p:nvPr>
            <p:ph type="sldNum" sz="quarter" idx="12"/>
          </p:nvPr>
        </p:nvSpPr>
        <p:spPr/>
        <p:txBody>
          <a:bodyPr/>
          <a:lstStyle>
            <a:lvl1pPr>
              <a:defRPr/>
            </a:lvl1pPr>
          </a:lstStyle>
          <a:p>
            <a:fld id="{0792381F-7DFE-4A52-91BB-1792F9E38A8E}" type="slidenum">
              <a:rPr lang="en-US" altLang="en-US"/>
              <a:pPr/>
              <a:t>‹#›</a:t>
            </a:fld>
            <a:endParaRPr lang="en-US" altLang="en-US"/>
          </a:p>
        </p:txBody>
      </p:sp>
    </p:spTree>
    <p:extLst>
      <p:ext uri="{BB962C8B-B14F-4D97-AF65-F5344CB8AC3E}">
        <p14:creationId xmlns:p14="http://schemas.microsoft.com/office/powerpoint/2010/main" val="522488118"/>
      </p:ext>
    </p:extLst>
  </p:cSld>
  <p:clrMapOvr>
    <a:masterClrMapping/>
  </p:clrMapOvr>
  <p:transition spd="med">
    <p:dissolv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7"/>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4"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5" name="Rectangle 9"/>
          <p:cNvSpPr>
            <a:spLocks noGrp="1" noChangeArrowheads="1"/>
          </p:cNvSpPr>
          <p:nvPr>
            <p:ph type="sldNum" sz="quarter" idx="12"/>
          </p:nvPr>
        </p:nvSpPr>
        <p:spPr/>
        <p:txBody>
          <a:bodyPr/>
          <a:lstStyle>
            <a:lvl1pPr>
              <a:defRPr/>
            </a:lvl1pPr>
          </a:lstStyle>
          <a:p>
            <a:fld id="{A20740A5-4829-44EF-8F44-655DB41DDF03}" type="slidenum">
              <a:rPr lang="en-US" altLang="en-US"/>
              <a:pPr/>
              <a:t>‹#›</a:t>
            </a:fld>
            <a:endParaRPr lang="en-US" altLang="en-US"/>
          </a:p>
        </p:txBody>
      </p:sp>
    </p:spTree>
    <p:extLst>
      <p:ext uri="{BB962C8B-B14F-4D97-AF65-F5344CB8AC3E}">
        <p14:creationId xmlns:p14="http://schemas.microsoft.com/office/powerpoint/2010/main" val="783904030"/>
      </p:ext>
    </p:extLst>
  </p:cSld>
  <p:clrMapOvr>
    <a:masterClrMapping/>
  </p:clrMapOvr>
  <p:transition spd="med">
    <p:dissolv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7"/>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3"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4" name="Rectangle 9"/>
          <p:cNvSpPr>
            <a:spLocks noGrp="1" noChangeArrowheads="1"/>
          </p:cNvSpPr>
          <p:nvPr>
            <p:ph type="sldNum" sz="quarter" idx="12"/>
          </p:nvPr>
        </p:nvSpPr>
        <p:spPr/>
        <p:txBody>
          <a:bodyPr/>
          <a:lstStyle>
            <a:lvl1pPr>
              <a:defRPr/>
            </a:lvl1pPr>
          </a:lstStyle>
          <a:p>
            <a:fld id="{5BDE41CF-CCF6-4643-9445-9BD42A4FC2E5}" type="slidenum">
              <a:rPr lang="en-US" altLang="en-US"/>
              <a:pPr/>
              <a:t>‹#›</a:t>
            </a:fld>
            <a:endParaRPr lang="en-US" altLang="en-US"/>
          </a:p>
        </p:txBody>
      </p:sp>
    </p:spTree>
    <p:extLst>
      <p:ext uri="{BB962C8B-B14F-4D97-AF65-F5344CB8AC3E}">
        <p14:creationId xmlns:p14="http://schemas.microsoft.com/office/powerpoint/2010/main" val="1229022758"/>
      </p:ext>
    </p:extLst>
  </p:cSld>
  <p:clrMapOvr>
    <a:masterClrMapping/>
  </p:clrMapOvr>
  <p:transition spd="med">
    <p:dissolv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7"/>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6"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7" name="Rectangle 9"/>
          <p:cNvSpPr>
            <a:spLocks noGrp="1" noChangeArrowheads="1"/>
          </p:cNvSpPr>
          <p:nvPr>
            <p:ph type="sldNum" sz="quarter" idx="12"/>
          </p:nvPr>
        </p:nvSpPr>
        <p:spPr/>
        <p:txBody>
          <a:bodyPr/>
          <a:lstStyle>
            <a:lvl1pPr>
              <a:defRPr/>
            </a:lvl1pPr>
          </a:lstStyle>
          <a:p>
            <a:fld id="{9D6F2CB5-12D3-4989-8CD0-8731309A1A75}" type="slidenum">
              <a:rPr lang="en-US" altLang="en-US"/>
              <a:pPr/>
              <a:t>‹#›</a:t>
            </a:fld>
            <a:endParaRPr lang="en-US" altLang="en-US"/>
          </a:p>
        </p:txBody>
      </p:sp>
    </p:spTree>
    <p:extLst>
      <p:ext uri="{BB962C8B-B14F-4D97-AF65-F5344CB8AC3E}">
        <p14:creationId xmlns:p14="http://schemas.microsoft.com/office/powerpoint/2010/main" val="1286862026"/>
      </p:ext>
    </p:extLst>
  </p:cSld>
  <p:clrMapOvr>
    <a:masterClrMapping/>
  </p:clrMapOvr>
  <p:transition spd="med">
    <p:dissolv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7"/>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6"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7" name="Rectangle 9"/>
          <p:cNvSpPr>
            <a:spLocks noGrp="1" noChangeArrowheads="1"/>
          </p:cNvSpPr>
          <p:nvPr>
            <p:ph type="sldNum" sz="quarter" idx="12"/>
          </p:nvPr>
        </p:nvSpPr>
        <p:spPr/>
        <p:txBody>
          <a:bodyPr/>
          <a:lstStyle>
            <a:lvl1pPr>
              <a:defRPr/>
            </a:lvl1pPr>
          </a:lstStyle>
          <a:p>
            <a:fld id="{1B937710-7EA2-4FF1-868D-AE401B3AB3F1}" type="slidenum">
              <a:rPr lang="en-US" altLang="en-US"/>
              <a:pPr/>
              <a:t>‹#›</a:t>
            </a:fld>
            <a:endParaRPr lang="en-US" altLang="en-US"/>
          </a:p>
        </p:txBody>
      </p:sp>
    </p:spTree>
    <p:extLst>
      <p:ext uri="{BB962C8B-B14F-4D97-AF65-F5344CB8AC3E}">
        <p14:creationId xmlns:p14="http://schemas.microsoft.com/office/powerpoint/2010/main" val="3721520010"/>
      </p:ext>
    </p:extLst>
  </p:cSld>
  <p:clrMapOvr>
    <a:masterClrMapping/>
  </p:clrMapOvr>
  <p:transition spd="med">
    <p:dissolv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7"/>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5"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6" name="Rectangle 9"/>
          <p:cNvSpPr>
            <a:spLocks noGrp="1" noChangeArrowheads="1"/>
          </p:cNvSpPr>
          <p:nvPr>
            <p:ph type="sldNum" sz="quarter" idx="12"/>
          </p:nvPr>
        </p:nvSpPr>
        <p:spPr/>
        <p:txBody>
          <a:bodyPr/>
          <a:lstStyle>
            <a:lvl1pPr>
              <a:defRPr/>
            </a:lvl1pPr>
          </a:lstStyle>
          <a:p>
            <a:fld id="{C4638CBD-CE4D-46C4-8B8E-72C8255F6E46}" type="slidenum">
              <a:rPr lang="en-US" altLang="en-US"/>
              <a:pPr/>
              <a:t>‹#›</a:t>
            </a:fld>
            <a:endParaRPr lang="en-US" altLang="en-US"/>
          </a:p>
        </p:txBody>
      </p:sp>
    </p:spTree>
    <p:extLst>
      <p:ext uri="{BB962C8B-B14F-4D97-AF65-F5344CB8AC3E}">
        <p14:creationId xmlns:p14="http://schemas.microsoft.com/office/powerpoint/2010/main" val="3103001820"/>
      </p:ext>
    </p:extLst>
  </p:cSld>
  <p:clrMapOvr>
    <a:masterClrMapping/>
  </p:clrMapOvr>
  <p:transition spd="med">
    <p:dissolv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04800"/>
            <a:ext cx="2057400" cy="5791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304800"/>
            <a:ext cx="6019800" cy="5791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7"/>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5"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6" name="Rectangle 9"/>
          <p:cNvSpPr>
            <a:spLocks noGrp="1" noChangeArrowheads="1"/>
          </p:cNvSpPr>
          <p:nvPr>
            <p:ph type="sldNum" sz="quarter" idx="12"/>
          </p:nvPr>
        </p:nvSpPr>
        <p:spPr/>
        <p:txBody>
          <a:bodyPr/>
          <a:lstStyle>
            <a:lvl1pPr>
              <a:defRPr/>
            </a:lvl1pPr>
          </a:lstStyle>
          <a:p>
            <a:fld id="{7D28F5F3-CAFC-49F2-847D-E62B3449CB3C}" type="slidenum">
              <a:rPr lang="en-US" altLang="en-US"/>
              <a:pPr/>
              <a:t>‹#›</a:t>
            </a:fld>
            <a:endParaRPr lang="en-US" altLang="en-US"/>
          </a:p>
        </p:txBody>
      </p:sp>
    </p:spTree>
    <p:extLst>
      <p:ext uri="{BB962C8B-B14F-4D97-AF65-F5344CB8AC3E}">
        <p14:creationId xmlns:p14="http://schemas.microsoft.com/office/powerpoint/2010/main" val="2520675169"/>
      </p:ext>
    </p:extLst>
  </p:cSld>
  <p:clrMapOvr>
    <a:masterClrMapping/>
  </p:clrMapOvr>
  <p:transition spd="med">
    <p:dissolv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5">
            <a:lum bright="-42000" contrast="-22000"/>
          </a:blip>
          <a:srcRect/>
          <a:tile tx="0" ty="0" sx="100000" sy="100000" flip="none" algn="tl"/>
        </a:blip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7242175" cy="1981200"/>
            <a:chOff x="0" y="0"/>
            <a:chExt cx="4562" cy="1248"/>
          </a:xfrm>
        </p:grpSpPr>
        <p:sp>
          <p:nvSpPr>
            <p:cNvPr id="4099" name="Freeform 3"/>
            <p:cNvSpPr>
              <a:spLocks/>
            </p:cNvSpPr>
            <p:nvPr/>
          </p:nvSpPr>
          <p:spPr bwMode="hidden">
            <a:xfrm>
              <a:off x="0" y="583"/>
              <a:ext cx="4487" cy="665"/>
            </a:xfrm>
            <a:custGeom>
              <a:avLst/>
              <a:gdLst/>
              <a:ahLst/>
              <a:cxnLst>
                <a:cxn ang="0">
                  <a:pos x="4800" y="299"/>
                </a:cxn>
                <a:cxn ang="0">
                  <a:pos x="0" y="665"/>
                </a:cxn>
                <a:cxn ang="0">
                  <a:pos x="0" y="0"/>
                </a:cxn>
                <a:cxn ang="0">
                  <a:pos x="4806" y="1"/>
                </a:cxn>
                <a:cxn ang="0">
                  <a:pos x="4800" y="153"/>
                </a:cxn>
                <a:cxn ang="0">
                  <a:pos x="4800" y="299"/>
                </a:cxn>
              </a:cxnLst>
              <a:rect l="0" t="0" r="r" b="b"/>
              <a:pathLst>
                <a:path w="4806" h="665">
                  <a:moveTo>
                    <a:pt x="4800" y="299"/>
                  </a:moveTo>
                  <a:lnTo>
                    <a:pt x="0" y="665"/>
                  </a:lnTo>
                  <a:lnTo>
                    <a:pt x="0" y="0"/>
                  </a:lnTo>
                  <a:lnTo>
                    <a:pt x="4806" y="1"/>
                  </a:lnTo>
                  <a:lnTo>
                    <a:pt x="4800" y="153"/>
                  </a:lnTo>
                  <a:lnTo>
                    <a:pt x="4800" y="299"/>
                  </a:lnTo>
                  <a:close/>
                </a:path>
              </a:pathLst>
            </a:custGeom>
            <a:gradFill rotWithShape="1">
              <a:gsLst>
                <a:gs pos="0">
                  <a:schemeClr val="bg1">
                    <a:gamma/>
                    <a:shade val="94118"/>
                    <a:invGamma/>
                  </a:schemeClr>
                </a:gs>
                <a:gs pos="100000">
                  <a:schemeClr val="bg1"/>
                </a:gs>
              </a:gsLst>
              <a:lin ang="0" scaled="1"/>
            </a:gradFill>
            <a:ln w="9525">
              <a:noFill/>
              <a:round/>
              <a:headEnd/>
              <a:tailEnd/>
            </a:ln>
          </p:spPr>
          <p:txBody>
            <a:bodyPr/>
            <a:lstStyle/>
            <a:p>
              <a:pPr>
                <a:defRPr/>
              </a:pPr>
              <a:endParaRPr lang="en-US" dirty="0">
                <a:solidFill>
                  <a:srgbClr val="FFFFFF"/>
                </a:solidFill>
                <a:effectLst>
                  <a:outerShdw blurRad="38100" dist="38100" dir="2700000" algn="tl">
                    <a:srgbClr val="000000">
                      <a:alpha val="43137"/>
                    </a:srgbClr>
                  </a:outerShdw>
                </a:effectLst>
                <a:latin typeface="Arial Unicode MS"/>
                <a:ea typeface="+mn-ea"/>
              </a:endParaRPr>
            </a:p>
          </p:txBody>
        </p:sp>
        <p:sp>
          <p:nvSpPr>
            <p:cNvPr id="4100" name="Freeform 4"/>
            <p:cNvSpPr>
              <a:spLocks/>
            </p:cNvSpPr>
            <p:nvPr/>
          </p:nvSpPr>
          <p:spPr bwMode="hidden">
            <a:xfrm>
              <a:off x="0" y="0"/>
              <a:ext cx="4562" cy="1199"/>
            </a:xfrm>
            <a:custGeom>
              <a:avLst/>
              <a:gdLst/>
              <a:ahLst/>
              <a:cxnLst>
                <a:cxn ang="0">
                  <a:pos x="4560" y="932"/>
                </a:cxn>
                <a:cxn ang="0">
                  <a:pos x="0" y="1199"/>
                </a:cxn>
                <a:cxn ang="0">
                  <a:pos x="0" y="0"/>
                </a:cxn>
                <a:cxn ang="0">
                  <a:pos x="4562" y="0"/>
                </a:cxn>
                <a:cxn ang="0">
                  <a:pos x="4560" y="932"/>
                </a:cxn>
                <a:cxn ang="0">
                  <a:pos x="4560" y="932"/>
                </a:cxn>
              </a:cxnLst>
              <a:rect l="0" t="0" r="r" b="b"/>
              <a:pathLst>
                <a:path w="4562" h="1199">
                  <a:moveTo>
                    <a:pt x="4560" y="932"/>
                  </a:moveTo>
                  <a:lnTo>
                    <a:pt x="0" y="1199"/>
                  </a:lnTo>
                  <a:lnTo>
                    <a:pt x="0" y="0"/>
                  </a:lnTo>
                  <a:lnTo>
                    <a:pt x="4562" y="0"/>
                  </a:lnTo>
                  <a:lnTo>
                    <a:pt x="4560" y="932"/>
                  </a:lnTo>
                  <a:lnTo>
                    <a:pt x="4560" y="932"/>
                  </a:lnTo>
                  <a:close/>
                </a:path>
              </a:pathLst>
            </a:custGeom>
            <a:gradFill rotWithShape="0">
              <a:gsLst>
                <a:gs pos="0">
                  <a:schemeClr val="bg2"/>
                </a:gs>
                <a:gs pos="100000">
                  <a:schemeClr val="bg1"/>
                </a:gs>
              </a:gsLst>
              <a:lin ang="0" scaled="1"/>
            </a:gradFill>
            <a:ln w="9525">
              <a:noFill/>
              <a:round/>
              <a:headEnd/>
              <a:tailEnd/>
            </a:ln>
          </p:spPr>
          <p:txBody>
            <a:bodyPr/>
            <a:lstStyle/>
            <a:p>
              <a:pPr>
                <a:defRPr/>
              </a:pPr>
              <a:endParaRPr lang="en-US" dirty="0">
                <a:solidFill>
                  <a:srgbClr val="FFFFFF"/>
                </a:solidFill>
                <a:effectLst>
                  <a:outerShdw blurRad="38100" dist="38100" dir="2700000" algn="tl">
                    <a:srgbClr val="000000">
                      <a:alpha val="43137"/>
                    </a:srgbClr>
                  </a:outerShdw>
                </a:effectLst>
                <a:latin typeface="Arial Unicode MS"/>
                <a:ea typeface="+mn-ea"/>
              </a:endParaRPr>
            </a:p>
          </p:txBody>
        </p:sp>
      </p:grpSp>
      <p:sp>
        <p:nvSpPr>
          <p:cNvPr id="4101" name="Rectangle 5"/>
          <p:cNvSpPr>
            <a:spLocks noGrp="1" noChangeArrowheads="1"/>
          </p:cNvSpPr>
          <p:nvPr>
            <p:ph type="title"/>
          </p:nvPr>
        </p:nvSpPr>
        <p:spPr bwMode="auto">
          <a:xfrm>
            <a:off x="457200" y="304800"/>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US" dirty="0" smtClean="0"/>
          </a:p>
        </p:txBody>
      </p:sp>
      <p:sp>
        <p:nvSpPr>
          <p:cNvPr id="4102" name="Rectangle 6"/>
          <p:cNvSpPr>
            <a:spLocks noGrp="1" noChangeArrowheads="1"/>
          </p:cNvSpPr>
          <p:nvPr>
            <p:ph type="body" idx="1"/>
          </p:nvPr>
        </p:nvSpPr>
        <p:spPr bwMode="auto">
          <a:xfrm>
            <a:off x="457200" y="1600200"/>
            <a:ext cx="8229600" cy="4495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103" name="Rectangle 7"/>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solidFill>
                  <a:srgbClr val="FFFFFF"/>
                </a:solidFill>
                <a:effectLst>
                  <a:outerShdw blurRad="38100" dist="38100" dir="2700000" algn="tl">
                    <a:srgbClr val="000000"/>
                  </a:outerShdw>
                </a:effectLst>
                <a:latin typeface="Arial Unicode MS"/>
                <a:ea typeface="+mn-ea"/>
                <a:cs typeface="+mn-cs"/>
              </a:defRPr>
            </a:lvl1pPr>
          </a:lstStyle>
          <a:p>
            <a:pPr>
              <a:defRPr/>
            </a:pPr>
            <a:endParaRPr lang="en-US"/>
          </a:p>
        </p:txBody>
      </p:sp>
      <p:sp>
        <p:nvSpPr>
          <p:cNvPr id="4104" name="Rectangle 8"/>
          <p:cNvSpPr>
            <a:spLocks noGrp="1" noChangeArrowheads="1"/>
          </p:cNvSpPr>
          <p:nvPr>
            <p:ph type="ftr" sz="quarter" idx="3"/>
          </p:nvPr>
        </p:nvSpPr>
        <p:spPr bwMode="auto">
          <a:xfrm>
            <a:off x="3124200" y="6248400"/>
            <a:ext cx="5638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solidFill>
                  <a:srgbClr val="FFFF00"/>
                </a:solidFill>
                <a:effectLst>
                  <a:outerShdw blurRad="38100" dist="38100" dir="2700000" algn="tl">
                    <a:srgbClr val="000000"/>
                  </a:outerShdw>
                </a:effectLst>
                <a:latin typeface="Arial Unicode MS"/>
                <a:ea typeface="+mn-ea"/>
                <a:cs typeface="+mn-cs"/>
              </a:defRPr>
            </a:lvl1pPr>
          </a:lstStyle>
          <a:p>
            <a:pPr>
              <a:defRPr/>
            </a:pPr>
            <a:endParaRPr lang="en-US"/>
          </a:p>
        </p:txBody>
      </p:sp>
      <p:sp>
        <p:nvSpPr>
          <p:cNvPr id="4105" name="Rectangle 9"/>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solidFill>
                  <a:srgbClr val="FFFFFF"/>
                </a:solidFill>
                <a:effectLst>
                  <a:outerShdw blurRad="38100" dist="38100" dir="2700000" algn="tl">
                    <a:srgbClr val="000000"/>
                  </a:outerShdw>
                </a:effectLst>
                <a:latin typeface="Arial Unicode MS" panose="020B0604020202020204" pitchFamily="34" charset="-128"/>
              </a:defRPr>
            </a:lvl1pPr>
          </a:lstStyle>
          <a:p>
            <a:fld id="{3F17543A-73D3-4F8A-8CB5-1DFA37182D72}" type="slidenum">
              <a:rPr lang="en-US" altLang="en-US"/>
              <a:pPr/>
              <a:t>‹#›</a:t>
            </a:fld>
            <a:endParaRPr lang="en-US" altLang="en-US"/>
          </a:p>
        </p:txBody>
      </p:sp>
    </p:spTree>
  </p:cSld>
  <p:clrMap bg1="dk2" tx1="lt1" bg2="dk1" tx2="lt2" accent1="accent1" accent2="accent2" accent3="accent3" accent4="accent4" accent5="accent5" accent6="accent6" hlink="hlink" folHlink="folHlink"/>
  <p:sldLayoutIdLst>
    <p:sldLayoutId id="2147483740" r:id="rId1"/>
    <p:sldLayoutId id="2147483741" r:id="rId2"/>
    <p:sldLayoutId id="2147483742" r:id="rId3"/>
    <p:sldLayoutId id="2147483743" r:id="rId4"/>
    <p:sldLayoutId id="2147483744" r:id="rId5"/>
    <p:sldLayoutId id="2147483745" r:id="rId6"/>
    <p:sldLayoutId id="2147483746" r:id="rId7"/>
    <p:sldLayoutId id="2147483747" r:id="rId8"/>
    <p:sldLayoutId id="2147483748" r:id="rId9"/>
    <p:sldLayoutId id="2147483749" r:id="rId10"/>
    <p:sldLayoutId id="2147483750" r:id="rId11"/>
    <p:sldLayoutId id="2147483751" r:id="rId12"/>
    <p:sldLayoutId id="2147483752" r:id="rId13"/>
  </p:sldLayoutIdLst>
  <p:transition spd="med">
    <p:fade/>
  </p:transition>
  <p:timing>
    <p:tnLst>
      <p:par>
        <p:cTn id="1" dur="indefinite" restart="never" nodeType="tmRoot"/>
      </p:par>
    </p:tnLst>
  </p:timing>
  <p:txStyles>
    <p:titleStyle>
      <a:lvl1pPr algn="ctr" rtl="0" eaLnBrk="0" fontAlgn="base" hangingPunct="0">
        <a:spcBef>
          <a:spcPct val="0"/>
        </a:spcBef>
        <a:spcAft>
          <a:spcPct val="0"/>
        </a:spcAft>
        <a:defRPr sz="4400">
          <a:solidFill>
            <a:srgbClr val="FFFF00"/>
          </a:solidFill>
          <a:effectLst>
            <a:outerShdw blurRad="38100" dist="38100" dir="2700000" algn="tl">
              <a:srgbClr val="000000"/>
            </a:outerShdw>
          </a:effectLst>
          <a:latin typeface="Arial Unicode MS"/>
          <a:ea typeface="ＭＳ Ｐゴシック" charset="-128"/>
          <a:cs typeface="ＭＳ Ｐゴシック" charset="-128"/>
        </a:defRPr>
      </a:lvl1pPr>
      <a:lvl2pPr algn="ctr" rtl="0" eaLnBrk="0" fontAlgn="base" hangingPunct="0">
        <a:spcBef>
          <a:spcPct val="0"/>
        </a:spcBef>
        <a:spcAft>
          <a:spcPct val="0"/>
        </a:spcAft>
        <a:defRPr sz="4400">
          <a:solidFill>
            <a:srgbClr val="FFFF00"/>
          </a:solidFill>
          <a:effectLst>
            <a:outerShdw blurRad="38100" dist="38100" dir="2700000" algn="tl">
              <a:srgbClr val="000000"/>
            </a:outerShdw>
          </a:effectLst>
          <a:latin typeface="Arial Unicode MS" pitchFamily="34" charset="-128"/>
          <a:ea typeface="ＭＳ Ｐゴシック" charset="-128"/>
          <a:cs typeface="ＭＳ Ｐゴシック" charset="-128"/>
        </a:defRPr>
      </a:lvl2pPr>
      <a:lvl3pPr algn="ctr" rtl="0" eaLnBrk="0" fontAlgn="base" hangingPunct="0">
        <a:spcBef>
          <a:spcPct val="0"/>
        </a:spcBef>
        <a:spcAft>
          <a:spcPct val="0"/>
        </a:spcAft>
        <a:defRPr sz="4400">
          <a:solidFill>
            <a:srgbClr val="FFFF00"/>
          </a:solidFill>
          <a:effectLst>
            <a:outerShdw blurRad="38100" dist="38100" dir="2700000" algn="tl">
              <a:srgbClr val="000000"/>
            </a:outerShdw>
          </a:effectLst>
          <a:latin typeface="Arial Unicode MS" pitchFamily="34" charset="-128"/>
          <a:ea typeface="ＭＳ Ｐゴシック" charset="-128"/>
          <a:cs typeface="ＭＳ Ｐゴシック" charset="-128"/>
        </a:defRPr>
      </a:lvl3pPr>
      <a:lvl4pPr algn="ctr" rtl="0" eaLnBrk="0" fontAlgn="base" hangingPunct="0">
        <a:spcBef>
          <a:spcPct val="0"/>
        </a:spcBef>
        <a:spcAft>
          <a:spcPct val="0"/>
        </a:spcAft>
        <a:defRPr sz="4400">
          <a:solidFill>
            <a:srgbClr val="FFFF00"/>
          </a:solidFill>
          <a:effectLst>
            <a:outerShdw blurRad="38100" dist="38100" dir="2700000" algn="tl">
              <a:srgbClr val="000000"/>
            </a:outerShdw>
          </a:effectLst>
          <a:latin typeface="Arial Unicode MS" pitchFamily="34" charset="-128"/>
          <a:ea typeface="ＭＳ Ｐゴシック" charset="-128"/>
          <a:cs typeface="ＭＳ Ｐゴシック" charset="-128"/>
        </a:defRPr>
      </a:lvl4pPr>
      <a:lvl5pPr algn="ctr" rtl="0" eaLnBrk="0" fontAlgn="base" hangingPunct="0">
        <a:spcBef>
          <a:spcPct val="0"/>
        </a:spcBef>
        <a:spcAft>
          <a:spcPct val="0"/>
        </a:spcAft>
        <a:defRPr sz="4400">
          <a:solidFill>
            <a:srgbClr val="FFFF00"/>
          </a:solidFill>
          <a:effectLst>
            <a:outerShdw blurRad="38100" dist="38100" dir="2700000" algn="tl">
              <a:srgbClr val="000000"/>
            </a:outerShdw>
          </a:effectLst>
          <a:latin typeface="Arial Unicode MS" pitchFamily="34" charset="-128"/>
          <a:ea typeface="ＭＳ Ｐゴシック" charset="-128"/>
          <a:cs typeface="ＭＳ Ｐゴシック" charset="-128"/>
        </a:defRPr>
      </a:lvl5pPr>
      <a:lvl6pPr marL="457200" algn="ctr" rtl="0" eaLnBrk="1" fontAlgn="base" hangingPunct="1">
        <a:spcBef>
          <a:spcPct val="0"/>
        </a:spcBef>
        <a:spcAft>
          <a:spcPct val="0"/>
        </a:spcAft>
        <a:defRPr sz="4400">
          <a:solidFill>
            <a:srgbClr val="FFFF00"/>
          </a:solidFill>
          <a:effectLst>
            <a:outerShdw blurRad="38100" dist="38100" dir="2700000" algn="tl">
              <a:srgbClr val="000000"/>
            </a:outerShdw>
          </a:effectLst>
          <a:latin typeface="Tahoma" pitchFamily="34" charset="0"/>
        </a:defRPr>
      </a:lvl6pPr>
      <a:lvl7pPr marL="914400" algn="ctr" rtl="0" eaLnBrk="1" fontAlgn="base" hangingPunct="1">
        <a:spcBef>
          <a:spcPct val="0"/>
        </a:spcBef>
        <a:spcAft>
          <a:spcPct val="0"/>
        </a:spcAft>
        <a:defRPr sz="4400">
          <a:solidFill>
            <a:srgbClr val="FFFF00"/>
          </a:solidFill>
          <a:effectLst>
            <a:outerShdw blurRad="38100" dist="38100" dir="2700000" algn="tl">
              <a:srgbClr val="000000"/>
            </a:outerShdw>
          </a:effectLst>
          <a:latin typeface="Tahoma" pitchFamily="34" charset="0"/>
        </a:defRPr>
      </a:lvl7pPr>
      <a:lvl8pPr marL="1371600" algn="ctr" rtl="0" eaLnBrk="1" fontAlgn="base" hangingPunct="1">
        <a:spcBef>
          <a:spcPct val="0"/>
        </a:spcBef>
        <a:spcAft>
          <a:spcPct val="0"/>
        </a:spcAft>
        <a:defRPr sz="4400">
          <a:solidFill>
            <a:srgbClr val="FFFF00"/>
          </a:solidFill>
          <a:effectLst>
            <a:outerShdw blurRad="38100" dist="38100" dir="2700000" algn="tl">
              <a:srgbClr val="000000"/>
            </a:outerShdw>
          </a:effectLst>
          <a:latin typeface="Tahoma" pitchFamily="34" charset="0"/>
        </a:defRPr>
      </a:lvl8pPr>
      <a:lvl9pPr marL="1828800" algn="ctr" rtl="0" eaLnBrk="1" fontAlgn="base" hangingPunct="1">
        <a:spcBef>
          <a:spcPct val="0"/>
        </a:spcBef>
        <a:spcAft>
          <a:spcPct val="0"/>
        </a:spcAft>
        <a:defRPr sz="4400">
          <a:solidFill>
            <a:srgbClr val="FFFF00"/>
          </a:solidFill>
          <a:effectLst>
            <a:outerShdw blurRad="38100" dist="38100" dir="2700000" algn="tl">
              <a:srgbClr val="000000"/>
            </a:outerShdw>
          </a:effectLst>
          <a:latin typeface="Tahoma" pitchFamily="34" charset="0"/>
        </a:defRPr>
      </a:lvl9pPr>
    </p:titleStyle>
    <p:bodyStyle>
      <a:lvl1pPr marL="342900" indent="-342900" algn="l" rtl="0" eaLnBrk="0" fontAlgn="base" hangingPunct="0">
        <a:spcBef>
          <a:spcPct val="20000"/>
        </a:spcBef>
        <a:spcAft>
          <a:spcPct val="0"/>
        </a:spcAft>
        <a:buClr>
          <a:schemeClr val="hlink"/>
        </a:buClr>
        <a:buSzPct val="80000"/>
        <a:buFont typeface="Wingdings" panose="05000000000000000000" pitchFamily="2" charset="2"/>
        <a:buChar char="n"/>
        <a:defRPr sz="3200">
          <a:solidFill>
            <a:srgbClr val="FFFF00"/>
          </a:solidFill>
          <a:effectLst>
            <a:outerShdw blurRad="38100" dist="38100" dir="2700000" algn="tl">
              <a:srgbClr val="000000"/>
            </a:outerShdw>
          </a:effectLst>
          <a:latin typeface="Arial Unicode MS"/>
          <a:ea typeface="ＭＳ Ｐゴシック" charset="-128"/>
          <a:cs typeface="ＭＳ Ｐゴシック" charset="-128"/>
        </a:defRPr>
      </a:lvl1pPr>
      <a:lvl2pPr marL="742950" indent="-285750" algn="l" rtl="0" eaLnBrk="0" fontAlgn="base" hangingPunct="0">
        <a:spcBef>
          <a:spcPct val="20000"/>
        </a:spcBef>
        <a:spcAft>
          <a:spcPct val="0"/>
        </a:spcAft>
        <a:buClr>
          <a:schemeClr val="tx1"/>
        </a:buClr>
        <a:buChar char="–"/>
        <a:defRPr sz="2800">
          <a:solidFill>
            <a:srgbClr val="FFFF00"/>
          </a:solidFill>
          <a:effectLst>
            <a:outerShdw blurRad="38100" dist="38100" dir="2700000" algn="tl">
              <a:srgbClr val="000000"/>
            </a:outerShdw>
          </a:effectLst>
          <a:latin typeface="Arial Unicode MS"/>
          <a:ea typeface="ＭＳ Ｐゴシック" charset="-128"/>
        </a:defRPr>
      </a:lvl2pPr>
      <a:lvl3pPr marL="1143000" indent="-228600" algn="l" rtl="0" eaLnBrk="0" fontAlgn="base" hangingPunct="0">
        <a:spcBef>
          <a:spcPct val="20000"/>
        </a:spcBef>
        <a:spcAft>
          <a:spcPct val="0"/>
        </a:spcAft>
        <a:buClr>
          <a:schemeClr val="hlink"/>
        </a:buClr>
        <a:buFont typeface="Wingdings" panose="05000000000000000000" pitchFamily="2" charset="2"/>
        <a:buChar char="§"/>
        <a:defRPr sz="2400">
          <a:solidFill>
            <a:srgbClr val="FFFF00"/>
          </a:solidFill>
          <a:effectLst>
            <a:outerShdw blurRad="38100" dist="38100" dir="2700000" algn="tl">
              <a:srgbClr val="000000"/>
            </a:outerShdw>
          </a:effectLst>
          <a:latin typeface="Arial Unicode MS"/>
          <a:ea typeface="ＭＳ Ｐゴシック" charset="-128"/>
        </a:defRPr>
      </a:lvl3pPr>
      <a:lvl4pPr marL="1600200" indent="-228600" algn="l" rtl="0" eaLnBrk="0" fontAlgn="base" hangingPunct="0">
        <a:spcBef>
          <a:spcPct val="20000"/>
        </a:spcBef>
        <a:spcAft>
          <a:spcPct val="0"/>
        </a:spcAft>
        <a:buChar char="–"/>
        <a:defRPr sz="2000">
          <a:solidFill>
            <a:srgbClr val="FFFF00"/>
          </a:solidFill>
          <a:effectLst>
            <a:outerShdw blurRad="38100" dist="38100" dir="2700000" algn="tl">
              <a:srgbClr val="000000"/>
            </a:outerShdw>
          </a:effectLst>
          <a:latin typeface="Arial Unicode MS"/>
          <a:ea typeface="ＭＳ Ｐゴシック" charset="-128"/>
        </a:defRPr>
      </a:lvl4pPr>
      <a:lvl5pPr marL="2057400" indent="-228600" algn="l" rtl="0" eaLnBrk="0" fontAlgn="base" hangingPunct="0">
        <a:spcBef>
          <a:spcPct val="20000"/>
        </a:spcBef>
        <a:spcAft>
          <a:spcPct val="0"/>
        </a:spcAft>
        <a:buClr>
          <a:schemeClr val="hlink"/>
        </a:buClr>
        <a:buFont typeface="Wingdings" panose="05000000000000000000" pitchFamily="2" charset="2"/>
        <a:buChar char="§"/>
        <a:defRPr sz="2000">
          <a:solidFill>
            <a:srgbClr val="FFFF00"/>
          </a:solidFill>
          <a:effectLst>
            <a:outerShdw blurRad="38100" dist="38100" dir="2700000" algn="tl">
              <a:srgbClr val="000000"/>
            </a:outerShdw>
          </a:effectLst>
          <a:latin typeface="Arial Unicode MS"/>
          <a:ea typeface="ＭＳ Ｐゴシック" charset="-128"/>
        </a:defRPr>
      </a:lvl5pPr>
      <a:lvl6pPr marL="2514600" indent="-228600" algn="l" rtl="0" eaLnBrk="1" fontAlgn="base" hangingPunct="1">
        <a:spcBef>
          <a:spcPct val="20000"/>
        </a:spcBef>
        <a:spcAft>
          <a:spcPct val="0"/>
        </a:spcAft>
        <a:buClr>
          <a:schemeClr val="hlink"/>
        </a:buClr>
        <a:buFont typeface="Wingdings" pitchFamily="2" charset="2"/>
        <a:buChar char="§"/>
        <a:defRPr sz="2000">
          <a:solidFill>
            <a:srgbClr val="FFFF00"/>
          </a:solidFill>
          <a:effectLst>
            <a:outerShdw blurRad="38100" dist="38100" dir="2700000" algn="tl">
              <a:srgbClr val="000000"/>
            </a:outerShdw>
          </a:effectLst>
          <a:latin typeface="+mn-lt"/>
        </a:defRPr>
      </a:lvl6pPr>
      <a:lvl7pPr marL="2971800" indent="-228600" algn="l" rtl="0" eaLnBrk="1" fontAlgn="base" hangingPunct="1">
        <a:spcBef>
          <a:spcPct val="20000"/>
        </a:spcBef>
        <a:spcAft>
          <a:spcPct val="0"/>
        </a:spcAft>
        <a:buClr>
          <a:schemeClr val="hlink"/>
        </a:buClr>
        <a:buFont typeface="Wingdings" pitchFamily="2" charset="2"/>
        <a:buChar char="§"/>
        <a:defRPr sz="2000">
          <a:solidFill>
            <a:srgbClr val="FFFF00"/>
          </a:solidFill>
          <a:effectLst>
            <a:outerShdw blurRad="38100" dist="38100" dir="2700000" algn="tl">
              <a:srgbClr val="000000"/>
            </a:outerShdw>
          </a:effectLst>
          <a:latin typeface="+mn-lt"/>
        </a:defRPr>
      </a:lvl7pPr>
      <a:lvl8pPr marL="3429000" indent="-228600" algn="l" rtl="0" eaLnBrk="1" fontAlgn="base" hangingPunct="1">
        <a:spcBef>
          <a:spcPct val="20000"/>
        </a:spcBef>
        <a:spcAft>
          <a:spcPct val="0"/>
        </a:spcAft>
        <a:buClr>
          <a:schemeClr val="hlink"/>
        </a:buClr>
        <a:buFont typeface="Wingdings" pitchFamily="2" charset="2"/>
        <a:buChar char="§"/>
        <a:defRPr sz="2000">
          <a:solidFill>
            <a:srgbClr val="FFFF00"/>
          </a:solidFill>
          <a:effectLst>
            <a:outerShdw blurRad="38100" dist="38100" dir="2700000" algn="tl">
              <a:srgbClr val="000000"/>
            </a:outerShdw>
          </a:effectLst>
          <a:latin typeface="+mn-lt"/>
        </a:defRPr>
      </a:lvl8pPr>
      <a:lvl9pPr marL="3886200" indent="-228600" algn="l" rtl="0" eaLnBrk="1" fontAlgn="base" hangingPunct="1">
        <a:spcBef>
          <a:spcPct val="20000"/>
        </a:spcBef>
        <a:spcAft>
          <a:spcPct val="0"/>
        </a:spcAft>
        <a:buClr>
          <a:schemeClr val="hlink"/>
        </a:buClr>
        <a:buFont typeface="Wingdings" pitchFamily="2" charset="2"/>
        <a:buChar char="§"/>
        <a:defRPr sz="2000">
          <a:solidFill>
            <a:srgbClr val="FFFF00"/>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10.xml"/><Relationship Id="rId1" Type="http://schemas.openxmlformats.org/officeDocument/2006/relationships/vmlDrawing" Target="../drawings/vmlDrawing6.vml"/><Relationship Id="rId5" Type="http://schemas.openxmlformats.org/officeDocument/2006/relationships/image" Target="../media/image7.wmf"/><Relationship Id="rId4" Type="http://schemas.openxmlformats.org/officeDocument/2006/relationships/oleObject" Target="../embeddings/oleObject6.bin"/></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vmlDrawing" Target="../drawings/vmlDrawing7.vml"/><Relationship Id="rId5" Type="http://schemas.openxmlformats.org/officeDocument/2006/relationships/image" Target="../media/image8.wmf"/><Relationship Id="rId4" Type="http://schemas.openxmlformats.org/officeDocument/2006/relationships/oleObject" Target="../embeddings/oleObject7.bin"/></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8.vml"/><Relationship Id="rId4" Type="http://schemas.openxmlformats.org/officeDocument/2006/relationships/image" Target="../media/image9.wmf"/></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9.vml"/><Relationship Id="rId4" Type="http://schemas.openxmlformats.org/officeDocument/2006/relationships/image" Target="../media/image10.wmf"/></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vmlDrawing" Target="../drawings/vmlDrawing10.vml"/><Relationship Id="rId5" Type="http://schemas.openxmlformats.org/officeDocument/2006/relationships/image" Target="../media/image11.wmf"/><Relationship Id="rId4" Type="http://schemas.openxmlformats.org/officeDocument/2006/relationships/oleObject" Target="../embeddings/oleObject10.bin"/></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2.wmf"/><Relationship Id="rId4" Type="http://schemas.openxmlformats.org/officeDocument/2006/relationships/oleObject" Target="../embeddings/oleObject1.bin"/></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10.xml"/><Relationship Id="rId1" Type="http://schemas.openxmlformats.org/officeDocument/2006/relationships/vmlDrawing" Target="../drawings/vmlDrawing11.vml"/><Relationship Id="rId5" Type="http://schemas.openxmlformats.org/officeDocument/2006/relationships/image" Target="../media/image12.wmf"/><Relationship Id="rId4" Type="http://schemas.openxmlformats.org/officeDocument/2006/relationships/oleObject" Target="../embeddings/oleObject11.bin"/></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2.xml"/><Relationship Id="rId1" Type="http://schemas.openxmlformats.org/officeDocument/2006/relationships/vmlDrawing" Target="../drawings/vmlDrawing12.vml"/><Relationship Id="rId5" Type="http://schemas.openxmlformats.org/officeDocument/2006/relationships/image" Target="../media/image13.wmf"/><Relationship Id="rId4" Type="http://schemas.openxmlformats.org/officeDocument/2006/relationships/oleObject" Target="../embeddings/oleObject12.bin"/></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2.xml"/><Relationship Id="rId1" Type="http://schemas.openxmlformats.org/officeDocument/2006/relationships/vmlDrawing" Target="../drawings/vmlDrawing13.vml"/><Relationship Id="rId5" Type="http://schemas.openxmlformats.org/officeDocument/2006/relationships/image" Target="../media/image14.wmf"/><Relationship Id="rId4" Type="http://schemas.openxmlformats.org/officeDocument/2006/relationships/oleObject" Target="../embeddings/oleObject13.bin"/></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10.xml"/><Relationship Id="rId1" Type="http://schemas.openxmlformats.org/officeDocument/2006/relationships/vmlDrawing" Target="../drawings/vmlDrawing14.vml"/><Relationship Id="rId5" Type="http://schemas.openxmlformats.org/officeDocument/2006/relationships/image" Target="../media/image15.wmf"/><Relationship Id="rId4" Type="http://schemas.openxmlformats.org/officeDocument/2006/relationships/oleObject" Target="../embeddings/oleObject14.bin"/></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3.wmf"/></Relationships>
</file>

<file path=ppt/slides/_rels/slide30.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2.xml"/><Relationship Id="rId1" Type="http://schemas.openxmlformats.org/officeDocument/2006/relationships/vmlDrawing" Target="../drawings/vmlDrawing15.vml"/><Relationship Id="rId5" Type="http://schemas.openxmlformats.org/officeDocument/2006/relationships/image" Target="../media/image16.wmf"/><Relationship Id="rId4" Type="http://schemas.openxmlformats.org/officeDocument/2006/relationships/oleObject" Target="../embeddings/oleObject15.bin"/></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oleObject" Target="../embeddings/oleObject16.bin"/><Relationship Id="rId2" Type="http://schemas.openxmlformats.org/officeDocument/2006/relationships/slideLayout" Target="../slideLayouts/slideLayout2.xml"/><Relationship Id="rId1" Type="http://schemas.openxmlformats.org/officeDocument/2006/relationships/vmlDrawing" Target="../drawings/vmlDrawing16.vml"/><Relationship Id="rId4" Type="http://schemas.openxmlformats.org/officeDocument/2006/relationships/image" Target="../media/image17.wmf"/></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oleObject" Target="../embeddings/oleObject17.bin"/><Relationship Id="rId2" Type="http://schemas.openxmlformats.org/officeDocument/2006/relationships/slideLayout" Target="../slideLayouts/slideLayout10.xml"/><Relationship Id="rId1" Type="http://schemas.openxmlformats.org/officeDocument/2006/relationships/vmlDrawing" Target="../drawings/vmlDrawing17.vml"/><Relationship Id="rId4" Type="http://schemas.openxmlformats.org/officeDocument/2006/relationships/image" Target="../media/image18.wmf"/></Relationships>
</file>

<file path=ppt/slides/_rels/slide35.xml.rels><?xml version="1.0" encoding="UTF-8" standalone="yes"?>
<Relationships xmlns="http://schemas.openxmlformats.org/package/2006/relationships"><Relationship Id="rId3" Type="http://schemas.openxmlformats.org/officeDocument/2006/relationships/notesSlide" Target="../notesSlides/notesSlide24.xml"/><Relationship Id="rId2" Type="http://schemas.openxmlformats.org/officeDocument/2006/relationships/slideLayout" Target="../slideLayouts/slideLayout2.xml"/><Relationship Id="rId1" Type="http://schemas.openxmlformats.org/officeDocument/2006/relationships/vmlDrawing" Target="../drawings/vmlDrawing18.vml"/><Relationship Id="rId5" Type="http://schemas.openxmlformats.org/officeDocument/2006/relationships/image" Target="../media/image19.wmf"/><Relationship Id="rId4" Type="http://schemas.openxmlformats.org/officeDocument/2006/relationships/oleObject" Target="../embeddings/oleObject18.bin"/></Relationships>
</file>

<file path=ppt/slides/_rels/slide36.xml.rels><?xml version="1.0" encoding="UTF-8" standalone="yes"?>
<Relationships xmlns="http://schemas.openxmlformats.org/package/2006/relationships"><Relationship Id="rId3" Type="http://schemas.openxmlformats.org/officeDocument/2006/relationships/oleObject" Target="../embeddings/oleObject19.bin"/><Relationship Id="rId2" Type="http://schemas.openxmlformats.org/officeDocument/2006/relationships/slideLayout" Target="../slideLayouts/slideLayout10.xml"/><Relationship Id="rId1" Type="http://schemas.openxmlformats.org/officeDocument/2006/relationships/vmlDrawing" Target="../drawings/vmlDrawing19.vml"/><Relationship Id="rId4" Type="http://schemas.openxmlformats.org/officeDocument/2006/relationships/image" Target="../media/image20.wmf"/></Relationships>
</file>

<file path=ppt/slides/_rels/slide37.xml.rels><?xml version="1.0" encoding="UTF-8" standalone="yes"?>
<Relationships xmlns="http://schemas.openxmlformats.org/package/2006/relationships"><Relationship Id="rId3" Type="http://schemas.openxmlformats.org/officeDocument/2006/relationships/oleObject" Target="../embeddings/oleObject20.bin"/><Relationship Id="rId2" Type="http://schemas.openxmlformats.org/officeDocument/2006/relationships/slideLayout" Target="../slideLayouts/slideLayout10.xml"/><Relationship Id="rId1" Type="http://schemas.openxmlformats.org/officeDocument/2006/relationships/vmlDrawing" Target="../drawings/vmlDrawing20.vml"/><Relationship Id="rId4" Type="http://schemas.openxmlformats.org/officeDocument/2006/relationships/image" Target="../media/image21.wmf"/></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oleObject" Target="../embeddings/oleObject21.bin"/><Relationship Id="rId2" Type="http://schemas.openxmlformats.org/officeDocument/2006/relationships/slideLayout" Target="../slideLayouts/slideLayout2.xml"/><Relationship Id="rId1" Type="http://schemas.openxmlformats.org/officeDocument/2006/relationships/vmlDrawing" Target="../drawings/vmlDrawing21.vml"/><Relationship Id="rId4" Type="http://schemas.openxmlformats.org/officeDocument/2006/relationships/image" Target="../media/image22.wmf"/></Relationships>
</file>

<file path=ppt/slides/_rels/slide41.xml.rels><?xml version="1.0" encoding="UTF-8" standalone="yes"?>
<Relationships xmlns="http://schemas.openxmlformats.org/package/2006/relationships"><Relationship Id="rId3" Type="http://schemas.openxmlformats.org/officeDocument/2006/relationships/notesSlide" Target="../notesSlides/notesSlide27.xml"/><Relationship Id="rId2" Type="http://schemas.openxmlformats.org/officeDocument/2006/relationships/slideLayout" Target="../slideLayouts/slideLayout10.xml"/><Relationship Id="rId1" Type="http://schemas.openxmlformats.org/officeDocument/2006/relationships/vmlDrawing" Target="../drawings/vmlDrawing22.vml"/><Relationship Id="rId5" Type="http://schemas.openxmlformats.org/officeDocument/2006/relationships/image" Target="../media/image23.wmf"/><Relationship Id="rId4" Type="http://schemas.openxmlformats.org/officeDocument/2006/relationships/oleObject" Target="../embeddings/oleObject22.bin"/></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0.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0.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0.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0.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vmlDrawing" Target="../drawings/vmlDrawing3.vml"/><Relationship Id="rId5" Type="http://schemas.openxmlformats.org/officeDocument/2006/relationships/image" Target="../media/image4.wmf"/><Relationship Id="rId4" Type="http://schemas.openxmlformats.org/officeDocument/2006/relationships/oleObject" Target="../embeddings/oleObject3.bin"/></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10.xml"/><Relationship Id="rId1" Type="http://schemas.openxmlformats.org/officeDocument/2006/relationships/vmlDrawing" Target="../drawings/vmlDrawing4.vml"/><Relationship Id="rId4" Type="http://schemas.openxmlformats.org/officeDocument/2006/relationships/image" Target="../media/image5.wmf"/></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vmlDrawing" Target="../drawings/vmlDrawing5.vml"/><Relationship Id="rId5" Type="http://schemas.openxmlformats.org/officeDocument/2006/relationships/image" Target="../media/image6.wmf"/><Relationship Id="rId4" Type="http://schemas.openxmlformats.org/officeDocument/2006/relationships/oleObject" Target="../embeddings/oleObject5.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defRPr/>
            </a:pPr>
            <a:r>
              <a:rPr lang="en-US"/>
              <a:t>Designs with Randomization Restrictions</a:t>
            </a:r>
          </a:p>
        </p:txBody>
      </p:sp>
      <p:sp>
        <p:nvSpPr>
          <p:cNvPr id="2051" name="Rectangle 3"/>
          <p:cNvSpPr>
            <a:spLocks noGrp="1" noChangeArrowheads="1"/>
          </p:cNvSpPr>
          <p:nvPr>
            <p:ph idx="1"/>
          </p:nvPr>
        </p:nvSpPr>
        <p:spPr/>
        <p:txBody>
          <a:bodyPr/>
          <a:lstStyle/>
          <a:p>
            <a:pPr eaLnBrk="1" hangingPunct="1">
              <a:defRPr/>
            </a:pPr>
            <a:r>
              <a:rPr lang="en-US"/>
              <a:t>RCBD with a complete factorial in each block</a:t>
            </a:r>
          </a:p>
          <a:p>
            <a:pPr lvl="1" eaLnBrk="1" hangingPunct="1">
              <a:defRPr/>
            </a:pPr>
            <a:r>
              <a:rPr lang="en-US"/>
              <a:t>A: Cooling Method</a:t>
            </a:r>
          </a:p>
          <a:p>
            <a:pPr lvl="1" eaLnBrk="1" hangingPunct="1">
              <a:defRPr/>
            </a:pPr>
            <a:r>
              <a:rPr lang="en-US"/>
              <a:t>B:  Temperature</a:t>
            </a:r>
          </a:p>
          <a:p>
            <a:pPr eaLnBrk="1" hangingPunct="1">
              <a:defRPr/>
            </a:pPr>
            <a:r>
              <a:rPr lang="en-US"/>
              <a:t>Conduct ab experiments in each block</a:t>
            </a:r>
          </a:p>
        </p:txBody>
      </p:sp>
    </p:spTree>
  </p:cSld>
  <p:clrMapOvr>
    <a:masterClrMapping/>
  </p:clrMapOvr>
  <p:transition spd="med">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defRPr/>
            </a:pPr>
            <a:r>
              <a:rPr lang="en-US" dirty="0" smtClean="0"/>
              <a:t>Testing Blocks</a:t>
            </a:r>
            <a:endParaRPr lang="en-US" dirty="0"/>
          </a:p>
        </p:txBody>
      </p:sp>
      <p:sp>
        <p:nvSpPr>
          <p:cNvPr id="11267" name="Rectangle 3"/>
          <p:cNvSpPr>
            <a:spLocks noGrp="1" noChangeArrowheads="1"/>
          </p:cNvSpPr>
          <p:nvPr>
            <p:ph idx="1"/>
          </p:nvPr>
        </p:nvSpPr>
        <p:spPr/>
        <p:txBody>
          <a:bodyPr/>
          <a:lstStyle/>
          <a:p>
            <a:pPr eaLnBrk="1" hangingPunct="1">
              <a:buFont typeface="Wingdings" pitchFamily="1" charset="2"/>
              <a:buChar char="n"/>
              <a:defRPr/>
            </a:pPr>
            <a:r>
              <a:rPr lang="en-US" smtClean="0">
                <a:latin typeface="Arial Unicode MS" pitchFamily="1" charset="0"/>
                <a:ea typeface="ＭＳ Ｐゴシック" pitchFamily="1" charset="-128"/>
              </a:rPr>
              <a:t>Note that there are no degrees of freedom for error</a:t>
            </a:r>
          </a:p>
          <a:p>
            <a:pPr eaLnBrk="1" hangingPunct="1">
              <a:buFont typeface="Wingdings" pitchFamily="1" charset="2"/>
              <a:buChar char="n"/>
              <a:defRPr/>
            </a:pPr>
            <a:r>
              <a:rPr lang="en-US" smtClean="0">
                <a:latin typeface="Arial Unicode MS" pitchFamily="1" charset="0"/>
                <a:ea typeface="ＭＳ Ｐゴシック" pitchFamily="1" charset="-128"/>
              </a:rPr>
              <a:t>Block and Block x Treatment interactions cannot be tested</a:t>
            </a:r>
          </a:p>
          <a:p>
            <a:pPr eaLnBrk="1" hangingPunct="1">
              <a:buFont typeface="Wingdings" pitchFamily="1" charset="2"/>
              <a:buChar char="n"/>
              <a:defRPr/>
            </a:pPr>
            <a:endParaRPr lang="en-US" smtClean="0">
              <a:latin typeface="Arial Unicode MS" pitchFamily="1" charset="0"/>
              <a:ea typeface="ＭＳ Ｐゴシック" pitchFamily="1" charset="-128"/>
            </a:endParaRPr>
          </a:p>
        </p:txBody>
      </p:sp>
    </p:spTree>
  </p:cSld>
  <p:clrMapOvr>
    <a:masterClrMapping/>
  </p:clrMapOvr>
  <p:transition spd="med">
    <p:dissolv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ChangeArrowheads="1"/>
          </p:cNvSpPr>
          <p:nvPr>
            <p:ph type="title"/>
          </p:nvPr>
        </p:nvSpPr>
        <p:spPr/>
        <p:txBody>
          <a:bodyPr/>
          <a:lstStyle/>
          <a:p>
            <a:pPr eaLnBrk="1" hangingPunct="1">
              <a:defRPr/>
            </a:pPr>
            <a:r>
              <a:rPr lang="en-US" dirty="0"/>
              <a:t>Split Plot </a:t>
            </a:r>
            <a:r>
              <a:rPr lang="en-US" dirty="0" smtClean="0"/>
              <a:t>Error</a:t>
            </a:r>
            <a:endParaRPr lang="en-US" dirty="0"/>
          </a:p>
        </p:txBody>
      </p:sp>
      <p:sp>
        <p:nvSpPr>
          <p:cNvPr id="88067" name="Rectangle 3"/>
          <p:cNvSpPr>
            <a:spLocks noGrp="1" noChangeArrowheads="1"/>
          </p:cNvSpPr>
          <p:nvPr>
            <p:ph type="body" sz="half" idx="1"/>
          </p:nvPr>
        </p:nvSpPr>
        <p:spPr>
          <a:xfrm>
            <a:off x="685800" y="1981200"/>
            <a:ext cx="7848600" cy="2590800"/>
          </a:xfrm>
        </p:spPr>
        <p:txBody>
          <a:bodyPr/>
          <a:lstStyle/>
          <a:p>
            <a:pPr eaLnBrk="1" hangingPunct="1">
              <a:buFont typeface="Wingdings" pitchFamily="1" charset="2"/>
              <a:buChar char="n"/>
              <a:defRPr/>
            </a:pPr>
            <a:r>
              <a:rPr lang="en-US" sz="2800" smtClean="0">
                <a:latin typeface="Arial Unicode MS" pitchFamily="1" charset="0"/>
                <a:ea typeface="ＭＳ Ｐゴシック" pitchFamily="1" charset="-128"/>
              </a:rPr>
              <a:t>In an alternative formulation, SP x Block and SP x WP x Block are combined to form the Split Plot Error.  Note the unusual subscript—a contrivance that yields the correct df.</a:t>
            </a:r>
          </a:p>
          <a:p>
            <a:pPr eaLnBrk="1" hangingPunct="1">
              <a:buFont typeface="Wingdings" pitchFamily="1" charset="2"/>
              <a:buChar char="n"/>
              <a:defRPr/>
            </a:pPr>
            <a:endParaRPr lang="en-US" sz="2800" smtClean="0">
              <a:latin typeface="Arial Unicode MS" pitchFamily="1" charset="0"/>
              <a:ea typeface="ＭＳ Ｐゴシック" pitchFamily="1" charset="-128"/>
            </a:endParaRPr>
          </a:p>
        </p:txBody>
      </p:sp>
      <p:graphicFrame>
        <p:nvGraphicFramePr>
          <p:cNvPr id="25604" name="Object 2" descr="A split plot model in which the split plot factor by block interaction and the three-way interaction of split plot factor, whole plot factor, and block have been combined into a single interaction term." title="Split Plot Error"/>
          <p:cNvGraphicFramePr>
            <a:graphicFrameLocks noGrp="1" noChangeAspect="1"/>
          </p:cNvGraphicFramePr>
          <p:nvPr>
            <p:ph sz="half" idx="2"/>
            <p:extLst>
              <p:ext uri="{D42A27DB-BD31-4B8C-83A1-F6EECF244321}">
                <p14:modId xmlns:p14="http://schemas.microsoft.com/office/powerpoint/2010/main" val="918372514"/>
              </p:ext>
            </p:extLst>
          </p:nvPr>
        </p:nvGraphicFramePr>
        <p:xfrm>
          <a:off x="1600200" y="4114800"/>
          <a:ext cx="5410200" cy="1878013"/>
        </p:xfrm>
        <a:graphic>
          <a:graphicData uri="http://schemas.openxmlformats.org/presentationml/2006/ole">
            <mc:AlternateContent xmlns:mc="http://schemas.openxmlformats.org/markup-compatibility/2006">
              <mc:Choice xmlns:v="urn:schemas-microsoft-com:vml" Requires="v">
                <p:oleObj spid="_x0000_s25633" name="Equation" r:id="rId4" imgW="1536033" imgH="533169" progId="Equation.3">
                  <p:embed/>
                </p:oleObj>
              </mc:Choice>
              <mc:Fallback>
                <p:oleObj name="Equation" r:id="rId4" imgW="1536033" imgH="533169" progId="Equation.3">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00200" y="4114800"/>
                        <a:ext cx="5410200" cy="1878013"/>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ransition spd="med">
    <p:dissolv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6628" name="Object 2" descr="A split plot model in which whole plots are replications for each level of the whole plot factor.  They are represented as random nested effects." title="Split plot model"/>
          <p:cNvGraphicFramePr>
            <a:graphicFrameLocks noChangeAspect="1"/>
          </p:cNvGraphicFramePr>
          <p:nvPr>
            <p:extLst>
              <p:ext uri="{D42A27DB-BD31-4B8C-83A1-F6EECF244321}">
                <p14:modId xmlns:p14="http://schemas.microsoft.com/office/powerpoint/2010/main" val="1912883693"/>
              </p:ext>
            </p:extLst>
          </p:nvPr>
        </p:nvGraphicFramePr>
        <p:xfrm>
          <a:off x="1909763" y="4124325"/>
          <a:ext cx="4683125" cy="1912938"/>
        </p:xfrm>
        <a:graphic>
          <a:graphicData uri="http://schemas.openxmlformats.org/presentationml/2006/ole">
            <mc:AlternateContent xmlns:mc="http://schemas.openxmlformats.org/markup-compatibility/2006">
              <mc:Choice xmlns:v="urn:schemas-microsoft-com:vml" Requires="v">
                <p:oleObj spid="_x0000_s26657" name="Equation" r:id="rId4" imgW="1244600" imgH="508000" progId="Equation.3">
                  <p:embed/>
                </p:oleObj>
              </mc:Choice>
              <mc:Fallback>
                <p:oleObj name="Equation" r:id="rId4" imgW="1244600" imgH="508000" progId="Equation.3">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9763" y="4124325"/>
                        <a:ext cx="4683125" cy="1912938"/>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8675" name="Rectangle 3"/>
          <p:cNvSpPr>
            <a:spLocks noGrp="1" noChangeArrowheads="1"/>
          </p:cNvSpPr>
          <p:nvPr>
            <p:ph idx="1"/>
          </p:nvPr>
        </p:nvSpPr>
        <p:spPr/>
        <p:txBody>
          <a:bodyPr/>
          <a:lstStyle/>
          <a:p>
            <a:pPr eaLnBrk="1" hangingPunct="1">
              <a:buFont typeface="Wingdings" pitchFamily="1" charset="2"/>
              <a:buChar char="n"/>
              <a:defRPr/>
            </a:pPr>
            <a:r>
              <a:rPr lang="en-US" smtClean="0">
                <a:latin typeface="Arial Unicode MS" pitchFamily="1" charset="0"/>
                <a:ea typeface="ＭＳ Ｐゴシック" pitchFamily="1" charset="-128"/>
              </a:rPr>
              <a:t>Yandell presents an alternate model</a:t>
            </a:r>
          </a:p>
          <a:p>
            <a:pPr eaLnBrk="1" hangingPunct="1">
              <a:buFont typeface="Wingdings" pitchFamily="1" charset="2"/>
              <a:buChar char="n"/>
              <a:defRPr/>
            </a:pPr>
            <a:r>
              <a:rPr lang="en-US" smtClean="0">
                <a:latin typeface="Arial Unicode MS" pitchFamily="1" charset="0"/>
                <a:ea typeface="ＭＳ Ｐゴシック" pitchFamily="1" charset="-128"/>
              </a:rPr>
              <a:t>Useful when whole plots are replicated and no blocks are present</a:t>
            </a:r>
          </a:p>
          <a:p>
            <a:pPr eaLnBrk="1" hangingPunct="1">
              <a:buFont typeface="Wingdings" pitchFamily="1" charset="2"/>
              <a:buChar char="n"/>
              <a:defRPr/>
            </a:pPr>
            <a:endParaRPr lang="en-US" smtClean="0">
              <a:latin typeface="Arial Unicode MS" pitchFamily="1" charset="0"/>
              <a:ea typeface="ＭＳ Ｐゴシック" pitchFamily="1" charset="-128"/>
            </a:endParaRPr>
          </a:p>
        </p:txBody>
      </p:sp>
      <p:sp>
        <p:nvSpPr>
          <p:cNvPr id="28674" name="Rectangle 2"/>
          <p:cNvSpPr>
            <a:spLocks noGrp="1" noChangeArrowheads="1"/>
          </p:cNvSpPr>
          <p:nvPr>
            <p:ph type="title"/>
          </p:nvPr>
        </p:nvSpPr>
        <p:spPr/>
        <p:txBody>
          <a:bodyPr/>
          <a:lstStyle/>
          <a:p>
            <a:pPr eaLnBrk="1" hangingPunct="1">
              <a:defRPr/>
            </a:pPr>
            <a:r>
              <a:rPr lang="en-US" dirty="0"/>
              <a:t>Split Plot </a:t>
            </a:r>
            <a:r>
              <a:rPr lang="en-US" dirty="0" smtClean="0"/>
              <a:t>Design—Alternative Model</a:t>
            </a:r>
            <a:endParaRPr lang="en-US" dirty="0"/>
          </a:p>
        </p:txBody>
      </p:sp>
    </p:spTree>
  </p:cSld>
  <p:clrMapOvr>
    <a:masterClrMapping/>
  </p:clrMapOvr>
  <p:transition spd="med">
    <p:dissolv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7652" name="Object 2" descr="In this version of the whole plot EMS, the whole plot factor is tested against the nested whole plot term, which is identified as the whole plot error." title="Whole Plot EMS"/>
          <p:cNvGraphicFramePr>
            <a:graphicFrameLocks noChangeAspect="1"/>
          </p:cNvGraphicFramePr>
          <p:nvPr>
            <p:extLst>
              <p:ext uri="{D42A27DB-BD31-4B8C-83A1-F6EECF244321}">
                <p14:modId xmlns:p14="http://schemas.microsoft.com/office/powerpoint/2010/main" val="3020039620"/>
              </p:ext>
            </p:extLst>
          </p:nvPr>
        </p:nvGraphicFramePr>
        <p:xfrm>
          <a:off x="1649413" y="2819400"/>
          <a:ext cx="5454650" cy="1630363"/>
        </p:xfrm>
        <a:graphic>
          <a:graphicData uri="http://schemas.openxmlformats.org/presentationml/2006/ole">
            <mc:AlternateContent xmlns:mc="http://schemas.openxmlformats.org/markup-compatibility/2006">
              <mc:Choice xmlns:v="urn:schemas-microsoft-com:vml" Requires="v">
                <p:oleObj spid="_x0000_s27680" name="Equation" r:id="rId3" imgW="2463800" imgH="736600" progId="Equation.3">
                  <p:embed/>
                </p:oleObj>
              </mc:Choice>
              <mc:Fallback>
                <p:oleObj name="Equation" r:id="rId3" imgW="2463800" imgH="736600" progId="Equation.3">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49413" y="2819400"/>
                        <a:ext cx="5454650" cy="1630363"/>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7651" name="Rectangle 3"/>
          <p:cNvSpPr>
            <a:spLocks noGrp="1" noChangeArrowheads="1"/>
          </p:cNvSpPr>
          <p:nvPr>
            <p:ph idx="1"/>
          </p:nvPr>
        </p:nvSpPr>
        <p:spPr/>
        <p:txBody>
          <a:bodyPr/>
          <a:lstStyle/>
          <a:p>
            <a:pPr lvl="4" eaLnBrk="1" hangingPunct="1">
              <a:buFontTx/>
              <a:buNone/>
              <a:defRPr/>
            </a:pPr>
            <a:r>
              <a:rPr lang="en-US" sz="2800" u="sng" smtClean="0">
                <a:latin typeface="Arial Unicode MS" pitchFamily="1" charset="0"/>
                <a:ea typeface="ＭＳ Ｐゴシック" pitchFamily="1" charset="-128"/>
              </a:rPr>
              <a:t>Source</a:t>
            </a:r>
            <a:r>
              <a:rPr lang="en-US" smtClean="0">
                <a:latin typeface="Arial Unicode MS" pitchFamily="1" charset="0"/>
                <a:ea typeface="ＭＳ Ｐゴシック" pitchFamily="1" charset="-128"/>
              </a:rPr>
              <a:t>		</a:t>
            </a:r>
            <a:r>
              <a:rPr lang="en-US" sz="2800" u="sng" smtClean="0">
                <a:latin typeface="Arial Unicode MS" pitchFamily="1" charset="0"/>
                <a:ea typeface="ＭＳ Ｐゴシック" pitchFamily="1" charset="-128"/>
              </a:rPr>
              <a:t>EMS</a:t>
            </a:r>
            <a:endParaRPr lang="en-US" u="sng" smtClean="0">
              <a:latin typeface="Arial Unicode MS" pitchFamily="1" charset="0"/>
              <a:ea typeface="ＭＳ Ｐゴシック" pitchFamily="1" charset="-128"/>
            </a:endParaRPr>
          </a:p>
        </p:txBody>
      </p:sp>
      <p:sp>
        <p:nvSpPr>
          <p:cNvPr id="27650" name="Rectangle 2"/>
          <p:cNvSpPr>
            <a:spLocks noGrp="1" noChangeArrowheads="1"/>
          </p:cNvSpPr>
          <p:nvPr>
            <p:ph type="title"/>
          </p:nvPr>
        </p:nvSpPr>
        <p:spPr/>
        <p:txBody>
          <a:bodyPr/>
          <a:lstStyle/>
          <a:p>
            <a:pPr eaLnBrk="1" hangingPunct="1">
              <a:defRPr/>
            </a:pPr>
            <a:r>
              <a:rPr lang="en-US" dirty="0" smtClean="0"/>
              <a:t>EMS </a:t>
            </a:r>
            <a:r>
              <a:rPr lang="en-US" dirty="0"/>
              <a:t>Table--Whole </a:t>
            </a:r>
            <a:r>
              <a:rPr lang="en-US" dirty="0" smtClean="0"/>
              <a:t>Plot for Alternative Design</a:t>
            </a:r>
            <a:endParaRPr lang="en-US" dirty="0"/>
          </a:p>
        </p:txBody>
      </p:sp>
    </p:spTree>
  </p:cSld>
  <p:clrMapOvr>
    <a:masterClrMapping/>
  </p:clrMapOvr>
  <p:transition spd="med">
    <p:dissolv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8" name="AutoShape 6" descr="An arrow indicating the split plot factor whole plot factor interaction term is tested against split plot error" title="Interaction arrow"/>
          <p:cNvSpPr>
            <a:spLocks noChangeArrowheads="1"/>
          </p:cNvSpPr>
          <p:nvPr/>
        </p:nvSpPr>
        <p:spPr bwMode="auto">
          <a:xfrm>
            <a:off x="1066800" y="5029200"/>
            <a:ext cx="381000" cy="762000"/>
          </a:xfrm>
          <a:prstGeom prst="curvedRightArrow">
            <a:avLst>
              <a:gd name="adj1" fmla="val 40000"/>
              <a:gd name="adj2" fmla="val 80000"/>
              <a:gd name="adj3" fmla="val 33333"/>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Times" panose="02020603050405020304" pitchFamily="18" charset="0"/>
                <a:ea typeface="ＭＳ Ｐゴシック" panose="020B0600070205080204" pitchFamily="34" charset="-128"/>
              </a:defRPr>
            </a:lvl1pPr>
            <a:lvl2pPr marL="742950" indent="-285750">
              <a:defRPr sz="2400">
                <a:solidFill>
                  <a:schemeClr val="tx1"/>
                </a:solidFill>
                <a:latin typeface="Times" panose="02020603050405020304" pitchFamily="18" charset="0"/>
                <a:ea typeface="ＭＳ Ｐゴシック" panose="020B0600070205080204" pitchFamily="34" charset="-128"/>
              </a:defRPr>
            </a:lvl2pPr>
            <a:lvl3pPr marL="1143000" indent="-228600">
              <a:defRPr sz="2400">
                <a:solidFill>
                  <a:schemeClr val="tx1"/>
                </a:solidFill>
                <a:latin typeface="Times" panose="02020603050405020304" pitchFamily="18" charset="0"/>
                <a:ea typeface="ＭＳ Ｐゴシック" panose="020B0600070205080204" pitchFamily="34" charset="-128"/>
              </a:defRPr>
            </a:lvl3pPr>
            <a:lvl4pPr marL="1600200" indent="-228600">
              <a:defRPr sz="2400">
                <a:solidFill>
                  <a:schemeClr val="tx1"/>
                </a:solidFill>
                <a:latin typeface="Times" panose="02020603050405020304" pitchFamily="18" charset="0"/>
                <a:ea typeface="ＭＳ Ｐゴシック" panose="020B0600070205080204" pitchFamily="34" charset="-128"/>
              </a:defRPr>
            </a:lvl4pPr>
            <a:lvl5pPr marL="2057400" indent="-228600">
              <a:defRPr sz="2400">
                <a:solidFill>
                  <a:schemeClr val="tx1"/>
                </a:solidFill>
                <a:latin typeface="Times"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9pPr>
          </a:lstStyle>
          <a:p>
            <a:endParaRPr lang="en-US" altLang="en-US"/>
          </a:p>
        </p:txBody>
      </p:sp>
      <p:sp>
        <p:nvSpPr>
          <p:cNvPr id="28677" name="AutoShape 5" descr="An arrow indicating the Split Plot Factor is tested against the Split Plot Error term" title="Split Plot Factor Arrow"/>
          <p:cNvSpPr>
            <a:spLocks noChangeArrowheads="1"/>
          </p:cNvSpPr>
          <p:nvPr/>
        </p:nvSpPr>
        <p:spPr bwMode="auto">
          <a:xfrm>
            <a:off x="381000" y="3733800"/>
            <a:ext cx="533400" cy="2286000"/>
          </a:xfrm>
          <a:prstGeom prst="curvedRightArrow">
            <a:avLst>
              <a:gd name="adj1" fmla="val 85714"/>
              <a:gd name="adj2" fmla="val 171429"/>
              <a:gd name="adj3" fmla="val 33333"/>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Times" panose="02020603050405020304" pitchFamily="18" charset="0"/>
                <a:ea typeface="ＭＳ Ｐゴシック" panose="020B0600070205080204" pitchFamily="34" charset="-128"/>
              </a:defRPr>
            </a:lvl1pPr>
            <a:lvl2pPr marL="742950" indent="-285750">
              <a:defRPr sz="2400">
                <a:solidFill>
                  <a:schemeClr val="tx1"/>
                </a:solidFill>
                <a:latin typeface="Times" panose="02020603050405020304" pitchFamily="18" charset="0"/>
                <a:ea typeface="ＭＳ Ｐゴシック" panose="020B0600070205080204" pitchFamily="34" charset="-128"/>
              </a:defRPr>
            </a:lvl2pPr>
            <a:lvl3pPr marL="1143000" indent="-228600">
              <a:defRPr sz="2400">
                <a:solidFill>
                  <a:schemeClr val="tx1"/>
                </a:solidFill>
                <a:latin typeface="Times" panose="02020603050405020304" pitchFamily="18" charset="0"/>
                <a:ea typeface="ＭＳ Ｐゴシック" panose="020B0600070205080204" pitchFamily="34" charset="-128"/>
              </a:defRPr>
            </a:lvl3pPr>
            <a:lvl4pPr marL="1600200" indent="-228600">
              <a:defRPr sz="2400">
                <a:solidFill>
                  <a:schemeClr val="tx1"/>
                </a:solidFill>
                <a:latin typeface="Times" panose="02020603050405020304" pitchFamily="18" charset="0"/>
                <a:ea typeface="ＭＳ Ｐゴシック" panose="020B0600070205080204" pitchFamily="34" charset="-128"/>
              </a:defRPr>
            </a:lvl4pPr>
            <a:lvl5pPr marL="2057400" indent="-228600">
              <a:defRPr sz="2400">
                <a:solidFill>
                  <a:schemeClr val="tx1"/>
                </a:solidFill>
                <a:latin typeface="Times"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9pPr>
          </a:lstStyle>
          <a:p>
            <a:endParaRPr lang="en-US" altLang="en-US"/>
          </a:p>
        </p:txBody>
      </p:sp>
      <p:sp>
        <p:nvSpPr>
          <p:cNvPr id="29699" name="Rectangle 3"/>
          <p:cNvSpPr>
            <a:spLocks noGrp="1" noChangeArrowheads="1"/>
          </p:cNvSpPr>
          <p:nvPr>
            <p:ph idx="1"/>
          </p:nvPr>
        </p:nvSpPr>
        <p:spPr/>
        <p:txBody>
          <a:bodyPr/>
          <a:lstStyle/>
          <a:p>
            <a:pPr lvl="4" eaLnBrk="1" hangingPunct="1">
              <a:buFontTx/>
              <a:buNone/>
              <a:defRPr/>
            </a:pPr>
            <a:r>
              <a:rPr lang="en-US" sz="2800" u="sng" smtClean="0">
                <a:latin typeface="Arial Unicode MS" pitchFamily="1" charset="0"/>
                <a:ea typeface="ＭＳ Ｐゴシック" pitchFamily="1" charset="-128"/>
              </a:rPr>
              <a:t>Source</a:t>
            </a:r>
            <a:r>
              <a:rPr lang="en-US" smtClean="0">
                <a:latin typeface="Arial Unicode MS" pitchFamily="1" charset="0"/>
                <a:ea typeface="ＭＳ Ｐゴシック" pitchFamily="1" charset="-128"/>
              </a:rPr>
              <a:t>		</a:t>
            </a:r>
            <a:r>
              <a:rPr lang="en-US" sz="2800" u="sng" smtClean="0">
                <a:latin typeface="Arial Unicode MS" pitchFamily="1" charset="0"/>
                <a:ea typeface="ＭＳ Ｐゴシック" pitchFamily="1" charset="-128"/>
              </a:rPr>
              <a:t>EMS</a:t>
            </a:r>
            <a:endParaRPr lang="en-US" u="sng" smtClean="0">
              <a:latin typeface="Arial Unicode MS" pitchFamily="1" charset="0"/>
              <a:ea typeface="ＭＳ Ｐゴシック" pitchFamily="1" charset="-128"/>
            </a:endParaRPr>
          </a:p>
        </p:txBody>
      </p:sp>
      <p:sp>
        <p:nvSpPr>
          <p:cNvPr id="29698" name="Rectangle 2"/>
          <p:cNvSpPr>
            <a:spLocks noGrp="1" noChangeArrowheads="1"/>
          </p:cNvSpPr>
          <p:nvPr>
            <p:ph type="title"/>
          </p:nvPr>
        </p:nvSpPr>
        <p:spPr/>
        <p:txBody>
          <a:bodyPr/>
          <a:lstStyle/>
          <a:p>
            <a:pPr eaLnBrk="1" hangingPunct="1">
              <a:defRPr/>
            </a:pPr>
            <a:r>
              <a:rPr lang="en-US" dirty="0"/>
              <a:t>EMS Table--Split </a:t>
            </a:r>
            <a:r>
              <a:rPr lang="en-US" dirty="0" smtClean="0"/>
              <a:t>Plot for Alternative Design</a:t>
            </a:r>
            <a:endParaRPr lang="en-US" dirty="0"/>
          </a:p>
        </p:txBody>
      </p:sp>
      <p:graphicFrame>
        <p:nvGraphicFramePr>
          <p:cNvPr id="28676" name="Object 2" descr="An EMS table that indicates the split plot factor and split plot factor by whoe plot factor interaction are tested against the split plot error term." title="Split Plot EMS"/>
          <p:cNvGraphicFramePr>
            <a:graphicFrameLocks noChangeAspect="1"/>
          </p:cNvGraphicFramePr>
          <p:nvPr>
            <p:extLst>
              <p:ext uri="{D42A27DB-BD31-4B8C-83A1-F6EECF244321}">
                <p14:modId xmlns:p14="http://schemas.microsoft.com/office/powerpoint/2010/main" val="1251909662"/>
              </p:ext>
            </p:extLst>
          </p:nvPr>
        </p:nvGraphicFramePr>
        <p:xfrm>
          <a:off x="1585913" y="3092450"/>
          <a:ext cx="5513387" cy="2813050"/>
        </p:xfrm>
        <a:graphic>
          <a:graphicData uri="http://schemas.openxmlformats.org/presentationml/2006/ole">
            <mc:AlternateContent xmlns:mc="http://schemas.openxmlformats.org/markup-compatibility/2006">
              <mc:Choice xmlns:v="urn:schemas-microsoft-com:vml" Requires="v">
                <p:oleObj spid="_x0000_s28706" name="Equation" r:id="rId3" imgW="2489200" imgH="1270000" progId="Equation.3">
                  <p:embed/>
                </p:oleObj>
              </mc:Choice>
              <mc:Fallback>
                <p:oleObj name="Equation" r:id="rId3" imgW="2489200" imgH="1270000" progId="Equation.3">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85913" y="3092450"/>
                        <a:ext cx="5513387" cy="2813050"/>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ransition spd="med">
    <p:dissolv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defRPr/>
            </a:pPr>
            <a:r>
              <a:rPr lang="en-US" dirty="0"/>
              <a:t>Split Plot </a:t>
            </a:r>
            <a:r>
              <a:rPr lang="en-US" dirty="0" smtClean="0"/>
              <a:t>Substructures</a:t>
            </a:r>
            <a:endParaRPr lang="en-US" dirty="0"/>
          </a:p>
        </p:txBody>
      </p:sp>
      <p:sp>
        <p:nvSpPr>
          <p:cNvPr id="12291" name="Rectangle 3"/>
          <p:cNvSpPr>
            <a:spLocks noGrp="1" noChangeArrowheads="1"/>
          </p:cNvSpPr>
          <p:nvPr>
            <p:ph idx="1"/>
          </p:nvPr>
        </p:nvSpPr>
        <p:spPr/>
        <p:txBody>
          <a:bodyPr/>
          <a:lstStyle/>
          <a:p>
            <a:pPr eaLnBrk="1" hangingPunct="1">
              <a:buFont typeface="Wingdings" pitchFamily="1" charset="2"/>
              <a:buChar char="n"/>
              <a:defRPr/>
            </a:pPr>
            <a:r>
              <a:rPr lang="en-US" sz="2800" dirty="0" err="1" smtClean="0">
                <a:latin typeface="Arial Unicode MS" pitchFamily="1" charset="0"/>
                <a:ea typeface="ＭＳ Ｐゴシック" pitchFamily="1" charset="-128"/>
              </a:rPr>
              <a:t>Yandell</a:t>
            </a:r>
            <a:r>
              <a:rPr lang="en-US" sz="2800" dirty="0" smtClean="0">
                <a:latin typeface="Arial Unicode MS" pitchFamily="1" charset="0"/>
                <a:ea typeface="ＭＳ Ｐゴシック" pitchFamily="1" charset="-128"/>
              </a:rPr>
              <a:t> considers the cases where the whole plot and split plot factors, alternately, do not appear</a:t>
            </a:r>
          </a:p>
          <a:p>
            <a:pPr lvl="1" eaLnBrk="1" hangingPunct="1">
              <a:defRPr/>
            </a:pPr>
            <a:r>
              <a:rPr lang="en-US" sz="2400" dirty="0" smtClean="0">
                <a:latin typeface="Arial Unicode MS" pitchFamily="1" charset="0"/>
                <a:ea typeface="ＭＳ Ｐゴシック" pitchFamily="1" charset="-128"/>
              </a:rPr>
              <a:t>Split plot factor missing—whole plot looks like RCBD (me) or CRD (</a:t>
            </a:r>
            <a:r>
              <a:rPr lang="en-US" sz="2400" dirty="0" err="1" smtClean="0">
                <a:latin typeface="Arial Unicode MS" pitchFamily="1" charset="0"/>
                <a:ea typeface="ＭＳ Ｐゴシック" pitchFamily="1" charset="-128"/>
              </a:rPr>
              <a:t>Yandell</a:t>
            </a:r>
            <a:r>
              <a:rPr lang="en-US" sz="2400" dirty="0" smtClean="0">
                <a:latin typeface="Arial Unicode MS" pitchFamily="1" charset="0"/>
                <a:ea typeface="ＭＳ Ｐゴシック" pitchFamily="1" charset="-128"/>
              </a:rPr>
              <a:t>); subplots are subsampled.</a:t>
            </a:r>
          </a:p>
          <a:p>
            <a:pPr lvl="1" eaLnBrk="1" hangingPunct="1">
              <a:defRPr/>
            </a:pPr>
            <a:r>
              <a:rPr lang="en-US" sz="2400" dirty="0" smtClean="0">
                <a:latin typeface="Arial Unicode MS" pitchFamily="1" charset="0"/>
                <a:ea typeface="ＭＳ Ｐゴシック" pitchFamily="1" charset="-128"/>
              </a:rPr>
              <a:t>Whole plot factor—whole plots look like one-way random effects; subplots look like either RCBD or CRD again.</a:t>
            </a:r>
          </a:p>
          <a:p>
            <a:pPr eaLnBrk="1" hangingPunct="1">
              <a:buFont typeface="Wingdings" pitchFamily="1" charset="2"/>
              <a:buChar char="n"/>
              <a:defRPr/>
            </a:pPr>
            <a:r>
              <a:rPr lang="en-US" sz="2800" dirty="0" err="1" smtClean="0">
                <a:latin typeface="Arial Unicode MS" pitchFamily="1" charset="0"/>
                <a:ea typeface="ＭＳ Ｐゴシック" pitchFamily="1" charset="-128"/>
              </a:rPr>
              <a:t>Yandell</a:t>
            </a:r>
            <a:r>
              <a:rPr lang="en-US" sz="2800" dirty="0" smtClean="0">
                <a:latin typeface="Arial Unicode MS" pitchFamily="1" charset="0"/>
                <a:ea typeface="ＭＳ Ｐゴシック" pitchFamily="1" charset="-128"/>
              </a:rPr>
              <a:t> has nice SAS notes on </a:t>
            </a:r>
            <a:r>
              <a:rPr lang="en-US" sz="2800" dirty="0" err="1" smtClean="0">
                <a:latin typeface="Arial Unicode MS" pitchFamily="1" charset="0"/>
                <a:ea typeface="ＭＳ Ｐゴシック" pitchFamily="1" charset="-128"/>
              </a:rPr>
              <a:t>LSMeans</a:t>
            </a:r>
            <a:r>
              <a:rPr lang="en-US" sz="2800" dirty="0" smtClean="0">
                <a:latin typeface="Arial Unicode MS" pitchFamily="1" charset="0"/>
                <a:ea typeface="ＭＳ Ｐゴシック" pitchFamily="1" charset="-128"/>
              </a:rPr>
              <a:t> in Ex. 23.4</a:t>
            </a:r>
          </a:p>
        </p:txBody>
      </p:sp>
    </p:spTree>
  </p:cSld>
  <p:clrMapOvr>
    <a:masterClrMapping/>
  </p:clrMapOvr>
  <p:transition spd="med">
    <p:dissolv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defRPr/>
            </a:pPr>
            <a:r>
              <a:rPr lang="en-US"/>
              <a:t>Split Split Plot Design</a:t>
            </a:r>
          </a:p>
        </p:txBody>
      </p:sp>
      <p:sp>
        <p:nvSpPr>
          <p:cNvPr id="15363" name="Rectangle 3"/>
          <p:cNvSpPr>
            <a:spLocks noGrp="1" noChangeArrowheads="1"/>
          </p:cNvSpPr>
          <p:nvPr>
            <p:ph idx="1"/>
          </p:nvPr>
        </p:nvSpPr>
        <p:spPr/>
        <p:txBody>
          <a:bodyPr/>
          <a:lstStyle/>
          <a:p>
            <a:pPr eaLnBrk="1" hangingPunct="1">
              <a:defRPr/>
            </a:pPr>
            <a:r>
              <a:rPr lang="en-US" sz="2800"/>
              <a:t>We can also construct a split split plot design (in the obvious way)</a:t>
            </a:r>
          </a:p>
          <a:p>
            <a:pPr eaLnBrk="1" hangingPunct="1">
              <a:defRPr/>
            </a:pPr>
            <a:r>
              <a:rPr lang="en-US" sz="2800"/>
              <a:t>Montgomery example</a:t>
            </a:r>
          </a:p>
          <a:p>
            <a:pPr lvl="1" eaLnBrk="1" hangingPunct="1">
              <a:defRPr/>
            </a:pPr>
            <a:r>
              <a:rPr lang="en-US" sz="2400"/>
              <a:t>Block: Day</a:t>
            </a:r>
          </a:p>
          <a:p>
            <a:pPr lvl="1" eaLnBrk="1" hangingPunct="1">
              <a:defRPr/>
            </a:pPr>
            <a:r>
              <a:rPr lang="en-US" sz="2400"/>
              <a:t>Whole Plot:  Technician receives batch</a:t>
            </a:r>
          </a:p>
          <a:p>
            <a:pPr lvl="1" eaLnBrk="1" hangingPunct="1">
              <a:defRPr/>
            </a:pPr>
            <a:r>
              <a:rPr lang="en-US" sz="2400"/>
              <a:t>Split Plot:  Three dosage strengths formulated from batch</a:t>
            </a:r>
          </a:p>
          <a:p>
            <a:pPr lvl="1" eaLnBrk="1" hangingPunct="1">
              <a:defRPr/>
            </a:pPr>
            <a:r>
              <a:rPr lang="en-US" sz="2400"/>
              <a:t>Split split plot: Four wall thicknesses tested from each dosage strength formulation</a:t>
            </a:r>
          </a:p>
        </p:txBody>
      </p:sp>
    </p:spTree>
  </p:cSld>
  <p:clrMapOvr>
    <a:masterClrMapping/>
  </p:clrMapOvr>
  <p:transition spd="med">
    <p:dissolv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defRPr/>
            </a:pPr>
            <a:r>
              <a:rPr lang="en-US" dirty="0"/>
              <a:t>Split </a:t>
            </a:r>
            <a:r>
              <a:rPr lang="en-US" dirty="0" err="1"/>
              <a:t>Split</a:t>
            </a:r>
            <a:r>
              <a:rPr lang="en-US" dirty="0"/>
              <a:t> Plot </a:t>
            </a:r>
            <a:r>
              <a:rPr lang="en-US" dirty="0" smtClean="0"/>
              <a:t>Example</a:t>
            </a:r>
            <a:endParaRPr lang="en-US" dirty="0"/>
          </a:p>
        </p:txBody>
      </p:sp>
      <p:sp>
        <p:nvSpPr>
          <p:cNvPr id="16387" name="Rectangle 3"/>
          <p:cNvSpPr>
            <a:spLocks noGrp="1" noChangeArrowheads="1"/>
          </p:cNvSpPr>
          <p:nvPr>
            <p:ph idx="1"/>
          </p:nvPr>
        </p:nvSpPr>
        <p:spPr/>
        <p:txBody>
          <a:bodyPr/>
          <a:lstStyle/>
          <a:p>
            <a:pPr eaLnBrk="1" hangingPunct="1">
              <a:defRPr/>
            </a:pPr>
            <a:r>
              <a:rPr lang="en-US" dirty="0"/>
              <a:t>Surgical Glove Example</a:t>
            </a:r>
          </a:p>
          <a:p>
            <a:pPr lvl="1" eaLnBrk="1" hangingPunct="1">
              <a:defRPr/>
            </a:pPr>
            <a:r>
              <a:rPr lang="en-US" dirty="0"/>
              <a:t>Block: Load of latex pellets</a:t>
            </a:r>
          </a:p>
          <a:p>
            <a:pPr lvl="1" eaLnBrk="1" hangingPunct="1">
              <a:defRPr/>
            </a:pPr>
            <a:r>
              <a:rPr lang="en-US" dirty="0"/>
              <a:t>Whole </a:t>
            </a:r>
            <a:r>
              <a:rPr lang="en-US" dirty="0" smtClean="0"/>
              <a:t>Plot Factor: </a:t>
            </a:r>
            <a:r>
              <a:rPr lang="en-US" dirty="0"/>
              <a:t>Latex preparation method</a:t>
            </a:r>
          </a:p>
          <a:p>
            <a:pPr lvl="1" eaLnBrk="1" hangingPunct="1">
              <a:defRPr/>
            </a:pPr>
            <a:r>
              <a:rPr lang="en-US" dirty="0"/>
              <a:t>Split </a:t>
            </a:r>
            <a:r>
              <a:rPr lang="en-US" dirty="0" smtClean="0"/>
              <a:t>Plot Factor: Coagulant/latex </a:t>
            </a:r>
            <a:r>
              <a:rPr lang="en-US" dirty="0"/>
              <a:t>dip</a:t>
            </a:r>
          </a:p>
          <a:p>
            <a:pPr lvl="1" eaLnBrk="1" hangingPunct="1">
              <a:defRPr/>
            </a:pPr>
            <a:r>
              <a:rPr lang="en-US" dirty="0"/>
              <a:t>Split </a:t>
            </a:r>
            <a:r>
              <a:rPr lang="en-US" dirty="0" err="1"/>
              <a:t>Split</a:t>
            </a:r>
            <a:r>
              <a:rPr lang="en-US" dirty="0"/>
              <a:t> Plot: Heat treatment</a:t>
            </a:r>
          </a:p>
        </p:txBody>
      </p:sp>
    </p:spTree>
  </p:cSld>
  <p:clrMapOvr>
    <a:masterClrMapping/>
  </p:clrMapOvr>
  <p:transition spd="med">
    <p:dissolv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2772" name="Object 2" descr="The split split plot model that is saturated in the three factors, but includes nested terms for whole plot error, split plot error, and split split plot error that facilitate testing." title="Split split plot model"/>
          <p:cNvGraphicFramePr>
            <a:graphicFrameLocks noChangeAspect="1"/>
          </p:cNvGraphicFramePr>
          <p:nvPr>
            <p:extLst>
              <p:ext uri="{D42A27DB-BD31-4B8C-83A1-F6EECF244321}">
                <p14:modId xmlns:p14="http://schemas.microsoft.com/office/powerpoint/2010/main" val="2458940572"/>
              </p:ext>
            </p:extLst>
          </p:nvPr>
        </p:nvGraphicFramePr>
        <p:xfrm>
          <a:off x="1133475" y="2778125"/>
          <a:ext cx="6573838" cy="2638425"/>
        </p:xfrm>
        <a:graphic>
          <a:graphicData uri="http://schemas.openxmlformats.org/presentationml/2006/ole">
            <mc:AlternateContent xmlns:mc="http://schemas.openxmlformats.org/markup-compatibility/2006">
              <mc:Choice xmlns:v="urn:schemas-microsoft-com:vml" Requires="v">
                <p:oleObj spid="_x0000_s32802" name="Equation" r:id="rId4" imgW="1930400" imgH="774700" progId="Equation.3">
                  <p:embed/>
                </p:oleObj>
              </mc:Choice>
              <mc:Fallback>
                <p:oleObj name="Equation" r:id="rId4" imgW="1930400" imgH="774700" progId="Equation.3">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3475" y="2778125"/>
                        <a:ext cx="6573838" cy="2638425"/>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7411" name="Rectangle 3"/>
          <p:cNvSpPr>
            <a:spLocks noGrp="1" noChangeArrowheads="1"/>
          </p:cNvSpPr>
          <p:nvPr>
            <p:ph idx="1"/>
          </p:nvPr>
        </p:nvSpPr>
        <p:spPr/>
        <p:txBody>
          <a:bodyPr/>
          <a:lstStyle/>
          <a:p>
            <a:pPr eaLnBrk="1" hangingPunct="1">
              <a:buFont typeface="Wingdings" pitchFamily="1" charset="2"/>
              <a:buChar char="n"/>
              <a:defRPr/>
            </a:pPr>
            <a:r>
              <a:rPr lang="en-US" dirty="0" smtClean="0">
                <a:latin typeface="Arial Unicode MS" pitchFamily="1" charset="0"/>
                <a:ea typeface="ＭＳ Ｐゴシック" pitchFamily="1" charset="-128"/>
              </a:rPr>
              <a:t>A model version that facilitates testing:</a:t>
            </a:r>
          </a:p>
          <a:p>
            <a:pPr eaLnBrk="1" hangingPunct="1">
              <a:buFont typeface="Wingdings" pitchFamily="1" charset="2"/>
              <a:buChar char="n"/>
              <a:defRPr/>
            </a:pPr>
            <a:endParaRPr lang="en-US" dirty="0" smtClean="0">
              <a:latin typeface="Arial Unicode MS" pitchFamily="1" charset="0"/>
              <a:ea typeface="ＭＳ Ｐゴシック" pitchFamily="1" charset="-128"/>
            </a:endParaRPr>
          </a:p>
        </p:txBody>
      </p:sp>
      <p:sp>
        <p:nvSpPr>
          <p:cNvPr id="17410" name="Rectangle 2"/>
          <p:cNvSpPr>
            <a:spLocks noGrp="1" noChangeArrowheads="1"/>
          </p:cNvSpPr>
          <p:nvPr>
            <p:ph type="title"/>
          </p:nvPr>
        </p:nvSpPr>
        <p:spPr/>
        <p:txBody>
          <a:bodyPr/>
          <a:lstStyle/>
          <a:p>
            <a:pPr eaLnBrk="1" hangingPunct="1">
              <a:defRPr/>
            </a:pPr>
            <a:r>
              <a:rPr lang="en-US" dirty="0"/>
              <a:t>Split </a:t>
            </a:r>
            <a:r>
              <a:rPr lang="en-US" dirty="0" err="1"/>
              <a:t>Split</a:t>
            </a:r>
            <a:r>
              <a:rPr lang="en-US" dirty="0"/>
              <a:t> Plot </a:t>
            </a:r>
            <a:r>
              <a:rPr lang="en-US" dirty="0" smtClean="0"/>
              <a:t>Model</a:t>
            </a:r>
            <a:endParaRPr lang="en-US" dirty="0"/>
          </a:p>
        </p:txBody>
      </p:sp>
    </p:spTree>
  </p:cSld>
  <p:clrMapOvr>
    <a:masterClrMapping/>
  </p:clrMapOvr>
  <p:transition spd="med">
    <p:dissolv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hangingPunct="1">
              <a:defRPr/>
            </a:pPr>
            <a:r>
              <a:rPr lang="en-US"/>
              <a:t>Split Plot Design with Covariates</a:t>
            </a:r>
          </a:p>
        </p:txBody>
      </p:sp>
      <p:sp>
        <p:nvSpPr>
          <p:cNvPr id="33795" name="Rectangle 3"/>
          <p:cNvSpPr>
            <a:spLocks noGrp="1" noChangeArrowheads="1"/>
          </p:cNvSpPr>
          <p:nvPr>
            <p:ph idx="1"/>
          </p:nvPr>
        </p:nvSpPr>
        <p:spPr/>
        <p:txBody>
          <a:bodyPr/>
          <a:lstStyle/>
          <a:p>
            <a:pPr eaLnBrk="1" hangingPunct="1">
              <a:buFont typeface="Wingdings" pitchFamily="1" charset="2"/>
              <a:buChar char="n"/>
              <a:defRPr/>
            </a:pPr>
            <a:r>
              <a:rPr lang="en-US" dirty="0" smtClean="0">
                <a:latin typeface="Arial Unicode MS" pitchFamily="1" charset="0"/>
                <a:ea typeface="ＭＳ Ｐゴシック" pitchFamily="1" charset="-128"/>
              </a:rPr>
              <a:t>This discussion is most appropriate for the nested whole plots example (</a:t>
            </a:r>
            <a:r>
              <a:rPr lang="en-US" dirty="0" err="1" smtClean="0">
                <a:latin typeface="Arial Unicode MS" pitchFamily="1" charset="0"/>
                <a:ea typeface="ＭＳ Ｐゴシック" pitchFamily="1" charset="-128"/>
              </a:rPr>
              <a:t>Yandell</a:t>
            </a:r>
            <a:r>
              <a:rPr lang="en-US" dirty="0" smtClean="0">
                <a:latin typeface="Arial Unicode MS" pitchFamily="1" charset="0"/>
                <a:ea typeface="ＭＳ Ｐゴシック" pitchFamily="1" charset="-128"/>
              </a:rPr>
              <a:t>)</a:t>
            </a:r>
          </a:p>
          <a:p>
            <a:pPr eaLnBrk="1" hangingPunct="1">
              <a:buFont typeface="Wingdings" pitchFamily="1" charset="2"/>
              <a:buChar char="n"/>
              <a:defRPr/>
            </a:pPr>
            <a:r>
              <a:rPr lang="en-US" dirty="0" smtClean="0">
                <a:latin typeface="Arial Unicode MS" pitchFamily="1" charset="0"/>
                <a:ea typeface="ＭＳ Ｐゴシック" pitchFamily="1" charset="-128"/>
              </a:rPr>
              <a:t>Often, researchers would like to include covariates confounded with factors</a:t>
            </a:r>
          </a:p>
          <a:p>
            <a:pPr eaLnBrk="1" hangingPunct="1">
              <a:buFontTx/>
              <a:buNone/>
              <a:defRPr/>
            </a:pPr>
            <a:endParaRPr lang="en-US" dirty="0" smtClean="0">
              <a:latin typeface="Arial Unicode MS" pitchFamily="1" charset="0"/>
              <a:ea typeface="ＭＳ Ｐゴシック" pitchFamily="1" charset="-128"/>
            </a:endParaRPr>
          </a:p>
        </p:txBody>
      </p:sp>
    </p:spTree>
  </p:cSld>
  <p:clrMapOvr>
    <a:masterClrMapping/>
  </p:clrMapOvr>
  <p:transition spd="med">
    <p:dissolv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6388" name="Object 2" descr="An RCBD model with factorial structure for the treatment is represented as a balanced saturated model with all factors and block effects crossed." title="RCBD model"/>
          <p:cNvGraphicFramePr>
            <a:graphicFrameLocks noChangeAspect="1"/>
          </p:cNvGraphicFramePr>
          <p:nvPr>
            <p:extLst>
              <p:ext uri="{D42A27DB-BD31-4B8C-83A1-F6EECF244321}">
                <p14:modId xmlns:p14="http://schemas.microsoft.com/office/powerpoint/2010/main" val="403178219"/>
              </p:ext>
            </p:extLst>
          </p:nvPr>
        </p:nvGraphicFramePr>
        <p:xfrm>
          <a:off x="928688" y="3141663"/>
          <a:ext cx="6524625" cy="2689225"/>
        </p:xfrm>
        <a:graphic>
          <a:graphicData uri="http://schemas.openxmlformats.org/presentationml/2006/ole">
            <mc:AlternateContent xmlns:mc="http://schemas.openxmlformats.org/markup-compatibility/2006">
              <mc:Choice xmlns:v="urn:schemas-microsoft-com:vml" Requires="v">
                <p:oleObj spid="_x0000_s16416" name="Equation" r:id="rId4" imgW="2095500" imgH="863600" progId="Equation.3">
                  <p:embed/>
                </p:oleObj>
              </mc:Choice>
              <mc:Fallback>
                <p:oleObj name="Equation" r:id="rId4" imgW="2095500" imgH="863600" progId="Equation.3">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28688" y="3141663"/>
                        <a:ext cx="6524625" cy="2689225"/>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075" name="Rectangle 3"/>
          <p:cNvSpPr>
            <a:spLocks noGrp="1" noChangeArrowheads="1"/>
          </p:cNvSpPr>
          <p:nvPr>
            <p:ph idx="1"/>
          </p:nvPr>
        </p:nvSpPr>
        <p:spPr/>
        <p:txBody>
          <a:bodyPr/>
          <a:lstStyle/>
          <a:p>
            <a:pPr eaLnBrk="1" hangingPunct="1">
              <a:defRPr/>
            </a:pPr>
            <a:r>
              <a:rPr lang="en-US"/>
              <a:t>All factors are crossed</a:t>
            </a:r>
          </a:p>
        </p:txBody>
      </p:sp>
      <p:sp>
        <p:nvSpPr>
          <p:cNvPr id="3074" name="Rectangle 2"/>
          <p:cNvSpPr>
            <a:spLocks noGrp="1" noChangeArrowheads="1"/>
          </p:cNvSpPr>
          <p:nvPr>
            <p:ph type="title"/>
          </p:nvPr>
        </p:nvSpPr>
        <p:spPr/>
        <p:txBody>
          <a:bodyPr/>
          <a:lstStyle/>
          <a:p>
            <a:pPr eaLnBrk="1" hangingPunct="1">
              <a:defRPr/>
            </a:pPr>
            <a:r>
              <a:rPr lang="en-US" dirty="0" smtClean="0"/>
              <a:t>Model for RCBD with Factorial Treatment</a:t>
            </a:r>
            <a:endParaRPr lang="en-US" dirty="0"/>
          </a:p>
        </p:txBody>
      </p:sp>
    </p:spTree>
  </p:cSld>
  <p:clrMapOvr>
    <a:masterClrMapping/>
  </p:clrMapOvr>
  <p:transition spd="med">
    <p:dissolv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eaLnBrk="1" hangingPunct="1">
              <a:defRPr/>
            </a:pPr>
            <a:r>
              <a:rPr lang="en-US" dirty="0"/>
              <a:t>Split Plot </a:t>
            </a:r>
            <a:r>
              <a:rPr lang="en-US" dirty="0" smtClean="0"/>
              <a:t>Example with </a:t>
            </a:r>
            <a:r>
              <a:rPr lang="en-US" dirty="0"/>
              <a:t>Covariates</a:t>
            </a:r>
          </a:p>
        </p:txBody>
      </p:sp>
      <p:sp>
        <p:nvSpPr>
          <p:cNvPr id="37891" name="Rectangle 3"/>
          <p:cNvSpPr>
            <a:spLocks noGrp="1" noChangeArrowheads="1"/>
          </p:cNvSpPr>
          <p:nvPr>
            <p:ph idx="1"/>
          </p:nvPr>
        </p:nvSpPr>
        <p:spPr>
          <a:xfrm>
            <a:off x="533400" y="1676400"/>
            <a:ext cx="8153400" cy="4876800"/>
          </a:xfrm>
        </p:spPr>
        <p:txBody>
          <a:bodyPr/>
          <a:lstStyle/>
          <a:p>
            <a:pPr eaLnBrk="1" hangingPunct="1">
              <a:lnSpc>
                <a:spcPct val="90000"/>
              </a:lnSpc>
              <a:defRPr/>
            </a:pPr>
            <a:r>
              <a:rPr lang="en-US"/>
              <a:t>Example (Observational study)</a:t>
            </a:r>
          </a:p>
          <a:p>
            <a:pPr lvl="1" eaLnBrk="1" hangingPunct="1">
              <a:lnSpc>
                <a:spcPct val="90000"/>
              </a:lnSpc>
              <a:defRPr/>
            </a:pPr>
            <a:r>
              <a:rPr lang="en-US"/>
              <a:t>Whole Plot: School</a:t>
            </a:r>
          </a:p>
          <a:p>
            <a:pPr lvl="1" eaLnBrk="1" hangingPunct="1">
              <a:lnSpc>
                <a:spcPct val="90000"/>
              </a:lnSpc>
              <a:defRPr/>
            </a:pPr>
            <a:r>
              <a:rPr lang="en-US"/>
              <a:t>Whole Plot Factor: School District</a:t>
            </a:r>
          </a:p>
          <a:p>
            <a:pPr lvl="1" eaLnBrk="1" hangingPunct="1">
              <a:lnSpc>
                <a:spcPct val="90000"/>
              </a:lnSpc>
              <a:defRPr/>
            </a:pPr>
            <a:r>
              <a:rPr lang="en-US"/>
              <a:t>Split Plot Factor: Math Course</a:t>
            </a:r>
          </a:p>
          <a:p>
            <a:pPr lvl="1" eaLnBrk="1" hangingPunct="1">
              <a:lnSpc>
                <a:spcPct val="90000"/>
              </a:lnSpc>
              <a:defRPr/>
            </a:pPr>
            <a:r>
              <a:rPr lang="en-US"/>
              <a:t>Split Plot : Class</a:t>
            </a:r>
          </a:p>
          <a:p>
            <a:pPr lvl="1" eaLnBrk="1" hangingPunct="1">
              <a:lnSpc>
                <a:spcPct val="90000"/>
              </a:lnSpc>
              <a:defRPr/>
            </a:pPr>
            <a:r>
              <a:rPr lang="en-US"/>
              <a:t>Split Plot covariate: Teacher Rating</a:t>
            </a:r>
          </a:p>
          <a:p>
            <a:pPr lvl="1" eaLnBrk="1" hangingPunct="1">
              <a:lnSpc>
                <a:spcPct val="90000"/>
              </a:lnSpc>
              <a:defRPr/>
            </a:pPr>
            <a:r>
              <a:rPr lang="en-US"/>
              <a:t>Whole Plot covariate: School Rating</a:t>
            </a:r>
          </a:p>
          <a:p>
            <a:pPr lvl="1" eaLnBrk="1" hangingPunct="1">
              <a:lnSpc>
                <a:spcPct val="90000"/>
              </a:lnSpc>
              <a:defRPr/>
            </a:pPr>
            <a:r>
              <a:rPr lang="en-US"/>
              <a:t>Whole Plot Factor covariate: School District Rating</a:t>
            </a:r>
          </a:p>
          <a:p>
            <a:pPr lvl="1" eaLnBrk="1" hangingPunct="1">
              <a:lnSpc>
                <a:spcPct val="90000"/>
              </a:lnSpc>
              <a:defRPr/>
            </a:pPr>
            <a:r>
              <a:rPr lang="en-US"/>
              <a:t>Response: % Math Proficient (HSAP)</a:t>
            </a:r>
          </a:p>
        </p:txBody>
      </p:sp>
    </p:spTree>
  </p:cSld>
  <p:clrMapOvr>
    <a:masterClrMapping/>
  </p:clrMapOvr>
  <p:transition spd="med">
    <p:dissolv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6" name="Text Box 7"/>
          <p:cNvSpPr txBox="1">
            <a:spLocks noChangeArrowheads="1"/>
          </p:cNvSpPr>
          <p:nvPr/>
        </p:nvSpPr>
        <p:spPr bwMode="auto">
          <a:xfrm>
            <a:off x="4724400" y="4038600"/>
            <a:ext cx="1905000" cy="460375"/>
          </a:xfrm>
          <a:prstGeom prst="rect">
            <a:avLst/>
          </a:prstGeom>
          <a:noFill/>
          <a:ln w="31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defRPr sz="2400">
                <a:solidFill>
                  <a:schemeClr val="tx1"/>
                </a:solidFill>
                <a:latin typeface="Times" panose="02020603050405020304" pitchFamily="18" charset="0"/>
                <a:ea typeface="ＭＳ Ｐゴシック" panose="020B0600070205080204" pitchFamily="34" charset="-128"/>
              </a:defRPr>
            </a:lvl1pPr>
            <a:lvl2pPr marL="742950" indent="-285750">
              <a:defRPr sz="2400">
                <a:solidFill>
                  <a:schemeClr val="tx1"/>
                </a:solidFill>
                <a:latin typeface="Times" panose="02020603050405020304" pitchFamily="18" charset="0"/>
                <a:ea typeface="ＭＳ Ｐゴシック" panose="020B0600070205080204" pitchFamily="34" charset="-128"/>
              </a:defRPr>
            </a:lvl2pPr>
            <a:lvl3pPr marL="1143000" indent="-228600">
              <a:defRPr sz="2400">
                <a:solidFill>
                  <a:schemeClr val="tx1"/>
                </a:solidFill>
                <a:latin typeface="Times" panose="02020603050405020304" pitchFamily="18" charset="0"/>
                <a:ea typeface="ＭＳ Ｐゴシック" panose="020B0600070205080204" pitchFamily="34" charset="-128"/>
              </a:defRPr>
            </a:lvl3pPr>
            <a:lvl4pPr marL="1600200" indent="-228600">
              <a:defRPr sz="2400">
                <a:solidFill>
                  <a:schemeClr val="tx1"/>
                </a:solidFill>
                <a:latin typeface="Times" panose="02020603050405020304" pitchFamily="18" charset="0"/>
                <a:ea typeface="ＭＳ Ｐゴシック" panose="020B0600070205080204" pitchFamily="34" charset="-128"/>
              </a:defRPr>
            </a:lvl4pPr>
            <a:lvl5pPr marL="2057400" indent="-228600">
              <a:defRPr sz="2400">
                <a:solidFill>
                  <a:schemeClr val="tx1"/>
                </a:solidFill>
                <a:latin typeface="Times"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9pPr>
          </a:lstStyle>
          <a:p>
            <a:r>
              <a:rPr lang="en-US" altLang="en-US"/>
              <a:t>WP Covariate</a:t>
            </a:r>
          </a:p>
        </p:txBody>
      </p:sp>
      <p:sp>
        <p:nvSpPr>
          <p:cNvPr id="35845" name="Text Box 6"/>
          <p:cNvSpPr txBox="1">
            <a:spLocks noChangeArrowheads="1"/>
          </p:cNvSpPr>
          <p:nvPr/>
        </p:nvSpPr>
        <p:spPr bwMode="auto">
          <a:xfrm>
            <a:off x="3276600" y="5410200"/>
            <a:ext cx="1787525" cy="460375"/>
          </a:xfrm>
          <a:prstGeom prst="rect">
            <a:avLst/>
          </a:prstGeom>
          <a:noFill/>
          <a:ln w="31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defRPr sz="2400">
                <a:solidFill>
                  <a:schemeClr val="tx1"/>
                </a:solidFill>
                <a:latin typeface="Times" panose="02020603050405020304" pitchFamily="18" charset="0"/>
                <a:ea typeface="ＭＳ Ｐゴシック" panose="020B0600070205080204" pitchFamily="34" charset="-128"/>
              </a:defRPr>
            </a:lvl1pPr>
            <a:lvl2pPr marL="742950" indent="-285750">
              <a:defRPr sz="2400">
                <a:solidFill>
                  <a:schemeClr val="tx1"/>
                </a:solidFill>
                <a:latin typeface="Times" panose="02020603050405020304" pitchFamily="18" charset="0"/>
                <a:ea typeface="ＭＳ Ｐゴシック" panose="020B0600070205080204" pitchFamily="34" charset="-128"/>
              </a:defRPr>
            </a:lvl2pPr>
            <a:lvl3pPr marL="1143000" indent="-228600">
              <a:defRPr sz="2400">
                <a:solidFill>
                  <a:schemeClr val="tx1"/>
                </a:solidFill>
                <a:latin typeface="Times" panose="02020603050405020304" pitchFamily="18" charset="0"/>
                <a:ea typeface="ＭＳ Ｐゴシック" panose="020B0600070205080204" pitchFamily="34" charset="-128"/>
              </a:defRPr>
            </a:lvl3pPr>
            <a:lvl4pPr marL="1600200" indent="-228600">
              <a:defRPr sz="2400">
                <a:solidFill>
                  <a:schemeClr val="tx1"/>
                </a:solidFill>
                <a:latin typeface="Times" panose="02020603050405020304" pitchFamily="18" charset="0"/>
                <a:ea typeface="ＭＳ Ｐゴシック" panose="020B0600070205080204" pitchFamily="34" charset="-128"/>
              </a:defRPr>
            </a:lvl4pPr>
            <a:lvl5pPr marL="2057400" indent="-228600">
              <a:defRPr sz="2400">
                <a:solidFill>
                  <a:schemeClr val="tx1"/>
                </a:solidFill>
                <a:latin typeface="Times"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9pPr>
          </a:lstStyle>
          <a:p>
            <a:r>
              <a:rPr lang="en-US" altLang="en-US"/>
              <a:t>SP Covariate</a:t>
            </a:r>
          </a:p>
        </p:txBody>
      </p:sp>
      <p:graphicFrame>
        <p:nvGraphicFramePr>
          <p:cNvPr id="35844" name="Object 2" descr="The whole plot covariate is added and subtracted to the split plot covariate, then reorganized into an adjusted split plot covariate term plus the whole plot covariate" title="Covariate decomposition"/>
          <p:cNvGraphicFramePr>
            <a:graphicFrameLocks noGrp="1" noChangeAspect="1"/>
          </p:cNvGraphicFramePr>
          <p:nvPr>
            <p:ph sz="half" idx="2"/>
            <p:extLst>
              <p:ext uri="{D42A27DB-BD31-4B8C-83A1-F6EECF244321}">
                <p14:modId xmlns:p14="http://schemas.microsoft.com/office/powerpoint/2010/main" val="986645348"/>
              </p:ext>
            </p:extLst>
          </p:nvPr>
        </p:nvGraphicFramePr>
        <p:xfrm>
          <a:off x="2149475" y="4589463"/>
          <a:ext cx="3776663" cy="646112"/>
        </p:xfrm>
        <a:graphic>
          <a:graphicData uri="http://schemas.openxmlformats.org/presentationml/2006/ole">
            <mc:AlternateContent xmlns:mc="http://schemas.openxmlformats.org/markup-compatibility/2006">
              <mc:Choice xmlns:v="urn:schemas-microsoft-com:vml" Requires="v">
                <p:oleObj spid="_x0000_s35875" name="Equation" r:id="rId4" imgW="1485255" imgH="253890" progId="Equation.3">
                  <p:embed/>
                </p:oleObj>
              </mc:Choice>
              <mc:Fallback>
                <p:oleObj name="Equation" r:id="rId4" imgW="1485255" imgH="253890" progId="Equation.3">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49475" y="4589463"/>
                        <a:ext cx="3776663" cy="646112"/>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4819" name="Rectangle 3"/>
          <p:cNvSpPr>
            <a:spLocks noGrp="1" noChangeArrowheads="1"/>
          </p:cNvSpPr>
          <p:nvPr>
            <p:ph type="body" sz="half" idx="1"/>
          </p:nvPr>
        </p:nvSpPr>
        <p:spPr>
          <a:xfrm>
            <a:off x="685800" y="1981200"/>
            <a:ext cx="7620000" cy="1981200"/>
          </a:xfrm>
        </p:spPr>
        <p:txBody>
          <a:bodyPr/>
          <a:lstStyle/>
          <a:p>
            <a:pPr eaLnBrk="1" hangingPunct="1">
              <a:lnSpc>
                <a:spcPct val="90000"/>
              </a:lnSpc>
              <a:buFont typeface="Wingdings" pitchFamily="1" charset="2"/>
              <a:buChar char="n"/>
              <a:defRPr/>
            </a:pPr>
            <a:r>
              <a:rPr lang="en-US" sz="2400" smtClean="0">
                <a:latin typeface="Arial Unicode MS" pitchFamily="1" charset="0"/>
                <a:ea typeface="ＭＳ Ｐゴシック" pitchFamily="1" charset="-128"/>
              </a:rPr>
              <a:t>Whole Plot Covariate</a:t>
            </a:r>
          </a:p>
          <a:p>
            <a:pPr lvl="1" eaLnBrk="1" hangingPunct="1">
              <a:lnSpc>
                <a:spcPct val="90000"/>
              </a:lnSpc>
              <a:defRPr/>
            </a:pPr>
            <a:r>
              <a:rPr lang="en-US" sz="2000" smtClean="0">
                <a:latin typeface="Arial Unicode MS" pitchFamily="1" charset="0"/>
                <a:ea typeface="ＭＳ Ｐゴシック" pitchFamily="1" charset="-128"/>
              </a:rPr>
              <a:t>X</a:t>
            </a:r>
            <a:r>
              <a:rPr lang="en-US" sz="2000" baseline="-25000" smtClean="0">
                <a:latin typeface="Arial Unicode MS" pitchFamily="1" charset="0"/>
                <a:ea typeface="ＭＳ Ｐゴシック" pitchFamily="1" charset="-128"/>
              </a:rPr>
              <a:t>ijk</a:t>
            </a:r>
            <a:r>
              <a:rPr lang="en-US" sz="2000" smtClean="0">
                <a:latin typeface="Arial Unicode MS" pitchFamily="1" charset="0"/>
                <a:ea typeface="ＭＳ Ｐゴシック" pitchFamily="1" charset="-128"/>
              </a:rPr>
              <a:t>=X</a:t>
            </a:r>
            <a:r>
              <a:rPr lang="en-US" sz="2000" baseline="-25000" smtClean="0">
                <a:latin typeface="Arial Unicode MS" pitchFamily="1" charset="0"/>
                <a:ea typeface="ＭＳ Ｐゴシック" pitchFamily="1" charset="-128"/>
              </a:rPr>
              <a:t>ik</a:t>
            </a:r>
          </a:p>
          <a:p>
            <a:pPr lvl="1" eaLnBrk="1" hangingPunct="1">
              <a:lnSpc>
                <a:spcPct val="90000"/>
              </a:lnSpc>
              <a:defRPr/>
            </a:pPr>
            <a:r>
              <a:rPr lang="en-US" sz="2000" smtClean="0">
                <a:latin typeface="Arial Unicode MS" pitchFamily="1" charset="0"/>
                <a:ea typeface="ＭＳ Ｐゴシック" pitchFamily="1" charset="-128"/>
              </a:rPr>
              <a:t>X</a:t>
            </a:r>
            <a:r>
              <a:rPr lang="en-US" sz="2000" baseline="-25000" smtClean="0">
                <a:latin typeface="Arial Unicode MS" pitchFamily="1" charset="0"/>
                <a:ea typeface="ＭＳ Ｐゴシック" pitchFamily="1" charset="-128"/>
              </a:rPr>
              <a:t>ijk</a:t>
            </a:r>
            <a:r>
              <a:rPr lang="en-US" sz="2000" smtClean="0">
                <a:latin typeface="Arial Unicode MS" pitchFamily="1" charset="0"/>
                <a:ea typeface="ＭＳ Ｐゴシック" pitchFamily="1" charset="-128"/>
              </a:rPr>
              <a:t>=X</a:t>
            </a:r>
            <a:r>
              <a:rPr lang="en-US" sz="2000" baseline="-25000" smtClean="0">
                <a:latin typeface="Arial Unicode MS" pitchFamily="1" charset="0"/>
                <a:ea typeface="ＭＳ Ｐゴシック" pitchFamily="1" charset="-128"/>
              </a:rPr>
              <a:t>i </a:t>
            </a:r>
            <a:r>
              <a:rPr lang="en-US" sz="2000" smtClean="0">
                <a:latin typeface="Arial Unicode MS" pitchFamily="1" charset="0"/>
                <a:ea typeface="ＭＳ Ｐゴシック" pitchFamily="1" charset="-128"/>
              </a:rPr>
              <a:t>occurs frequently in practice</a:t>
            </a:r>
          </a:p>
          <a:p>
            <a:pPr eaLnBrk="1" hangingPunct="1">
              <a:lnSpc>
                <a:spcPct val="90000"/>
              </a:lnSpc>
              <a:buFont typeface="Wingdings" pitchFamily="1" charset="2"/>
              <a:buChar char="n"/>
              <a:defRPr/>
            </a:pPr>
            <a:r>
              <a:rPr lang="en-US" sz="2400" smtClean="0">
                <a:latin typeface="Arial Unicode MS" pitchFamily="1" charset="0"/>
                <a:ea typeface="ＭＳ Ｐゴシック" pitchFamily="1" charset="-128"/>
              </a:rPr>
              <a:t>Split Plot Covariate</a:t>
            </a:r>
          </a:p>
          <a:p>
            <a:pPr eaLnBrk="1" hangingPunct="1">
              <a:lnSpc>
                <a:spcPct val="90000"/>
              </a:lnSpc>
              <a:buFont typeface="Wingdings" pitchFamily="1" charset="2"/>
              <a:buChar char="n"/>
              <a:defRPr/>
            </a:pPr>
            <a:endParaRPr lang="en-US" sz="2400" smtClean="0">
              <a:latin typeface="Arial Unicode MS" pitchFamily="1" charset="0"/>
              <a:ea typeface="ＭＳ Ｐゴシック" pitchFamily="1" charset="-128"/>
            </a:endParaRPr>
          </a:p>
        </p:txBody>
      </p:sp>
      <p:sp>
        <p:nvSpPr>
          <p:cNvPr id="34818" name="Rectangle 2"/>
          <p:cNvSpPr>
            <a:spLocks noGrp="1" noChangeArrowheads="1"/>
          </p:cNvSpPr>
          <p:nvPr>
            <p:ph type="title"/>
          </p:nvPr>
        </p:nvSpPr>
        <p:spPr/>
        <p:txBody>
          <a:bodyPr/>
          <a:lstStyle/>
          <a:p>
            <a:pPr eaLnBrk="1" hangingPunct="1">
              <a:defRPr/>
            </a:pPr>
            <a:r>
              <a:rPr lang="en-US" dirty="0" smtClean="0"/>
              <a:t>Whole Plot and Split Plot Covariates</a:t>
            </a:r>
            <a:endParaRPr lang="en-US" dirty="0"/>
          </a:p>
        </p:txBody>
      </p:sp>
    </p:spTree>
  </p:cSld>
  <p:clrMapOvr>
    <a:masterClrMapping/>
  </p:clrMapOvr>
  <p:transition spd="med">
    <p:dissolv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6868" name="Object 2" descr="A split plot ANCOVA model that includes a whole plot covariate and an adjusted split plot covariate effect, each with different slopes." title="Split plot ANCOVA model"/>
          <p:cNvGraphicFramePr>
            <a:graphicFrameLocks noChangeAspect="1"/>
          </p:cNvGraphicFramePr>
          <p:nvPr>
            <p:extLst>
              <p:ext uri="{D42A27DB-BD31-4B8C-83A1-F6EECF244321}">
                <p14:modId xmlns:p14="http://schemas.microsoft.com/office/powerpoint/2010/main" val="3233722135"/>
              </p:ext>
            </p:extLst>
          </p:nvPr>
        </p:nvGraphicFramePr>
        <p:xfrm>
          <a:off x="762000" y="2901950"/>
          <a:ext cx="7312025" cy="2109788"/>
        </p:xfrm>
        <a:graphic>
          <a:graphicData uri="http://schemas.openxmlformats.org/presentationml/2006/ole">
            <mc:AlternateContent xmlns:mc="http://schemas.openxmlformats.org/markup-compatibility/2006">
              <mc:Choice xmlns:v="urn:schemas-microsoft-com:vml" Requires="v">
                <p:oleObj spid="_x0000_s36897" name="Equation" r:id="rId4" imgW="1943100" imgH="558800" progId="Equation.3">
                  <p:embed/>
                </p:oleObj>
              </mc:Choice>
              <mc:Fallback>
                <p:oleObj name="Equation" r:id="rId4" imgW="1943100" imgH="558800" progId="Equation.3">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62000" y="2901950"/>
                        <a:ext cx="7312025" cy="2109788"/>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8915" name="Rectangle 3"/>
          <p:cNvSpPr>
            <a:spLocks noGrp="1" noChangeArrowheads="1"/>
          </p:cNvSpPr>
          <p:nvPr>
            <p:ph idx="1"/>
          </p:nvPr>
        </p:nvSpPr>
        <p:spPr/>
        <p:txBody>
          <a:bodyPr/>
          <a:lstStyle/>
          <a:p>
            <a:pPr eaLnBrk="1" hangingPunct="1">
              <a:buFont typeface="Wingdings" pitchFamily="1" charset="2"/>
              <a:buChar char="n"/>
              <a:defRPr/>
            </a:pPr>
            <a:r>
              <a:rPr lang="en-US" smtClean="0">
                <a:latin typeface="Arial Unicode MS" pitchFamily="1" charset="0"/>
                <a:ea typeface="ＭＳ Ｐゴシック" pitchFamily="1" charset="-128"/>
              </a:rPr>
              <a:t>Model</a:t>
            </a:r>
          </a:p>
          <a:p>
            <a:pPr eaLnBrk="1" hangingPunct="1">
              <a:buFont typeface="Wingdings" pitchFamily="1" charset="2"/>
              <a:buChar char="n"/>
              <a:defRPr/>
            </a:pPr>
            <a:endParaRPr lang="en-US" smtClean="0">
              <a:latin typeface="Arial Unicode MS" pitchFamily="1" charset="0"/>
              <a:ea typeface="ＭＳ Ｐゴシック" pitchFamily="1" charset="-128"/>
            </a:endParaRPr>
          </a:p>
        </p:txBody>
      </p:sp>
      <p:sp>
        <p:nvSpPr>
          <p:cNvPr id="38914" name="Rectangle 2"/>
          <p:cNvSpPr>
            <a:spLocks noGrp="1" noChangeArrowheads="1"/>
          </p:cNvSpPr>
          <p:nvPr>
            <p:ph type="title"/>
          </p:nvPr>
        </p:nvSpPr>
        <p:spPr/>
        <p:txBody>
          <a:bodyPr/>
          <a:lstStyle/>
          <a:p>
            <a:pPr eaLnBrk="1" hangingPunct="1">
              <a:defRPr/>
            </a:pPr>
            <a:r>
              <a:rPr lang="en-US" dirty="0" smtClean="0"/>
              <a:t>Model </a:t>
            </a:r>
            <a:r>
              <a:rPr lang="en-US" dirty="0"/>
              <a:t>with </a:t>
            </a:r>
            <a:r>
              <a:rPr lang="en-US" dirty="0" smtClean="0"/>
              <a:t>Split Plot and Whole Plot Covariates</a:t>
            </a:r>
            <a:endParaRPr lang="en-US" dirty="0"/>
          </a:p>
        </p:txBody>
      </p:sp>
    </p:spTree>
  </p:cSld>
  <p:clrMapOvr>
    <a:masterClrMapping/>
  </p:clrMapOvr>
  <p:transition spd="med">
    <p:dissolv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pPr eaLnBrk="1" hangingPunct="1">
              <a:defRPr/>
            </a:pPr>
            <a:r>
              <a:rPr lang="en-US" dirty="0" smtClean="0"/>
              <a:t>Testing Whole Plot and Split Plot Covariates</a:t>
            </a:r>
            <a:endParaRPr lang="en-US" dirty="0"/>
          </a:p>
        </p:txBody>
      </p:sp>
      <p:sp>
        <p:nvSpPr>
          <p:cNvPr id="36867" name="Rectangle 3"/>
          <p:cNvSpPr>
            <a:spLocks noGrp="1" noChangeArrowheads="1"/>
          </p:cNvSpPr>
          <p:nvPr>
            <p:ph idx="1"/>
          </p:nvPr>
        </p:nvSpPr>
        <p:spPr/>
        <p:txBody>
          <a:bodyPr/>
          <a:lstStyle/>
          <a:p>
            <a:pPr eaLnBrk="1" hangingPunct="1">
              <a:buFont typeface="Wingdings" pitchFamily="1" charset="2"/>
              <a:buChar char="n"/>
              <a:defRPr/>
            </a:pPr>
            <a:r>
              <a:rPr lang="en-US" smtClean="0">
                <a:latin typeface="Arial Unicode MS" pitchFamily="1" charset="0"/>
                <a:ea typeface="ＭＳ Ｐゴシック" pitchFamily="1" charset="-128"/>
              </a:rPr>
              <a:t>A Whole Plot covariate’s Type I  MS would be tested against Whole Plot Error (with 1 fewer df because of confounding)</a:t>
            </a:r>
          </a:p>
          <a:p>
            <a:pPr eaLnBrk="1" hangingPunct="1">
              <a:buFont typeface="Wingdings" pitchFamily="1" charset="2"/>
              <a:buChar char="n"/>
              <a:defRPr/>
            </a:pPr>
            <a:r>
              <a:rPr lang="en-US" smtClean="0">
                <a:latin typeface="Arial Unicode MS" pitchFamily="1" charset="0"/>
                <a:ea typeface="ＭＳ Ｐゴシック" pitchFamily="1" charset="-128"/>
              </a:rPr>
              <a:t>Split Plot Covariate is not confounded with any model terms (though it is confounded with the error term), so no adjustments are necessary</a:t>
            </a:r>
          </a:p>
          <a:p>
            <a:pPr eaLnBrk="1" hangingPunct="1">
              <a:buFontTx/>
              <a:buNone/>
              <a:defRPr/>
            </a:pPr>
            <a:endParaRPr lang="en-US" smtClean="0">
              <a:latin typeface="Arial Unicode MS" pitchFamily="1" charset="0"/>
              <a:ea typeface="ＭＳ Ｐゴシック" pitchFamily="1" charset="-128"/>
            </a:endParaRPr>
          </a:p>
        </p:txBody>
      </p:sp>
    </p:spTree>
  </p:cSld>
  <p:clrMapOvr>
    <a:masterClrMapping/>
  </p:clrMapOvr>
  <p:transition spd="med">
    <p:dissolv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p:txBody>
          <a:bodyPr/>
          <a:lstStyle/>
          <a:p>
            <a:pPr eaLnBrk="1" hangingPunct="1">
              <a:defRPr/>
            </a:pPr>
            <a:r>
              <a:rPr lang="en-US"/>
              <a:t>Repeated Measures Design</a:t>
            </a:r>
          </a:p>
        </p:txBody>
      </p:sp>
      <p:sp>
        <p:nvSpPr>
          <p:cNvPr id="68611" name="Rectangle 3"/>
          <p:cNvSpPr>
            <a:spLocks noGrp="1" noChangeArrowheads="1"/>
          </p:cNvSpPr>
          <p:nvPr>
            <p:ph idx="1"/>
          </p:nvPr>
        </p:nvSpPr>
        <p:spPr/>
        <p:txBody>
          <a:bodyPr/>
          <a:lstStyle/>
          <a:p>
            <a:pPr eaLnBrk="1" hangingPunct="1">
              <a:buFont typeface="Wingdings" pitchFamily="1" charset="2"/>
              <a:buChar char="n"/>
              <a:defRPr/>
            </a:pPr>
            <a:r>
              <a:rPr lang="en-US" dirty="0" smtClean="0">
                <a:latin typeface="Arial Unicode MS" pitchFamily="1" charset="0"/>
                <a:ea typeface="ＭＳ Ｐゴシック" pitchFamily="1" charset="-128"/>
              </a:rPr>
              <a:t>Read </a:t>
            </a:r>
            <a:r>
              <a:rPr lang="en-US" dirty="0" err="1" smtClean="0">
                <a:latin typeface="Arial Unicode MS" pitchFamily="1" charset="0"/>
                <a:ea typeface="ＭＳ Ｐゴシック" pitchFamily="1" charset="-128"/>
              </a:rPr>
              <a:t>Yandell</a:t>
            </a:r>
            <a:r>
              <a:rPr lang="en-US" dirty="0" smtClean="0">
                <a:latin typeface="Arial Unicode MS" pitchFamily="1" charset="0"/>
                <a:ea typeface="ＭＳ Ｐゴシック" pitchFamily="1" charset="-128"/>
              </a:rPr>
              <a:t> 25.1-25.3</a:t>
            </a:r>
          </a:p>
          <a:p>
            <a:pPr eaLnBrk="1" hangingPunct="1">
              <a:buFont typeface="Wingdings" pitchFamily="1" charset="2"/>
              <a:buChar char="n"/>
              <a:defRPr/>
            </a:pPr>
            <a:r>
              <a:rPr lang="en-US" dirty="0" smtClean="0">
                <a:latin typeface="Arial Unicode MS" pitchFamily="1" charset="0"/>
                <a:ea typeface="ＭＳ Ｐゴシック" pitchFamily="1" charset="-128"/>
              </a:rPr>
              <a:t>Chapter 26 generally covers multivariate approaches to repeated measures—skip it</a:t>
            </a:r>
          </a:p>
          <a:p>
            <a:pPr eaLnBrk="1" hangingPunct="1">
              <a:buFont typeface="Wingdings" pitchFamily="1" charset="2"/>
              <a:buChar char="n"/>
              <a:defRPr/>
            </a:pPr>
            <a:r>
              <a:rPr lang="en-US" dirty="0" smtClean="0">
                <a:latin typeface="Arial Unicode MS" pitchFamily="1" charset="0"/>
                <a:ea typeface="ＭＳ Ｐゴシック" pitchFamily="1" charset="-128"/>
              </a:rPr>
              <a:t>We will study the traditional approach first, and then consider more sophisticated repeated measures correlation patterns</a:t>
            </a:r>
          </a:p>
        </p:txBody>
      </p:sp>
    </p:spTree>
  </p:cSld>
  <p:clrMapOvr>
    <a:masterClrMapping/>
  </p:clrMapOvr>
  <p:transition spd="med">
    <p:dissolv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9940" name="Object 2" descr="A repeated measure model that resembles Yandell's split plot design.  The group variable correponds to the whole plot factor.  The repeated measures factor corresponds to the split plot factor in a split plot design." title="Repated measures model"/>
          <p:cNvGraphicFramePr>
            <a:graphicFrameLocks noChangeAspect="1"/>
          </p:cNvGraphicFramePr>
          <p:nvPr>
            <p:extLst>
              <p:ext uri="{D42A27DB-BD31-4B8C-83A1-F6EECF244321}">
                <p14:modId xmlns:p14="http://schemas.microsoft.com/office/powerpoint/2010/main" val="4179355851"/>
              </p:ext>
            </p:extLst>
          </p:nvPr>
        </p:nvGraphicFramePr>
        <p:xfrm>
          <a:off x="1390650" y="4021138"/>
          <a:ext cx="6134100" cy="2233612"/>
        </p:xfrm>
        <a:graphic>
          <a:graphicData uri="http://schemas.openxmlformats.org/presentationml/2006/ole">
            <mc:AlternateContent xmlns:mc="http://schemas.openxmlformats.org/markup-compatibility/2006">
              <mc:Choice xmlns:v="urn:schemas-microsoft-com:vml" Requires="v">
                <p:oleObj spid="_x0000_s39969" name="Equation" r:id="rId4" imgW="2057400" imgH="749300" progId="Equation.3">
                  <p:embed/>
                </p:oleObj>
              </mc:Choice>
              <mc:Fallback>
                <p:oleObj name="Equation" r:id="rId4" imgW="2057400" imgH="749300" progId="Equation.3">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90650" y="4021138"/>
                        <a:ext cx="6134100" cy="2233612"/>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84995" name="Rectangle 3"/>
          <p:cNvSpPr>
            <a:spLocks noGrp="1" noChangeArrowheads="1"/>
          </p:cNvSpPr>
          <p:nvPr>
            <p:ph idx="1"/>
          </p:nvPr>
        </p:nvSpPr>
        <p:spPr/>
        <p:txBody>
          <a:bodyPr/>
          <a:lstStyle/>
          <a:p>
            <a:pPr eaLnBrk="1" hangingPunct="1">
              <a:buFont typeface="Wingdings" pitchFamily="1" charset="2"/>
              <a:buChar char="n"/>
              <a:defRPr/>
            </a:pPr>
            <a:r>
              <a:rPr lang="en-US" smtClean="0">
                <a:latin typeface="Arial Unicode MS" pitchFamily="1" charset="0"/>
                <a:ea typeface="ＭＳ Ｐゴシック" pitchFamily="1" charset="-128"/>
              </a:rPr>
              <a:t>Looks like Yandell’s split plot design</a:t>
            </a:r>
          </a:p>
          <a:p>
            <a:pPr lvl="1" eaLnBrk="1" hangingPunct="1">
              <a:defRPr/>
            </a:pPr>
            <a:r>
              <a:rPr lang="en-US" smtClean="0">
                <a:latin typeface="Arial Unicode MS" pitchFamily="1" charset="0"/>
                <a:ea typeface="ＭＳ Ｐゴシック" pitchFamily="1" charset="-128"/>
              </a:rPr>
              <a:t>The whole plot structure looks like a nested design</a:t>
            </a:r>
          </a:p>
          <a:p>
            <a:pPr lvl="1" eaLnBrk="1" hangingPunct="1">
              <a:defRPr/>
            </a:pPr>
            <a:r>
              <a:rPr lang="en-US" smtClean="0">
                <a:latin typeface="Arial Unicode MS" pitchFamily="1" charset="0"/>
                <a:ea typeface="ＭＳ Ｐゴシック" pitchFamily="1" charset="-128"/>
              </a:rPr>
              <a:t>The split plot structure looks much the same</a:t>
            </a:r>
          </a:p>
        </p:txBody>
      </p:sp>
      <p:sp>
        <p:nvSpPr>
          <p:cNvPr id="84994" name="Rectangle 2"/>
          <p:cNvSpPr>
            <a:spLocks noGrp="1" noChangeArrowheads="1"/>
          </p:cNvSpPr>
          <p:nvPr>
            <p:ph type="title"/>
          </p:nvPr>
        </p:nvSpPr>
        <p:spPr/>
        <p:txBody>
          <a:bodyPr/>
          <a:lstStyle/>
          <a:p>
            <a:pPr eaLnBrk="1" hangingPunct="1">
              <a:defRPr/>
            </a:pPr>
            <a:r>
              <a:rPr lang="en-US" dirty="0"/>
              <a:t>Repeated Measures </a:t>
            </a:r>
            <a:r>
              <a:rPr lang="en-US" dirty="0" smtClean="0"/>
              <a:t>Model</a:t>
            </a:r>
            <a:endParaRPr lang="en-US" dirty="0"/>
          </a:p>
        </p:txBody>
      </p:sp>
    </p:spTree>
  </p:cSld>
  <p:clrMapOvr>
    <a:masterClrMapping/>
  </p:clrMapOvr>
  <p:transition spd="med">
    <p:dissolv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p:txBody>
          <a:bodyPr/>
          <a:lstStyle/>
          <a:p>
            <a:pPr eaLnBrk="1" hangingPunct="1">
              <a:defRPr/>
            </a:pPr>
            <a:r>
              <a:rPr lang="en-US" dirty="0"/>
              <a:t>Repeated Measures </a:t>
            </a:r>
            <a:r>
              <a:rPr lang="en-US" dirty="0" smtClean="0"/>
              <a:t>Example</a:t>
            </a:r>
            <a:endParaRPr lang="en-US" dirty="0"/>
          </a:p>
        </p:txBody>
      </p:sp>
      <p:sp>
        <p:nvSpPr>
          <p:cNvPr id="67587" name="Rectangle 3"/>
          <p:cNvSpPr>
            <a:spLocks noGrp="1" noChangeArrowheads="1"/>
          </p:cNvSpPr>
          <p:nvPr>
            <p:ph idx="1"/>
          </p:nvPr>
        </p:nvSpPr>
        <p:spPr/>
        <p:txBody>
          <a:bodyPr/>
          <a:lstStyle/>
          <a:p>
            <a:pPr eaLnBrk="1" hangingPunct="1">
              <a:buFont typeface="Wingdings" pitchFamily="1" charset="2"/>
              <a:buChar char="n"/>
              <a:defRPr/>
            </a:pPr>
            <a:r>
              <a:rPr lang="en-US" smtClean="0">
                <a:latin typeface="Arial Unicode MS" pitchFamily="1" charset="0"/>
                <a:ea typeface="ＭＳ Ｐゴシック" pitchFamily="1" charset="-128"/>
              </a:rPr>
              <a:t>Fuel Cell Example</a:t>
            </a:r>
          </a:p>
          <a:p>
            <a:pPr lvl="1" eaLnBrk="1" hangingPunct="1">
              <a:defRPr/>
            </a:pPr>
            <a:r>
              <a:rPr lang="en-US" smtClean="0">
                <a:latin typeface="Arial Unicode MS" pitchFamily="1" charset="0"/>
                <a:ea typeface="ＭＳ Ｐゴシック" pitchFamily="1" charset="-128"/>
              </a:rPr>
              <a:t>Response: Current</a:t>
            </a:r>
          </a:p>
          <a:p>
            <a:pPr lvl="1" eaLnBrk="1" hangingPunct="1">
              <a:defRPr/>
            </a:pPr>
            <a:r>
              <a:rPr lang="en-US" smtClean="0">
                <a:latin typeface="Arial Unicode MS" pitchFamily="1" charset="0"/>
                <a:ea typeface="ＭＳ Ｐゴシック" pitchFamily="1" charset="-128"/>
              </a:rPr>
              <a:t>Group: Control/Added H</a:t>
            </a:r>
            <a:r>
              <a:rPr lang="en-US" baseline="-25000" smtClean="0">
                <a:latin typeface="Arial Unicode MS" pitchFamily="1" charset="0"/>
                <a:ea typeface="ＭＳ Ｐゴシック" pitchFamily="1" charset="-128"/>
              </a:rPr>
              <a:t>2</a:t>
            </a:r>
            <a:r>
              <a:rPr lang="en-US" smtClean="0">
                <a:latin typeface="Arial Unicode MS" pitchFamily="1" charset="0"/>
                <a:ea typeface="ＭＳ Ｐゴシック" pitchFamily="1" charset="-128"/>
              </a:rPr>
              <a:t>0</a:t>
            </a:r>
          </a:p>
          <a:p>
            <a:pPr lvl="1" eaLnBrk="1" hangingPunct="1">
              <a:defRPr/>
            </a:pPr>
            <a:r>
              <a:rPr lang="en-US" smtClean="0">
                <a:latin typeface="Arial Unicode MS" pitchFamily="1" charset="0"/>
                <a:ea typeface="ＭＳ Ｐゴシック" pitchFamily="1" charset="-128"/>
              </a:rPr>
              <a:t>Subject(Group): Daily Experimental Run or Fuel Cell</a:t>
            </a:r>
          </a:p>
          <a:p>
            <a:pPr lvl="1" eaLnBrk="1" hangingPunct="1">
              <a:defRPr/>
            </a:pPr>
            <a:r>
              <a:rPr lang="en-US" smtClean="0">
                <a:latin typeface="Arial Unicode MS" pitchFamily="1" charset="0"/>
                <a:ea typeface="ＭＳ Ｐゴシック" pitchFamily="1" charset="-128"/>
              </a:rPr>
              <a:t>Repeated Measures Factor: Voltage</a:t>
            </a:r>
          </a:p>
          <a:p>
            <a:pPr lvl="1" eaLnBrk="1" hangingPunct="1">
              <a:defRPr/>
            </a:pPr>
            <a:endParaRPr lang="en-US" smtClean="0">
              <a:latin typeface="Arial Unicode MS" pitchFamily="1" charset="0"/>
              <a:ea typeface="ＭＳ Ｐゴシック" pitchFamily="1" charset="-128"/>
            </a:endParaRPr>
          </a:p>
          <a:p>
            <a:pPr lvl="1" eaLnBrk="1" hangingPunct="1">
              <a:defRPr/>
            </a:pPr>
            <a:endParaRPr lang="en-US" smtClean="0">
              <a:latin typeface="Arial Unicode MS" pitchFamily="1" charset="0"/>
              <a:ea typeface="ＭＳ Ｐゴシック" pitchFamily="1" charset="-128"/>
            </a:endParaRPr>
          </a:p>
        </p:txBody>
      </p:sp>
    </p:spTree>
  </p:cSld>
  <p:clrMapOvr>
    <a:masterClrMapping/>
  </p:clrMapOvr>
  <p:transition spd="med">
    <p:dissolv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9" name="AutoShape 5" descr="The group by repeated measures factor is tested against the repeated measures error" title="Interaction arrow"/>
          <p:cNvSpPr>
            <a:spLocks noChangeArrowheads="1"/>
          </p:cNvSpPr>
          <p:nvPr/>
        </p:nvSpPr>
        <p:spPr bwMode="auto">
          <a:xfrm>
            <a:off x="533400" y="4191000"/>
            <a:ext cx="228600" cy="685800"/>
          </a:xfrm>
          <a:prstGeom prst="curvedRightArrow">
            <a:avLst>
              <a:gd name="adj1" fmla="val 60000"/>
              <a:gd name="adj2" fmla="val 120000"/>
              <a:gd name="adj3" fmla="val 33333"/>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Times" panose="02020603050405020304" pitchFamily="18" charset="0"/>
                <a:ea typeface="ＭＳ Ｐゴシック" panose="020B0600070205080204" pitchFamily="34" charset="-128"/>
              </a:defRPr>
            </a:lvl1pPr>
            <a:lvl2pPr marL="742950" indent="-285750">
              <a:defRPr sz="2400">
                <a:solidFill>
                  <a:schemeClr val="tx1"/>
                </a:solidFill>
                <a:latin typeface="Times" panose="02020603050405020304" pitchFamily="18" charset="0"/>
                <a:ea typeface="ＭＳ Ｐゴシック" panose="020B0600070205080204" pitchFamily="34" charset="-128"/>
              </a:defRPr>
            </a:lvl2pPr>
            <a:lvl3pPr marL="1143000" indent="-228600">
              <a:defRPr sz="2400">
                <a:solidFill>
                  <a:schemeClr val="tx1"/>
                </a:solidFill>
                <a:latin typeface="Times" panose="02020603050405020304" pitchFamily="18" charset="0"/>
                <a:ea typeface="ＭＳ Ｐゴシック" panose="020B0600070205080204" pitchFamily="34" charset="-128"/>
              </a:defRPr>
            </a:lvl3pPr>
            <a:lvl4pPr marL="1600200" indent="-228600">
              <a:defRPr sz="2400">
                <a:solidFill>
                  <a:schemeClr val="tx1"/>
                </a:solidFill>
                <a:latin typeface="Times" panose="02020603050405020304" pitchFamily="18" charset="0"/>
                <a:ea typeface="ＭＳ Ｐゴシック" panose="020B0600070205080204" pitchFamily="34" charset="-128"/>
              </a:defRPr>
            </a:lvl4pPr>
            <a:lvl5pPr marL="2057400" indent="-228600">
              <a:defRPr sz="2400">
                <a:solidFill>
                  <a:schemeClr val="tx1"/>
                </a:solidFill>
                <a:latin typeface="Times"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9pPr>
          </a:lstStyle>
          <a:p>
            <a:endParaRPr lang="en-US" altLang="en-US"/>
          </a:p>
        </p:txBody>
      </p:sp>
      <p:sp>
        <p:nvSpPr>
          <p:cNvPr id="41990" name="AutoShape 6" descr="The repeated measures factor is tested against the repeated measures error term." title="Repeated Measures Factor Arrow"/>
          <p:cNvSpPr>
            <a:spLocks noChangeArrowheads="1"/>
          </p:cNvSpPr>
          <p:nvPr/>
        </p:nvSpPr>
        <p:spPr bwMode="auto">
          <a:xfrm>
            <a:off x="0" y="3505200"/>
            <a:ext cx="685800" cy="1524000"/>
          </a:xfrm>
          <a:prstGeom prst="curvedRightArrow">
            <a:avLst>
              <a:gd name="adj1" fmla="val 44444"/>
              <a:gd name="adj2" fmla="val 88889"/>
              <a:gd name="adj3" fmla="val 33333"/>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Times" panose="02020603050405020304" pitchFamily="18" charset="0"/>
                <a:ea typeface="ＭＳ Ｐゴシック" panose="020B0600070205080204" pitchFamily="34" charset="-128"/>
              </a:defRPr>
            </a:lvl1pPr>
            <a:lvl2pPr marL="742950" indent="-285750">
              <a:defRPr sz="2400">
                <a:solidFill>
                  <a:schemeClr val="tx1"/>
                </a:solidFill>
                <a:latin typeface="Times" panose="02020603050405020304" pitchFamily="18" charset="0"/>
                <a:ea typeface="ＭＳ Ｐゴシック" panose="020B0600070205080204" pitchFamily="34" charset="-128"/>
              </a:defRPr>
            </a:lvl2pPr>
            <a:lvl3pPr marL="1143000" indent="-228600">
              <a:defRPr sz="2400">
                <a:solidFill>
                  <a:schemeClr val="tx1"/>
                </a:solidFill>
                <a:latin typeface="Times" panose="02020603050405020304" pitchFamily="18" charset="0"/>
                <a:ea typeface="ＭＳ Ｐゴシック" panose="020B0600070205080204" pitchFamily="34" charset="-128"/>
              </a:defRPr>
            </a:lvl3pPr>
            <a:lvl4pPr marL="1600200" indent="-228600">
              <a:defRPr sz="2400">
                <a:solidFill>
                  <a:schemeClr val="tx1"/>
                </a:solidFill>
                <a:latin typeface="Times" panose="02020603050405020304" pitchFamily="18" charset="0"/>
                <a:ea typeface="ＭＳ Ｐゴシック" panose="020B0600070205080204" pitchFamily="34" charset="-128"/>
              </a:defRPr>
            </a:lvl4pPr>
            <a:lvl5pPr marL="2057400" indent="-228600">
              <a:defRPr sz="2400">
                <a:solidFill>
                  <a:schemeClr val="tx1"/>
                </a:solidFill>
                <a:latin typeface="Times"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9pPr>
          </a:lstStyle>
          <a:p>
            <a:endParaRPr lang="en-US" altLang="en-US"/>
          </a:p>
        </p:txBody>
      </p:sp>
      <p:sp>
        <p:nvSpPr>
          <p:cNvPr id="41988" name="AutoShape 4" descr="The grouping variable is tested against the nested term, subject within group." title="Group Arrow"/>
          <p:cNvSpPr>
            <a:spLocks noChangeArrowheads="1"/>
          </p:cNvSpPr>
          <p:nvPr/>
        </p:nvSpPr>
        <p:spPr bwMode="auto">
          <a:xfrm>
            <a:off x="457200" y="2438400"/>
            <a:ext cx="304800" cy="685800"/>
          </a:xfrm>
          <a:prstGeom prst="curvedRightArrow">
            <a:avLst>
              <a:gd name="adj1" fmla="val 45000"/>
              <a:gd name="adj2" fmla="val 90000"/>
              <a:gd name="adj3" fmla="val 33333"/>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Times" panose="02020603050405020304" pitchFamily="18" charset="0"/>
                <a:ea typeface="ＭＳ Ｐゴシック" panose="020B0600070205080204" pitchFamily="34" charset="-128"/>
              </a:defRPr>
            </a:lvl1pPr>
            <a:lvl2pPr marL="742950" indent="-285750">
              <a:defRPr sz="2400">
                <a:solidFill>
                  <a:schemeClr val="tx1"/>
                </a:solidFill>
                <a:latin typeface="Times" panose="02020603050405020304" pitchFamily="18" charset="0"/>
                <a:ea typeface="ＭＳ Ｐゴシック" panose="020B0600070205080204" pitchFamily="34" charset="-128"/>
              </a:defRPr>
            </a:lvl2pPr>
            <a:lvl3pPr marL="1143000" indent="-228600">
              <a:defRPr sz="2400">
                <a:solidFill>
                  <a:schemeClr val="tx1"/>
                </a:solidFill>
                <a:latin typeface="Times" panose="02020603050405020304" pitchFamily="18" charset="0"/>
                <a:ea typeface="ＭＳ Ｐゴシック" panose="020B0600070205080204" pitchFamily="34" charset="-128"/>
              </a:defRPr>
            </a:lvl3pPr>
            <a:lvl4pPr marL="1600200" indent="-228600">
              <a:defRPr sz="2400">
                <a:solidFill>
                  <a:schemeClr val="tx1"/>
                </a:solidFill>
                <a:latin typeface="Times" panose="02020603050405020304" pitchFamily="18" charset="0"/>
                <a:ea typeface="ＭＳ Ｐゴシック" panose="020B0600070205080204" pitchFamily="34" charset="-128"/>
              </a:defRPr>
            </a:lvl4pPr>
            <a:lvl5pPr marL="2057400" indent="-228600">
              <a:defRPr sz="2400">
                <a:solidFill>
                  <a:schemeClr val="tx1"/>
                </a:solidFill>
                <a:latin typeface="Times"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9pPr>
          </a:lstStyle>
          <a:p>
            <a:endParaRPr lang="en-US" altLang="en-US"/>
          </a:p>
        </p:txBody>
      </p:sp>
      <p:sp>
        <p:nvSpPr>
          <p:cNvPr id="69635" name="Rectangle 3"/>
          <p:cNvSpPr>
            <a:spLocks noGrp="1" noChangeArrowheads="1"/>
          </p:cNvSpPr>
          <p:nvPr>
            <p:ph idx="1"/>
          </p:nvPr>
        </p:nvSpPr>
        <p:spPr/>
        <p:txBody>
          <a:bodyPr/>
          <a:lstStyle/>
          <a:p>
            <a:pPr eaLnBrk="1" hangingPunct="1">
              <a:buFontTx/>
              <a:buNone/>
              <a:tabLst>
                <a:tab pos="5953125" algn="l"/>
              </a:tabLst>
              <a:defRPr/>
            </a:pPr>
            <a:r>
              <a:rPr lang="en-US" dirty="0" smtClean="0">
                <a:latin typeface="Arial Unicode MS" pitchFamily="1" charset="0"/>
                <a:ea typeface="ＭＳ Ｐゴシック" pitchFamily="1" charset="-128"/>
              </a:rPr>
              <a:t>	</a:t>
            </a:r>
            <a:r>
              <a:rPr lang="en-US" u="sng" dirty="0" smtClean="0">
                <a:latin typeface="Arial Unicode MS" pitchFamily="1" charset="0"/>
                <a:ea typeface="ＭＳ Ｐゴシック" pitchFamily="1" charset="-128"/>
              </a:rPr>
              <a:t>Source</a:t>
            </a:r>
            <a:r>
              <a:rPr lang="en-US" dirty="0" smtClean="0">
                <a:latin typeface="Arial Unicode MS" pitchFamily="1" charset="0"/>
                <a:ea typeface="ＭＳ Ｐゴシック" pitchFamily="1" charset="-128"/>
              </a:rPr>
              <a:t>	</a:t>
            </a:r>
            <a:r>
              <a:rPr lang="en-US" u="sng" dirty="0" err="1" smtClean="0">
                <a:latin typeface="Arial Unicode MS" pitchFamily="1" charset="0"/>
                <a:ea typeface="ＭＳ Ｐゴシック" pitchFamily="1" charset="-128"/>
              </a:rPr>
              <a:t>df</a:t>
            </a:r>
            <a:endParaRPr lang="en-US" u="sng" dirty="0" smtClean="0">
              <a:latin typeface="Arial Unicode MS" pitchFamily="1" charset="0"/>
              <a:ea typeface="ＭＳ Ｐゴシック" pitchFamily="1" charset="-128"/>
            </a:endParaRPr>
          </a:p>
          <a:p>
            <a:pPr eaLnBrk="1" hangingPunct="1">
              <a:buFontTx/>
              <a:buNone/>
              <a:tabLst>
                <a:tab pos="5953125" algn="l"/>
              </a:tabLst>
              <a:defRPr/>
            </a:pPr>
            <a:r>
              <a:rPr lang="en-US" dirty="0" smtClean="0">
                <a:latin typeface="Arial Unicode MS" pitchFamily="1" charset="0"/>
                <a:ea typeface="ＭＳ Ｐゴシック" pitchFamily="1" charset="-128"/>
              </a:rPr>
              <a:t>	Group	a-1</a:t>
            </a:r>
          </a:p>
          <a:p>
            <a:pPr eaLnBrk="1" hangingPunct="1">
              <a:buFontTx/>
              <a:buNone/>
              <a:tabLst>
                <a:tab pos="5953125" algn="l"/>
              </a:tabLst>
              <a:defRPr/>
            </a:pPr>
            <a:r>
              <a:rPr lang="en-US" dirty="0" smtClean="0">
                <a:latin typeface="Arial Unicode MS" pitchFamily="1" charset="0"/>
                <a:ea typeface="ＭＳ Ｐゴシック" pitchFamily="1" charset="-128"/>
              </a:rPr>
              <a:t>	Subject(Group)	a(n-1)</a:t>
            </a:r>
          </a:p>
          <a:p>
            <a:pPr eaLnBrk="1" hangingPunct="1">
              <a:buFontTx/>
              <a:buNone/>
              <a:tabLst>
                <a:tab pos="5953125" algn="l"/>
              </a:tabLst>
              <a:defRPr/>
            </a:pPr>
            <a:r>
              <a:rPr lang="en-US" dirty="0" smtClean="0">
                <a:latin typeface="Arial Unicode MS" pitchFamily="1" charset="0"/>
                <a:ea typeface="ＭＳ Ｐゴシック" pitchFamily="1" charset="-128"/>
              </a:rPr>
              <a:t>	Repeated Measures Factor	t-1</a:t>
            </a:r>
          </a:p>
          <a:p>
            <a:pPr eaLnBrk="1" hangingPunct="1">
              <a:buFontTx/>
              <a:buNone/>
              <a:tabLst>
                <a:tab pos="5953125" algn="l"/>
              </a:tabLst>
              <a:defRPr/>
            </a:pPr>
            <a:r>
              <a:rPr lang="en-US" dirty="0" smtClean="0">
                <a:latin typeface="Arial Unicode MS" pitchFamily="1" charset="0"/>
                <a:ea typeface="ＭＳ Ｐゴシック" pitchFamily="1" charset="-128"/>
              </a:rPr>
              <a:t>	Group x Repeated Measures	(a-1)(t-1)</a:t>
            </a:r>
          </a:p>
          <a:p>
            <a:pPr eaLnBrk="1" hangingPunct="1">
              <a:buFontTx/>
              <a:buNone/>
              <a:tabLst>
                <a:tab pos="5953125" algn="l"/>
              </a:tabLst>
              <a:defRPr/>
            </a:pPr>
            <a:r>
              <a:rPr lang="en-US" dirty="0" smtClean="0">
                <a:latin typeface="Arial Unicode MS" pitchFamily="1" charset="0"/>
                <a:ea typeface="ＭＳ Ｐゴシック" pitchFamily="1" charset="-128"/>
              </a:rPr>
              <a:t>	Error	a(t-1)(n-1)</a:t>
            </a:r>
          </a:p>
          <a:p>
            <a:pPr eaLnBrk="1" hangingPunct="1">
              <a:buFontTx/>
              <a:buNone/>
              <a:tabLst>
                <a:tab pos="5953125" algn="l"/>
              </a:tabLst>
              <a:defRPr/>
            </a:pPr>
            <a:r>
              <a:rPr lang="en-US" dirty="0" smtClean="0">
                <a:latin typeface="Arial Unicode MS" pitchFamily="1" charset="0"/>
                <a:ea typeface="ＭＳ Ｐゴシック" pitchFamily="1" charset="-128"/>
              </a:rPr>
              <a:t>	Total	atn-1</a:t>
            </a:r>
          </a:p>
        </p:txBody>
      </p:sp>
      <p:sp>
        <p:nvSpPr>
          <p:cNvPr id="69634" name="Rectangle 2"/>
          <p:cNvSpPr>
            <a:spLocks noGrp="1" noChangeArrowheads="1"/>
          </p:cNvSpPr>
          <p:nvPr>
            <p:ph type="title"/>
          </p:nvPr>
        </p:nvSpPr>
        <p:spPr/>
        <p:txBody>
          <a:bodyPr/>
          <a:lstStyle/>
          <a:p>
            <a:pPr eaLnBrk="1" hangingPunct="1">
              <a:defRPr/>
            </a:pPr>
            <a:r>
              <a:rPr lang="en-US" dirty="0"/>
              <a:t>Repeated Measures </a:t>
            </a:r>
            <a:r>
              <a:rPr lang="en-US" dirty="0" smtClean="0"/>
              <a:t>ANOVA</a:t>
            </a:r>
            <a:endParaRPr lang="en-US" dirty="0"/>
          </a:p>
        </p:txBody>
      </p:sp>
    </p:spTree>
  </p:cSld>
  <p:clrMapOvr>
    <a:masterClrMapping/>
  </p:clrMapOvr>
  <p:transition spd="med">
    <p:dissolv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p:txBody>
          <a:bodyPr/>
          <a:lstStyle/>
          <a:p>
            <a:pPr eaLnBrk="1" hangingPunct="1">
              <a:defRPr/>
            </a:pPr>
            <a:r>
              <a:rPr lang="en-US" dirty="0"/>
              <a:t>Repeated Measures </a:t>
            </a:r>
            <a:r>
              <a:rPr lang="en-US" dirty="0" smtClean="0"/>
              <a:t>Covariance</a:t>
            </a:r>
            <a:endParaRPr lang="en-US" dirty="0"/>
          </a:p>
        </p:txBody>
      </p:sp>
      <p:sp>
        <p:nvSpPr>
          <p:cNvPr id="70659" name="Rectangle 3"/>
          <p:cNvSpPr>
            <a:spLocks noGrp="1" noChangeArrowheads="1"/>
          </p:cNvSpPr>
          <p:nvPr>
            <p:ph type="body" sz="half" idx="1"/>
          </p:nvPr>
        </p:nvSpPr>
        <p:spPr>
          <a:xfrm>
            <a:off x="685800" y="1981200"/>
            <a:ext cx="7315200" cy="2514600"/>
          </a:xfrm>
        </p:spPr>
        <p:txBody>
          <a:bodyPr/>
          <a:lstStyle/>
          <a:p>
            <a:pPr eaLnBrk="1" hangingPunct="1">
              <a:buFont typeface="Wingdings" pitchFamily="1" charset="2"/>
              <a:buChar char="n"/>
              <a:defRPr/>
            </a:pPr>
            <a:r>
              <a:rPr lang="en-US" sz="2800" smtClean="0">
                <a:latin typeface="Arial Unicode MS" pitchFamily="1" charset="0"/>
                <a:ea typeface="ＭＳ Ｐゴシック" pitchFamily="1" charset="-128"/>
              </a:rPr>
              <a:t>A great deal of work has been conducted on repeated measures design over the last 15 years</a:t>
            </a:r>
          </a:p>
          <a:p>
            <a:pPr lvl="1" eaLnBrk="1" hangingPunct="1">
              <a:defRPr/>
            </a:pPr>
            <a:r>
              <a:rPr lang="en-US" sz="2400" smtClean="0">
                <a:latin typeface="Arial Unicode MS" pitchFamily="1" charset="0"/>
                <a:ea typeface="ＭＳ Ｐゴシック" pitchFamily="1" charset="-128"/>
              </a:rPr>
              <a:t>Non-normal data</a:t>
            </a:r>
          </a:p>
          <a:p>
            <a:pPr lvl="1" eaLnBrk="1" hangingPunct="1">
              <a:defRPr/>
            </a:pPr>
            <a:r>
              <a:rPr lang="en-US" sz="2400" smtClean="0">
                <a:latin typeface="Arial Unicode MS" pitchFamily="1" charset="0"/>
                <a:ea typeface="ＭＳ Ｐゴシック" pitchFamily="1" charset="-128"/>
              </a:rPr>
              <a:t>More complex covariance structure</a:t>
            </a:r>
          </a:p>
          <a:p>
            <a:pPr lvl="1" eaLnBrk="1" hangingPunct="1">
              <a:buFontTx/>
              <a:buNone/>
              <a:defRPr/>
            </a:pPr>
            <a:endParaRPr lang="en-US" sz="2400" smtClean="0">
              <a:latin typeface="Arial Unicode MS" pitchFamily="1" charset="0"/>
              <a:ea typeface="ＭＳ Ｐゴシック" pitchFamily="1" charset="-128"/>
            </a:endParaRPr>
          </a:p>
        </p:txBody>
      </p:sp>
      <p:graphicFrame>
        <p:nvGraphicFramePr>
          <p:cNvPr id="43012" name="Object 2" descr="When subject(group) is a random effect, the covariance between subjects within the same group is constant.  The correlation is the covariance over the total variation for a single subject." title="Covariance and Correlations in Repeated measures models"/>
          <p:cNvGraphicFramePr>
            <a:graphicFrameLocks noGrp="1" noChangeAspect="1"/>
          </p:cNvGraphicFramePr>
          <p:nvPr>
            <p:ph sz="half" idx="2"/>
            <p:extLst>
              <p:ext uri="{D42A27DB-BD31-4B8C-83A1-F6EECF244321}">
                <p14:modId xmlns:p14="http://schemas.microsoft.com/office/powerpoint/2010/main" val="3122958065"/>
              </p:ext>
            </p:extLst>
          </p:nvPr>
        </p:nvGraphicFramePr>
        <p:xfrm>
          <a:off x="1143000" y="4343400"/>
          <a:ext cx="6553200" cy="1481138"/>
        </p:xfrm>
        <a:graphic>
          <a:graphicData uri="http://schemas.openxmlformats.org/presentationml/2006/ole">
            <mc:AlternateContent xmlns:mc="http://schemas.openxmlformats.org/markup-compatibility/2006">
              <mc:Choice xmlns:v="urn:schemas-microsoft-com:vml" Requires="v">
                <p:oleObj spid="_x0000_s43041" name="Equation" r:id="rId4" imgW="2247900" imgH="508000" progId="Equation.3">
                  <p:embed/>
                </p:oleObj>
              </mc:Choice>
              <mc:Fallback>
                <p:oleObj name="Equation" r:id="rId4" imgW="2247900" imgH="508000" progId="Equation.3">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43000" y="4343400"/>
                        <a:ext cx="6553200" cy="1481138"/>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ransition spd="med">
    <p:dissolv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p:txBody>
          <a:bodyPr/>
          <a:lstStyle/>
          <a:p>
            <a:pPr eaLnBrk="1" hangingPunct="1">
              <a:defRPr/>
            </a:pPr>
            <a:r>
              <a:rPr lang="en-US" dirty="0"/>
              <a:t>Repeated Measures </a:t>
            </a:r>
            <a:r>
              <a:rPr lang="en-US" dirty="0" smtClean="0"/>
              <a:t>Analysis</a:t>
            </a:r>
            <a:endParaRPr lang="en-US" dirty="0"/>
          </a:p>
        </p:txBody>
      </p:sp>
      <p:sp>
        <p:nvSpPr>
          <p:cNvPr id="71683" name="Rectangle 3"/>
          <p:cNvSpPr>
            <a:spLocks noGrp="1" noChangeArrowheads="1"/>
          </p:cNvSpPr>
          <p:nvPr>
            <p:ph idx="1"/>
          </p:nvPr>
        </p:nvSpPr>
        <p:spPr/>
        <p:txBody>
          <a:bodyPr/>
          <a:lstStyle/>
          <a:p>
            <a:pPr eaLnBrk="1" hangingPunct="1">
              <a:buFont typeface="Wingdings" pitchFamily="1" charset="2"/>
              <a:buChar char="n"/>
              <a:defRPr/>
            </a:pPr>
            <a:r>
              <a:rPr lang="en-US" smtClean="0">
                <a:latin typeface="Arial Unicode MS" pitchFamily="1" charset="0"/>
                <a:ea typeface="ＭＳ Ｐゴシック" pitchFamily="1" charset="-128"/>
              </a:rPr>
              <a:t>Fuel Cell Example</a:t>
            </a:r>
          </a:p>
          <a:p>
            <a:pPr lvl="1" eaLnBrk="1" hangingPunct="1">
              <a:defRPr/>
            </a:pPr>
            <a:r>
              <a:rPr lang="en-US" smtClean="0">
                <a:latin typeface="Arial Unicode MS" pitchFamily="1" charset="0"/>
                <a:ea typeface="ＭＳ Ｐゴシック" pitchFamily="1" charset="-128"/>
              </a:rPr>
              <a:t>Repeated Measures Factor: Voltage</a:t>
            </a:r>
          </a:p>
          <a:p>
            <a:pPr lvl="1" eaLnBrk="1" hangingPunct="1">
              <a:defRPr/>
            </a:pPr>
            <a:r>
              <a:rPr lang="en-US" smtClean="0">
                <a:latin typeface="Arial Unicode MS" pitchFamily="1" charset="0"/>
                <a:ea typeface="ＭＳ Ｐゴシック" pitchFamily="1" charset="-128"/>
              </a:rPr>
              <a:t>Response: Current</a:t>
            </a:r>
          </a:p>
          <a:p>
            <a:pPr lvl="1" eaLnBrk="1" hangingPunct="1">
              <a:defRPr/>
            </a:pPr>
            <a:r>
              <a:rPr lang="en-US" smtClean="0">
                <a:latin typeface="Arial Unicode MS" pitchFamily="1" charset="0"/>
                <a:ea typeface="ＭＳ Ｐゴシック" pitchFamily="1" charset="-128"/>
              </a:rPr>
              <a:t>Group: Control/Added H</a:t>
            </a:r>
            <a:r>
              <a:rPr lang="en-US" baseline="-25000" smtClean="0">
                <a:latin typeface="Arial Unicode MS" pitchFamily="1" charset="0"/>
                <a:ea typeface="ＭＳ Ｐゴシック" pitchFamily="1" charset="-128"/>
              </a:rPr>
              <a:t>2</a:t>
            </a:r>
            <a:r>
              <a:rPr lang="en-US" smtClean="0">
                <a:latin typeface="Arial Unicode MS" pitchFamily="1" charset="0"/>
                <a:ea typeface="ＭＳ Ｐゴシック" pitchFamily="1" charset="-128"/>
              </a:rPr>
              <a:t>0</a:t>
            </a:r>
          </a:p>
          <a:p>
            <a:pPr lvl="1" eaLnBrk="1" hangingPunct="1">
              <a:defRPr/>
            </a:pPr>
            <a:r>
              <a:rPr lang="en-US" smtClean="0">
                <a:latin typeface="Arial Unicode MS" pitchFamily="1" charset="0"/>
                <a:ea typeface="ＭＳ Ｐゴシック" pitchFamily="1" charset="-128"/>
              </a:rPr>
              <a:t>Subject: Fuel Cell</a:t>
            </a:r>
          </a:p>
          <a:p>
            <a:pPr lvl="1" eaLnBrk="1" hangingPunct="1">
              <a:defRPr/>
            </a:pPr>
            <a:endParaRPr lang="en-US" smtClean="0">
              <a:latin typeface="Arial Unicode MS" pitchFamily="1" charset="0"/>
              <a:ea typeface="ＭＳ Ｐゴシック" pitchFamily="1" charset="-128"/>
            </a:endParaRPr>
          </a:p>
          <a:p>
            <a:pPr lvl="1" eaLnBrk="1" hangingPunct="1">
              <a:defRPr/>
            </a:pPr>
            <a:endParaRPr lang="en-US" smtClean="0">
              <a:latin typeface="Arial Unicode MS" pitchFamily="1" charset="0"/>
              <a:ea typeface="ＭＳ Ｐゴシック" pitchFamily="1" charset="-128"/>
            </a:endParaRPr>
          </a:p>
        </p:txBody>
      </p:sp>
    </p:spTree>
  </p:cSld>
  <p:clrMapOvr>
    <a:masterClrMapping/>
  </p:clrMapOvr>
  <p:transition spd="med">
    <p:dissolv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412" name="Object 2" descr="All terms crossed with block in the RCBD  model are pooled to represent the error term." title="Error term for RCBD"/>
          <p:cNvGraphicFramePr>
            <a:graphicFrameLocks noChangeAspect="1"/>
          </p:cNvGraphicFramePr>
          <p:nvPr>
            <p:extLst>
              <p:ext uri="{D42A27DB-BD31-4B8C-83A1-F6EECF244321}">
                <p14:modId xmlns:p14="http://schemas.microsoft.com/office/powerpoint/2010/main" val="3249249569"/>
              </p:ext>
            </p:extLst>
          </p:nvPr>
        </p:nvGraphicFramePr>
        <p:xfrm>
          <a:off x="1447800" y="3429000"/>
          <a:ext cx="5403850" cy="841375"/>
        </p:xfrm>
        <a:graphic>
          <a:graphicData uri="http://schemas.openxmlformats.org/presentationml/2006/ole">
            <mc:AlternateContent xmlns:mc="http://schemas.openxmlformats.org/markup-compatibility/2006">
              <mc:Choice xmlns:v="urn:schemas-microsoft-com:vml" Requires="v">
                <p:oleObj spid="_x0000_s17439" name="Equation" r:id="rId3" imgW="1548728" imgH="241195" progId="Equation.3">
                  <p:embed/>
                </p:oleObj>
              </mc:Choice>
              <mc:Fallback>
                <p:oleObj name="Equation" r:id="rId3" imgW="1548728" imgH="241195" progId="Equation.3">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47800" y="3429000"/>
                        <a:ext cx="5403850" cy="841375"/>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099" name="Rectangle 3"/>
          <p:cNvSpPr>
            <a:spLocks noGrp="1" noChangeArrowheads="1"/>
          </p:cNvSpPr>
          <p:nvPr>
            <p:ph idx="1"/>
          </p:nvPr>
        </p:nvSpPr>
        <p:spPr/>
        <p:txBody>
          <a:bodyPr/>
          <a:lstStyle/>
          <a:p>
            <a:pPr eaLnBrk="1" hangingPunct="1">
              <a:buFont typeface="Wingdings" pitchFamily="1" charset="2"/>
              <a:buChar char="n"/>
              <a:defRPr/>
            </a:pPr>
            <a:r>
              <a:rPr lang="en-US" smtClean="0">
                <a:latin typeface="Arial Unicode MS" pitchFamily="1" charset="0"/>
                <a:ea typeface="ＭＳ Ｐゴシック" pitchFamily="1" charset="-128"/>
              </a:rPr>
              <a:t>By convention, we assume there is not block by treatment interaction (the usual RCBD assumption) so that:</a:t>
            </a:r>
          </a:p>
          <a:p>
            <a:pPr eaLnBrk="1" hangingPunct="1">
              <a:buFont typeface="Wingdings" pitchFamily="1" charset="2"/>
              <a:buChar char="n"/>
              <a:defRPr/>
            </a:pPr>
            <a:endParaRPr lang="en-US" smtClean="0">
              <a:latin typeface="Arial Unicode MS" pitchFamily="1" charset="0"/>
              <a:ea typeface="ＭＳ Ｐゴシック" pitchFamily="1" charset="-128"/>
            </a:endParaRPr>
          </a:p>
          <a:p>
            <a:pPr eaLnBrk="1" hangingPunct="1">
              <a:buFont typeface="Wingdings" pitchFamily="1" charset="2"/>
              <a:buChar char="n"/>
              <a:defRPr/>
            </a:pPr>
            <a:endParaRPr lang="en-US" smtClean="0">
              <a:latin typeface="Arial Unicode MS" pitchFamily="1" charset="0"/>
              <a:ea typeface="ＭＳ Ｐゴシック" pitchFamily="1" charset="-128"/>
            </a:endParaRPr>
          </a:p>
          <a:p>
            <a:pPr eaLnBrk="1" hangingPunct="1">
              <a:buFont typeface="Wingdings" pitchFamily="1" charset="2"/>
              <a:buChar char="n"/>
              <a:defRPr/>
            </a:pPr>
            <a:r>
              <a:rPr lang="en-US" smtClean="0">
                <a:latin typeface="Arial Unicode MS" pitchFamily="1" charset="0"/>
                <a:ea typeface="ＭＳ Ｐゴシック" pitchFamily="1" charset="-128"/>
              </a:rPr>
              <a:t>Note that this is different from “pooling”</a:t>
            </a:r>
          </a:p>
        </p:txBody>
      </p:sp>
      <p:sp>
        <p:nvSpPr>
          <p:cNvPr id="4098" name="Rectangle 2"/>
          <p:cNvSpPr>
            <a:spLocks noGrp="1" noChangeArrowheads="1"/>
          </p:cNvSpPr>
          <p:nvPr>
            <p:ph type="title"/>
          </p:nvPr>
        </p:nvSpPr>
        <p:spPr/>
        <p:txBody>
          <a:bodyPr/>
          <a:lstStyle/>
          <a:p>
            <a:pPr eaLnBrk="1" hangingPunct="1">
              <a:defRPr/>
            </a:pPr>
            <a:r>
              <a:rPr lang="en-US" dirty="0" smtClean="0"/>
              <a:t>Error Term for RCBD</a:t>
            </a:r>
            <a:endParaRPr lang="en-US" dirty="0"/>
          </a:p>
        </p:txBody>
      </p:sp>
    </p:spTree>
  </p:cSld>
  <p:clrMapOvr>
    <a:masterClrMapping/>
  </p:clrMapOvr>
  <p:transition spd="med">
    <p:dissolv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p:txBody>
          <a:bodyPr/>
          <a:lstStyle/>
          <a:p>
            <a:pPr eaLnBrk="1" hangingPunct="1">
              <a:defRPr/>
            </a:pPr>
            <a:r>
              <a:rPr lang="en-US" dirty="0"/>
              <a:t>Repeated Measures </a:t>
            </a:r>
            <a:r>
              <a:rPr lang="en-US" dirty="0" smtClean="0"/>
              <a:t>Design for Fuel Cell Example</a:t>
            </a:r>
            <a:endParaRPr lang="en-US" dirty="0"/>
          </a:p>
        </p:txBody>
      </p:sp>
      <p:graphicFrame>
        <p:nvGraphicFramePr>
          <p:cNvPr id="45059" name="Object 2" descr="The repeated measures model for the fuel cell example is listed.  Treatment is group, fuel cell is the nested term, and voltage is the repeated measures factor." title="Repeated measures model"/>
          <p:cNvGraphicFramePr>
            <a:graphicFrameLocks noGrp="1" noChangeAspect="1"/>
          </p:cNvGraphicFramePr>
          <p:nvPr>
            <p:ph idx="1"/>
            <p:extLst>
              <p:ext uri="{D42A27DB-BD31-4B8C-83A1-F6EECF244321}">
                <p14:modId xmlns:p14="http://schemas.microsoft.com/office/powerpoint/2010/main" val="1042889275"/>
              </p:ext>
            </p:extLst>
          </p:nvPr>
        </p:nvGraphicFramePr>
        <p:xfrm>
          <a:off x="1054100" y="3087688"/>
          <a:ext cx="7172325" cy="1403350"/>
        </p:xfrm>
        <a:graphic>
          <a:graphicData uri="http://schemas.openxmlformats.org/presentationml/2006/ole">
            <mc:AlternateContent xmlns:mc="http://schemas.openxmlformats.org/markup-compatibility/2006">
              <mc:Choice xmlns:v="urn:schemas-microsoft-com:vml" Requires="v">
                <p:oleObj spid="_x0000_s45088" name="Equation" r:id="rId4" imgW="2336800" imgH="457200" progId="Equation.3">
                  <p:embed/>
                </p:oleObj>
              </mc:Choice>
              <mc:Fallback>
                <p:oleObj name="Equation" r:id="rId4" imgW="2336800" imgH="457200" progId="Equation.3">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54100" y="3087688"/>
                        <a:ext cx="7172325" cy="1403350"/>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ransition spd="med">
    <p:dissolv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p:txBody>
          <a:bodyPr/>
          <a:lstStyle/>
          <a:p>
            <a:pPr eaLnBrk="1" hangingPunct="1">
              <a:defRPr/>
            </a:pPr>
            <a:r>
              <a:rPr lang="en-US" dirty="0" smtClean="0"/>
              <a:t>GLM Observations and Parameters</a:t>
            </a:r>
            <a:endParaRPr lang="en-US" dirty="0"/>
          </a:p>
        </p:txBody>
      </p:sp>
      <p:sp>
        <p:nvSpPr>
          <p:cNvPr id="73731" name="Rectangle 3"/>
          <p:cNvSpPr>
            <a:spLocks noGrp="1" noChangeArrowheads="1"/>
          </p:cNvSpPr>
          <p:nvPr>
            <p:ph idx="1"/>
          </p:nvPr>
        </p:nvSpPr>
        <p:spPr/>
        <p:txBody>
          <a:bodyPr/>
          <a:lstStyle/>
          <a:p>
            <a:pPr algn="ctr" eaLnBrk="1" hangingPunct="1">
              <a:buFontTx/>
              <a:buNone/>
              <a:defRPr/>
            </a:pPr>
            <a:r>
              <a:rPr lang="en-US" u="sng" dirty="0" smtClean="0">
                <a:latin typeface="Times New Roman" pitchFamily="1" charset="0"/>
                <a:ea typeface="ＭＳ Ｐゴシック" pitchFamily="1" charset="-128"/>
              </a:rPr>
              <a:t>Y</a:t>
            </a:r>
            <a:r>
              <a:rPr lang="en-US" baseline="-25000" dirty="0" smtClean="0">
                <a:latin typeface="Times New Roman" pitchFamily="1" charset="0"/>
                <a:ea typeface="ＭＳ Ｐゴシック" pitchFamily="1" charset="-128"/>
              </a:rPr>
              <a:t>i</a:t>
            </a:r>
            <a:r>
              <a:rPr lang="en-US" dirty="0" smtClean="0">
                <a:latin typeface="Times New Roman" pitchFamily="1" charset="0"/>
                <a:ea typeface="ＭＳ Ｐゴシック" pitchFamily="1" charset="-128"/>
              </a:rPr>
              <a:t>=</a:t>
            </a:r>
            <a:r>
              <a:rPr lang="en-US" u="sng" dirty="0" err="1" smtClean="0">
                <a:latin typeface="Times New Roman" pitchFamily="1" charset="0"/>
                <a:ea typeface="ＭＳ Ｐゴシック" pitchFamily="1" charset="-128"/>
              </a:rPr>
              <a:t>Y</a:t>
            </a:r>
            <a:r>
              <a:rPr lang="en-US" baseline="-25000" dirty="0" err="1" smtClean="0">
                <a:latin typeface="Times New Roman" pitchFamily="1" charset="0"/>
                <a:ea typeface="ＭＳ Ｐゴシック" pitchFamily="1" charset="-128"/>
              </a:rPr>
              <a:t>jm</a:t>
            </a:r>
            <a:r>
              <a:rPr lang="en-US" dirty="0" smtClean="0">
                <a:latin typeface="Times New Roman" pitchFamily="1" charset="0"/>
                <a:ea typeface="ＭＳ Ｐゴシック" pitchFamily="1" charset="-128"/>
              </a:rPr>
              <a:t>=(Y</a:t>
            </a:r>
            <a:r>
              <a:rPr lang="en-US" baseline="-25000" dirty="0" smtClean="0">
                <a:latin typeface="Times New Roman" pitchFamily="1" charset="0"/>
                <a:ea typeface="ＭＳ Ｐゴシック" pitchFamily="1" charset="-128"/>
              </a:rPr>
              <a:t>j1m</a:t>
            </a:r>
            <a:r>
              <a:rPr lang="en-US" dirty="0" smtClean="0">
                <a:latin typeface="Times New Roman" pitchFamily="1" charset="0"/>
                <a:ea typeface="ＭＳ Ｐゴシック" pitchFamily="1" charset="-128"/>
              </a:rPr>
              <a:t>,…,Y</a:t>
            </a:r>
            <a:r>
              <a:rPr lang="en-US" baseline="-25000" dirty="0" smtClean="0">
                <a:latin typeface="Times New Roman" pitchFamily="1" charset="0"/>
                <a:ea typeface="ＭＳ Ｐゴシック" pitchFamily="1" charset="-128"/>
              </a:rPr>
              <a:t>j8m</a:t>
            </a:r>
            <a:r>
              <a:rPr lang="en-US" dirty="0" smtClean="0">
                <a:latin typeface="Times New Roman" pitchFamily="1" charset="0"/>
                <a:ea typeface="ＭＳ Ｐゴシック" pitchFamily="1" charset="-128"/>
              </a:rPr>
              <a:t>)</a:t>
            </a:r>
            <a:r>
              <a:rPr lang="en-US" dirty="0" smtClean="0">
                <a:latin typeface="Tahoma" pitchFamily="1" charset="0"/>
                <a:ea typeface="ＭＳ Ｐゴシック" pitchFamily="1" charset="-128"/>
              </a:rPr>
              <a:t>’</a:t>
            </a:r>
          </a:p>
          <a:p>
            <a:pPr algn="ctr" eaLnBrk="1" hangingPunct="1">
              <a:buFontTx/>
              <a:buNone/>
              <a:defRPr/>
            </a:pPr>
            <a:endParaRPr lang="en-US" dirty="0" smtClean="0">
              <a:latin typeface="Symbol" pitchFamily="1" charset="2"/>
              <a:ea typeface="ＭＳ Ｐゴシック" pitchFamily="1" charset="-128"/>
            </a:endParaRPr>
          </a:p>
          <a:p>
            <a:pPr algn="ctr" eaLnBrk="1" hangingPunct="1">
              <a:buFontTx/>
              <a:buNone/>
              <a:defRPr/>
            </a:pPr>
            <a:r>
              <a:rPr lang="en-US" dirty="0" smtClean="0">
                <a:latin typeface="Symbol" pitchFamily="1" charset="2"/>
                <a:ea typeface="ＭＳ Ｐゴシック" pitchFamily="1" charset="-128"/>
              </a:rPr>
              <a:t>b</a:t>
            </a:r>
            <a:r>
              <a:rPr lang="en-US" dirty="0" smtClean="0">
                <a:latin typeface="Arial Unicode MS" pitchFamily="1" charset="0"/>
                <a:ea typeface="ＭＳ Ｐゴシック" pitchFamily="1" charset="-128"/>
              </a:rPr>
              <a:t>=(</a:t>
            </a:r>
            <a:r>
              <a:rPr lang="en-US" dirty="0" smtClean="0">
                <a:latin typeface="Symbol" pitchFamily="1" charset="2"/>
                <a:ea typeface="ＭＳ Ｐゴシック" pitchFamily="1" charset="-128"/>
              </a:rPr>
              <a:t>m</a:t>
            </a:r>
            <a:r>
              <a:rPr lang="en-US" dirty="0" smtClean="0">
                <a:latin typeface="Arial Unicode MS" pitchFamily="1" charset="0"/>
                <a:ea typeface="ＭＳ Ｐゴシック" pitchFamily="1" charset="-128"/>
              </a:rPr>
              <a:t>,T</a:t>
            </a:r>
            <a:r>
              <a:rPr lang="en-US" baseline="-25000" dirty="0" smtClean="0">
                <a:latin typeface="Arial Unicode MS" pitchFamily="1" charset="0"/>
                <a:ea typeface="ＭＳ Ｐゴシック" pitchFamily="1" charset="-128"/>
              </a:rPr>
              <a:t>1</a:t>
            </a:r>
            <a:r>
              <a:rPr lang="en-US" dirty="0" smtClean="0">
                <a:latin typeface="Arial Unicode MS" pitchFamily="1" charset="0"/>
                <a:ea typeface="ＭＳ Ｐゴシック" pitchFamily="1" charset="-128"/>
              </a:rPr>
              <a:t>,V</a:t>
            </a:r>
            <a:r>
              <a:rPr lang="en-US" baseline="-25000" dirty="0" smtClean="0">
                <a:latin typeface="Arial Unicode MS" pitchFamily="1" charset="0"/>
                <a:ea typeface="ＭＳ Ｐゴシック" pitchFamily="1" charset="-128"/>
              </a:rPr>
              <a:t>1</a:t>
            </a:r>
            <a:r>
              <a:rPr lang="en-US" dirty="0" smtClean="0">
                <a:latin typeface="Arial Unicode MS" pitchFamily="1" charset="0"/>
                <a:ea typeface="ＭＳ Ｐゴシック" pitchFamily="1" charset="-128"/>
              </a:rPr>
              <a:t>,…,V</a:t>
            </a:r>
            <a:r>
              <a:rPr lang="en-US" baseline="-25000" dirty="0" smtClean="0">
                <a:latin typeface="Arial Unicode MS" pitchFamily="1" charset="0"/>
                <a:ea typeface="ＭＳ Ｐゴシック" pitchFamily="1" charset="-128"/>
              </a:rPr>
              <a:t>7</a:t>
            </a:r>
            <a:r>
              <a:rPr lang="en-US" dirty="0" smtClean="0">
                <a:latin typeface="Arial Unicode MS" pitchFamily="1" charset="0"/>
                <a:ea typeface="ＭＳ Ｐゴシック" pitchFamily="1" charset="-128"/>
              </a:rPr>
              <a:t>,TV</a:t>
            </a:r>
            <a:r>
              <a:rPr lang="en-US" baseline="-25000" dirty="0" smtClean="0">
                <a:latin typeface="Arial Unicode MS" pitchFamily="1" charset="0"/>
                <a:ea typeface="ＭＳ Ｐゴシック" pitchFamily="1" charset="-128"/>
              </a:rPr>
              <a:t>11</a:t>
            </a:r>
            <a:r>
              <a:rPr lang="en-US" dirty="0" smtClean="0">
                <a:latin typeface="Arial Unicode MS" pitchFamily="1" charset="0"/>
                <a:ea typeface="ＭＳ Ｐゴシック" pitchFamily="1" charset="-128"/>
              </a:rPr>
              <a:t>,…,TV</a:t>
            </a:r>
            <a:r>
              <a:rPr lang="en-US" baseline="-25000" dirty="0" smtClean="0">
                <a:latin typeface="Arial Unicode MS" pitchFamily="1" charset="0"/>
                <a:ea typeface="ＭＳ Ｐゴシック" pitchFamily="1" charset="-128"/>
              </a:rPr>
              <a:t>17</a:t>
            </a:r>
            <a:r>
              <a:rPr lang="en-US" dirty="0" smtClean="0">
                <a:latin typeface="Arial Unicode MS" pitchFamily="1" charset="0"/>
                <a:ea typeface="ＭＳ Ｐゴシック" pitchFamily="1" charset="-128"/>
              </a:rPr>
              <a:t>)</a:t>
            </a:r>
            <a:r>
              <a:rPr lang="en-US" dirty="0" smtClean="0">
                <a:latin typeface="Tahoma" pitchFamily="1" charset="0"/>
                <a:ea typeface="ＭＳ Ｐゴシック" pitchFamily="1" charset="-128"/>
              </a:rPr>
              <a:t>’</a:t>
            </a:r>
          </a:p>
          <a:p>
            <a:pPr algn="ctr" eaLnBrk="1" hangingPunct="1">
              <a:buFontTx/>
              <a:buNone/>
              <a:defRPr/>
            </a:pPr>
            <a:endParaRPr lang="en-US" dirty="0" smtClean="0">
              <a:latin typeface="Tahoma" pitchFamily="1" charset="0"/>
              <a:ea typeface="ＭＳ Ｐゴシック" pitchFamily="1" charset="-128"/>
            </a:endParaRPr>
          </a:p>
          <a:p>
            <a:pPr algn="ctr" eaLnBrk="1" hangingPunct="1">
              <a:buFontTx/>
              <a:buNone/>
              <a:defRPr/>
            </a:pPr>
            <a:endParaRPr lang="en-US" dirty="0" smtClean="0">
              <a:latin typeface="Tahoma" pitchFamily="1" charset="0"/>
              <a:ea typeface="ＭＳ Ｐゴシック" pitchFamily="1" charset="-128"/>
            </a:endParaRPr>
          </a:p>
        </p:txBody>
      </p:sp>
    </p:spTree>
  </p:cSld>
  <p:clrMapOvr>
    <a:masterClrMapping/>
  </p:clrMapOvr>
  <p:transition spd="med">
    <p:dissolv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7108" name="Object 2" descr="A general mixed model for a single observation is listed in matrix form.  The random effects and residuals are independent multivariate normal vectors." title="General mixed model"/>
          <p:cNvGraphicFramePr>
            <a:graphicFrameLocks noChangeAspect="1"/>
          </p:cNvGraphicFramePr>
          <p:nvPr>
            <p:extLst>
              <p:ext uri="{D42A27DB-BD31-4B8C-83A1-F6EECF244321}">
                <p14:modId xmlns:p14="http://schemas.microsoft.com/office/powerpoint/2010/main" val="3607077685"/>
              </p:ext>
            </p:extLst>
          </p:nvPr>
        </p:nvGraphicFramePr>
        <p:xfrm>
          <a:off x="762000" y="3060700"/>
          <a:ext cx="7000875" cy="1574800"/>
        </p:xfrm>
        <a:graphic>
          <a:graphicData uri="http://schemas.openxmlformats.org/presentationml/2006/ole">
            <mc:AlternateContent xmlns:mc="http://schemas.openxmlformats.org/markup-compatibility/2006">
              <mc:Choice xmlns:v="urn:schemas-microsoft-com:vml" Requires="v">
                <p:oleObj spid="_x0000_s47135" name="Equation" r:id="rId3" imgW="2031840" imgH="457200" progId="Equation.3">
                  <p:embed/>
                </p:oleObj>
              </mc:Choice>
              <mc:Fallback>
                <p:oleObj name="Equation" r:id="rId3" imgW="2031840" imgH="457200" progId="Equation.3">
                  <p:embed/>
                  <p:pic>
                    <p:nvPicPr>
                      <p:cNvPr id="0" name="Object 2"/>
                      <p:cNvPicPr>
                        <a:picLocks noChangeAspect="1" noChangeArrowheads="1"/>
                      </p:cNvPicPr>
                      <p:nvPr/>
                    </p:nvPicPr>
                    <p:blipFill>
                      <a:blip r:embed="rId4"/>
                      <a:srcRect/>
                      <a:stretch>
                        <a:fillRect/>
                      </a:stretch>
                    </p:blipFill>
                    <p:spPr bwMode="auto">
                      <a:xfrm>
                        <a:off x="762000" y="3060700"/>
                        <a:ext cx="7000875" cy="1574800"/>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74755" name="Rectangle 3"/>
          <p:cNvSpPr>
            <a:spLocks noGrp="1" noChangeArrowheads="1"/>
          </p:cNvSpPr>
          <p:nvPr>
            <p:ph idx="1"/>
          </p:nvPr>
        </p:nvSpPr>
        <p:spPr/>
        <p:txBody>
          <a:bodyPr/>
          <a:lstStyle/>
          <a:p>
            <a:pPr eaLnBrk="1" hangingPunct="1">
              <a:defRPr/>
            </a:pPr>
            <a:r>
              <a:rPr lang="en-US" dirty="0"/>
              <a:t>The general mixed model </a:t>
            </a:r>
            <a:r>
              <a:rPr lang="en-US" dirty="0" smtClean="0"/>
              <a:t>is</a:t>
            </a:r>
          </a:p>
          <a:p>
            <a:pPr eaLnBrk="1" hangingPunct="1">
              <a:defRPr/>
            </a:pPr>
            <a:endParaRPr lang="en-US" dirty="0"/>
          </a:p>
          <a:p>
            <a:pPr eaLnBrk="1" hangingPunct="1">
              <a:defRPr/>
            </a:pPr>
            <a:endParaRPr lang="en-US" dirty="0" smtClean="0"/>
          </a:p>
          <a:p>
            <a:pPr eaLnBrk="1" hangingPunct="1">
              <a:buFontTx/>
              <a:buNone/>
              <a:defRPr/>
            </a:pPr>
            <a:r>
              <a:rPr lang="en-US" dirty="0" smtClean="0"/>
              <a:t> </a:t>
            </a:r>
            <a:endParaRPr lang="en-US" dirty="0"/>
          </a:p>
        </p:txBody>
      </p:sp>
      <p:sp>
        <p:nvSpPr>
          <p:cNvPr id="74754" name="Rectangle 2"/>
          <p:cNvSpPr>
            <a:spLocks noGrp="1" noChangeArrowheads="1"/>
          </p:cNvSpPr>
          <p:nvPr>
            <p:ph type="title"/>
          </p:nvPr>
        </p:nvSpPr>
        <p:spPr/>
        <p:txBody>
          <a:bodyPr/>
          <a:lstStyle/>
          <a:p>
            <a:pPr eaLnBrk="1" hangingPunct="1">
              <a:defRPr/>
            </a:pPr>
            <a:r>
              <a:rPr lang="en-US"/>
              <a:t>Mixed Models</a:t>
            </a:r>
          </a:p>
        </p:txBody>
      </p:sp>
    </p:spTree>
  </p:cSld>
  <p:clrMapOvr>
    <a:masterClrMapping/>
  </p:clrMapOvr>
  <p:transition spd="med">
    <p:dissolve/>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p:txBody>
          <a:bodyPr/>
          <a:lstStyle/>
          <a:p>
            <a:pPr eaLnBrk="1" hangingPunct="1">
              <a:defRPr/>
            </a:pPr>
            <a:r>
              <a:rPr lang="en-US" dirty="0" smtClean="0"/>
              <a:t>GLM Design Matrix</a:t>
            </a:r>
            <a:endParaRPr lang="en-US" dirty="0"/>
          </a:p>
        </p:txBody>
      </p:sp>
      <p:sp>
        <p:nvSpPr>
          <p:cNvPr id="73731" name="Rectangle 3"/>
          <p:cNvSpPr>
            <a:spLocks noGrp="1" noChangeArrowheads="1"/>
          </p:cNvSpPr>
          <p:nvPr>
            <p:ph idx="1"/>
          </p:nvPr>
        </p:nvSpPr>
        <p:spPr/>
        <p:txBody>
          <a:bodyPr/>
          <a:lstStyle/>
          <a:p>
            <a:pPr eaLnBrk="1" hangingPunct="1">
              <a:buFontTx/>
              <a:buNone/>
              <a:defRPr/>
            </a:pPr>
            <a:r>
              <a:rPr lang="en-US" dirty="0" smtClean="0">
                <a:latin typeface="Times New Roman" pitchFamily="1" charset="0"/>
                <a:ea typeface="ＭＳ Ｐゴシック" pitchFamily="1" charset="-128"/>
              </a:rPr>
              <a:t>For our example, we have no random effects (no </a:t>
            </a:r>
            <a:r>
              <a:rPr lang="en-US" dirty="0" err="1" smtClean="0">
                <a:latin typeface="Times New Roman" pitchFamily="1" charset="0"/>
                <a:ea typeface="ＭＳ Ｐゴシック" pitchFamily="1" charset="-128"/>
              </a:rPr>
              <a:t>Z</a:t>
            </a:r>
            <a:r>
              <a:rPr lang="en-US" baseline="-25000" dirty="0" err="1" smtClean="0">
                <a:latin typeface="Times New Roman" pitchFamily="1" charset="0"/>
                <a:ea typeface="ＭＳ Ｐゴシック" pitchFamily="1" charset="-128"/>
              </a:rPr>
              <a:t>i</a:t>
            </a:r>
            <a:r>
              <a:rPr lang="en-US" dirty="0" smtClean="0">
                <a:latin typeface="Times New Roman" pitchFamily="1" charset="0"/>
                <a:ea typeface="ＭＳ Ｐゴシック" pitchFamily="1" charset="-128"/>
              </a:rPr>
              <a:t> or </a:t>
            </a:r>
            <a:r>
              <a:rPr lang="en-US" dirty="0" smtClean="0">
                <a:latin typeface="Symbol" pitchFamily="1" charset="2"/>
                <a:ea typeface="ＭＳ Ｐゴシック" pitchFamily="1" charset="-128"/>
              </a:rPr>
              <a:t>g</a:t>
            </a:r>
            <a:r>
              <a:rPr lang="en-US" dirty="0" smtClean="0">
                <a:latin typeface="Times New Roman" panose="02020603050405020304" pitchFamily="18" charset="0"/>
                <a:ea typeface="ＭＳ Ｐゴシック" pitchFamily="1" charset="-128"/>
                <a:cs typeface="Times New Roman" panose="02020603050405020304" pitchFamily="18" charset="0"/>
              </a:rPr>
              <a:t>) separate from the repeated measures effects captured in R.  X</a:t>
            </a:r>
            <a:r>
              <a:rPr lang="en-US" baseline="-25000" dirty="0" smtClean="0">
                <a:latin typeface="Times New Roman" panose="02020603050405020304" pitchFamily="18" charset="0"/>
                <a:ea typeface="ＭＳ Ｐゴシック" pitchFamily="1" charset="-128"/>
                <a:cs typeface="Times New Roman" panose="02020603050405020304" pitchFamily="18" charset="0"/>
              </a:rPr>
              <a:t>1</a:t>
            </a:r>
            <a:r>
              <a:rPr lang="en-US" dirty="0" smtClean="0">
                <a:latin typeface="Times New Roman" panose="02020603050405020304" pitchFamily="18" charset="0"/>
                <a:ea typeface="ＭＳ Ｐゴシック" pitchFamily="1" charset="-128"/>
                <a:cs typeface="Times New Roman" panose="02020603050405020304" pitchFamily="18" charset="0"/>
              </a:rPr>
              <a:t> =X</a:t>
            </a:r>
            <a:r>
              <a:rPr lang="en-US" baseline="-25000" dirty="0" smtClean="0">
                <a:latin typeface="Times New Roman" panose="02020603050405020304" pitchFamily="18" charset="0"/>
                <a:ea typeface="ＭＳ Ｐゴシック" pitchFamily="1" charset="-128"/>
                <a:cs typeface="Times New Roman" panose="02020603050405020304" pitchFamily="18" charset="0"/>
              </a:rPr>
              <a:t>1(1)</a:t>
            </a:r>
            <a:r>
              <a:rPr lang="en-US" dirty="0" smtClean="0">
                <a:latin typeface="Times New Roman" panose="02020603050405020304" pitchFamily="18" charset="0"/>
                <a:ea typeface="ＭＳ Ｐゴシック" pitchFamily="1" charset="-128"/>
                <a:cs typeface="Times New Roman" panose="02020603050405020304" pitchFamily="18" charset="0"/>
              </a:rPr>
              <a:t> has the form (assume V</a:t>
            </a:r>
            <a:r>
              <a:rPr lang="en-US" baseline="-25000" dirty="0" smtClean="0">
                <a:latin typeface="Times New Roman" panose="02020603050405020304" pitchFamily="18" charset="0"/>
                <a:ea typeface="ＭＳ Ｐゴシック" pitchFamily="1" charset="-128"/>
                <a:cs typeface="Times New Roman" panose="02020603050405020304" pitchFamily="18" charset="0"/>
              </a:rPr>
              <a:t>8</a:t>
            </a:r>
            <a:r>
              <a:rPr lang="en-US" dirty="0" smtClean="0">
                <a:latin typeface="Times New Roman" panose="02020603050405020304" pitchFamily="18" charset="0"/>
                <a:ea typeface="ＭＳ Ｐゴシック" pitchFamily="1" charset="-128"/>
                <a:cs typeface="Times New Roman" panose="02020603050405020304" pitchFamily="18" charset="0"/>
              </a:rPr>
              <a:t>=TV</a:t>
            </a:r>
            <a:r>
              <a:rPr lang="en-US" baseline="-25000" dirty="0" smtClean="0">
                <a:latin typeface="Times New Roman" panose="02020603050405020304" pitchFamily="18" charset="0"/>
                <a:ea typeface="ＭＳ Ｐゴシック" pitchFamily="1" charset="-128"/>
                <a:cs typeface="Times New Roman" panose="02020603050405020304" pitchFamily="18" charset="0"/>
              </a:rPr>
              <a:t>18</a:t>
            </a:r>
            <a:r>
              <a:rPr lang="en-US" dirty="0" smtClean="0">
                <a:latin typeface="Times New Roman" panose="02020603050405020304" pitchFamily="18" charset="0"/>
                <a:ea typeface="ＭＳ Ｐゴシック" pitchFamily="1" charset="-128"/>
                <a:cs typeface="Times New Roman" panose="02020603050405020304" pitchFamily="18" charset="0"/>
              </a:rPr>
              <a:t>=0)</a:t>
            </a:r>
            <a:endParaRPr lang="en-US" dirty="0" smtClean="0">
              <a:latin typeface="Times New Roman" pitchFamily="1" charset="0"/>
              <a:ea typeface="ＭＳ Ｐゴシック" pitchFamily="1" charset="-128"/>
            </a:endParaRPr>
          </a:p>
          <a:p>
            <a:pPr algn="ctr" eaLnBrk="1" hangingPunct="1">
              <a:buFontTx/>
              <a:buNone/>
              <a:defRPr/>
            </a:pPr>
            <a:r>
              <a:rPr lang="en-US" dirty="0" smtClean="0">
                <a:latin typeface="Times New Roman" pitchFamily="1" charset="0"/>
                <a:ea typeface="ＭＳ Ｐゴシック" pitchFamily="1" charset="-128"/>
              </a:rPr>
              <a:t>1|1|1 0 0 0 0 0 0|1 0 0 0 0 0 0</a:t>
            </a:r>
          </a:p>
          <a:p>
            <a:pPr algn="ctr" eaLnBrk="1" hangingPunct="1">
              <a:buFontTx/>
              <a:buNone/>
              <a:defRPr/>
            </a:pPr>
            <a:r>
              <a:rPr lang="en-US" dirty="0" smtClean="0">
                <a:latin typeface="Times New Roman" pitchFamily="1" charset="0"/>
                <a:ea typeface="ＭＳ Ｐゴシック" pitchFamily="1" charset="-128"/>
              </a:rPr>
              <a:t>1|1|0 1 0 0 0 0 0|0 1 0 0 0 0 0</a:t>
            </a:r>
          </a:p>
          <a:p>
            <a:pPr algn="ctr" eaLnBrk="1" hangingPunct="1">
              <a:buFontTx/>
              <a:buNone/>
              <a:defRPr/>
            </a:pPr>
            <a:r>
              <a:rPr lang="en-US" dirty="0" smtClean="0">
                <a:latin typeface="Times New Roman" pitchFamily="1" charset="0"/>
                <a:ea typeface="ＭＳ Ｐゴシック" pitchFamily="1" charset="-128"/>
              </a:rPr>
              <a:t>…</a:t>
            </a:r>
          </a:p>
          <a:p>
            <a:pPr algn="ctr" eaLnBrk="1" hangingPunct="1">
              <a:buFontTx/>
              <a:buNone/>
              <a:defRPr/>
            </a:pPr>
            <a:r>
              <a:rPr lang="en-US" dirty="0" smtClean="0">
                <a:latin typeface="Times New Roman" pitchFamily="1" charset="0"/>
                <a:ea typeface="ＭＳ Ｐゴシック" pitchFamily="1" charset="-128"/>
              </a:rPr>
              <a:t>1|1|0 0 0 0 0 0 1|0 0 0 0 0 0 1</a:t>
            </a:r>
          </a:p>
          <a:p>
            <a:pPr algn="ctr" eaLnBrk="1" hangingPunct="1">
              <a:buFontTx/>
              <a:buNone/>
              <a:defRPr/>
            </a:pPr>
            <a:r>
              <a:rPr lang="en-US" dirty="0" smtClean="0">
                <a:latin typeface="Times New Roman" pitchFamily="1" charset="0"/>
                <a:ea typeface="ＭＳ Ｐゴシック" pitchFamily="1" charset="-128"/>
              </a:rPr>
              <a:t>1|1|0 0 0 0 0 0 0|0 0 0 0 0 0 0</a:t>
            </a:r>
            <a:endParaRPr lang="en-US" dirty="0">
              <a:latin typeface="Times New Roman" pitchFamily="1" charset="0"/>
              <a:ea typeface="ＭＳ Ｐゴシック" pitchFamily="1" charset="-128"/>
            </a:endParaRPr>
          </a:p>
          <a:p>
            <a:pPr algn="ctr" eaLnBrk="1" hangingPunct="1">
              <a:buFontTx/>
              <a:buNone/>
              <a:defRPr/>
            </a:pPr>
            <a:endParaRPr lang="en-US" dirty="0" smtClean="0">
              <a:latin typeface="Symbol" pitchFamily="1" charset="2"/>
              <a:ea typeface="ＭＳ Ｐゴシック" pitchFamily="1" charset="-128"/>
            </a:endParaRPr>
          </a:p>
        </p:txBody>
      </p:sp>
    </p:spTree>
    <p:extLst>
      <p:ext uri="{BB962C8B-B14F-4D97-AF65-F5344CB8AC3E}">
        <p14:creationId xmlns:p14="http://schemas.microsoft.com/office/powerpoint/2010/main" val="4246194765"/>
      </p:ext>
    </p:extLst>
  </p:cSld>
  <p:clrMapOvr>
    <a:masterClrMapping/>
  </p:clrMapOvr>
  <p:transition spd="med">
    <p:dissolv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p:txBody>
          <a:bodyPr/>
          <a:lstStyle/>
          <a:p>
            <a:pPr eaLnBrk="1" hangingPunct="1">
              <a:defRPr/>
            </a:pPr>
            <a:r>
              <a:rPr lang="en-US" dirty="0" smtClean="0"/>
              <a:t>AR(1) Covariance Structure</a:t>
            </a:r>
            <a:endParaRPr lang="en-US" dirty="0"/>
          </a:p>
        </p:txBody>
      </p:sp>
      <p:sp>
        <p:nvSpPr>
          <p:cNvPr id="75779" name="Rectangle 3"/>
          <p:cNvSpPr>
            <a:spLocks noGrp="1" noChangeArrowheads="1"/>
          </p:cNvSpPr>
          <p:nvPr>
            <p:ph type="body" sz="half" idx="1"/>
          </p:nvPr>
        </p:nvSpPr>
        <p:spPr>
          <a:xfrm>
            <a:off x="685800" y="1981200"/>
            <a:ext cx="7315200" cy="2362200"/>
          </a:xfrm>
        </p:spPr>
        <p:txBody>
          <a:bodyPr/>
          <a:lstStyle/>
          <a:p>
            <a:pPr eaLnBrk="1" hangingPunct="1">
              <a:buFont typeface="Wingdings" pitchFamily="1" charset="2"/>
              <a:buChar char="n"/>
              <a:defRPr/>
            </a:pPr>
            <a:r>
              <a:rPr lang="en-US" sz="2800" smtClean="0">
                <a:latin typeface="Arial Unicode MS" pitchFamily="1" charset="0"/>
                <a:ea typeface="ＭＳ Ｐゴシック" pitchFamily="1" charset="-128"/>
              </a:rPr>
              <a:t>For many models we encounter, R is </a:t>
            </a:r>
            <a:r>
              <a:rPr lang="en-US" sz="2800" smtClean="0">
                <a:latin typeface="Symbol" pitchFamily="1" charset="2"/>
                <a:ea typeface="ＭＳ Ｐゴシック" pitchFamily="1" charset="-128"/>
              </a:rPr>
              <a:t>s</a:t>
            </a:r>
            <a:r>
              <a:rPr lang="en-US" sz="2800" baseline="30000" smtClean="0">
                <a:latin typeface="Arial Unicode MS" pitchFamily="1" charset="0"/>
                <a:ea typeface="ＭＳ Ｐゴシック" pitchFamily="1" charset="-128"/>
              </a:rPr>
              <a:t>2</a:t>
            </a:r>
            <a:r>
              <a:rPr lang="en-US" sz="2800" smtClean="0">
                <a:latin typeface="Arial Unicode MS" pitchFamily="1" charset="0"/>
                <a:ea typeface="ＭＳ Ｐゴシック" pitchFamily="1" charset="-128"/>
              </a:rPr>
              <a:t>I</a:t>
            </a:r>
          </a:p>
          <a:p>
            <a:pPr eaLnBrk="1" hangingPunct="1">
              <a:buFont typeface="Wingdings" pitchFamily="1" charset="2"/>
              <a:buChar char="n"/>
              <a:defRPr/>
            </a:pPr>
            <a:r>
              <a:rPr lang="en-US" sz="2800" smtClean="0">
                <a:latin typeface="Arial Unicode MS" pitchFamily="1" charset="0"/>
                <a:ea typeface="ＭＳ Ｐゴシック" pitchFamily="1" charset="-128"/>
              </a:rPr>
              <a:t>In repeated measures models, R can have a lot more structure. E.g., for t timepoints, an AR(1) covariance structure would be:</a:t>
            </a:r>
          </a:p>
          <a:p>
            <a:pPr eaLnBrk="1" hangingPunct="1">
              <a:buFontTx/>
              <a:buNone/>
              <a:defRPr/>
            </a:pPr>
            <a:endParaRPr lang="en-US" sz="2800" smtClean="0">
              <a:latin typeface="Arial Unicode MS" pitchFamily="1" charset="0"/>
              <a:ea typeface="ＭＳ Ｐゴシック" pitchFamily="1" charset="-128"/>
            </a:endParaRPr>
          </a:p>
        </p:txBody>
      </p:sp>
      <p:graphicFrame>
        <p:nvGraphicFramePr>
          <p:cNvPr id="48132" name="Object 2" descr="The covariance matrix of the residual terms is listed when the residuals follow an AR(1) structure." title="AR(1) residual covariance structure"/>
          <p:cNvGraphicFramePr>
            <a:graphicFrameLocks noGrp="1" noChangeAspect="1"/>
          </p:cNvGraphicFramePr>
          <p:nvPr>
            <p:ph sz="half" idx="2"/>
            <p:extLst>
              <p:ext uri="{D42A27DB-BD31-4B8C-83A1-F6EECF244321}">
                <p14:modId xmlns:p14="http://schemas.microsoft.com/office/powerpoint/2010/main" val="1755824122"/>
              </p:ext>
            </p:extLst>
          </p:nvPr>
        </p:nvGraphicFramePr>
        <p:xfrm>
          <a:off x="1371600" y="4038600"/>
          <a:ext cx="5791200" cy="2420938"/>
        </p:xfrm>
        <a:graphic>
          <a:graphicData uri="http://schemas.openxmlformats.org/presentationml/2006/ole">
            <mc:AlternateContent xmlns:mc="http://schemas.openxmlformats.org/markup-compatibility/2006">
              <mc:Choice xmlns:v="urn:schemas-microsoft-com:vml" Requires="v">
                <p:oleObj spid="_x0000_s48160" name="Equation" r:id="rId3" imgW="2247900" imgH="939800" progId="Equation.3">
                  <p:embed/>
                </p:oleObj>
              </mc:Choice>
              <mc:Fallback>
                <p:oleObj name="Equation" r:id="rId3" imgW="2247900" imgH="939800" progId="Equation.3">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71600" y="4038600"/>
                        <a:ext cx="5791200" cy="2420938"/>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ransition spd="med">
    <p:dissolve/>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9155" name="Object 2" descr="Additional models for the residual covariance structure are listed (Toeplitz, unstructured, compound symmetric and banded toeplitz)." title="Residual covariance models"/>
          <p:cNvGraphicFramePr>
            <a:graphicFrameLocks noGrp="1" noChangeAspect="1"/>
          </p:cNvGraphicFramePr>
          <p:nvPr>
            <p:ph idx="1"/>
            <p:extLst>
              <p:ext uri="{D42A27DB-BD31-4B8C-83A1-F6EECF244321}">
                <p14:modId xmlns:p14="http://schemas.microsoft.com/office/powerpoint/2010/main" val="703659997"/>
              </p:ext>
            </p:extLst>
          </p:nvPr>
        </p:nvGraphicFramePr>
        <p:xfrm>
          <a:off x="4267200" y="1931988"/>
          <a:ext cx="4249738" cy="2759075"/>
        </p:xfrm>
        <a:graphic>
          <a:graphicData uri="http://schemas.openxmlformats.org/presentationml/2006/ole">
            <mc:AlternateContent xmlns:mc="http://schemas.openxmlformats.org/markup-compatibility/2006">
              <mc:Choice xmlns:v="urn:schemas-microsoft-com:vml" Requires="v">
                <p:oleObj spid="_x0000_s49184" name="Equation" r:id="rId4" imgW="1955800" imgH="1270000" progId="Equation.3">
                  <p:embed/>
                </p:oleObj>
              </mc:Choice>
              <mc:Fallback>
                <p:oleObj name="Equation" r:id="rId4" imgW="1955800" imgH="1270000" progId="Equation.3">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267200" y="1931988"/>
                        <a:ext cx="4249738" cy="2759075"/>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9156" name="Text Box 4"/>
          <p:cNvSpPr txBox="1">
            <a:spLocks noChangeArrowheads="1"/>
          </p:cNvSpPr>
          <p:nvPr/>
        </p:nvSpPr>
        <p:spPr bwMode="auto">
          <a:xfrm>
            <a:off x="838200" y="1905000"/>
            <a:ext cx="3140075" cy="2428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panose="02020603050405020304" pitchFamily="18" charset="0"/>
                <a:ea typeface="ＭＳ Ｐゴシック" panose="020B0600070205080204" pitchFamily="34" charset="-128"/>
              </a:defRPr>
            </a:lvl1pPr>
            <a:lvl2pPr marL="742950" indent="-285750">
              <a:defRPr sz="2400">
                <a:solidFill>
                  <a:schemeClr val="tx1"/>
                </a:solidFill>
                <a:latin typeface="Times" panose="02020603050405020304" pitchFamily="18" charset="0"/>
                <a:ea typeface="ＭＳ Ｐゴシック" panose="020B0600070205080204" pitchFamily="34" charset="-128"/>
              </a:defRPr>
            </a:lvl2pPr>
            <a:lvl3pPr marL="1143000" indent="-228600">
              <a:defRPr sz="2400">
                <a:solidFill>
                  <a:schemeClr val="tx1"/>
                </a:solidFill>
                <a:latin typeface="Times" panose="02020603050405020304" pitchFamily="18" charset="0"/>
                <a:ea typeface="ＭＳ Ｐゴシック" panose="020B0600070205080204" pitchFamily="34" charset="-128"/>
              </a:defRPr>
            </a:lvl3pPr>
            <a:lvl4pPr marL="1600200" indent="-228600">
              <a:defRPr sz="2400">
                <a:solidFill>
                  <a:schemeClr val="tx1"/>
                </a:solidFill>
                <a:latin typeface="Times" panose="02020603050405020304" pitchFamily="18" charset="0"/>
                <a:ea typeface="ＭＳ Ｐゴシック" panose="020B0600070205080204" pitchFamily="34" charset="-128"/>
              </a:defRPr>
            </a:lvl4pPr>
            <a:lvl5pPr marL="2057400" indent="-228600">
              <a:defRPr sz="2400">
                <a:solidFill>
                  <a:schemeClr val="tx1"/>
                </a:solidFill>
                <a:latin typeface="Times"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9pPr>
          </a:lstStyle>
          <a:p>
            <a:pPr>
              <a:lnSpc>
                <a:spcPct val="140000"/>
              </a:lnSpc>
              <a:buFontTx/>
              <a:buChar char="•"/>
            </a:pPr>
            <a:r>
              <a:rPr lang="en-US" altLang="en-US"/>
              <a:t>Toeplitz</a:t>
            </a:r>
          </a:p>
          <a:p>
            <a:pPr>
              <a:lnSpc>
                <a:spcPct val="140000"/>
              </a:lnSpc>
              <a:buFontTx/>
              <a:buChar char="•"/>
            </a:pPr>
            <a:r>
              <a:rPr lang="en-US" altLang="en-US"/>
              <a:t>Unstructured</a:t>
            </a:r>
          </a:p>
          <a:p>
            <a:pPr>
              <a:lnSpc>
                <a:spcPct val="180000"/>
              </a:lnSpc>
              <a:buFontTx/>
              <a:buChar char="•"/>
            </a:pPr>
            <a:r>
              <a:rPr lang="en-US" altLang="en-US"/>
              <a:t>Compound Symmetric</a:t>
            </a:r>
          </a:p>
          <a:p>
            <a:pPr>
              <a:lnSpc>
                <a:spcPct val="180000"/>
              </a:lnSpc>
              <a:buFontTx/>
              <a:buChar char="•"/>
            </a:pPr>
            <a:r>
              <a:rPr lang="en-US" altLang="en-US"/>
              <a:t>Banded Toeplitz</a:t>
            </a:r>
          </a:p>
        </p:txBody>
      </p:sp>
      <p:sp>
        <p:nvSpPr>
          <p:cNvPr id="76802" name="Rectangle 2"/>
          <p:cNvSpPr>
            <a:spLocks noGrp="1" noChangeArrowheads="1"/>
          </p:cNvSpPr>
          <p:nvPr>
            <p:ph type="title"/>
          </p:nvPr>
        </p:nvSpPr>
        <p:spPr/>
        <p:txBody>
          <a:bodyPr/>
          <a:lstStyle/>
          <a:p>
            <a:pPr eaLnBrk="1" hangingPunct="1">
              <a:defRPr/>
            </a:pPr>
            <a:r>
              <a:rPr lang="en-US"/>
              <a:t>Repeated Measures Structures</a:t>
            </a:r>
          </a:p>
        </p:txBody>
      </p:sp>
    </p:spTree>
  </p:cSld>
  <p:clrMapOvr>
    <a:masterClrMapping/>
  </p:clrMapOvr>
  <p:transition spd="med">
    <p:dissolve/>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ChangeArrowheads="1"/>
          </p:cNvSpPr>
          <p:nvPr>
            <p:ph type="title"/>
          </p:nvPr>
        </p:nvSpPr>
        <p:spPr/>
        <p:txBody>
          <a:bodyPr/>
          <a:lstStyle/>
          <a:p>
            <a:pPr eaLnBrk="1" hangingPunct="1">
              <a:defRPr/>
            </a:pPr>
            <a:r>
              <a:rPr lang="en-US" dirty="0" smtClean="0"/>
              <a:t>G matrix</a:t>
            </a:r>
            <a:endParaRPr lang="en-US" dirty="0"/>
          </a:p>
        </p:txBody>
      </p:sp>
      <p:sp>
        <p:nvSpPr>
          <p:cNvPr id="77827" name="Rectangle 3"/>
          <p:cNvSpPr>
            <a:spLocks noGrp="1" noChangeArrowheads="1"/>
          </p:cNvSpPr>
          <p:nvPr>
            <p:ph type="body" sz="half" idx="1"/>
          </p:nvPr>
        </p:nvSpPr>
        <p:spPr/>
        <p:txBody>
          <a:bodyPr/>
          <a:lstStyle/>
          <a:p>
            <a:pPr eaLnBrk="1" hangingPunct="1">
              <a:buFont typeface="Wingdings" pitchFamily="1" charset="2"/>
              <a:buChar char="n"/>
              <a:defRPr/>
            </a:pPr>
            <a:r>
              <a:rPr lang="en-US" sz="2800" smtClean="0">
                <a:latin typeface="Arial Unicode MS" pitchFamily="1" charset="0"/>
                <a:ea typeface="ＭＳ Ｐゴシック" pitchFamily="1" charset="-128"/>
              </a:rPr>
              <a:t>G almost always has a diagonal structure</a:t>
            </a:r>
          </a:p>
          <a:p>
            <a:pPr eaLnBrk="1" hangingPunct="1">
              <a:buFontTx/>
              <a:buNone/>
              <a:defRPr/>
            </a:pPr>
            <a:endParaRPr lang="en-US" sz="2800" smtClean="0">
              <a:latin typeface="Arial Unicode MS" pitchFamily="1" charset="0"/>
              <a:ea typeface="ＭＳ Ｐゴシック" pitchFamily="1" charset="-128"/>
            </a:endParaRPr>
          </a:p>
          <a:p>
            <a:pPr eaLnBrk="1" hangingPunct="1">
              <a:buFont typeface="Wingdings" pitchFamily="1" charset="2"/>
              <a:buChar char="n"/>
              <a:defRPr/>
            </a:pPr>
            <a:r>
              <a:rPr lang="en-US" sz="2800" smtClean="0">
                <a:latin typeface="Arial Unicode MS" pitchFamily="1" charset="0"/>
                <a:ea typeface="ＭＳ Ｐゴシック" pitchFamily="1" charset="-128"/>
              </a:rPr>
              <a:t>Regardless of the form for R and G, we can write </a:t>
            </a:r>
          </a:p>
          <a:p>
            <a:pPr algn="ctr" eaLnBrk="1" hangingPunct="1">
              <a:buFontTx/>
              <a:buNone/>
              <a:defRPr/>
            </a:pPr>
            <a:r>
              <a:rPr lang="en-US" sz="2800" smtClean="0">
                <a:latin typeface="Arial Unicode MS" pitchFamily="1" charset="0"/>
                <a:ea typeface="ＭＳ Ｐゴシック" pitchFamily="1" charset="-128"/>
              </a:rPr>
              <a:t>Y</a:t>
            </a:r>
            <a:r>
              <a:rPr lang="en-US" sz="2800" baseline="-25000" smtClean="0">
                <a:latin typeface="Arial Unicode MS" pitchFamily="1" charset="0"/>
                <a:ea typeface="ＭＳ Ｐゴシック" pitchFamily="1" charset="-128"/>
              </a:rPr>
              <a:t>i</a:t>
            </a:r>
            <a:r>
              <a:rPr lang="en-US" sz="2800" smtClean="0">
                <a:latin typeface="Arial Unicode MS" pitchFamily="1" charset="0"/>
                <a:ea typeface="ＭＳ Ｐゴシック" pitchFamily="1" charset="-128"/>
              </a:rPr>
              <a:t>~N(X</a:t>
            </a:r>
            <a:r>
              <a:rPr lang="en-US" sz="2800" baseline="-25000" smtClean="0">
                <a:latin typeface="Arial Unicode MS" pitchFamily="1" charset="0"/>
                <a:ea typeface="ＭＳ Ｐゴシック" pitchFamily="1" charset="-128"/>
              </a:rPr>
              <a:t>i</a:t>
            </a:r>
            <a:r>
              <a:rPr lang="en-US" sz="2800" smtClean="0">
                <a:latin typeface="Symbol" pitchFamily="1" charset="2"/>
                <a:ea typeface="ＭＳ Ｐゴシック" pitchFamily="1" charset="-128"/>
              </a:rPr>
              <a:t>b</a:t>
            </a:r>
            <a:r>
              <a:rPr lang="en-US" sz="2800" smtClean="0">
                <a:latin typeface="Arial Unicode MS" pitchFamily="1" charset="0"/>
                <a:ea typeface="ＭＳ Ｐゴシック" pitchFamily="1" charset="-128"/>
              </a:rPr>
              <a:t>,Z</a:t>
            </a:r>
            <a:r>
              <a:rPr lang="en-US" sz="2800" baseline="-25000" smtClean="0">
                <a:latin typeface="Arial Unicode MS" pitchFamily="1" charset="0"/>
                <a:ea typeface="ＭＳ Ｐゴシック" pitchFamily="1" charset="-128"/>
              </a:rPr>
              <a:t>i</a:t>
            </a:r>
            <a:r>
              <a:rPr lang="en-US" sz="2800" smtClean="0">
                <a:latin typeface="Arial Unicode MS" pitchFamily="1" charset="0"/>
                <a:ea typeface="ＭＳ Ｐゴシック" pitchFamily="1" charset="-128"/>
              </a:rPr>
              <a:t>GZ</a:t>
            </a:r>
            <a:r>
              <a:rPr lang="en-US" sz="2800" baseline="-25000" smtClean="0">
                <a:latin typeface="Arial Unicode MS" pitchFamily="1" charset="0"/>
                <a:ea typeface="ＭＳ Ｐゴシック" pitchFamily="1" charset="-128"/>
              </a:rPr>
              <a:t>i</a:t>
            </a:r>
            <a:r>
              <a:rPr lang="en-US" sz="2800" smtClean="0">
                <a:latin typeface="Tahoma" pitchFamily="1" charset="0"/>
                <a:ea typeface="ＭＳ Ｐゴシック" pitchFamily="1" charset="-128"/>
              </a:rPr>
              <a:t>’</a:t>
            </a:r>
            <a:r>
              <a:rPr lang="en-US" sz="2800" smtClean="0">
                <a:latin typeface="Arial Unicode MS" pitchFamily="1" charset="0"/>
                <a:ea typeface="ＭＳ Ｐゴシック" pitchFamily="1" charset="-128"/>
              </a:rPr>
              <a:t>+R)</a:t>
            </a:r>
          </a:p>
        </p:txBody>
      </p:sp>
      <p:graphicFrame>
        <p:nvGraphicFramePr>
          <p:cNvPr id="50180" name="Object 2" descr="A typical covariance structure for two random effects and their interaction.  it is a block diagonal matrix, in which each of the blocks is a diagonal matrix with the same term (the variance of each random effect, respectively) for each entry of the diagonal." title="Random effects covariance structure"/>
          <p:cNvGraphicFramePr>
            <a:graphicFrameLocks noGrp="1" noChangeAspect="1"/>
          </p:cNvGraphicFramePr>
          <p:nvPr>
            <p:ph sz="half" idx="2"/>
            <p:extLst>
              <p:ext uri="{D42A27DB-BD31-4B8C-83A1-F6EECF244321}">
                <p14:modId xmlns:p14="http://schemas.microsoft.com/office/powerpoint/2010/main" val="1000003859"/>
              </p:ext>
            </p:extLst>
          </p:nvPr>
        </p:nvGraphicFramePr>
        <p:xfrm>
          <a:off x="5257800" y="2538413"/>
          <a:ext cx="3200400" cy="1828800"/>
        </p:xfrm>
        <a:graphic>
          <a:graphicData uri="http://schemas.openxmlformats.org/presentationml/2006/ole">
            <mc:AlternateContent xmlns:mc="http://schemas.openxmlformats.org/markup-compatibility/2006">
              <mc:Choice xmlns:v="urn:schemas-microsoft-com:vml" Requires="v">
                <p:oleObj spid="_x0000_s50208" name="Equation" r:id="rId3" imgW="1689100" imgH="965200" progId="Equation.3">
                  <p:embed/>
                </p:oleObj>
              </mc:Choice>
              <mc:Fallback>
                <p:oleObj name="Equation" r:id="rId3" imgW="1689100" imgH="965200" progId="Equation.3">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57800" y="2538413"/>
                        <a:ext cx="3200400" cy="1828800"/>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ransition spd="med">
    <p:dissolve/>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ChangeArrowheads="1"/>
          </p:cNvSpPr>
          <p:nvPr>
            <p:ph type="title"/>
          </p:nvPr>
        </p:nvSpPr>
        <p:spPr/>
        <p:txBody>
          <a:bodyPr/>
          <a:lstStyle/>
          <a:p>
            <a:pPr eaLnBrk="1" hangingPunct="1">
              <a:defRPr/>
            </a:pPr>
            <a:r>
              <a:rPr lang="en-US" dirty="0" smtClean="0"/>
              <a:t>GLM for Sample</a:t>
            </a:r>
            <a:endParaRPr lang="en-US" dirty="0"/>
          </a:p>
        </p:txBody>
      </p:sp>
      <p:sp>
        <p:nvSpPr>
          <p:cNvPr id="78851" name="Rectangle 3"/>
          <p:cNvSpPr>
            <a:spLocks noGrp="1" noChangeArrowheads="1"/>
          </p:cNvSpPr>
          <p:nvPr>
            <p:ph type="body" sz="half" idx="1"/>
          </p:nvPr>
        </p:nvSpPr>
        <p:spPr>
          <a:xfrm>
            <a:off x="685800" y="1981200"/>
            <a:ext cx="7543800" cy="1752600"/>
          </a:xfrm>
        </p:spPr>
        <p:txBody>
          <a:bodyPr/>
          <a:lstStyle/>
          <a:p>
            <a:pPr eaLnBrk="1" hangingPunct="1">
              <a:defRPr/>
            </a:pPr>
            <a:r>
              <a:rPr lang="en-US" sz="2800"/>
              <a:t>For the entire sample we have</a:t>
            </a:r>
          </a:p>
        </p:txBody>
      </p:sp>
      <p:graphicFrame>
        <p:nvGraphicFramePr>
          <p:cNvPr id="51204" name="Object 2" descr="The linear model for the entire sample is represented in matrix form by stacking the observations in a single vector, and the covariate vectors for the fixed effects and random effects are stacked as matrices. The residual matrix is represented as a kronecker product of the residual matrix for a single individual." title="Mixed Model"/>
          <p:cNvGraphicFramePr>
            <a:graphicFrameLocks noGrp="1" noChangeAspect="1"/>
          </p:cNvGraphicFramePr>
          <p:nvPr>
            <p:ph sz="half" idx="2"/>
            <p:extLst>
              <p:ext uri="{D42A27DB-BD31-4B8C-83A1-F6EECF244321}">
                <p14:modId xmlns:p14="http://schemas.microsoft.com/office/powerpoint/2010/main" val="2765033038"/>
              </p:ext>
            </p:extLst>
          </p:nvPr>
        </p:nvGraphicFramePr>
        <p:xfrm>
          <a:off x="1803400" y="2971800"/>
          <a:ext cx="4926013" cy="3065463"/>
        </p:xfrm>
        <a:graphic>
          <a:graphicData uri="http://schemas.openxmlformats.org/presentationml/2006/ole">
            <mc:AlternateContent xmlns:mc="http://schemas.openxmlformats.org/markup-compatibility/2006">
              <mc:Choice xmlns:v="urn:schemas-microsoft-com:vml" Requires="v">
                <p:oleObj spid="_x0000_s51232" name="Equation" r:id="rId3" imgW="1816100" imgH="1130300" progId="Equation.3">
                  <p:embed/>
                </p:oleObj>
              </mc:Choice>
              <mc:Fallback>
                <p:oleObj name="Equation" r:id="rId3" imgW="1816100" imgH="1130300" progId="Equation.3">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03400" y="2971800"/>
                        <a:ext cx="4926013" cy="3065463"/>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ransition spd="med">
    <p:dissolve/>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type="title"/>
          </p:nvPr>
        </p:nvSpPr>
        <p:spPr/>
        <p:txBody>
          <a:bodyPr/>
          <a:lstStyle/>
          <a:p>
            <a:pPr eaLnBrk="1" hangingPunct="1">
              <a:defRPr/>
            </a:pPr>
            <a:r>
              <a:rPr lang="en-US" dirty="0"/>
              <a:t>Restricted MLE</a:t>
            </a:r>
          </a:p>
        </p:txBody>
      </p:sp>
      <p:sp>
        <p:nvSpPr>
          <p:cNvPr id="79875" name="Rectangle 3"/>
          <p:cNvSpPr>
            <a:spLocks noGrp="1" noChangeArrowheads="1"/>
          </p:cNvSpPr>
          <p:nvPr>
            <p:ph idx="1"/>
          </p:nvPr>
        </p:nvSpPr>
        <p:spPr/>
        <p:txBody>
          <a:bodyPr/>
          <a:lstStyle/>
          <a:p>
            <a:pPr eaLnBrk="1" hangingPunct="1">
              <a:buFont typeface="Wingdings" pitchFamily="1" charset="2"/>
              <a:buChar char="n"/>
              <a:defRPr/>
            </a:pPr>
            <a:r>
              <a:rPr lang="en-US" dirty="0" smtClean="0">
                <a:latin typeface="Arial Unicode MS" pitchFamily="1" charset="0"/>
                <a:ea typeface="ＭＳ Ｐゴシック" pitchFamily="1" charset="-128"/>
              </a:rPr>
              <a:t>If V=ZGZ</a:t>
            </a:r>
            <a:r>
              <a:rPr lang="en-US" dirty="0" smtClean="0">
                <a:latin typeface="Tahoma" pitchFamily="1" charset="0"/>
                <a:ea typeface="ＭＳ Ｐゴシック" pitchFamily="1" charset="-128"/>
              </a:rPr>
              <a:t>’</a:t>
            </a:r>
            <a:r>
              <a:rPr lang="en-US" dirty="0" smtClean="0">
                <a:latin typeface="Arial Unicode MS" pitchFamily="1" charset="0"/>
                <a:ea typeface="ＭＳ Ｐゴシック" pitchFamily="1" charset="-128"/>
              </a:rPr>
              <a:t>+R* were known, the MLE for </a:t>
            </a:r>
            <a:r>
              <a:rPr lang="en-US" dirty="0" smtClean="0">
                <a:latin typeface="Symbol" pitchFamily="1" charset="2"/>
                <a:ea typeface="ＭＳ Ｐゴシック" pitchFamily="1" charset="-128"/>
              </a:rPr>
              <a:t>b</a:t>
            </a:r>
            <a:r>
              <a:rPr lang="en-US" dirty="0" smtClean="0">
                <a:latin typeface="Times New Roman" pitchFamily="1" charset="0"/>
                <a:ea typeface="ＭＳ Ｐゴシック" pitchFamily="1" charset="-128"/>
              </a:rPr>
              <a:t> would </a:t>
            </a:r>
            <a:r>
              <a:rPr lang="en-US" smtClean="0">
                <a:latin typeface="Times New Roman" pitchFamily="1" charset="0"/>
                <a:ea typeface="ＭＳ Ｐゴシック" pitchFamily="1" charset="-128"/>
              </a:rPr>
              <a:t>be B=</a:t>
            </a:r>
            <a:r>
              <a:rPr lang="en-US" smtClean="0">
                <a:latin typeface="Arial Unicode MS" pitchFamily="1" charset="0"/>
                <a:ea typeface="ＭＳ Ｐゴシック" pitchFamily="1" charset="-128"/>
              </a:rPr>
              <a:t>(X</a:t>
            </a:r>
            <a:r>
              <a:rPr lang="en-US" smtClean="0">
                <a:latin typeface="Tahoma" pitchFamily="1" charset="0"/>
                <a:ea typeface="ＭＳ Ｐゴシック" pitchFamily="1" charset="-128"/>
              </a:rPr>
              <a:t>’</a:t>
            </a:r>
            <a:r>
              <a:rPr lang="en-US" smtClean="0">
                <a:latin typeface="Arial Unicode MS" pitchFamily="1" charset="0"/>
                <a:ea typeface="ＭＳ Ｐゴシック" pitchFamily="1" charset="-128"/>
              </a:rPr>
              <a:t>V</a:t>
            </a:r>
            <a:r>
              <a:rPr lang="en-US" baseline="30000" smtClean="0">
                <a:latin typeface="Arial Unicode MS" pitchFamily="1" charset="0"/>
                <a:ea typeface="ＭＳ Ｐゴシック" pitchFamily="1" charset="-128"/>
              </a:rPr>
              <a:t>-1</a:t>
            </a:r>
            <a:r>
              <a:rPr lang="en-US" smtClean="0">
                <a:latin typeface="Arial Unicode MS" pitchFamily="1" charset="0"/>
                <a:ea typeface="ＭＳ Ｐゴシック" pitchFamily="1" charset="-128"/>
              </a:rPr>
              <a:t>X</a:t>
            </a:r>
            <a:r>
              <a:rPr lang="en-US" dirty="0" smtClean="0">
                <a:latin typeface="Arial Unicode MS" pitchFamily="1" charset="0"/>
                <a:ea typeface="ＭＳ Ｐゴシック" pitchFamily="1" charset="-128"/>
              </a:rPr>
              <a:t>)</a:t>
            </a:r>
            <a:r>
              <a:rPr lang="en-US" baseline="30000" dirty="0" smtClean="0">
                <a:latin typeface="Arial Unicode MS" pitchFamily="1" charset="0"/>
                <a:ea typeface="ＭＳ Ｐゴシック" pitchFamily="1" charset="-128"/>
              </a:rPr>
              <a:t>-1</a:t>
            </a:r>
            <a:r>
              <a:rPr lang="en-US" dirty="0" smtClean="0">
                <a:latin typeface="Arial Unicode MS" pitchFamily="1" charset="0"/>
                <a:ea typeface="ＭＳ Ｐゴシック" pitchFamily="1" charset="-128"/>
              </a:rPr>
              <a:t>X</a:t>
            </a:r>
            <a:r>
              <a:rPr lang="en-US" dirty="0" smtClean="0">
                <a:latin typeface="Tahoma" pitchFamily="1" charset="0"/>
                <a:ea typeface="ＭＳ Ｐゴシック" pitchFamily="1" charset="-128"/>
              </a:rPr>
              <a:t>’</a:t>
            </a:r>
            <a:r>
              <a:rPr lang="en-US" dirty="0" smtClean="0">
                <a:latin typeface="Arial Unicode MS" pitchFamily="1" charset="0"/>
                <a:ea typeface="ＭＳ Ｐゴシック" pitchFamily="1" charset="-128"/>
              </a:rPr>
              <a:t>V</a:t>
            </a:r>
            <a:r>
              <a:rPr lang="en-US" baseline="30000" dirty="0" smtClean="0">
                <a:latin typeface="Arial Unicode MS" pitchFamily="1" charset="0"/>
                <a:ea typeface="ＭＳ Ｐゴシック" pitchFamily="1" charset="-128"/>
              </a:rPr>
              <a:t>-1</a:t>
            </a:r>
            <a:r>
              <a:rPr lang="en-US" dirty="0" smtClean="0">
                <a:latin typeface="Arial Unicode MS" pitchFamily="1" charset="0"/>
                <a:ea typeface="ＭＳ Ｐゴシック" pitchFamily="1" charset="-128"/>
              </a:rPr>
              <a:t>Y </a:t>
            </a:r>
          </a:p>
          <a:p>
            <a:pPr eaLnBrk="1" hangingPunct="1">
              <a:buFont typeface="Wingdings" pitchFamily="1" charset="2"/>
              <a:buChar char="n"/>
              <a:defRPr/>
            </a:pPr>
            <a:r>
              <a:rPr lang="en-US" dirty="0" smtClean="0">
                <a:latin typeface="Arial Unicode MS" pitchFamily="1" charset="0"/>
                <a:ea typeface="ＭＳ Ｐゴシック" pitchFamily="1" charset="-128"/>
              </a:rPr>
              <a:t>We would estimate the residuals as e=Y-</a:t>
            </a:r>
            <a:r>
              <a:rPr lang="en-US" dirty="0" err="1" smtClean="0">
                <a:latin typeface="Arial Unicode MS" pitchFamily="1" charset="0"/>
                <a:ea typeface="ＭＳ Ｐゴシック" pitchFamily="1" charset="-128"/>
              </a:rPr>
              <a:t>Yhat</a:t>
            </a:r>
            <a:r>
              <a:rPr lang="en-US" dirty="0" smtClean="0">
                <a:latin typeface="Arial Unicode MS" pitchFamily="1" charset="0"/>
                <a:ea typeface="ＭＳ Ｐゴシック" pitchFamily="1" charset="-128"/>
              </a:rPr>
              <a:t>=Y-XB=Y-HY=(I-H)Y=PY where H=X(X</a:t>
            </a:r>
            <a:r>
              <a:rPr lang="en-US" dirty="0" smtClean="0">
                <a:latin typeface="Tahoma" pitchFamily="1" charset="0"/>
                <a:ea typeface="ＭＳ Ｐゴシック" pitchFamily="1" charset="-128"/>
              </a:rPr>
              <a:t>’</a:t>
            </a:r>
            <a:r>
              <a:rPr lang="en-US" dirty="0" smtClean="0">
                <a:latin typeface="Arial Unicode MS" pitchFamily="1" charset="0"/>
                <a:ea typeface="ＭＳ Ｐゴシック" pitchFamily="1" charset="-128"/>
              </a:rPr>
              <a:t>V</a:t>
            </a:r>
            <a:r>
              <a:rPr lang="en-US" baseline="30000" dirty="0" smtClean="0">
                <a:latin typeface="Arial Unicode MS" pitchFamily="1" charset="0"/>
                <a:ea typeface="ＭＳ Ｐゴシック" pitchFamily="1" charset="-128"/>
              </a:rPr>
              <a:t>-1</a:t>
            </a:r>
            <a:r>
              <a:rPr lang="en-US" dirty="0" smtClean="0">
                <a:latin typeface="Arial Unicode MS" pitchFamily="1" charset="0"/>
                <a:ea typeface="ＭＳ Ｐゴシック" pitchFamily="1" charset="-128"/>
              </a:rPr>
              <a:t>X)</a:t>
            </a:r>
            <a:r>
              <a:rPr lang="en-US" baseline="30000" dirty="0" smtClean="0">
                <a:latin typeface="Arial Unicode MS" pitchFamily="1" charset="0"/>
                <a:ea typeface="ＭＳ Ｐゴシック" pitchFamily="1" charset="-128"/>
              </a:rPr>
              <a:t>-1</a:t>
            </a:r>
            <a:r>
              <a:rPr lang="en-US" dirty="0" smtClean="0">
                <a:latin typeface="Arial Unicode MS" pitchFamily="1" charset="0"/>
                <a:ea typeface="ＭＳ Ｐゴシック" pitchFamily="1" charset="-128"/>
              </a:rPr>
              <a:t>X</a:t>
            </a:r>
            <a:r>
              <a:rPr lang="en-US" dirty="0" smtClean="0">
                <a:latin typeface="Tahoma" pitchFamily="1" charset="0"/>
                <a:ea typeface="ＭＳ Ｐゴシック" pitchFamily="1" charset="-128"/>
              </a:rPr>
              <a:t>’</a:t>
            </a:r>
            <a:r>
              <a:rPr lang="en-US" dirty="0" smtClean="0">
                <a:latin typeface="Arial Unicode MS" pitchFamily="1" charset="0"/>
                <a:ea typeface="ＭＳ Ｐゴシック" pitchFamily="1" charset="-128"/>
              </a:rPr>
              <a:t>V</a:t>
            </a:r>
            <a:r>
              <a:rPr lang="en-US" baseline="30000" dirty="0" smtClean="0">
                <a:latin typeface="Arial Unicode MS" pitchFamily="1" charset="0"/>
                <a:ea typeface="ＭＳ Ｐゴシック" pitchFamily="1" charset="-128"/>
              </a:rPr>
              <a:t>-1</a:t>
            </a:r>
            <a:r>
              <a:rPr lang="en-US" dirty="0" smtClean="0">
                <a:latin typeface="Arial Unicode MS" pitchFamily="1" charset="0"/>
                <a:ea typeface="ＭＳ Ｐゴシック" pitchFamily="1" charset="-128"/>
              </a:rPr>
              <a:t>.</a:t>
            </a:r>
          </a:p>
          <a:p>
            <a:pPr eaLnBrk="1" hangingPunct="1">
              <a:buFont typeface="Wingdings" pitchFamily="1" charset="2"/>
              <a:buChar char="n"/>
              <a:defRPr/>
            </a:pPr>
            <a:r>
              <a:rPr lang="en-US" dirty="0" smtClean="0">
                <a:latin typeface="Arial Unicode MS" pitchFamily="1" charset="0"/>
                <a:ea typeface="ＭＳ Ｐゴシック" pitchFamily="1" charset="-128"/>
              </a:rPr>
              <a:t>PY has a multivariate normal distribution that is a function of (G,R) only</a:t>
            </a:r>
          </a:p>
          <a:p>
            <a:pPr algn="ctr" eaLnBrk="1" hangingPunct="1">
              <a:buFontTx/>
              <a:buNone/>
              <a:defRPr/>
            </a:pPr>
            <a:endParaRPr lang="en-US" dirty="0" smtClean="0">
              <a:latin typeface="Arial Unicode MS" pitchFamily="1" charset="0"/>
              <a:ea typeface="ＭＳ Ｐゴシック" pitchFamily="1" charset="-128"/>
            </a:endParaRPr>
          </a:p>
          <a:p>
            <a:pPr eaLnBrk="1" hangingPunct="1">
              <a:buFont typeface="Wingdings" pitchFamily="1" charset="2"/>
              <a:buChar char="n"/>
              <a:defRPr/>
            </a:pPr>
            <a:endParaRPr lang="en-US" dirty="0" smtClean="0">
              <a:latin typeface="Arial Unicode MS" pitchFamily="1" charset="0"/>
              <a:ea typeface="ＭＳ Ｐゴシック" pitchFamily="1" charset="-128"/>
            </a:endParaRPr>
          </a:p>
        </p:txBody>
      </p:sp>
    </p:spTree>
  </p:cSld>
  <p:clrMapOvr>
    <a:masterClrMapping/>
  </p:clrMapOvr>
  <p:transition spd="med">
    <p:dissolve/>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type="title"/>
          </p:nvPr>
        </p:nvSpPr>
        <p:spPr/>
        <p:txBody>
          <a:bodyPr/>
          <a:lstStyle/>
          <a:p>
            <a:pPr eaLnBrk="1" hangingPunct="1">
              <a:defRPr/>
            </a:pPr>
            <a:r>
              <a:rPr lang="en-US" dirty="0" smtClean="0"/>
              <a:t>Dimension of Profile Likelihood</a:t>
            </a:r>
            <a:endParaRPr lang="en-US" dirty="0"/>
          </a:p>
        </p:txBody>
      </p:sp>
      <p:sp>
        <p:nvSpPr>
          <p:cNvPr id="79875" name="Rectangle 3"/>
          <p:cNvSpPr>
            <a:spLocks noGrp="1" noChangeArrowheads="1"/>
          </p:cNvSpPr>
          <p:nvPr>
            <p:ph idx="1"/>
          </p:nvPr>
        </p:nvSpPr>
        <p:spPr/>
        <p:txBody>
          <a:bodyPr/>
          <a:lstStyle/>
          <a:p>
            <a:pPr eaLnBrk="1" hangingPunct="1">
              <a:buFont typeface="Wingdings" pitchFamily="1" charset="2"/>
              <a:buChar char="n"/>
              <a:defRPr/>
            </a:pPr>
            <a:r>
              <a:rPr lang="en-US" dirty="0" smtClean="0">
                <a:latin typeface="Arial Unicode MS" pitchFamily="1" charset="0"/>
                <a:ea typeface="ＭＳ Ｐゴシック" pitchFamily="1" charset="-128"/>
              </a:rPr>
              <a:t>The profile likelihood for the parameters of G and R would be based on the distribution of the residuals.</a:t>
            </a:r>
          </a:p>
          <a:p>
            <a:pPr eaLnBrk="1" hangingPunct="1">
              <a:buFont typeface="Wingdings" pitchFamily="1" charset="2"/>
              <a:buChar char="n"/>
              <a:defRPr/>
            </a:pPr>
            <a:r>
              <a:rPr lang="en-US" dirty="0" smtClean="0">
                <a:latin typeface="Arial Unicode MS" pitchFamily="1" charset="0"/>
                <a:ea typeface="ＭＳ Ｐゴシック" pitchFamily="1" charset="-128"/>
              </a:rPr>
              <a:t>P has rank n-q, where q is the number of random effects; this improves the performance of the estimates of the </a:t>
            </a:r>
            <a:r>
              <a:rPr lang="en-US" smtClean="0">
                <a:latin typeface="Arial Unicode MS" pitchFamily="1" charset="0"/>
                <a:ea typeface="ＭＳ Ｐゴシック" pitchFamily="1" charset="-128"/>
              </a:rPr>
              <a:t>variance components.</a:t>
            </a:r>
            <a:endParaRPr lang="en-US" dirty="0" smtClean="0">
              <a:latin typeface="Arial Unicode MS" pitchFamily="1" charset="0"/>
              <a:ea typeface="ＭＳ Ｐゴシック" pitchFamily="1" charset="-128"/>
            </a:endParaRPr>
          </a:p>
          <a:p>
            <a:pPr algn="ctr" eaLnBrk="1" hangingPunct="1">
              <a:buFontTx/>
              <a:buNone/>
              <a:defRPr/>
            </a:pPr>
            <a:endParaRPr lang="en-US" dirty="0" smtClean="0">
              <a:latin typeface="Arial Unicode MS" pitchFamily="1" charset="0"/>
              <a:ea typeface="ＭＳ Ｐゴシック" pitchFamily="1" charset="-128"/>
            </a:endParaRPr>
          </a:p>
          <a:p>
            <a:pPr eaLnBrk="1" hangingPunct="1">
              <a:buFont typeface="Wingdings" pitchFamily="1" charset="2"/>
              <a:buChar char="n"/>
              <a:defRPr/>
            </a:pPr>
            <a:endParaRPr lang="en-US" dirty="0" smtClean="0">
              <a:latin typeface="Arial Unicode MS" pitchFamily="1" charset="0"/>
              <a:ea typeface="ＭＳ Ｐゴシック" pitchFamily="1" charset="-128"/>
            </a:endParaRPr>
          </a:p>
        </p:txBody>
      </p:sp>
    </p:spTree>
    <p:extLst>
      <p:ext uri="{BB962C8B-B14F-4D97-AF65-F5344CB8AC3E}">
        <p14:creationId xmlns:p14="http://schemas.microsoft.com/office/powerpoint/2010/main" val="803294521"/>
      </p:ext>
    </p:extLst>
  </p:cSld>
  <p:clrMapOvr>
    <a:masterClrMapping/>
  </p:clrMapOvr>
  <p:transition spd="med">
    <p:dissolv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defRPr/>
            </a:pPr>
            <a:r>
              <a:rPr lang="en-US" dirty="0" smtClean="0"/>
              <a:t>Latin Square with Factorial Structure</a:t>
            </a:r>
            <a:endParaRPr lang="en-US" dirty="0"/>
          </a:p>
        </p:txBody>
      </p:sp>
      <p:sp>
        <p:nvSpPr>
          <p:cNvPr id="5123" name="Rectangle 3"/>
          <p:cNvSpPr>
            <a:spLocks noGrp="1" noChangeArrowheads="1"/>
          </p:cNvSpPr>
          <p:nvPr>
            <p:ph idx="1"/>
          </p:nvPr>
        </p:nvSpPr>
        <p:spPr/>
        <p:txBody>
          <a:bodyPr/>
          <a:lstStyle/>
          <a:p>
            <a:pPr eaLnBrk="1" hangingPunct="1">
              <a:defRPr/>
            </a:pPr>
            <a:r>
              <a:rPr lang="en-US"/>
              <a:t>A similar example uses a Latin Square design</a:t>
            </a:r>
          </a:p>
          <a:p>
            <a:pPr eaLnBrk="1" hangingPunct="1">
              <a:defRPr/>
            </a:pPr>
            <a:r>
              <a:rPr lang="en-US"/>
              <a:t>The treatment is in fact a factorial experiment</a:t>
            </a:r>
          </a:p>
          <a:p>
            <a:pPr eaLnBrk="1" hangingPunct="1">
              <a:defRPr/>
            </a:pPr>
            <a:r>
              <a:rPr lang="en-US"/>
              <a:t>n=ab or n-1=(a-1)+(b-1)+(a-1)(b-1)</a:t>
            </a:r>
          </a:p>
        </p:txBody>
      </p:sp>
    </p:spTree>
  </p:cSld>
  <p:clrMapOvr>
    <a:masterClrMapping/>
  </p:clrMapOvr>
  <p:transition spd="med">
    <p:dissolve/>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3252" name="Object 2" descr="The profile likelihood is represented using terms from the linear model presented in matrix format.  The generalized least squares formula for the coefficient of the fixed effects is then computed from the maximum likelihood estimate of the random effects in the profile likelihood." title="Profile likelihood"/>
          <p:cNvGraphicFramePr>
            <a:graphicFrameLocks noChangeAspect="1"/>
          </p:cNvGraphicFramePr>
          <p:nvPr>
            <p:extLst>
              <p:ext uri="{D42A27DB-BD31-4B8C-83A1-F6EECF244321}">
                <p14:modId xmlns:p14="http://schemas.microsoft.com/office/powerpoint/2010/main" val="2876405697"/>
              </p:ext>
            </p:extLst>
          </p:nvPr>
        </p:nvGraphicFramePr>
        <p:xfrm>
          <a:off x="944563" y="2725738"/>
          <a:ext cx="7432675" cy="3246437"/>
        </p:xfrm>
        <a:graphic>
          <a:graphicData uri="http://schemas.openxmlformats.org/presentationml/2006/ole">
            <mc:AlternateContent xmlns:mc="http://schemas.openxmlformats.org/markup-compatibility/2006">
              <mc:Choice xmlns:v="urn:schemas-microsoft-com:vml" Requires="v">
                <p:oleObj spid="_x0000_s53279" name="Equation" r:id="rId3" imgW="3086100" imgH="1346200" progId="Equation.3">
                  <p:embed/>
                </p:oleObj>
              </mc:Choice>
              <mc:Fallback>
                <p:oleObj name="Equation" r:id="rId3" imgW="3086100" imgH="1346200" progId="Equation.3">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44563" y="2725738"/>
                        <a:ext cx="7432675" cy="3246437"/>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80899" name="Rectangle 3"/>
          <p:cNvSpPr>
            <a:spLocks noGrp="1" noChangeArrowheads="1"/>
          </p:cNvSpPr>
          <p:nvPr>
            <p:ph idx="1"/>
          </p:nvPr>
        </p:nvSpPr>
        <p:spPr/>
        <p:txBody>
          <a:bodyPr/>
          <a:lstStyle/>
          <a:p>
            <a:pPr eaLnBrk="1" hangingPunct="1">
              <a:buFont typeface="Wingdings" pitchFamily="1" charset="2"/>
              <a:buChar char="n"/>
              <a:defRPr/>
            </a:pPr>
            <a:r>
              <a:rPr lang="en-US" dirty="0" smtClean="0">
                <a:latin typeface="Arial Unicode MS" pitchFamily="1" charset="0"/>
                <a:ea typeface="ＭＳ Ｐゴシック" pitchFamily="1" charset="-128"/>
              </a:rPr>
              <a:t>The Profile RMLE of the parameters of G and R would maximize :</a:t>
            </a:r>
          </a:p>
          <a:p>
            <a:pPr algn="ctr" eaLnBrk="1" hangingPunct="1">
              <a:buFontTx/>
              <a:buNone/>
              <a:defRPr/>
            </a:pPr>
            <a:endParaRPr lang="en-US" dirty="0" smtClean="0">
              <a:latin typeface="Arial Unicode MS" pitchFamily="1" charset="0"/>
              <a:ea typeface="ＭＳ Ｐゴシック" pitchFamily="1" charset="-128"/>
            </a:endParaRPr>
          </a:p>
          <a:p>
            <a:pPr algn="ctr" eaLnBrk="1" hangingPunct="1">
              <a:buFontTx/>
              <a:buNone/>
              <a:defRPr/>
            </a:pPr>
            <a:endParaRPr lang="en-US" dirty="0" smtClean="0">
              <a:latin typeface="Arial Unicode MS" pitchFamily="1" charset="0"/>
              <a:ea typeface="ＭＳ Ｐゴシック" pitchFamily="1" charset="-128"/>
            </a:endParaRPr>
          </a:p>
          <a:p>
            <a:pPr eaLnBrk="1" hangingPunct="1">
              <a:buFont typeface="Wingdings" pitchFamily="1" charset="2"/>
              <a:buChar char="n"/>
              <a:defRPr/>
            </a:pPr>
            <a:endParaRPr lang="en-US" dirty="0" smtClean="0">
              <a:latin typeface="Arial Unicode MS" pitchFamily="1" charset="0"/>
              <a:ea typeface="ＭＳ Ｐゴシック" pitchFamily="1" charset="-128"/>
            </a:endParaRPr>
          </a:p>
        </p:txBody>
      </p:sp>
      <p:sp>
        <p:nvSpPr>
          <p:cNvPr id="80898" name="Rectangle 2"/>
          <p:cNvSpPr>
            <a:spLocks noGrp="1" noChangeArrowheads="1"/>
          </p:cNvSpPr>
          <p:nvPr>
            <p:ph type="title"/>
          </p:nvPr>
        </p:nvSpPr>
        <p:spPr/>
        <p:txBody>
          <a:bodyPr/>
          <a:lstStyle/>
          <a:p>
            <a:pPr eaLnBrk="1" hangingPunct="1">
              <a:defRPr/>
            </a:pPr>
            <a:r>
              <a:rPr lang="en-US" dirty="0"/>
              <a:t>Restricted </a:t>
            </a:r>
            <a:r>
              <a:rPr lang="en-US" dirty="0" smtClean="0"/>
              <a:t>ML Estimators</a:t>
            </a:r>
            <a:endParaRPr lang="en-US" dirty="0"/>
          </a:p>
        </p:txBody>
      </p:sp>
    </p:spTree>
  </p:cSld>
  <p:clrMapOvr>
    <a:masterClrMapping/>
  </p:clrMapOvr>
  <p:transition spd="med">
    <p:dissolve/>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ChangeArrowheads="1"/>
          </p:cNvSpPr>
          <p:nvPr>
            <p:ph type="title"/>
          </p:nvPr>
        </p:nvSpPr>
        <p:spPr/>
        <p:txBody>
          <a:bodyPr/>
          <a:lstStyle/>
          <a:p>
            <a:pPr eaLnBrk="1" hangingPunct="1">
              <a:defRPr/>
            </a:pPr>
            <a:r>
              <a:rPr lang="en-US"/>
              <a:t>Case Study</a:t>
            </a:r>
          </a:p>
        </p:txBody>
      </p:sp>
      <p:sp>
        <p:nvSpPr>
          <p:cNvPr id="81923" name="Rectangle 3"/>
          <p:cNvSpPr>
            <a:spLocks noGrp="1" noChangeArrowheads="1"/>
          </p:cNvSpPr>
          <p:nvPr>
            <p:ph type="body" sz="half" idx="1"/>
          </p:nvPr>
        </p:nvSpPr>
        <p:spPr>
          <a:xfrm>
            <a:off x="685800" y="1981200"/>
            <a:ext cx="7620000" cy="2667000"/>
          </a:xfrm>
        </p:spPr>
        <p:txBody>
          <a:bodyPr/>
          <a:lstStyle/>
          <a:p>
            <a:pPr eaLnBrk="1" hangingPunct="1">
              <a:buFont typeface="Wingdings" pitchFamily="1" charset="2"/>
              <a:buChar char="n"/>
              <a:defRPr/>
            </a:pPr>
            <a:r>
              <a:rPr lang="en-US" sz="2800" dirty="0" smtClean="0">
                <a:latin typeface="Arial Unicode MS" pitchFamily="1" charset="0"/>
                <a:ea typeface="ＭＳ Ｐゴシック" pitchFamily="1" charset="-128"/>
              </a:rPr>
              <a:t>To choose between non-</a:t>
            </a:r>
            <a:r>
              <a:rPr lang="en-US" sz="2800" dirty="0" err="1" smtClean="0">
                <a:latin typeface="Arial Unicode MS" pitchFamily="1" charset="0"/>
                <a:ea typeface="ＭＳ Ｐゴシック" pitchFamily="1" charset="-128"/>
              </a:rPr>
              <a:t>hierachical</a:t>
            </a:r>
            <a:r>
              <a:rPr lang="en-US" sz="2800" dirty="0" smtClean="0">
                <a:latin typeface="Arial Unicode MS" pitchFamily="1" charset="0"/>
                <a:ea typeface="ＭＳ Ｐゴシック" pitchFamily="1" charset="-128"/>
              </a:rPr>
              <a:t> models, we select the best model based on the </a:t>
            </a:r>
            <a:r>
              <a:rPr lang="en-US" sz="2800" dirty="0" err="1" smtClean="0">
                <a:latin typeface="Arial Unicode MS" pitchFamily="1" charset="0"/>
                <a:ea typeface="ＭＳ Ｐゴシック" pitchFamily="1" charset="-128"/>
              </a:rPr>
              <a:t>Akaike</a:t>
            </a:r>
            <a:r>
              <a:rPr lang="en-US" sz="2800" dirty="0" smtClean="0">
                <a:latin typeface="Arial Unicode MS" pitchFamily="1" charset="0"/>
                <a:ea typeface="ＭＳ Ｐゴシック" pitchFamily="1" charset="-128"/>
              </a:rPr>
              <a:t> Information Criterion (smaller is better for the second form; q=# of random effects estimated)</a:t>
            </a:r>
          </a:p>
          <a:p>
            <a:pPr eaLnBrk="1" hangingPunct="1">
              <a:buFontTx/>
              <a:buNone/>
              <a:defRPr/>
            </a:pPr>
            <a:endParaRPr lang="en-US" sz="2800" dirty="0" smtClean="0">
              <a:latin typeface="Arial Unicode MS" pitchFamily="1" charset="0"/>
              <a:ea typeface="ＭＳ Ｐゴシック" pitchFamily="1" charset="-128"/>
            </a:endParaRPr>
          </a:p>
        </p:txBody>
      </p:sp>
      <p:graphicFrame>
        <p:nvGraphicFramePr>
          <p:cNvPr id="54276" name="Object 2" descr="The formula for the AIC is provided in two forms, one of which is -2 times the other form.  " title="Akaike information criteria"/>
          <p:cNvGraphicFramePr>
            <a:graphicFrameLocks noGrp="1" noChangeAspect="1"/>
          </p:cNvGraphicFramePr>
          <p:nvPr>
            <p:ph sz="half" idx="2"/>
            <p:extLst>
              <p:ext uri="{D42A27DB-BD31-4B8C-83A1-F6EECF244321}">
                <p14:modId xmlns:p14="http://schemas.microsoft.com/office/powerpoint/2010/main" val="354481748"/>
              </p:ext>
            </p:extLst>
          </p:nvPr>
        </p:nvGraphicFramePr>
        <p:xfrm>
          <a:off x="3124200" y="4343400"/>
          <a:ext cx="3200400" cy="2017713"/>
        </p:xfrm>
        <a:graphic>
          <a:graphicData uri="http://schemas.openxmlformats.org/presentationml/2006/ole">
            <mc:AlternateContent xmlns:mc="http://schemas.openxmlformats.org/markup-compatibility/2006">
              <mc:Choice xmlns:v="urn:schemas-microsoft-com:vml" Requires="v">
                <p:oleObj spid="_x0000_s54304" name="Equation" r:id="rId4" imgW="1168400" imgH="736600" progId="Equation.3">
                  <p:embed/>
                </p:oleObj>
              </mc:Choice>
              <mc:Fallback>
                <p:oleObj name="Equation" r:id="rId4" imgW="1168400" imgH="736600" progId="Equation.3">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124200" y="4343400"/>
                        <a:ext cx="3200400" cy="2017713"/>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ransition spd="med">
    <p:dissolve/>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ChangeArrowheads="1"/>
          </p:cNvSpPr>
          <p:nvPr>
            <p:ph type="title"/>
          </p:nvPr>
        </p:nvSpPr>
        <p:spPr/>
        <p:txBody>
          <a:bodyPr/>
          <a:lstStyle/>
          <a:p>
            <a:pPr eaLnBrk="1" hangingPunct="1">
              <a:defRPr/>
            </a:pPr>
            <a:r>
              <a:rPr lang="en-US" dirty="0"/>
              <a:t>Case </a:t>
            </a:r>
            <a:r>
              <a:rPr lang="en-US" dirty="0" smtClean="0"/>
              <a:t>Study Summary</a:t>
            </a:r>
            <a:endParaRPr lang="en-US" dirty="0"/>
          </a:p>
        </p:txBody>
      </p:sp>
      <p:sp>
        <p:nvSpPr>
          <p:cNvPr id="82947" name="Rectangle 3"/>
          <p:cNvSpPr>
            <a:spLocks noGrp="1" noChangeArrowheads="1"/>
          </p:cNvSpPr>
          <p:nvPr>
            <p:ph type="body" sz="half" idx="1"/>
          </p:nvPr>
        </p:nvSpPr>
        <p:spPr>
          <a:xfrm>
            <a:off x="685800" y="1981200"/>
            <a:ext cx="8001000" cy="2743200"/>
          </a:xfrm>
        </p:spPr>
        <p:txBody>
          <a:bodyPr/>
          <a:lstStyle/>
          <a:p>
            <a:pPr eaLnBrk="1" hangingPunct="1">
              <a:defRPr/>
            </a:pPr>
            <a:r>
              <a:rPr lang="en-US" sz="2800" dirty="0"/>
              <a:t>Autocorrelation was strong</a:t>
            </a:r>
          </a:p>
          <a:p>
            <a:pPr eaLnBrk="1" hangingPunct="1">
              <a:defRPr/>
            </a:pPr>
            <a:r>
              <a:rPr lang="en-US" sz="2800" dirty="0" smtClean="0"/>
              <a:t>An AR(1) model </a:t>
            </a:r>
            <a:r>
              <a:rPr lang="en-US" sz="2800" dirty="0"/>
              <a:t>worked best</a:t>
            </a:r>
          </a:p>
          <a:p>
            <a:pPr eaLnBrk="1" hangingPunct="1">
              <a:defRPr/>
            </a:pPr>
            <a:r>
              <a:rPr lang="en-US" sz="2800" dirty="0"/>
              <a:t>Voltage effect, as expected, was strong</a:t>
            </a:r>
          </a:p>
          <a:p>
            <a:pPr eaLnBrk="1" hangingPunct="1">
              <a:defRPr/>
            </a:pPr>
            <a:r>
              <a:rPr lang="en-US" sz="2800" dirty="0"/>
              <a:t>Treatment effect was marginal</a:t>
            </a:r>
          </a:p>
          <a:p>
            <a:pPr eaLnBrk="1" hangingPunct="1">
              <a:defRPr/>
            </a:pPr>
            <a:r>
              <a:rPr lang="en-US" sz="2800" dirty="0"/>
              <a:t>Voltage x Treatment effect was strong to moderate</a:t>
            </a:r>
          </a:p>
        </p:txBody>
      </p:sp>
    </p:spTree>
  </p:cSld>
  <p:clrMapOvr>
    <a:masterClrMapping/>
  </p:clrMapOvr>
  <p:transition spd="med">
    <p:dissolve/>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ChangeArrowheads="1"/>
          </p:cNvSpPr>
          <p:nvPr>
            <p:ph type="title"/>
          </p:nvPr>
        </p:nvSpPr>
        <p:spPr/>
        <p:txBody>
          <a:bodyPr/>
          <a:lstStyle/>
          <a:p>
            <a:pPr eaLnBrk="1" hangingPunct="1">
              <a:defRPr/>
            </a:pPr>
            <a:r>
              <a:rPr lang="en-US" dirty="0" smtClean="0"/>
              <a:t>A note on fitting (OLS)</a:t>
            </a:r>
            <a:endParaRPr lang="en-US" dirty="0"/>
          </a:p>
        </p:txBody>
      </p:sp>
      <p:sp>
        <p:nvSpPr>
          <p:cNvPr id="82947" name="Rectangle 3"/>
          <p:cNvSpPr>
            <a:spLocks noGrp="1" noChangeArrowheads="1"/>
          </p:cNvSpPr>
          <p:nvPr>
            <p:ph type="body" sz="half" idx="1"/>
          </p:nvPr>
        </p:nvSpPr>
        <p:spPr>
          <a:xfrm>
            <a:off x="685800" y="1981200"/>
            <a:ext cx="8001000" cy="2743200"/>
          </a:xfrm>
        </p:spPr>
        <p:txBody>
          <a:bodyPr/>
          <a:lstStyle/>
          <a:p>
            <a:pPr eaLnBrk="1" hangingPunct="1">
              <a:defRPr/>
            </a:pPr>
            <a:r>
              <a:rPr lang="en-US" sz="2800" dirty="0" smtClean="0"/>
              <a:t>REML essentially </a:t>
            </a:r>
            <a:r>
              <a:rPr lang="en-US" sz="2800" dirty="0"/>
              <a:t>uses OLS to estimate the mean parameters, then uses these estimated mean parameters to estimate mean-zero residuals, then uses maximum likelihood to estimate variance components from the residuals. The variance component estimates are then used in GLS (more general than WLS) to re-estimate the mean parameters. This results in unbiased estimates of variance components. </a:t>
            </a:r>
          </a:p>
        </p:txBody>
      </p:sp>
    </p:spTree>
    <p:extLst>
      <p:ext uri="{BB962C8B-B14F-4D97-AF65-F5344CB8AC3E}">
        <p14:creationId xmlns:p14="http://schemas.microsoft.com/office/powerpoint/2010/main" val="3394744863"/>
      </p:ext>
    </p:extLst>
  </p:cSld>
  <p:clrMapOvr>
    <a:masterClrMapping/>
  </p:clrMapOvr>
  <p:transition spd="med">
    <p:dissolve/>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ChangeArrowheads="1"/>
          </p:cNvSpPr>
          <p:nvPr>
            <p:ph type="title"/>
          </p:nvPr>
        </p:nvSpPr>
        <p:spPr/>
        <p:txBody>
          <a:bodyPr/>
          <a:lstStyle/>
          <a:p>
            <a:pPr eaLnBrk="1" hangingPunct="1">
              <a:defRPr/>
            </a:pPr>
            <a:r>
              <a:rPr lang="en-US" dirty="0" smtClean="0"/>
              <a:t>A note on fitting (WLS)</a:t>
            </a:r>
            <a:endParaRPr lang="en-US" dirty="0"/>
          </a:p>
        </p:txBody>
      </p:sp>
      <p:sp>
        <p:nvSpPr>
          <p:cNvPr id="82947" name="Rectangle 3"/>
          <p:cNvSpPr>
            <a:spLocks noGrp="1" noChangeArrowheads="1"/>
          </p:cNvSpPr>
          <p:nvPr>
            <p:ph type="body" sz="half" idx="1"/>
          </p:nvPr>
        </p:nvSpPr>
        <p:spPr>
          <a:xfrm>
            <a:off x="685800" y="1981200"/>
            <a:ext cx="8001000" cy="2743200"/>
          </a:xfrm>
        </p:spPr>
        <p:txBody>
          <a:bodyPr/>
          <a:lstStyle/>
          <a:p>
            <a:pPr eaLnBrk="1" hangingPunct="1">
              <a:defRPr/>
            </a:pPr>
            <a:r>
              <a:rPr lang="en-US" sz="2800" dirty="0" smtClean="0"/>
              <a:t>I’ve </a:t>
            </a:r>
            <a:r>
              <a:rPr lang="en-US" sz="2800" dirty="0"/>
              <a:t>seen versions that plug in WLS estimates of the mean parameters assuming the variance components are known to create a likelihood for the variance components from the residuals. The mean parameters are then estimated using GLS, as above. </a:t>
            </a:r>
          </a:p>
        </p:txBody>
      </p:sp>
    </p:spTree>
    <p:extLst>
      <p:ext uri="{BB962C8B-B14F-4D97-AF65-F5344CB8AC3E}">
        <p14:creationId xmlns:p14="http://schemas.microsoft.com/office/powerpoint/2010/main" val="2470286402"/>
      </p:ext>
    </p:extLst>
  </p:cSld>
  <p:clrMapOvr>
    <a:masterClrMapping/>
  </p:clrMapOvr>
  <p:transition spd="med">
    <p:dissolve/>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ChangeArrowheads="1"/>
          </p:cNvSpPr>
          <p:nvPr>
            <p:ph type="title"/>
          </p:nvPr>
        </p:nvSpPr>
        <p:spPr/>
        <p:txBody>
          <a:bodyPr/>
          <a:lstStyle/>
          <a:p>
            <a:pPr eaLnBrk="1" hangingPunct="1">
              <a:defRPr/>
            </a:pPr>
            <a:r>
              <a:rPr lang="en-US" dirty="0" smtClean="0"/>
              <a:t>A note on fitting</a:t>
            </a:r>
            <a:endParaRPr lang="en-US" dirty="0"/>
          </a:p>
        </p:txBody>
      </p:sp>
      <p:sp>
        <p:nvSpPr>
          <p:cNvPr id="82947" name="Rectangle 3"/>
          <p:cNvSpPr>
            <a:spLocks noGrp="1" noChangeArrowheads="1"/>
          </p:cNvSpPr>
          <p:nvPr>
            <p:ph type="body" sz="half" idx="1"/>
          </p:nvPr>
        </p:nvSpPr>
        <p:spPr>
          <a:xfrm>
            <a:off x="685800" y="1981200"/>
            <a:ext cx="8001000" cy="2743200"/>
          </a:xfrm>
        </p:spPr>
        <p:txBody>
          <a:bodyPr/>
          <a:lstStyle/>
          <a:p>
            <a:pPr eaLnBrk="1" hangingPunct="1">
              <a:defRPr/>
            </a:pPr>
            <a:r>
              <a:rPr lang="en-US" sz="2800" dirty="0"/>
              <a:t>Maximum likelihood simply estimates both the mean parameters and variance components at the same time using maximum likelihood. In either case the </a:t>
            </a:r>
            <a:r>
              <a:rPr lang="en-US" sz="2800" dirty="0" smtClean="0">
                <a:latin typeface="Symbol" panose="05050102010706020507" pitchFamily="18" charset="2"/>
              </a:rPr>
              <a:t>g</a:t>
            </a:r>
            <a:r>
              <a:rPr lang="en-US" sz="2800" dirty="0"/>
              <a:t> </a:t>
            </a:r>
            <a:r>
              <a:rPr lang="en-US" sz="2800" dirty="0" smtClean="0"/>
              <a:t>are </a:t>
            </a:r>
            <a:r>
              <a:rPr lang="en-US" sz="2800" dirty="0"/>
              <a:t>not part of the likelihood. These can be estimated after the population parameters are estimated </a:t>
            </a:r>
            <a:r>
              <a:rPr lang="en-US" sz="2800" dirty="0" smtClean="0"/>
              <a:t>using </a:t>
            </a:r>
            <a:r>
              <a:rPr lang="en-US" sz="2800" dirty="0"/>
              <a:t>Bayes rule; they are called “BLUPs” for best linear unbiased predictor. </a:t>
            </a:r>
          </a:p>
        </p:txBody>
      </p:sp>
    </p:spTree>
    <p:extLst>
      <p:ext uri="{BB962C8B-B14F-4D97-AF65-F5344CB8AC3E}">
        <p14:creationId xmlns:p14="http://schemas.microsoft.com/office/powerpoint/2010/main" val="661242058"/>
      </p:ext>
    </p:extLst>
  </p:cSld>
  <p:clrMapOvr>
    <a:masterClrMapping/>
  </p:clrMapOvr>
  <p:transition spd="med">
    <p:dissolve/>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ChangeArrowheads="1"/>
          </p:cNvSpPr>
          <p:nvPr>
            <p:ph type="title"/>
          </p:nvPr>
        </p:nvSpPr>
        <p:spPr/>
        <p:txBody>
          <a:bodyPr/>
          <a:lstStyle/>
          <a:p>
            <a:pPr eaLnBrk="1" hangingPunct="1">
              <a:defRPr/>
            </a:pPr>
            <a:r>
              <a:rPr lang="en-US" dirty="0" smtClean="0"/>
              <a:t>A note on fitting (methods summary)</a:t>
            </a:r>
            <a:endParaRPr lang="en-US" dirty="0"/>
          </a:p>
        </p:txBody>
      </p:sp>
      <p:sp>
        <p:nvSpPr>
          <p:cNvPr id="82947" name="Rectangle 3"/>
          <p:cNvSpPr>
            <a:spLocks noGrp="1" noChangeArrowheads="1"/>
          </p:cNvSpPr>
          <p:nvPr>
            <p:ph type="body" sz="half" idx="1"/>
          </p:nvPr>
        </p:nvSpPr>
        <p:spPr>
          <a:xfrm>
            <a:off x="685800" y="1981200"/>
            <a:ext cx="8001000" cy="2743200"/>
          </a:xfrm>
        </p:spPr>
        <p:txBody>
          <a:bodyPr/>
          <a:lstStyle/>
          <a:p>
            <a:pPr marL="0" indent="0" eaLnBrk="1" hangingPunct="1">
              <a:buNone/>
              <a:defRPr/>
            </a:pPr>
            <a:r>
              <a:rPr lang="en-US" sz="2800" dirty="0"/>
              <a:t>PROC MIXED models repeated measures effects with a REPEATED statement, while GLIMMIX uses RANDOM </a:t>
            </a:r>
            <a:r>
              <a:rPr lang="en-US" sz="2800" dirty="0" smtClean="0"/>
              <a:t>_RESIDUAL_ </a:t>
            </a:r>
            <a:r>
              <a:rPr lang="en-US" sz="2800" dirty="0"/>
              <a:t>. The default fitting method for PROC MIXED for the normal linear mixed model is METHOD=REML. PROC GLIMMIX uses METHOD=RSPL; these are equivalent. METHOD=MSPL in PROC GLIMMIX is equivalent to METHOD=ML in PROC MIXED. PROC GLIMMIX has more optimization methods available, and uses a different default optimization method from PROC MIXED. </a:t>
            </a:r>
          </a:p>
        </p:txBody>
      </p:sp>
    </p:spTree>
    <p:extLst>
      <p:ext uri="{BB962C8B-B14F-4D97-AF65-F5344CB8AC3E}">
        <p14:creationId xmlns:p14="http://schemas.microsoft.com/office/powerpoint/2010/main" val="4024560071"/>
      </p:ext>
    </p:extLst>
  </p:cSld>
  <p:clrMapOvr>
    <a:masterClrMapping/>
  </p:clrMapOvr>
  <p:transition spd="med">
    <p:dissolve/>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ChangeArrowheads="1"/>
          </p:cNvSpPr>
          <p:nvPr>
            <p:ph type="title"/>
          </p:nvPr>
        </p:nvSpPr>
        <p:spPr/>
        <p:txBody>
          <a:bodyPr/>
          <a:lstStyle/>
          <a:p>
            <a:pPr eaLnBrk="1" hangingPunct="1">
              <a:defRPr/>
            </a:pPr>
            <a:r>
              <a:rPr lang="en-US" dirty="0" smtClean="0"/>
              <a:t>A note on fitting (PROC </a:t>
            </a:r>
            <a:r>
              <a:rPr lang="en-US" dirty="0" err="1" smtClean="0"/>
              <a:t>comparisions</a:t>
            </a:r>
            <a:r>
              <a:rPr lang="en-US" dirty="0" smtClean="0"/>
              <a:t>)</a:t>
            </a:r>
            <a:endParaRPr lang="en-US" dirty="0"/>
          </a:p>
        </p:txBody>
      </p:sp>
      <p:sp>
        <p:nvSpPr>
          <p:cNvPr id="82947" name="Rectangle 3"/>
          <p:cNvSpPr>
            <a:spLocks noGrp="1" noChangeArrowheads="1"/>
          </p:cNvSpPr>
          <p:nvPr>
            <p:ph type="body" sz="half" idx="1"/>
          </p:nvPr>
        </p:nvSpPr>
        <p:spPr>
          <a:xfrm>
            <a:off x="685800" y="1981200"/>
            <a:ext cx="8001000" cy="2743200"/>
          </a:xfrm>
        </p:spPr>
        <p:txBody>
          <a:bodyPr/>
          <a:lstStyle/>
          <a:p>
            <a:pPr eaLnBrk="1" hangingPunct="1">
              <a:defRPr/>
            </a:pPr>
            <a:r>
              <a:rPr lang="en-US" sz="2800" dirty="0"/>
              <a:t>PROC GLM uses Method-of-Moments to estimate variance components. It constructs appropriate F-tests, but doesn’t build randomness of effects into tests or estimation of main effects, </a:t>
            </a:r>
            <a:r>
              <a:rPr lang="en-US" sz="2800" dirty="0" err="1"/>
              <a:t>lsmeans</a:t>
            </a:r>
            <a:r>
              <a:rPr lang="en-US" sz="2800" dirty="0"/>
              <a:t>, contrasts, etc. PROC MIXED has some more complex covariance structures (</a:t>
            </a:r>
            <a:r>
              <a:rPr lang="en-US" sz="2800" dirty="0" err="1"/>
              <a:t>Kronecker</a:t>
            </a:r>
            <a:r>
              <a:rPr lang="en-US" sz="2800" dirty="0"/>
              <a:t>-type for spatiotemporal models) that GLIMMIX lacks. Some of PROC GLIMMIX’s most useful features are not available in PROC MIXED: COVTEST, LSMESTIMATE, OUTPUT.</a:t>
            </a:r>
          </a:p>
        </p:txBody>
      </p:sp>
    </p:spTree>
    <p:extLst>
      <p:ext uri="{BB962C8B-B14F-4D97-AF65-F5344CB8AC3E}">
        <p14:creationId xmlns:p14="http://schemas.microsoft.com/office/powerpoint/2010/main" val="1451078748"/>
      </p:ext>
    </p:extLst>
  </p:cSld>
  <p:clrMapOvr>
    <a:masterClrMapping/>
  </p:clrMapOvr>
  <p:transition spd="med">
    <p:dissolv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defRPr/>
            </a:pPr>
            <a:r>
              <a:rPr lang="en-US" dirty="0"/>
              <a:t>Split Plot Design</a:t>
            </a:r>
          </a:p>
        </p:txBody>
      </p:sp>
      <p:sp>
        <p:nvSpPr>
          <p:cNvPr id="6147" name="Rectangle 3"/>
          <p:cNvSpPr>
            <a:spLocks noGrp="1" noChangeArrowheads="1"/>
          </p:cNvSpPr>
          <p:nvPr>
            <p:ph idx="1"/>
          </p:nvPr>
        </p:nvSpPr>
        <p:spPr/>
        <p:txBody>
          <a:bodyPr/>
          <a:lstStyle/>
          <a:p>
            <a:pPr eaLnBrk="1" hangingPunct="1">
              <a:defRPr/>
            </a:pPr>
            <a:r>
              <a:rPr lang="en-US"/>
              <a:t>Two factor experiment in which a CRD within block is not feasible</a:t>
            </a:r>
          </a:p>
          <a:p>
            <a:pPr eaLnBrk="1" hangingPunct="1">
              <a:defRPr/>
            </a:pPr>
            <a:r>
              <a:rPr lang="en-US"/>
              <a:t>Example (observational study)</a:t>
            </a:r>
          </a:p>
          <a:p>
            <a:pPr lvl="1" eaLnBrk="1" hangingPunct="1">
              <a:defRPr/>
            </a:pPr>
            <a:r>
              <a:rPr lang="en-US"/>
              <a:t>Blocks: Lake</a:t>
            </a:r>
          </a:p>
          <a:p>
            <a:pPr lvl="1" eaLnBrk="1" hangingPunct="1">
              <a:defRPr/>
            </a:pPr>
            <a:r>
              <a:rPr lang="en-US"/>
              <a:t>Whole plot: Stream; Whole plot factor: lampricide</a:t>
            </a:r>
          </a:p>
          <a:p>
            <a:pPr lvl="1" eaLnBrk="1" hangingPunct="1">
              <a:defRPr/>
            </a:pPr>
            <a:r>
              <a:rPr lang="en-US"/>
              <a:t>Split plot factor: Fish species</a:t>
            </a:r>
          </a:p>
          <a:p>
            <a:pPr lvl="1" eaLnBrk="1" hangingPunct="1">
              <a:defRPr/>
            </a:pPr>
            <a:r>
              <a:rPr lang="en-US"/>
              <a:t>Response: Lamprey scars</a:t>
            </a:r>
          </a:p>
        </p:txBody>
      </p:sp>
    </p:spTree>
  </p:cSld>
  <p:clrMapOvr>
    <a:masterClrMapping/>
  </p:clrMapOvr>
  <p:transition spd="med">
    <p:dissolv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defRPr/>
            </a:pPr>
            <a:r>
              <a:rPr lang="en-US" dirty="0" smtClean="0"/>
              <a:t>Classic Split Plot Design</a:t>
            </a:r>
            <a:endParaRPr lang="en-US" dirty="0"/>
          </a:p>
        </p:txBody>
      </p:sp>
      <p:sp>
        <p:nvSpPr>
          <p:cNvPr id="7171" name="Rectangle 3"/>
          <p:cNvSpPr>
            <a:spLocks noGrp="1" noChangeArrowheads="1"/>
          </p:cNvSpPr>
          <p:nvPr>
            <p:ph idx="1"/>
          </p:nvPr>
        </p:nvSpPr>
        <p:spPr/>
        <p:txBody>
          <a:bodyPr/>
          <a:lstStyle/>
          <a:p>
            <a:pPr eaLnBrk="1" hangingPunct="1">
              <a:defRPr/>
            </a:pPr>
            <a:r>
              <a:rPr lang="en-US"/>
              <a:t>Agricultural Example</a:t>
            </a:r>
          </a:p>
          <a:p>
            <a:pPr lvl="1" eaLnBrk="1" hangingPunct="1">
              <a:defRPr/>
            </a:pPr>
            <a:r>
              <a:rPr lang="en-US"/>
              <a:t>Block: Field</a:t>
            </a:r>
          </a:p>
          <a:p>
            <a:pPr lvl="1" eaLnBrk="1" hangingPunct="1">
              <a:defRPr/>
            </a:pPr>
            <a:r>
              <a:rPr lang="en-US"/>
              <a:t>Whole Plot Factor: Tilling method</a:t>
            </a:r>
          </a:p>
          <a:p>
            <a:pPr lvl="1" eaLnBrk="1" hangingPunct="1">
              <a:defRPr/>
            </a:pPr>
            <a:r>
              <a:rPr lang="en-US"/>
              <a:t>Split Plot Factor: Seed variety</a:t>
            </a:r>
          </a:p>
          <a:p>
            <a:pPr eaLnBrk="1" hangingPunct="1">
              <a:defRPr/>
            </a:pPr>
            <a:r>
              <a:rPr lang="en-US"/>
              <a:t>Whole plot and whole plot factor are confounded</a:t>
            </a:r>
          </a:p>
          <a:p>
            <a:pPr eaLnBrk="1" hangingPunct="1">
              <a:defRPr/>
            </a:pPr>
            <a:r>
              <a:rPr lang="en-US"/>
              <a:t>This is true at split plot level as well, though confounding is thought to be less serious</a:t>
            </a:r>
          </a:p>
        </p:txBody>
      </p:sp>
    </p:spTree>
  </p:cSld>
  <p:clrMapOvr>
    <a:masterClrMapping/>
  </p:clrMapOvr>
  <p:transition spd="med">
    <p:dissolv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508" name="Object 2" descr="A version of the split plot model that does not include a nested term, but instead includes a block as a whole plot random effect.  The split plot random effect will be represented by the interaction of the split plot with the whole plot random effect and the split plot/whole plot/random effect interaction." title="Split Plot Model"/>
          <p:cNvGraphicFramePr>
            <a:graphicFrameLocks noChangeAspect="1"/>
          </p:cNvGraphicFramePr>
          <p:nvPr>
            <p:extLst>
              <p:ext uri="{D42A27DB-BD31-4B8C-83A1-F6EECF244321}">
                <p14:modId xmlns:p14="http://schemas.microsoft.com/office/powerpoint/2010/main" val="1553923016"/>
              </p:ext>
            </p:extLst>
          </p:nvPr>
        </p:nvGraphicFramePr>
        <p:xfrm>
          <a:off x="1914525" y="3097213"/>
          <a:ext cx="5470525" cy="1898650"/>
        </p:xfrm>
        <a:graphic>
          <a:graphicData uri="http://schemas.openxmlformats.org/presentationml/2006/ole">
            <mc:AlternateContent xmlns:mc="http://schemas.openxmlformats.org/markup-compatibility/2006">
              <mc:Choice xmlns:v="urn:schemas-microsoft-com:vml" Requires="v">
                <p:oleObj spid="_x0000_s21536" name="Equation" r:id="rId4" imgW="1536033" imgH="533169" progId="Equation.3">
                  <p:embed/>
                </p:oleObj>
              </mc:Choice>
              <mc:Fallback>
                <p:oleObj name="Equation" r:id="rId4" imgW="1536033" imgH="533169" progId="Equation.3">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14525" y="3097213"/>
                        <a:ext cx="5470525" cy="1898650"/>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8195" name="Rectangle 3"/>
          <p:cNvSpPr>
            <a:spLocks noGrp="1" noChangeArrowheads="1"/>
          </p:cNvSpPr>
          <p:nvPr>
            <p:ph idx="1"/>
          </p:nvPr>
        </p:nvSpPr>
        <p:spPr/>
        <p:txBody>
          <a:bodyPr/>
          <a:lstStyle/>
          <a:p>
            <a:pPr eaLnBrk="1" hangingPunct="1">
              <a:buFont typeface="Wingdings" pitchFamily="1" charset="2"/>
              <a:buChar char="n"/>
              <a:defRPr/>
            </a:pPr>
            <a:r>
              <a:rPr lang="en-US" smtClean="0">
                <a:latin typeface="Arial Unicode MS" pitchFamily="1" charset="0"/>
                <a:ea typeface="ＭＳ Ｐゴシック" pitchFamily="1" charset="-128"/>
              </a:rPr>
              <a:t>One version of the model (See ex. 24.1):</a:t>
            </a:r>
          </a:p>
          <a:p>
            <a:pPr eaLnBrk="1" hangingPunct="1">
              <a:buFont typeface="Wingdings" pitchFamily="1" charset="2"/>
              <a:buChar char="n"/>
              <a:defRPr/>
            </a:pPr>
            <a:endParaRPr lang="en-US" smtClean="0">
              <a:latin typeface="Arial Unicode MS" pitchFamily="1" charset="0"/>
              <a:ea typeface="ＭＳ Ｐゴシック" pitchFamily="1" charset="-128"/>
            </a:endParaRPr>
          </a:p>
        </p:txBody>
      </p:sp>
      <p:sp>
        <p:nvSpPr>
          <p:cNvPr id="8194" name="Rectangle 2"/>
          <p:cNvSpPr>
            <a:spLocks noGrp="1" noChangeArrowheads="1"/>
          </p:cNvSpPr>
          <p:nvPr>
            <p:ph type="title"/>
          </p:nvPr>
        </p:nvSpPr>
        <p:spPr/>
        <p:txBody>
          <a:bodyPr/>
          <a:lstStyle/>
          <a:p>
            <a:pPr eaLnBrk="1" hangingPunct="1">
              <a:defRPr/>
            </a:pPr>
            <a:r>
              <a:rPr lang="en-US" dirty="0"/>
              <a:t>Split Plot </a:t>
            </a:r>
            <a:r>
              <a:rPr lang="en-US" dirty="0" smtClean="0"/>
              <a:t>Model I</a:t>
            </a:r>
            <a:endParaRPr lang="en-US" dirty="0"/>
          </a:p>
        </p:txBody>
      </p:sp>
    </p:spTree>
  </p:cSld>
  <p:clrMapOvr>
    <a:masterClrMapping/>
  </p:clrMapOvr>
  <p:transition spd="med">
    <p:dissolv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2" name="AutoShape 5" descr="An arrow indicating the whole plot factor is tested again the whole plot factor by block interaction." title="Whole Plot Arrow"/>
          <p:cNvSpPr>
            <a:spLocks noChangeArrowheads="1"/>
          </p:cNvSpPr>
          <p:nvPr/>
        </p:nvSpPr>
        <p:spPr bwMode="auto">
          <a:xfrm>
            <a:off x="152400" y="3505200"/>
            <a:ext cx="762000" cy="1295400"/>
          </a:xfrm>
          <a:prstGeom prst="curvedRightArrow">
            <a:avLst>
              <a:gd name="adj1" fmla="val 34000"/>
              <a:gd name="adj2" fmla="val 68000"/>
              <a:gd name="adj3" fmla="val 33333"/>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Times" panose="02020603050405020304" pitchFamily="18" charset="0"/>
                <a:ea typeface="ＭＳ Ｐゴシック" panose="020B0600070205080204" pitchFamily="34" charset="-128"/>
              </a:defRPr>
            </a:lvl1pPr>
            <a:lvl2pPr marL="742950" indent="-285750">
              <a:defRPr sz="2400">
                <a:solidFill>
                  <a:schemeClr val="tx1"/>
                </a:solidFill>
                <a:latin typeface="Times" panose="02020603050405020304" pitchFamily="18" charset="0"/>
                <a:ea typeface="ＭＳ Ｐゴシック" panose="020B0600070205080204" pitchFamily="34" charset="-128"/>
              </a:defRPr>
            </a:lvl2pPr>
            <a:lvl3pPr marL="1143000" indent="-228600">
              <a:defRPr sz="2400">
                <a:solidFill>
                  <a:schemeClr val="tx1"/>
                </a:solidFill>
                <a:latin typeface="Times" panose="02020603050405020304" pitchFamily="18" charset="0"/>
                <a:ea typeface="ＭＳ Ｐゴシック" panose="020B0600070205080204" pitchFamily="34" charset="-128"/>
              </a:defRPr>
            </a:lvl3pPr>
            <a:lvl4pPr marL="1600200" indent="-228600">
              <a:defRPr sz="2400">
                <a:solidFill>
                  <a:schemeClr val="tx1"/>
                </a:solidFill>
                <a:latin typeface="Times" panose="02020603050405020304" pitchFamily="18" charset="0"/>
                <a:ea typeface="ＭＳ Ｐゴシック" panose="020B0600070205080204" pitchFamily="34" charset="-128"/>
              </a:defRPr>
            </a:lvl4pPr>
            <a:lvl5pPr marL="2057400" indent="-228600">
              <a:defRPr sz="2400">
                <a:solidFill>
                  <a:schemeClr val="tx1"/>
                </a:solidFill>
                <a:latin typeface="Times"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9pPr>
          </a:lstStyle>
          <a:p>
            <a:endParaRPr lang="en-US" altLang="en-US"/>
          </a:p>
        </p:txBody>
      </p:sp>
      <p:graphicFrame>
        <p:nvGraphicFramePr>
          <p:cNvPr id="22531" name="Object 2" descr="The EMS table for the whole plot portion of the split plot design shows that the whole plot factor is tested against the whole plot error term (the interaction with whole plot and block)." title="EMS table for Whole Plot"/>
          <p:cNvGraphicFramePr>
            <a:graphicFrameLocks noGrp="1" noChangeAspect="1"/>
          </p:cNvGraphicFramePr>
          <p:nvPr>
            <p:ph sz="half" idx="2"/>
            <p:extLst>
              <p:ext uri="{D42A27DB-BD31-4B8C-83A1-F6EECF244321}">
                <p14:modId xmlns:p14="http://schemas.microsoft.com/office/powerpoint/2010/main" val="481655295"/>
              </p:ext>
            </p:extLst>
          </p:nvPr>
        </p:nvGraphicFramePr>
        <p:xfrm>
          <a:off x="1787525" y="2819400"/>
          <a:ext cx="6403975" cy="2073275"/>
        </p:xfrm>
        <a:graphic>
          <a:graphicData uri="http://schemas.openxmlformats.org/presentationml/2006/ole">
            <mc:AlternateContent xmlns:mc="http://schemas.openxmlformats.org/markup-compatibility/2006">
              <mc:Choice xmlns:v="urn:schemas-microsoft-com:vml" Requires="v">
                <p:oleObj spid="_x0000_s22558" name="Equation" r:id="rId3" imgW="3530520" imgH="1143000" progId="Equation.3">
                  <p:embed/>
                </p:oleObj>
              </mc:Choice>
              <mc:Fallback>
                <p:oleObj name="Equation" r:id="rId3" imgW="3530520" imgH="1143000" progId="Equation.3">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87525" y="2819400"/>
                        <a:ext cx="6403975" cy="2073275"/>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9218" name="Rectangle 2"/>
          <p:cNvSpPr>
            <a:spLocks noGrp="1" noChangeArrowheads="1"/>
          </p:cNvSpPr>
          <p:nvPr>
            <p:ph type="title"/>
          </p:nvPr>
        </p:nvSpPr>
        <p:spPr/>
        <p:txBody>
          <a:bodyPr/>
          <a:lstStyle/>
          <a:p>
            <a:pPr eaLnBrk="1" hangingPunct="1">
              <a:defRPr/>
            </a:pPr>
            <a:r>
              <a:rPr lang="en-US"/>
              <a:t>EMS Table--Whole Plot</a:t>
            </a:r>
          </a:p>
        </p:txBody>
      </p:sp>
    </p:spTree>
  </p:cSld>
  <p:clrMapOvr>
    <a:masterClrMapping/>
  </p:clrMapOvr>
  <p:transition spd="med">
    <p:dissolv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8" name="AutoShape 6" descr="The split plot factor by whole plot factor interaction is tested against the three-way interaction of split plot factor, whole plot factor, and block" title="Interaction arrow"/>
          <p:cNvSpPr>
            <a:spLocks noChangeArrowheads="1"/>
          </p:cNvSpPr>
          <p:nvPr/>
        </p:nvSpPr>
        <p:spPr bwMode="auto">
          <a:xfrm>
            <a:off x="228600" y="5181600"/>
            <a:ext cx="609600" cy="1371600"/>
          </a:xfrm>
          <a:prstGeom prst="curvedRightArrow">
            <a:avLst>
              <a:gd name="adj1" fmla="val 36563"/>
              <a:gd name="adj2" fmla="val 90000"/>
              <a:gd name="adj3" fmla="val 33333"/>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Times" panose="02020603050405020304" pitchFamily="18" charset="0"/>
                <a:ea typeface="ＭＳ Ｐゴシック" panose="020B0600070205080204" pitchFamily="34" charset="-128"/>
              </a:defRPr>
            </a:lvl1pPr>
            <a:lvl2pPr marL="742950" indent="-285750">
              <a:defRPr sz="2400">
                <a:solidFill>
                  <a:schemeClr val="tx1"/>
                </a:solidFill>
                <a:latin typeface="Times" panose="02020603050405020304" pitchFamily="18" charset="0"/>
                <a:ea typeface="ＭＳ Ｐゴシック" panose="020B0600070205080204" pitchFamily="34" charset="-128"/>
              </a:defRPr>
            </a:lvl2pPr>
            <a:lvl3pPr marL="1143000" indent="-228600">
              <a:defRPr sz="2400">
                <a:solidFill>
                  <a:schemeClr val="tx1"/>
                </a:solidFill>
                <a:latin typeface="Times" panose="02020603050405020304" pitchFamily="18" charset="0"/>
                <a:ea typeface="ＭＳ Ｐゴシック" panose="020B0600070205080204" pitchFamily="34" charset="-128"/>
              </a:defRPr>
            </a:lvl3pPr>
            <a:lvl4pPr marL="1600200" indent="-228600">
              <a:defRPr sz="2400">
                <a:solidFill>
                  <a:schemeClr val="tx1"/>
                </a:solidFill>
                <a:latin typeface="Times" panose="02020603050405020304" pitchFamily="18" charset="0"/>
                <a:ea typeface="ＭＳ Ｐゴシック" panose="020B0600070205080204" pitchFamily="34" charset="-128"/>
              </a:defRPr>
            </a:lvl4pPr>
            <a:lvl5pPr marL="2057400" indent="-228600">
              <a:defRPr sz="2400">
                <a:solidFill>
                  <a:schemeClr val="tx1"/>
                </a:solidFill>
                <a:latin typeface="Times"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9pPr>
          </a:lstStyle>
          <a:p>
            <a:endParaRPr lang="en-US" altLang="en-US"/>
          </a:p>
        </p:txBody>
      </p:sp>
      <p:sp>
        <p:nvSpPr>
          <p:cNvPr id="23557" name="AutoShape 5" descr="The split plot factor is tested against the split plot by block interaction" title="Split Plot Factor Arrow"/>
          <p:cNvSpPr>
            <a:spLocks noChangeArrowheads="1"/>
          </p:cNvSpPr>
          <p:nvPr/>
        </p:nvSpPr>
        <p:spPr bwMode="auto">
          <a:xfrm>
            <a:off x="304800" y="3124200"/>
            <a:ext cx="457200" cy="1295400"/>
          </a:xfrm>
          <a:prstGeom prst="curvedRightArrow">
            <a:avLst>
              <a:gd name="adj1" fmla="val 56667"/>
              <a:gd name="adj2" fmla="val 113333"/>
              <a:gd name="adj3" fmla="val 33333"/>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Times" panose="02020603050405020304" pitchFamily="18" charset="0"/>
                <a:ea typeface="ＭＳ Ｐゴシック" panose="020B0600070205080204" pitchFamily="34" charset="-128"/>
              </a:defRPr>
            </a:lvl1pPr>
            <a:lvl2pPr marL="742950" indent="-285750">
              <a:defRPr sz="2400">
                <a:solidFill>
                  <a:schemeClr val="tx1"/>
                </a:solidFill>
                <a:latin typeface="Times" panose="02020603050405020304" pitchFamily="18" charset="0"/>
                <a:ea typeface="ＭＳ Ｐゴシック" panose="020B0600070205080204" pitchFamily="34" charset="-128"/>
              </a:defRPr>
            </a:lvl2pPr>
            <a:lvl3pPr marL="1143000" indent="-228600">
              <a:defRPr sz="2400">
                <a:solidFill>
                  <a:schemeClr val="tx1"/>
                </a:solidFill>
                <a:latin typeface="Times" panose="02020603050405020304" pitchFamily="18" charset="0"/>
                <a:ea typeface="ＭＳ Ｐゴシック" panose="020B0600070205080204" pitchFamily="34" charset="-128"/>
              </a:defRPr>
            </a:lvl3pPr>
            <a:lvl4pPr marL="1600200" indent="-228600">
              <a:defRPr sz="2400">
                <a:solidFill>
                  <a:schemeClr val="tx1"/>
                </a:solidFill>
                <a:latin typeface="Times" panose="02020603050405020304" pitchFamily="18" charset="0"/>
                <a:ea typeface="ＭＳ Ｐゴシック" panose="020B0600070205080204" pitchFamily="34" charset="-128"/>
              </a:defRPr>
            </a:lvl4pPr>
            <a:lvl5pPr marL="2057400" indent="-228600">
              <a:defRPr sz="2400">
                <a:solidFill>
                  <a:schemeClr val="tx1"/>
                </a:solidFill>
                <a:latin typeface="Times"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9pPr>
          </a:lstStyle>
          <a:p>
            <a:endParaRPr lang="en-US" altLang="en-US"/>
          </a:p>
        </p:txBody>
      </p:sp>
      <p:graphicFrame>
        <p:nvGraphicFramePr>
          <p:cNvPr id="23556" name="Object 2" descr="The EMS table for the split plot portion of the split plot design. " title="Split Plot EMS table"/>
          <p:cNvGraphicFramePr>
            <a:graphicFrameLocks noChangeAspect="1"/>
          </p:cNvGraphicFramePr>
          <p:nvPr>
            <p:extLst>
              <p:ext uri="{D42A27DB-BD31-4B8C-83A1-F6EECF244321}">
                <p14:modId xmlns:p14="http://schemas.microsoft.com/office/powerpoint/2010/main" val="552781898"/>
              </p:ext>
            </p:extLst>
          </p:nvPr>
        </p:nvGraphicFramePr>
        <p:xfrm>
          <a:off x="762000" y="2438400"/>
          <a:ext cx="7905750" cy="4108450"/>
        </p:xfrm>
        <a:graphic>
          <a:graphicData uri="http://schemas.openxmlformats.org/presentationml/2006/ole">
            <mc:AlternateContent xmlns:mc="http://schemas.openxmlformats.org/markup-compatibility/2006">
              <mc:Choice xmlns:v="urn:schemas-microsoft-com:vml" Requires="v">
                <p:oleObj spid="_x0000_s23586" name="Equation" r:id="rId4" imgW="3568700" imgH="1854200" progId="Equation.3">
                  <p:embed/>
                </p:oleObj>
              </mc:Choice>
              <mc:Fallback>
                <p:oleObj name="Equation" r:id="rId4" imgW="3568700" imgH="1854200" progId="Equation.3">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62000" y="2438400"/>
                        <a:ext cx="7905750" cy="4108450"/>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5603" name="Rectangle 3"/>
          <p:cNvSpPr>
            <a:spLocks noGrp="1" noChangeArrowheads="1"/>
          </p:cNvSpPr>
          <p:nvPr>
            <p:ph idx="1"/>
          </p:nvPr>
        </p:nvSpPr>
        <p:spPr/>
        <p:txBody>
          <a:bodyPr/>
          <a:lstStyle/>
          <a:p>
            <a:pPr lvl="4" eaLnBrk="1" hangingPunct="1">
              <a:buFontTx/>
              <a:buNone/>
              <a:defRPr/>
            </a:pPr>
            <a:r>
              <a:rPr lang="en-US" sz="2800" u="sng" smtClean="0">
                <a:latin typeface="Arial Unicode MS" pitchFamily="1" charset="0"/>
                <a:ea typeface="ＭＳ Ｐゴシック" pitchFamily="1" charset="-128"/>
              </a:rPr>
              <a:t>Source</a:t>
            </a:r>
            <a:r>
              <a:rPr lang="en-US" smtClean="0">
                <a:latin typeface="Arial Unicode MS" pitchFamily="1" charset="0"/>
                <a:ea typeface="ＭＳ Ｐゴシック" pitchFamily="1" charset="-128"/>
              </a:rPr>
              <a:t>		</a:t>
            </a:r>
            <a:r>
              <a:rPr lang="en-US" sz="2800" u="sng" smtClean="0">
                <a:latin typeface="Arial Unicode MS" pitchFamily="1" charset="0"/>
                <a:ea typeface="ＭＳ Ｐゴシック" pitchFamily="1" charset="-128"/>
              </a:rPr>
              <a:t>EMS</a:t>
            </a:r>
            <a:endParaRPr lang="en-US" u="sng" smtClean="0">
              <a:latin typeface="Arial Unicode MS" pitchFamily="1" charset="0"/>
              <a:ea typeface="ＭＳ Ｐゴシック" pitchFamily="1" charset="-128"/>
            </a:endParaRPr>
          </a:p>
        </p:txBody>
      </p:sp>
      <p:sp>
        <p:nvSpPr>
          <p:cNvPr id="25602" name="Rectangle 2"/>
          <p:cNvSpPr>
            <a:spLocks noGrp="1" noChangeArrowheads="1"/>
          </p:cNvSpPr>
          <p:nvPr>
            <p:ph type="title"/>
          </p:nvPr>
        </p:nvSpPr>
        <p:spPr/>
        <p:txBody>
          <a:bodyPr/>
          <a:lstStyle/>
          <a:p>
            <a:pPr eaLnBrk="1" hangingPunct="1">
              <a:defRPr/>
            </a:pPr>
            <a:r>
              <a:rPr lang="en-US"/>
              <a:t>EMS Table--Split Plot</a:t>
            </a:r>
          </a:p>
        </p:txBody>
      </p:sp>
    </p:spTree>
  </p:cSld>
  <p:clrMapOvr>
    <a:masterClrMapping/>
  </p:clrMapOvr>
  <p:transition spd="med">
    <p:dissolve/>
  </p:transition>
  <p:timing>
    <p:tnLst>
      <p:par>
        <p:cTn id="1" dur="indefinite" restart="never" nodeType="tmRoot"/>
      </p:par>
    </p:tnLst>
  </p:timing>
</p:sld>
</file>

<file path=ppt/theme/theme1.xml><?xml version="1.0" encoding="utf-8"?>
<a:theme xmlns:a="http://schemas.openxmlformats.org/drawingml/2006/main" name="Theme1">
  <a:themeElements>
    <a:clrScheme name="Slit 6">
      <a:dk1>
        <a:srgbClr val="0000AC"/>
      </a:dk1>
      <a:lt1>
        <a:srgbClr val="FFFFFF"/>
      </a:lt1>
      <a:dk2>
        <a:srgbClr val="000086"/>
      </a:dk2>
      <a:lt2>
        <a:srgbClr val="CCFFFF"/>
      </a:lt2>
      <a:accent1>
        <a:srgbClr val="0099FF"/>
      </a:accent1>
      <a:accent2>
        <a:srgbClr val="00B000"/>
      </a:accent2>
      <a:accent3>
        <a:srgbClr val="AAAAC3"/>
      </a:accent3>
      <a:accent4>
        <a:srgbClr val="DADADA"/>
      </a:accent4>
      <a:accent5>
        <a:srgbClr val="AACAFF"/>
      </a:accent5>
      <a:accent6>
        <a:srgbClr val="009F00"/>
      </a:accent6>
      <a:hlink>
        <a:srgbClr val="FFE701"/>
      </a:hlink>
      <a:folHlink>
        <a:srgbClr val="FF9900"/>
      </a:folHlink>
    </a:clrScheme>
    <a:fontScheme name="Slit">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Slit 1">
        <a:dk1>
          <a:srgbClr val="8C0000"/>
        </a:dk1>
        <a:lt1>
          <a:srgbClr val="FFFFFF"/>
        </a:lt1>
        <a:dk2>
          <a:srgbClr val="720000"/>
        </a:dk2>
        <a:lt2>
          <a:srgbClr val="FFFFCC"/>
        </a:lt2>
        <a:accent1>
          <a:srgbClr val="FF3300"/>
        </a:accent1>
        <a:accent2>
          <a:srgbClr val="BE7960"/>
        </a:accent2>
        <a:accent3>
          <a:srgbClr val="BCAAAA"/>
        </a:accent3>
        <a:accent4>
          <a:srgbClr val="DADADA"/>
        </a:accent4>
        <a:accent5>
          <a:srgbClr val="FFADAA"/>
        </a:accent5>
        <a:accent6>
          <a:srgbClr val="AC6D56"/>
        </a:accent6>
        <a:hlink>
          <a:srgbClr val="FFCC66"/>
        </a:hlink>
        <a:folHlink>
          <a:srgbClr val="FF9900"/>
        </a:folHlink>
      </a:clrScheme>
      <a:clrMap bg1="dk2" tx1="lt1" bg2="dk1" tx2="lt2" accent1="accent1" accent2="accent2" accent3="accent3" accent4="accent4" accent5="accent5" accent6="accent6" hlink="hlink" folHlink="folHlink"/>
    </a:extraClrScheme>
    <a:extraClrScheme>
      <a:clrScheme name="Slit 2">
        <a:dk1>
          <a:srgbClr val="674E2F"/>
        </a:dk1>
        <a:lt1>
          <a:srgbClr val="FFFFFF"/>
        </a:lt1>
        <a:dk2>
          <a:srgbClr val="533F27"/>
        </a:dk2>
        <a:lt2>
          <a:srgbClr val="D8B274"/>
        </a:lt2>
        <a:accent1>
          <a:srgbClr val="CC9900"/>
        </a:accent1>
        <a:accent2>
          <a:srgbClr val="8F5F2F"/>
        </a:accent2>
        <a:accent3>
          <a:srgbClr val="B3AFAC"/>
        </a:accent3>
        <a:accent4>
          <a:srgbClr val="DADADA"/>
        </a:accent4>
        <a:accent5>
          <a:srgbClr val="E2CAAA"/>
        </a:accent5>
        <a:accent6>
          <a:srgbClr val="81552A"/>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Slit 3">
        <a:dk1>
          <a:srgbClr val="646464"/>
        </a:dk1>
        <a:lt1>
          <a:srgbClr val="FFFFFF"/>
        </a:lt1>
        <a:dk2>
          <a:srgbClr val="545454"/>
        </a:dk2>
        <a:lt2>
          <a:srgbClr val="D4D4CE"/>
        </a:lt2>
        <a:accent1>
          <a:srgbClr val="49747D"/>
        </a:accent1>
        <a:accent2>
          <a:srgbClr val="8F9699"/>
        </a:accent2>
        <a:accent3>
          <a:srgbClr val="B3B3B3"/>
        </a:accent3>
        <a:accent4>
          <a:srgbClr val="DADADA"/>
        </a:accent4>
        <a:accent5>
          <a:srgbClr val="B1BCBF"/>
        </a:accent5>
        <a:accent6>
          <a:srgbClr val="81878A"/>
        </a:accent6>
        <a:hlink>
          <a:srgbClr val="8DC4D7"/>
        </a:hlink>
        <a:folHlink>
          <a:srgbClr val="7FB97F"/>
        </a:folHlink>
      </a:clrScheme>
      <a:clrMap bg1="dk2" tx1="lt1" bg2="dk1" tx2="lt2" accent1="accent1" accent2="accent2" accent3="accent3" accent4="accent4" accent5="accent5" accent6="accent6" hlink="hlink" folHlink="folHlink"/>
    </a:extraClrScheme>
    <a:extraClrScheme>
      <a:clrScheme name="Slit 4">
        <a:dk1>
          <a:srgbClr val="3A7400"/>
        </a:dk1>
        <a:lt1>
          <a:srgbClr val="FFFFFF"/>
        </a:lt1>
        <a:dk2>
          <a:srgbClr val="2E5C00"/>
        </a:dk2>
        <a:lt2>
          <a:srgbClr val="FFFFFF"/>
        </a:lt2>
        <a:accent1>
          <a:srgbClr val="79CA02"/>
        </a:accent1>
        <a:accent2>
          <a:srgbClr val="008080"/>
        </a:accent2>
        <a:accent3>
          <a:srgbClr val="ADB5AA"/>
        </a:accent3>
        <a:accent4>
          <a:srgbClr val="DADADA"/>
        </a:accent4>
        <a:accent5>
          <a:srgbClr val="BEE1AA"/>
        </a:accent5>
        <a:accent6>
          <a:srgbClr val="007373"/>
        </a:accent6>
        <a:hlink>
          <a:srgbClr val="A8DE0E"/>
        </a:hlink>
        <a:folHlink>
          <a:srgbClr val="00CC66"/>
        </a:folHlink>
      </a:clrScheme>
      <a:clrMap bg1="dk2" tx1="lt1" bg2="dk1" tx2="lt2" accent1="accent1" accent2="accent2" accent3="accent3" accent4="accent4" accent5="accent5" accent6="accent6" hlink="hlink" folHlink="folHlink"/>
    </a:extraClrScheme>
    <a:extraClrScheme>
      <a:clrScheme name="Slit 5">
        <a:dk1>
          <a:srgbClr val="008885"/>
        </a:dk1>
        <a:lt1>
          <a:srgbClr val="FFFFFF"/>
        </a:lt1>
        <a:dk2>
          <a:srgbClr val="007572"/>
        </a:dk2>
        <a:lt2>
          <a:srgbClr val="FFFF99"/>
        </a:lt2>
        <a:accent1>
          <a:srgbClr val="33CCCC"/>
        </a:accent1>
        <a:accent2>
          <a:srgbClr val="6D6FC7"/>
        </a:accent2>
        <a:accent3>
          <a:srgbClr val="AABDBC"/>
        </a:accent3>
        <a:accent4>
          <a:srgbClr val="DADADA"/>
        </a:accent4>
        <a:accent5>
          <a:srgbClr val="ADE2E2"/>
        </a:accent5>
        <a:accent6>
          <a:srgbClr val="6264B4"/>
        </a:accent6>
        <a:hlink>
          <a:srgbClr val="FFFFCC"/>
        </a:hlink>
        <a:folHlink>
          <a:srgbClr val="00FF00"/>
        </a:folHlink>
      </a:clrScheme>
      <a:clrMap bg1="dk2" tx1="lt1" bg2="dk1" tx2="lt2" accent1="accent1" accent2="accent2" accent3="accent3" accent4="accent4" accent5="accent5" accent6="accent6" hlink="hlink" folHlink="folHlink"/>
    </a:extraClrScheme>
    <a:extraClrScheme>
      <a:clrScheme name="Slit 6">
        <a:dk1>
          <a:srgbClr val="0000AC"/>
        </a:dk1>
        <a:lt1>
          <a:srgbClr val="FFFFFF"/>
        </a:lt1>
        <a:dk2>
          <a:srgbClr val="000086"/>
        </a:dk2>
        <a:lt2>
          <a:srgbClr val="CCFFFF"/>
        </a:lt2>
        <a:accent1>
          <a:srgbClr val="0099FF"/>
        </a:accent1>
        <a:accent2>
          <a:srgbClr val="00B000"/>
        </a:accent2>
        <a:accent3>
          <a:srgbClr val="AAAAC3"/>
        </a:accent3>
        <a:accent4>
          <a:srgbClr val="DADADA"/>
        </a:accent4>
        <a:accent5>
          <a:srgbClr val="AACAFF"/>
        </a:accent5>
        <a:accent6>
          <a:srgbClr val="009F00"/>
        </a:accent6>
        <a:hlink>
          <a:srgbClr val="FFE701"/>
        </a:hlink>
        <a:folHlink>
          <a:srgbClr val="FF9900"/>
        </a:folHlink>
      </a:clrScheme>
      <a:clrMap bg1="dk2" tx1="lt1" bg2="dk1" tx2="lt2" accent1="accent1" accent2="accent2" accent3="accent3" accent4="accent4" accent5="accent5" accent6="accent6" hlink="hlink" folHlink="folHlink"/>
    </a:extraClrScheme>
    <a:extraClrScheme>
      <a:clrScheme name="Slit 7">
        <a:dk1>
          <a:srgbClr val="7474A2"/>
        </a:dk1>
        <a:lt1>
          <a:srgbClr val="FFFFFF"/>
        </a:lt1>
        <a:dk2>
          <a:srgbClr val="5E5E8E"/>
        </a:dk2>
        <a:lt2>
          <a:srgbClr val="D1D1DF"/>
        </a:lt2>
        <a:accent1>
          <a:srgbClr val="CC66FF"/>
        </a:accent1>
        <a:accent2>
          <a:srgbClr val="6666FF"/>
        </a:accent2>
        <a:accent3>
          <a:srgbClr val="B6B6C6"/>
        </a:accent3>
        <a:accent4>
          <a:srgbClr val="DADADA"/>
        </a:accent4>
        <a:accent5>
          <a:srgbClr val="E2B8FF"/>
        </a:accent5>
        <a:accent6>
          <a:srgbClr val="5C5CE7"/>
        </a:accent6>
        <a:hlink>
          <a:srgbClr val="FFCC99"/>
        </a:hlink>
        <a:folHlink>
          <a:srgbClr val="CCCCFF"/>
        </a:folHlink>
      </a:clrScheme>
      <a:clrMap bg1="dk2" tx1="lt1" bg2="dk1" tx2="lt2" accent1="accent1" accent2="accent2" accent3="accent3" accent4="accent4" accent5="accent5" accent6="accent6" hlink="hlink" folHlink="folHlink"/>
    </a:extraClrScheme>
    <a:extraClrScheme>
      <a:clrScheme name="Slit 8">
        <a:dk1>
          <a:srgbClr val="000000"/>
        </a:dk1>
        <a:lt1>
          <a:srgbClr val="D0DAE2"/>
        </a:lt1>
        <a:dk2>
          <a:srgbClr val="000000"/>
        </a:dk2>
        <a:lt2>
          <a:srgbClr val="E7EDF1"/>
        </a:lt2>
        <a:accent1>
          <a:srgbClr val="33CCCC"/>
        </a:accent1>
        <a:accent2>
          <a:srgbClr val="0099CC"/>
        </a:accent2>
        <a:accent3>
          <a:srgbClr val="E4EAEE"/>
        </a:accent3>
        <a:accent4>
          <a:srgbClr val="000000"/>
        </a:accent4>
        <a:accent5>
          <a:srgbClr val="ADE2E2"/>
        </a:accent5>
        <a:accent6>
          <a:srgbClr val="008AB9"/>
        </a:accent6>
        <a:hlink>
          <a:srgbClr val="3333CC"/>
        </a:hlink>
        <a:folHlink>
          <a:srgbClr val="008080"/>
        </a:folHlink>
      </a:clrScheme>
      <a:clrMap bg1="lt1" tx1="dk1" bg2="lt2" tx2="dk2" accent1="accent1" accent2="accent2" accent3="accent3" accent4="accent4" accent5="accent5" accent6="accent6" hlink="hlink" folHlink="folHlink"/>
    </a:extraClrScheme>
    <a:extraClrScheme>
      <a:clrScheme name="Slit 9">
        <a:dk1>
          <a:srgbClr val="000000"/>
        </a:dk1>
        <a:lt1>
          <a:srgbClr val="FFFFFF"/>
        </a:lt1>
        <a:dk2>
          <a:srgbClr val="000000"/>
        </a:dk2>
        <a:lt2>
          <a:srgbClr val="E6E6E6"/>
        </a:lt2>
        <a:accent1>
          <a:srgbClr val="66CCFF"/>
        </a:accent1>
        <a:accent2>
          <a:srgbClr val="9999FF"/>
        </a:accent2>
        <a:accent3>
          <a:srgbClr val="FFFFFF"/>
        </a:accent3>
        <a:accent4>
          <a:srgbClr val="000000"/>
        </a:accent4>
        <a:accent5>
          <a:srgbClr val="B8E2FF"/>
        </a:accent5>
        <a:accent6>
          <a:srgbClr val="8A8AE7"/>
        </a:accent6>
        <a:hlink>
          <a:srgbClr val="3333CC"/>
        </a:hlink>
        <a:folHlink>
          <a:srgbClr val="008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Chapter 9.pptx</Template>
  <TotalTime>37544</TotalTime>
  <Words>2117</Words>
  <Application>Microsoft Office PowerPoint</Application>
  <PresentationFormat>On-screen Show (4:3)</PresentationFormat>
  <Paragraphs>244</Paragraphs>
  <Slides>47</Slides>
  <Notes>31</Notes>
  <HiddenSlides>0</HiddenSlides>
  <MMClips>0</MMClips>
  <ScaleCrop>false</ScaleCrop>
  <HeadingPairs>
    <vt:vector size="8" baseType="variant">
      <vt:variant>
        <vt:lpstr>Fonts Used</vt:lpstr>
      </vt:variant>
      <vt:variant>
        <vt:i4>8</vt:i4>
      </vt:variant>
      <vt:variant>
        <vt:lpstr>Theme</vt:lpstr>
      </vt:variant>
      <vt:variant>
        <vt:i4>1</vt:i4>
      </vt:variant>
      <vt:variant>
        <vt:lpstr>Embedded OLE Servers</vt:lpstr>
      </vt:variant>
      <vt:variant>
        <vt:i4>1</vt:i4>
      </vt:variant>
      <vt:variant>
        <vt:lpstr>Slide Titles</vt:lpstr>
      </vt:variant>
      <vt:variant>
        <vt:i4>47</vt:i4>
      </vt:variant>
    </vt:vector>
  </HeadingPairs>
  <TitlesOfParts>
    <vt:vector size="57" baseType="lpstr">
      <vt:lpstr>Arial Unicode MS</vt:lpstr>
      <vt:lpstr>ＭＳ Ｐゴシック</vt:lpstr>
      <vt:lpstr>Calibri</vt:lpstr>
      <vt:lpstr>Symbol</vt:lpstr>
      <vt:lpstr>Tahoma</vt:lpstr>
      <vt:lpstr>Times</vt:lpstr>
      <vt:lpstr>Times New Roman</vt:lpstr>
      <vt:lpstr>Wingdings</vt:lpstr>
      <vt:lpstr>Theme1</vt:lpstr>
      <vt:lpstr>Equation</vt:lpstr>
      <vt:lpstr>Designs with Randomization Restrictions</vt:lpstr>
      <vt:lpstr>Model for RCBD with Factorial Treatment</vt:lpstr>
      <vt:lpstr>Error Term for RCBD</vt:lpstr>
      <vt:lpstr>Latin Square with Factorial Structure</vt:lpstr>
      <vt:lpstr>Split Plot Design</vt:lpstr>
      <vt:lpstr>Classic Split Plot Design</vt:lpstr>
      <vt:lpstr>Split Plot Model I</vt:lpstr>
      <vt:lpstr>EMS Table--Whole Plot</vt:lpstr>
      <vt:lpstr>EMS Table--Split Plot</vt:lpstr>
      <vt:lpstr>Testing Blocks</vt:lpstr>
      <vt:lpstr>Split Plot Error</vt:lpstr>
      <vt:lpstr>Split Plot Design—Alternative Model</vt:lpstr>
      <vt:lpstr>EMS Table--Whole Plot for Alternative Design</vt:lpstr>
      <vt:lpstr>EMS Table--Split Plot for Alternative Design</vt:lpstr>
      <vt:lpstr>Split Plot Substructures</vt:lpstr>
      <vt:lpstr>Split Split Plot Design</vt:lpstr>
      <vt:lpstr>Split Split Plot Example</vt:lpstr>
      <vt:lpstr>Split Split Plot Model</vt:lpstr>
      <vt:lpstr>Split Plot Design with Covariates</vt:lpstr>
      <vt:lpstr>Split Plot Example with Covariates</vt:lpstr>
      <vt:lpstr>Whole Plot and Split Plot Covariates</vt:lpstr>
      <vt:lpstr>Model with Split Plot and Whole Plot Covariates</vt:lpstr>
      <vt:lpstr>Testing Whole Plot and Split Plot Covariates</vt:lpstr>
      <vt:lpstr>Repeated Measures Design</vt:lpstr>
      <vt:lpstr>Repeated Measures Model</vt:lpstr>
      <vt:lpstr>Repeated Measures Example</vt:lpstr>
      <vt:lpstr>Repeated Measures ANOVA</vt:lpstr>
      <vt:lpstr>Repeated Measures Covariance</vt:lpstr>
      <vt:lpstr>Repeated Measures Analysis</vt:lpstr>
      <vt:lpstr>Repeated Measures Design for Fuel Cell Example</vt:lpstr>
      <vt:lpstr>GLM Observations and Parameters</vt:lpstr>
      <vt:lpstr>Mixed Models</vt:lpstr>
      <vt:lpstr>GLM Design Matrix</vt:lpstr>
      <vt:lpstr>AR(1) Covariance Structure</vt:lpstr>
      <vt:lpstr>Repeated Measures Structures</vt:lpstr>
      <vt:lpstr>G matrix</vt:lpstr>
      <vt:lpstr>GLM for Sample</vt:lpstr>
      <vt:lpstr>Restricted MLE</vt:lpstr>
      <vt:lpstr>Dimension of Profile Likelihood</vt:lpstr>
      <vt:lpstr>Restricted ML Estimators</vt:lpstr>
      <vt:lpstr>Case Study</vt:lpstr>
      <vt:lpstr>Case Study Summary</vt:lpstr>
      <vt:lpstr>A note on fitting (OLS)</vt:lpstr>
      <vt:lpstr>A note on fitting (WLS)</vt:lpstr>
      <vt:lpstr>A note on fitting</vt:lpstr>
      <vt:lpstr>A note on fitting (methods summary)</vt:lpstr>
      <vt:lpstr>A note on fitting (PROC comparisions)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Designs with Randomization Restrictions</dc:title>
  <dc:creator>John and Rhonda Grego</dc:creator>
  <cp:lastModifiedBy>Grego John</cp:lastModifiedBy>
  <cp:revision>121</cp:revision>
  <cp:lastPrinted>2018-11-01T13:50:00Z</cp:lastPrinted>
  <dcterms:created xsi:type="dcterms:W3CDTF">2001-10-28T03:26:59Z</dcterms:created>
  <dcterms:modified xsi:type="dcterms:W3CDTF">2018-11-14T14:23:26Z</dcterms:modified>
</cp:coreProperties>
</file>