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86" r:id="rId2"/>
    <p:sldId id="258" r:id="rId3"/>
    <p:sldId id="259" r:id="rId4"/>
    <p:sldId id="260" r:id="rId5"/>
    <p:sldId id="261" r:id="rId6"/>
    <p:sldId id="262" r:id="rId7"/>
    <p:sldId id="263" r:id="rId8"/>
    <p:sldId id="287" r:id="rId9"/>
    <p:sldId id="289" r:id="rId10"/>
    <p:sldId id="264" r:id="rId11"/>
    <p:sldId id="288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82" r:id="rId22"/>
    <p:sldId id="275" r:id="rId23"/>
    <p:sldId id="285" r:id="rId24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9933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7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061B67-5210-46C9-A802-96F5AE13B8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979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816DC-DE48-4338-93AC-D0813C026A36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8900" y="1149350"/>
            <a:ext cx="4140200" cy="3105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7538"/>
            <a:ext cx="5486400" cy="36226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60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60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399D5-4757-4CFD-B447-358EB93AF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26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main topics to cover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399D5-4757-4CFD-B447-358EB93AF2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630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Randomization—Row permutations</a:t>
            </a:r>
            <a:r>
              <a:rPr lang="en-US" baseline="0" dirty="0" smtClean="0"/>
              <a:t> could be problematic.  Letter permutations too, but we can run R code to show that letter permutations are not a problem.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399D5-4757-4CFD-B447-358EB93AF28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8735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Gamma represents the Residual Treatment effect, alpha is Period,</a:t>
            </a:r>
            <a:r>
              <a:rPr lang="en-US" baseline="0" dirty="0" smtClean="0"/>
              <a:t> tau is Treatment, and beta is Subject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399D5-4757-4CFD-B447-358EB93AF28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497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first four rows represent</a:t>
            </a:r>
            <a:r>
              <a:rPr lang="en-US" baseline="0" dirty="0" smtClean="0"/>
              <a:t> Row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399D5-4757-4CFD-B447-358EB93AF28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511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Run </a:t>
            </a:r>
            <a:r>
              <a:rPr lang="en-US" dirty="0" err="1" smtClean="0"/>
              <a:t>xover.sas</a:t>
            </a:r>
            <a:r>
              <a:rPr lang="en-US" smtClean="0"/>
              <a:t>.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399D5-4757-4CFD-B447-358EB93AF28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860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Interactions could be tested too, though likely not of interest.  Be sure to randomize the squares.  This</a:t>
            </a:r>
            <a:r>
              <a:rPr lang="en-US" baseline="0" dirty="0" smtClean="0"/>
              <a:t> is a stacked set of squares.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399D5-4757-4CFD-B447-358EB93AF2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53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Operator can be seen as nested since the design was originally organized that</a:t>
            </a:r>
            <a:r>
              <a:rPr lang="en-US" baseline="0" dirty="0" smtClean="0"/>
              <a:t> way.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399D5-4757-4CFD-B447-358EB93AF2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36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similar to DQ</a:t>
            </a:r>
            <a:r>
              <a:rPr lang="en-US" baseline="0" dirty="0" smtClean="0"/>
              <a:t> 5: judging student music performances (though that design didn’t have a treatment).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399D5-4757-4CFD-B447-358EB93AF2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99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Montgomery</a:t>
            </a:r>
            <a:r>
              <a:rPr lang="en-US" baseline="0" dirty="0" smtClean="0"/>
              <a:t> liked to represent Batch and Operator as nested terms.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399D5-4757-4CFD-B447-358EB93AF2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96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Since there are n! sequences, it may be hard to have WP nested in WP factor (sequence).  Refer to previous slide</a:t>
            </a:r>
            <a:r>
              <a:rPr lang="en-US" baseline="0" dirty="0" smtClean="0"/>
              <a:t> for a reasonable example though.  Subjects are whole plots, treatment is split plot factor.  The sequence approach is unwieldy since there are so many sequences.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399D5-4757-4CFD-B447-358EB93AF2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00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 sure to randomize squares before inserting them into the above design.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399D5-4757-4CFD-B447-358EB93AF28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803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with periods we are more interested in relative time rather than actual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399D5-4757-4CFD-B447-358EB93AF28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6368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Run through</a:t>
            </a:r>
            <a:r>
              <a:rPr lang="en-US" baseline="0" dirty="0" smtClean="0"/>
              <a:t> Design Question 9 and Design Question 9 code.  We will see other models for residual effects (e.g., sequence)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399D5-4757-4CFD-B447-358EB93AF28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78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+mn-ea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+mn-ea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22CE0-AB57-44B5-92AC-096C27252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716352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EAAFD-A8B0-4531-A898-508BF142B4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4328018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402D0-616E-411D-95ED-B6E4DCA6D1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9876576"/>
      </p:ext>
    </p:extLst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71B1F-A030-414C-B38D-D944E30326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9158630"/>
      </p:ext>
    </p:extLst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9F47-F307-4A73-AA7F-8F2620C32A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1895520"/>
      </p:ext>
    </p:extLst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C12F4-15B8-4338-9824-174E938537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8669025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B301D-6394-44FA-83B3-B417B638FB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228267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46E22-6861-4E75-A237-F885D224CC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3662353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F1A64-BE3A-4E97-89D6-3D599C251B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102823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4A3FF-9214-4963-9F67-CAFB6AF158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9124497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58D64-08DD-48D1-9792-457A15A8B2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4169965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B720B-C317-499C-AEF8-1BF0406A14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571698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60F45-FC70-473F-9C92-DFE6237408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3359584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+mn-ea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+mn-ea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defRPr>
            </a:lvl1pPr>
          </a:lstStyle>
          <a:p>
            <a:fld id="{520B5452-C5F6-4819-BC27-0C6554774DB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Replicated Latin Squares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Three types of replication in traditional (1 treatment, 2 blocks) </a:t>
            </a:r>
            <a:r>
              <a:rPr lang="en-US" dirty="0" err="1"/>
              <a:t>latin</a:t>
            </a:r>
            <a:r>
              <a:rPr lang="en-US" dirty="0"/>
              <a:t> squares</a:t>
            </a:r>
          </a:p>
          <a:p>
            <a:pPr lvl="1" eaLnBrk="1" hangingPunct="1">
              <a:defRPr/>
            </a:pPr>
            <a:r>
              <a:rPr lang="en-US" dirty="0"/>
              <a:t>Case study (s=square, n=# of </a:t>
            </a:r>
            <a:r>
              <a:rPr lang="en-US" dirty="0" err="1"/>
              <a:t>trt</a:t>
            </a:r>
            <a:r>
              <a:rPr lang="en-US" dirty="0"/>
              <a:t> levels)</a:t>
            </a:r>
          </a:p>
          <a:p>
            <a:pPr eaLnBrk="1" hangingPunct="1">
              <a:defRPr/>
            </a:pPr>
            <a:r>
              <a:rPr lang="en-US" dirty="0"/>
              <a:t>Crossover designs</a:t>
            </a:r>
          </a:p>
          <a:p>
            <a:pPr lvl="1" eaLnBrk="1" hangingPunct="1">
              <a:defRPr/>
            </a:pPr>
            <a:r>
              <a:rPr lang="en-US" dirty="0"/>
              <a:t>Subject is one block, Period is another</a:t>
            </a:r>
          </a:p>
          <a:p>
            <a:pPr lvl="1" eaLnBrk="1" hangingPunct="1">
              <a:defRPr/>
            </a:pPr>
            <a:r>
              <a:rPr lang="en-US" dirty="0" err="1"/>
              <a:t>Yandell</a:t>
            </a:r>
            <a:r>
              <a:rPr lang="en-US" dirty="0"/>
              <a:t> introduces crossovers as a special case of the split plot design</a:t>
            </a: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Crossover </a:t>
            </a:r>
            <a:r>
              <a:rPr lang="en-US" dirty="0" smtClean="0"/>
              <a:t>Designs Notes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1" charset="2"/>
              <a:buChar char="n"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The replicated Latin Square is an artifice, but helps to organize our thoughts</a:t>
            </a:r>
          </a:p>
          <a:p>
            <a:pPr eaLnBrk="1" hangingPunct="1">
              <a:buFont typeface="Wingdings" pitchFamily="1" charset="2"/>
              <a:buChar char="n"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We will assume </a:t>
            </a:r>
            <a:r>
              <a:rPr lang="en-US" i="1" dirty="0" smtClean="0">
                <a:latin typeface="Arial Unicode MS" pitchFamily="1" charset="0"/>
                <a:ea typeface="ＭＳ Ｐゴシック" pitchFamily="1" charset="-128"/>
              </a:rPr>
              <a:t>s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 Latin Squares with </a:t>
            </a:r>
            <a:r>
              <a:rPr lang="en-US" i="1" dirty="0" err="1" smtClean="0">
                <a:latin typeface="Arial Unicode MS" pitchFamily="1" charset="0"/>
                <a:ea typeface="ＭＳ Ｐゴシック" pitchFamily="1" charset="-128"/>
              </a:rPr>
              <a:t>sn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 subjects</a:t>
            </a:r>
          </a:p>
          <a:p>
            <a:pPr eaLnBrk="1" hangingPunct="1">
              <a:buFont typeface="Wingdings" pitchFamily="1" charset="2"/>
              <a:buChar char="n"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If you don’t have </a:t>
            </a:r>
            <a:r>
              <a:rPr lang="en-US" i="1" dirty="0" err="1" smtClean="0">
                <a:latin typeface="Arial Unicode MS" pitchFamily="1" charset="0"/>
                <a:ea typeface="ＭＳ Ｐゴシック" pitchFamily="1" charset="-128"/>
              </a:rPr>
              <a:t>sn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 subjects, use as much of the last Latin Square as possible</a:t>
            </a:r>
          </a:p>
        </p:txBody>
      </p:sp>
    </p:spTree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 descr="A 4 by 4 standard latin square" title="Latin Square 2"/>
          <p:cNvSpPr>
            <a:spLocks noChangeArrowheads="1"/>
          </p:cNvSpPr>
          <p:nvPr/>
        </p:nvSpPr>
        <p:spPr bwMode="auto">
          <a:xfrm>
            <a:off x="5410200" y="3276600"/>
            <a:ext cx="3352800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4580" name="Rectangle 4" descr="A 4 by 4 standard latin square" title="Latin Square 1"/>
          <p:cNvSpPr>
            <a:spLocks noChangeArrowheads="1"/>
          </p:cNvSpPr>
          <p:nvPr/>
        </p:nvSpPr>
        <p:spPr bwMode="auto">
          <a:xfrm>
            <a:off x="1752600" y="3276600"/>
            <a:ext cx="3352800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Example (n=4,s=2)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 		 	1	2	3	4	5	6	7	8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Period 1	A	B	C	D	A	B	C	D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Period 2	B	C	D	A	B	C	D	A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Period 3	C	D	A	B	C	D	A	B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Period 4	D	A	B	C	D	A	B	C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	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Crossover </a:t>
            </a:r>
            <a:r>
              <a:rPr lang="en-US" dirty="0" smtClean="0"/>
              <a:t>Designs-Example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1879"/>
      </p:ext>
    </p:extLst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Crossover </a:t>
            </a:r>
            <a:r>
              <a:rPr lang="en-US" dirty="0" smtClean="0"/>
              <a:t>Designs-Case 2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1" charset="2"/>
              <a:buChar char="n"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This is similar to Case 2</a:t>
            </a:r>
          </a:p>
          <a:p>
            <a:pPr eaLnBrk="1" hangingPunct="1">
              <a:buFont typeface="Wingdings" pitchFamily="1" charset="2"/>
              <a:buChar char="n"/>
              <a:defRPr/>
            </a:pPr>
            <a:r>
              <a:rPr lang="en-US" smtClean="0">
                <a:latin typeface="Arial Unicode MS" pitchFamily="1" charset="0"/>
                <a:ea typeface="ＭＳ Ｐゴシック" pitchFamily="1" charset="-128"/>
              </a:rPr>
              <a:t>The period x treatment interaction could be separated out as a separate test</a:t>
            </a:r>
          </a:p>
          <a:p>
            <a:pPr lvl="1" eaLnBrk="1" hangingPunct="1"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Block x treatment interaction</a:t>
            </a:r>
          </a:p>
          <a:p>
            <a:pPr eaLnBrk="1" hangingPunct="1">
              <a:buFont typeface="Wingdings" pitchFamily="1" charset="2"/>
              <a:buChar char="n"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Periods can differ from square to square--this is similar to Case 3</a:t>
            </a:r>
          </a:p>
          <a:p>
            <a:pPr lvl="1" eaLnBrk="1" hangingPunct="1">
              <a:defRPr/>
            </a:pPr>
            <a:endParaRPr lang="en-US" dirty="0" smtClean="0">
              <a:latin typeface="Arial Unicode MS" pitchFamily="1" charset="0"/>
              <a:ea typeface="ＭＳ Ｐゴシック" pitchFamily="1" charset="-128"/>
            </a:endParaRPr>
          </a:p>
          <a:p>
            <a:pPr eaLnBrk="1" hangingPunct="1">
              <a:buFont typeface="Wingdings" pitchFamily="1" charset="2"/>
              <a:buChar char="n"/>
              <a:defRPr/>
            </a:pPr>
            <a:endParaRPr lang="en-US" dirty="0" smtClean="0">
              <a:latin typeface="Arial Unicode MS" pitchFamily="1" charset="0"/>
              <a:ea typeface="ＭＳ Ｐゴシック" pitchFamily="1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Carry-over in Crossover Designs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Effects in Crossover Designs are confounded with the carry-over (residual effects) of previous treatments</a:t>
            </a:r>
          </a:p>
          <a:p>
            <a:pPr eaLnBrk="1" hangingPunct="1">
              <a:defRPr/>
            </a:pPr>
            <a:r>
              <a:rPr lang="en-US"/>
              <a:t>We will assume that the carry-over only persists for the treatment in the period immediately before the present period</a:t>
            </a:r>
          </a:p>
        </p:txBody>
      </p:sp>
    </p:spTree>
  </p:cSld>
  <p:clrMapOvr>
    <a:masterClrMapping/>
  </p:clrMapOvr>
  <p:transition spd="med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 descr="A 4 by 4 standard Latin square" title="Latin Square 2"/>
          <p:cNvSpPr>
            <a:spLocks noChangeArrowheads="1"/>
          </p:cNvSpPr>
          <p:nvPr/>
        </p:nvSpPr>
        <p:spPr bwMode="auto">
          <a:xfrm>
            <a:off x="5410200" y="3352800"/>
            <a:ext cx="3352800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7652" name="Rectangle 4" descr="A 4 by 4 standard Latin square" title="Latin Square 1"/>
          <p:cNvSpPr>
            <a:spLocks noChangeArrowheads="1"/>
          </p:cNvSpPr>
          <p:nvPr/>
        </p:nvSpPr>
        <p:spPr bwMode="auto">
          <a:xfrm>
            <a:off x="1752600" y="3352800"/>
            <a:ext cx="3352800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In this example, we observe the sequence AB, but never observe BA</a:t>
            </a:r>
          </a:p>
          <a:p>
            <a:pPr eaLnBrk="1" hangingPunct="1">
              <a:buFontTx/>
              <a:buNone/>
              <a:defRPr/>
            </a:pPr>
            <a:r>
              <a:rPr lang="en-US"/>
              <a:t> 		 	1	2	3	4	5	6	7	8</a:t>
            </a:r>
          </a:p>
          <a:p>
            <a:pPr eaLnBrk="1" hangingPunct="1">
              <a:buFontTx/>
              <a:buNone/>
              <a:defRPr/>
            </a:pPr>
            <a:r>
              <a:rPr lang="en-US"/>
              <a:t>Period 1	A	B	C	D	A	B	C	D</a:t>
            </a:r>
          </a:p>
          <a:p>
            <a:pPr eaLnBrk="1" hangingPunct="1">
              <a:buFontTx/>
              <a:buNone/>
              <a:defRPr/>
            </a:pPr>
            <a:r>
              <a:rPr lang="en-US"/>
              <a:t>Period 2	B	C	D	A	B	C	D	A</a:t>
            </a:r>
          </a:p>
          <a:p>
            <a:pPr eaLnBrk="1" hangingPunct="1">
              <a:buFontTx/>
              <a:buNone/>
              <a:defRPr/>
            </a:pPr>
            <a:r>
              <a:rPr lang="en-US"/>
              <a:t>Period 3	C	D	A	B	C	D	A	B</a:t>
            </a:r>
          </a:p>
          <a:p>
            <a:pPr eaLnBrk="1" hangingPunct="1">
              <a:buFontTx/>
              <a:buNone/>
              <a:defRPr/>
            </a:pPr>
            <a:r>
              <a:rPr lang="en-US"/>
              <a:t>Period 4	D	A	B	C	D	A	B	C</a:t>
            </a:r>
          </a:p>
          <a:p>
            <a:pPr eaLnBrk="1" hangingPunct="1">
              <a:buFontTx/>
              <a:buNone/>
              <a:defRPr/>
            </a:pPr>
            <a:endParaRPr lang="en-US"/>
          </a:p>
          <a:p>
            <a:pPr eaLnBrk="1" hangingPunct="1">
              <a:buFontTx/>
              <a:buNone/>
              <a:defRPr/>
            </a:pPr>
            <a:r>
              <a:rPr lang="en-US"/>
              <a:t>	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Carry-over in Crossover </a:t>
            </a:r>
            <a:r>
              <a:rPr lang="en-US" dirty="0" smtClean="0"/>
              <a:t>Designs-Residual Treatment</a:t>
            </a: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Carry-over in Crossover </a:t>
            </a:r>
            <a:r>
              <a:rPr lang="en-US" dirty="0" smtClean="0"/>
              <a:t>Designs-Balance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 crossover design is balanced with respect to carry-over if each treatment follows every other treatment the same number of times</a:t>
            </a:r>
          </a:p>
          <a:p>
            <a:pPr eaLnBrk="1" hangingPunct="1">
              <a:defRPr/>
            </a:pPr>
            <a:r>
              <a:rPr lang="en-US"/>
              <a:t>We can balance our example (in a single square) by permuting the third and fourth rows</a:t>
            </a:r>
          </a:p>
        </p:txBody>
      </p:sp>
    </p:spTree>
  </p:cSld>
  <p:clrMapOvr>
    <a:masterClrMapping/>
  </p:clrMapOvr>
  <p:transition spd="med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AutoShape 4" descr="An arrow indicating that the third and fourth rows of a latin square should be permuted in order to balance the square for residual treatment" title="Permute Rows"/>
          <p:cNvSpPr>
            <a:spLocks noChangeArrowheads="1"/>
          </p:cNvSpPr>
          <p:nvPr/>
        </p:nvSpPr>
        <p:spPr bwMode="auto">
          <a:xfrm>
            <a:off x="4800600" y="4191000"/>
            <a:ext cx="685800" cy="685800"/>
          </a:xfrm>
          <a:prstGeom prst="curvedLeftArrow">
            <a:avLst>
              <a:gd name="adj1" fmla="val 20000"/>
              <a:gd name="adj2" fmla="val 4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Each pair is observed 1 time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buFontTx/>
              <a:buNone/>
              <a:defRPr/>
            </a:pPr>
            <a:r>
              <a:rPr lang="en-US" dirty="0"/>
              <a:t>		A	B	C	D</a:t>
            </a:r>
          </a:p>
          <a:p>
            <a:pPr eaLnBrk="1" hangingPunct="1">
              <a:buFontTx/>
              <a:buNone/>
              <a:defRPr/>
            </a:pPr>
            <a:r>
              <a:rPr lang="en-US" dirty="0"/>
              <a:t>		B	C	D	A</a:t>
            </a:r>
          </a:p>
          <a:p>
            <a:pPr eaLnBrk="1" hangingPunct="1">
              <a:buFontTx/>
              <a:buNone/>
              <a:defRPr/>
            </a:pPr>
            <a:r>
              <a:rPr lang="en-US" dirty="0"/>
              <a:t>		D	A	B	C</a:t>
            </a:r>
          </a:p>
          <a:p>
            <a:pPr eaLnBrk="1" hangingPunct="1">
              <a:buFontTx/>
              <a:buNone/>
              <a:defRPr/>
            </a:pPr>
            <a:r>
              <a:rPr lang="en-US" dirty="0"/>
              <a:t>		C	D	A	B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Residual Treatment </a:t>
            </a:r>
            <a:r>
              <a:rPr lang="en-US" dirty="0"/>
              <a:t>in Crossover </a:t>
            </a:r>
            <a:r>
              <a:rPr lang="en-US" dirty="0" smtClean="0"/>
              <a:t>Designs-Ex 1</a:t>
            </a: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AutoShape 6" descr="An arrow indicating the the second and third rows of Latin square 2 should be permuted in order to balance the crossover design for residual treatment" title="Permutation arrow"/>
          <p:cNvSpPr>
            <a:spLocks noChangeArrowheads="1"/>
          </p:cNvSpPr>
          <p:nvPr/>
        </p:nvSpPr>
        <p:spPr bwMode="auto">
          <a:xfrm>
            <a:off x="6705600" y="3595688"/>
            <a:ext cx="990600" cy="762000"/>
          </a:xfrm>
          <a:prstGeom prst="curvedLeftArrow">
            <a:avLst>
              <a:gd name="adj1" fmla="val 20000"/>
              <a:gd name="adj2" fmla="val 40000"/>
              <a:gd name="adj3" fmla="val 4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0725" name="Rectangle 5" descr="A 3 by 3 standard Latin square" title="Latin Square 2"/>
          <p:cNvSpPr>
            <a:spLocks noChangeArrowheads="1"/>
          </p:cNvSpPr>
          <p:nvPr/>
        </p:nvSpPr>
        <p:spPr bwMode="auto">
          <a:xfrm>
            <a:off x="4114800" y="2819400"/>
            <a:ext cx="24384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0724" name="Rectangle 4" descr="A 3 by 3 standard Latin square" title="Latin Square 1"/>
          <p:cNvSpPr>
            <a:spLocks noChangeArrowheads="1"/>
          </p:cNvSpPr>
          <p:nvPr/>
        </p:nvSpPr>
        <p:spPr bwMode="auto">
          <a:xfrm>
            <a:off x="1371600" y="2819400"/>
            <a:ext cx="24384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For n odd, we will need a replicated design</a:t>
            </a:r>
          </a:p>
          <a:p>
            <a:pPr eaLnBrk="1" hangingPunct="1">
              <a:buFontTx/>
              <a:buNone/>
              <a:defRPr/>
            </a:pPr>
            <a:endParaRPr lang="en-US" dirty="0"/>
          </a:p>
          <a:p>
            <a:pPr eaLnBrk="1" hangingPunct="1">
              <a:buFontTx/>
              <a:buNone/>
              <a:defRPr/>
            </a:pPr>
            <a:r>
              <a:rPr lang="en-US" dirty="0"/>
              <a:t>		A	B	C	A	B	C</a:t>
            </a:r>
          </a:p>
          <a:p>
            <a:pPr eaLnBrk="1" hangingPunct="1">
              <a:buFontTx/>
              <a:buNone/>
              <a:defRPr/>
            </a:pPr>
            <a:r>
              <a:rPr lang="en-US" dirty="0"/>
              <a:t>		B	C	A	C	A	B</a:t>
            </a:r>
          </a:p>
          <a:p>
            <a:pPr eaLnBrk="1" hangingPunct="1">
              <a:buFontTx/>
              <a:buNone/>
              <a:defRPr/>
            </a:pPr>
            <a:r>
              <a:rPr lang="en-US" dirty="0"/>
              <a:t>		C	A	B	B	C	A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Residual Treatment </a:t>
            </a:r>
            <a:r>
              <a:rPr lang="en-US" dirty="0"/>
              <a:t>in Crossover </a:t>
            </a:r>
            <a:r>
              <a:rPr lang="en-US" dirty="0" smtClean="0"/>
              <a:t>Designs-Ex 2</a:t>
            </a: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8" name="Object 2" descr="A linear model expressing the response as an additive model in the Latin square treatment, row (period), column (subject), residual treatment and error." title="Carry-over model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8629402"/>
              </p:ext>
            </p:extLst>
          </p:nvPr>
        </p:nvGraphicFramePr>
        <p:xfrm>
          <a:off x="838200" y="3733800"/>
          <a:ext cx="707072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6" name="Equation" r:id="rId4" imgW="2946400" imgH="1016000" progId="Equation.3">
                  <p:embed/>
                </p:oleObj>
              </mc:Choice>
              <mc:Fallback>
                <p:oleObj name="Equation" r:id="rId4" imgW="2946400" imgH="1016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733800"/>
                        <a:ext cx="7070725" cy="2438400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1" charset="2"/>
              <a:buChar char="n"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These designs are not orthogonal since each treatment cannot follow itself.  We analyze using Type III SS (</a:t>
            </a:r>
            <a:r>
              <a:rPr lang="en-US" dirty="0" err="1" smtClean="0">
                <a:latin typeface="Arial Unicode MS" pitchFamily="1" charset="0"/>
                <a:ea typeface="ＭＳ Ｐゴシック" pitchFamily="1" charset="-128"/>
              </a:rPr>
              <a:t>i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 indexes period, j indexes treatment)</a:t>
            </a:r>
          </a:p>
          <a:p>
            <a:pPr eaLnBrk="1" hangingPunct="1">
              <a:buFont typeface="Wingdings" pitchFamily="1" charset="2"/>
              <a:buChar char="n"/>
              <a:defRPr/>
            </a:pPr>
            <a:endParaRPr lang="en-US" dirty="0" smtClean="0">
              <a:latin typeface="Arial Unicode MS" pitchFamily="1" charset="0"/>
              <a:ea typeface="ＭＳ Ｐゴシック" pitchFamily="1" charset="-128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Model with Residual Treatment</a:t>
            </a: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Residual Treatment Example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1" charset="2"/>
              <a:buChar char="n"/>
              <a:defRPr/>
            </a:pPr>
            <a:r>
              <a:rPr lang="en-US" smtClean="0">
                <a:latin typeface="Arial Unicode MS" pitchFamily="1" charset="0"/>
                <a:ea typeface="ＭＳ Ｐゴシック" pitchFamily="1" charset="-128"/>
              </a:rPr>
              <a:t>Example:</a:t>
            </a:r>
          </a:p>
          <a:p>
            <a:pPr eaLnBrk="1" hangingPunct="1">
              <a:buFontTx/>
              <a:buNone/>
              <a:defRPr/>
            </a:pPr>
            <a:r>
              <a:rPr lang="en-US" smtClean="0">
                <a:latin typeface="Arial Unicode MS" pitchFamily="1" charset="0"/>
                <a:ea typeface="ＭＳ Ｐゴシック" pitchFamily="1" charset="-128"/>
              </a:rPr>
              <a:t>			A	B	C	D</a:t>
            </a:r>
          </a:p>
          <a:p>
            <a:pPr eaLnBrk="1" hangingPunct="1">
              <a:buFontTx/>
              <a:buNone/>
              <a:defRPr/>
            </a:pPr>
            <a:r>
              <a:rPr lang="en-US" smtClean="0">
                <a:latin typeface="Arial Unicode MS" pitchFamily="1" charset="0"/>
                <a:ea typeface="ＭＳ Ｐゴシック" pitchFamily="1" charset="-128"/>
              </a:rPr>
              <a:t>			B	C	D	A</a:t>
            </a:r>
          </a:p>
          <a:p>
            <a:pPr eaLnBrk="1" hangingPunct="1">
              <a:buFontTx/>
              <a:buNone/>
              <a:defRPr/>
            </a:pPr>
            <a:r>
              <a:rPr lang="en-US" smtClean="0">
                <a:latin typeface="Arial Unicode MS" pitchFamily="1" charset="0"/>
                <a:ea typeface="ＭＳ Ｐゴシック" pitchFamily="1" charset="-128"/>
              </a:rPr>
              <a:t>			D	A	B	C</a:t>
            </a:r>
          </a:p>
          <a:p>
            <a:pPr eaLnBrk="1" hangingPunct="1">
              <a:buFontTx/>
              <a:buNone/>
              <a:defRPr/>
            </a:pPr>
            <a:r>
              <a:rPr lang="en-US" smtClean="0">
                <a:latin typeface="Arial Unicode MS" pitchFamily="1" charset="0"/>
                <a:ea typeface="ＭＳ Ｐゴシック" pitchFamily="1" charset="-128"/>
              </a:rPr>
              <a:t>			C	D	A	B</a:t>
            </a:r>
          </a:p>
          <a:p>
            <a:pPr eaLnBrk="1" hangingPunct="1">
              <a:buFont typeface="Wingdings" pitchFamily="1" charset="2"/>
              <a:buChar char="n"/>
              <a:defRPr/>
            </a:pPr>
            <a:endParaRPr lang="en-US" smtClean="0">
              <a:latin typeface="Arial Unicode MS" pitchFamily="1" charset="0"/>
              <a:ea typeface="ＭＳ Ｐゴシック" pitchFamily="1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Replicated Latin </a:t>
            </a:r>
            <a:r>
              <a:rPr lang="en-US" dirty="0" smtClean="0"/>
              <a:t>Squares-Case 1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077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1" charset="2"/>
              <a:buChar char="n"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Column=Operator, Row=Batch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Char char="n"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Case 1: Same Operator, Same Batch 		</a:t>
            </a:r>
            <a:r>
              <a:rPr lang="en-US" u="sng" dirty="0" smtClean="0">
                <a:latin typeface="Arial Unicode MS" pitchFamily="1" charset="0"/>
                <a:ea typeface="ＭＳ Ｐゴシック" pitchFamily="1" charset="-128"/>
              </a:rPr>
              <a:t>Source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</a:t>
            </a:r>
            <a:r>
              <a:rPr lang="en-US" u="sng" dirty="0" err="1" smtClean="0">
                <a:latin typeface="Arial Unicode MS" pitchFamily="1" charset="0"/>
                <a:ea typeface="ＭＳ Ｐゴシック" pitchFamily="1" charset="-128"/>
              </a:rPr>
              <a:t>df</a:t>
            </a:r>
            <a:endParaRPr lang="en-US" dirty="0" smtClean="0">
              <a:latin typeface="Arial Unicode MS" pitchFamily="1" charset="0"/>
              <a:ea typeface="ＭＳ Ｐゴシック" pitchFamily="1" charset="-128"/>
            </a:endParaRPr>
          </a:p>
          <a:p>
            <a:pPr eaLnBrk="1" hangingPunct="1">
              <a:lnSpc>
                <a:spcPct val="75000"/>
              </a:lnSpc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Treatment	n-1</a:t>
            </a:r>
          </a:p>
          <a:p>
            <a:pPr eaLnBrk="1" hangingPunct="1">
              <a:lnSpc>
                <a:spcPct val="75000"/>
              </a:lnSpc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Batch		n-1</a:t>
            </a:r>
          </a:p>
          <a:p>
            <a:pPr eaLnBrk="1" hangingPunct="1">
              <a:lnSpc>
                <a:spcPct val="75000"/>
              </a:lnSpc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Operator		n-1</a:t>
            </a:r>
          </a:p>
          <a:p>
            <a:pPr eaLnBrk="1" hangingPunct="1">
              <a:lnSpc>
                <a:spcPct val="75000"/>
              </a:lnSpc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Rep			s-1</a:t>
            </a:r>
          </a:p>
          <a:p>
            <a:pPr eaLnBrk="1" hangingPunct="1">
              <a:lnSpc>
                <a:spcPct val="75000"/>
              </a:lnSpc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Error			By subtraction</a:t>
            </a:r>
          </a:p>
          <a:p>
            <a:pPr eaLnBrk="1" hangingPunct="1">
              <a:lnSpc>
                <a:spcPct val="75000"/>
              </a:lnSpc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Total			sn</a:t>
            </a:r>
            <a:r>
              <a:rPr lang="en-US" baseline="30000" dirty="0" smtClean="0">
                <a:latin typeface="Arial Unicode MS" pitchFamily="1" charset="0"/>
                <a:ea typeface="ＭＳ Ｐゴシック" pitchFamily="1" charset="-128"/>
              </a:rPr>
              <a:t>2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-1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>
              <a:latin typeface="Arial Unicode MS" pitchFamily="1" charset="0"/>
              <a:ea typeface="ＭＳ Ｐゴシック" pitchFamily="1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6" name="Object 2" descr="The design matrix for the first two rows of a carry-over design, with columns for Period, Treatment, Subject, and Residual Treatment" title="Design Matrix for Carry-over Design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7199611"/>
              </p:ext>
            </p:extLst>
          </p:nvPr>
        </p:nvGraphicFramePr>
        <p:xfrm>
          <a:off x="1600200" y="1970088"/>
          <a:ext cx="5256213" cy="488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4" name="Document" r:id="rId4" imgW="6368796" imgH="5692140" progId="Word.Document.8">
                  <p:embed/>
                </p:oleObj>
              </mc:Choice>
              <mc:Fallback>
                <p:oleObj name="Document" r:id="rId4" imgW="6368796" imgH="569214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970088"/>
                        <a:ext cx="5256213" cy="4887912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Example</a:t>
            </a:r>
            <a:br>
              <a:rPr lang="en-US"/>
            </a:br>
            <a:r>
              <a:rPr lang="en-US"/>
              <a:t>First Two Rows</a:t>
            </a:r>
          </a:p>
        </p:txBody>
      </p:sp>
    </p:spTree>
  </p:cSld>
  <p:clrMapOvr>
    <a:masterClrMapping/>
  </p:clrMapOvr>
  <p:transition spd="med"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20" name="Object 2" descr="The design matrix for the last two rows of a carry-over design, with columns for Period, Treatment, Subject, and Residual Treatment." title="Design matrix for carry-over design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0339563"/>
              </p:ext>
            </p:extLst>
          </p:nvPr>
        </p:nvGraphicFramePr>
        <p:xfrm>
          <a:off x="1595438" y="1970088"/>
          <a:ext cx="5176837" cy="481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8" name="Document" r:id="rId3" imgW="6368796" imgH="5692140" progId="Word.Document.8">
                  <p:embed/>
                </p:oleObj>
              </mc:Choice>
              <mc:Fallback>
                <p:oleObj name="Document" r:id="rId3" imgW="6368796" imgH="569214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438" y="1970088"/>
                        <a:ext cx="5176837" cy="4816475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Example</a:t>
            </a:r>
            <a:br>
              <a:rPr lang="en-US"/>
            </a:br>
            <a:r>
              <a:rPr lang="en-US"/>
              <a:t>Next Two Rows</a:t>
            </a:r>
          </a:p>
        </p:txBody>
      </p:sp>
    </p:spTree>
  </p:cSld>
  <p:clrMapOvr>
    <a:masterClrMapping/>
  </p:clrMapOvr>
  <p:transition spd="med"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Residual Treatment Effects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1" charset="2"/>
              <a:buChar char="n"/>
              <a:defRPr/>
            </a:pPr>
            <a:r>
              <a:rPr lang="en-US" smtClean="0">
                <a:latin typeface="Arial Unicode MS" pitchFamily="1" charset="0"/>
                <a:ea typeface="ＭＳ Ｐゴシック" pitchFamily="1" charset="-128"/>
              </a:rPr>
              <a:t>The parameter </a:t>
            </a:r>
            <a:r>
              <a:rPr lang="en-US" smtClean="0">
                <a:latin typeface="Symbol" pitchFamily="1" charset="2"/>
                <a:ea typeface="ＭＳ Ｐゴシック" pitchFamily="1" charset="-128"/>
              </a:rPr>
              <a:t>g</a:t>
            </a:r>
            <a:r>
              <a:rPr lang="en-US" baseline="-25000" smtClean="0">
                <a:latin typeface="Arial Unicode MS" pitchFamily="1" charset="0"/>
                <a:ea typeface="ＭＳ Ｐゴシック" pitchFamily="1" charset="-128"/>
              </a:rPr>
              <a:t>o </a:t>
            </a:r>
            <a:r>
              <a:rPr lang="en-US" smtClean="0">
                <a:latin typeface="Arial Unicode MS" pitchFamily="1" charset="0"/>
                <a:ea typeface="ＭＳ Ｐゴシック" pitchFamily="1" charset="-128"/>
              </a:rPr>
              <a:t>is the effect of being in the first row--it is confounded with the period 1 effect and will not be estimated</a:t>
            </a:r>
          </a:p>
          <a:p>
            <a:pPr eaLnBrk="1" hangingPunct="1">
              <a:buFont typeface="Wingdings" pitchFamily="1" charset="2"/>
              <a:buChar char="n"/>
              <a:defRPr/>
            </a:pPr>
            <a:r>
              <a:rPr lang="en-US" smtClean="0">
                <a:latin typeface="Arial Unicode MS" pitchFamily="1" charset="0"/>
                <a:ea typeface="ＭＳ Ｐゴシック" pitchFamily="1" charset="-128"/>
              </a:rPr>
              <a:t>Each of these factors loses a df as a result</a:t>
            </a:r>
            <a:endParaRPr lang="en-US" smtClean="0">
              <a:latin typeface="Symbol" pitchFamily="1" charset="2"/>
              <a:ea typeface="ＭＳ Ｐゴシック" pitchFamily="1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Residua Treatment ANOVA</a:t>
            </a:r>
            <a:endParaRPr lang="en-US" sz="4000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>
              <a:latin typeface="Arial Unicode MS" pitchFamily="1" charset="0"/>
              <a:ea typeface="ＭＳ Ｐゴシック" pitchFamily="1" charset="-128"/>
            </a:endParaRPr>
          </a:p>
          <a:p>
            <a:pPr eaLnBrk="1" hangingPunct="1">
              <a:lnSpc>
                <a:spcPct val="75000"/>
              </a:lnSpc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</a:t>
            </a:r>
            <a:r>
              <a:rPr lang="en-US" u="sng" dirty="0" smtClean="0">
                <a:latin typeface="Arial Unicode MS" pitchFamily="1" charset="0"/>
                <a:ea typeface="ＭＳ Ｐゴシック" pitchFamily="1" charset="-128"/>
              </a:rPr>
              <a:t>Source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</a:t>
            </a:r>
            <a:r>
              <a:rPr lang="en-US" u="sng" dirty="0" smtClean="0">
                <a:latin typeface="Arial Unicode MS" pitchFamily="1" charset="0"/>
                <a:ea typeface="ＭＳ Ｐゴシック" pitchFamily="1" charset="-128"/>
              </a:rPr>
              <a:t>Usual </a:t>
            </a:r>
            <a:r>
              <a:rPr lang="en-US" u="sng" dirty="0" err="1" smtClean="0">
                <a:latin typeface="Arial Unicode MS" pitchFamily="1" charset="0"/>
                <a:ea typeface="ＭＳ Ｐゴシック" pitchFamily="1" charset="-128"/>
              </a:rPr>
              <a:t>df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</a:t>
            </a:r>
            <a:r>
              <a:rPr lang="en-US" u="sng" dirty="0" smtClean="0">
                <a:latin typeface="Arial Unicode MS" pitchFamily="1" charset="0"/>
                <a:ea typeface="ＭＳ Ｐゴシック" pitchFamily="1" charset="-128"/>
              </a:rPr>
              <a:t>Type III </a:t>
            </a:r>
            <a:r>
              <a:rPr lang="en-US" u="sng" dirty="0" err="1" smtClean="0">
                <a:latin typeface="Arial Unicode MS" pitchFamily="1" charset="0"/>
                <a:ea typeface="ＭＳ Ｐゴシック" pitchFamily="1" charset="-128"/>
              </a:rPr>
              <a:t>df</a:t>
            </a:r>
            <a:endParaRPr lang="en-US" u="sng" dirty="0" smtClean="0">
              <a:latin typeface="Arial Unicode MS" pitchFamily="1" charset="0"/>
              <a:ea typeface="ＭＳ Ｐゴシック" pitchFamily="1" charset="-128"/>
            </a:endParaRPr>
          </a:p>
          <a:p>
            <a:pPr eaLnBrk="1" hangingPunct="1">
              <a:lnSpc>
                <a:spcPct val="75000"/>
              </a:lnSpc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Treatment	n-1		n-1</a:t>
            </a:r>
          </a:p>
          <a:p>
            <a:pPr eaLnBrk="1" hangingPunct="1">
              <a:lnSpc>
                <a:spcPct val="75000"/>
              </a:lnSpc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Period		n-1		n-2</a:t>
            </a:r>
          </a:p>
          <a:p>
            <a:pPr eaLnBrk="1" hangingPunct="1">
              <a:lnSpc>
                <a:spcPct val="75000"/>
              </a:lnSpc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Subject		sn-1		sn-1</a:t>
            </a:r>
          </a:p>
          <a:p>
            <a:pPr eaLnBrk="1" hangingPunct="1">
              <a:lnSpc>
                <a:spcPct val="75000"/>
              </a:lnSpc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Res </a:t>
            </a:r>
            <a:r>
              <a:rPr lang="en-US" dirty="0" err="1" smtClean="0">
                <a:latin typeface="Arial Unicode MS" pitchFamily="1" charset="0"/>
                <a:ea typeface="ＭＳ Ｐゴシック" pitchFamily="1" charset="-128"/>
              </a:rPr>
              <a:t>Trt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n		n-1</a:t>
            </a:r>
          </a:p>
          <a:p>
            <a:pPr eaLnBrk="1" hangingPunct="1">
              <a:lnSpc>
                <a:spcPct val="75000"/>
              </a:lnSpc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Error			By subtraction</a:t>
            </a:r>
          </a:p>
          <a:p>
            <a:pPr eaLnBrk="1" hangingPunct="1">
              <a:lnSpc>
                <a:spcPct val="75000"/>
              </a:lnSpc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Total			sn</a:t>
            </a:r>
            <a:r>
              <a:rPr lang="en-US" baseline="30000" dirty="0" smtClean="0">
                <a:latin typeface="Arial Unicode MS" pitchFamily="1" charset="0"/>
                <a:ea typeface="ＭＳ Ｐゴシック" pitchFamily="1" charset="-128"/>
              </a:rPr>
              <a:t>2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-1</a:t>
            </a:r>
            <a:r>
              <a:rPr lang="en-US" smtClean="0">
                <a:latin typeface="Arial Unicode MS" pitchFamily="1" charset="0"/>
                <a:ea typeface="ＭＳ Ｐゴシック" pitchFamily="1" charset="-128"/>
              </a:rPr>
              <a:t>	sn</a:t>
            </a:r>
            <a:r>
              <a:rPr lang="en-US" baseline="30000" smtClean="0">
                <a:latin typeface="Arial Unicode MS" pitchFamily="1" charset="0"/>
                <a:ea typeface="ＭＳ Ｐゴシック" pitchFamily="1" charset="-128"/>
              </a:rPr>
              <a:t>2</a:t>
            </a:r>
            <a:r>
              <a:rPr lang="en-US" smtClean="0">
                <a:latin typeface="Arial Unicode MS" pitchFamily="1" charset="0"/>
                <a:ea typeface="ＭＳ Ｐゴシック" pitchFamily="1" charset="-128"/>
              </a:rPr>
              <a:t>-1</a:t>
            </a:r>
            <a:endParaRPr lang="en-US" dirty="0" smtClean="0">
              <a:latin typeface="Arial Unicode MS" pitchFamily="1" charset="0"/>
              <a:ea typeface="ＭＳ Ｐゴシック" pitchFamily="1" charset="-128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>
              <a:latin typeface="Arial Unicode MS" pitchFamily="1" charset="0"/>
              <a:ea typeface="ＭＳ Ｐゴシック" pitchFamily="1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Replicated Latin </a:t>
            </a:r>
            <a:r>
              <a:rPr lang="en-US" dirty="0" smtClean="0"/>
              <a:t>Squares-Case 2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1" charset="2"/>
              <a:buChar char="n"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Case 2: Different Operator, Same Batch</a:t>
            </a:r>
          </a:p>
          <a:p>
            <a:pPr eaLnBrk="1" hangingPunct="1">
              <a:lnSpc>
                <a:spcPct val="75000"/>
              </a:lnSpc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</a:t>
            </a:r>
            <a:r>
              <a:rPr lang="en-US" u="sng" dirty="0" smtClean="0">
                <a:latin typeface="Arial Unicode MS" pitchFamily="1" charset="0"/>
                <a:ea typeface="ＭＳ Ｐゴシック" pitchFamily="1" charset="-128"/>
              </a:rPr>
              <a:t>Source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</a:t>
            </a:r>
            <a:r>
              <a:rPr lang="en-US" u="sng" dirty="0" err="1" smtClean="0">
                <a:latin typeface="Arial Unicode MS" pitchFamily="1" charset="0"/>
                <a:ea typeface="ＭＳ Ｐゴシック" pitchFamily="1" charset="-128"/>
              </a:rPr>
              <a:t>df</a:t>
            </a:r>
            <a:endParaRPr lang="en-US" dirty="0" smtClean="0">
              <a:latin typeface="Arial Unicode MS" pitchFamily="1" charset="0"/>
              <a:ea typeface="ＭＳ Ｐゴシック" pitchFamily="1" charset="-128"/>
            </a:endParaRPr>
          </a:p>
          <a:p>
            <a:pPr eaLnBrk="1" hangingPunct="1">
              <a:lnSpc>
                <a:spcPct val="75000"/>
              </a:lnSpc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Treatment	n-1</a:t>
            </a:r>
          </a:p>
          <a:p>
            <a:pPr eaLnBrk="1" hangingPunct="1">
              <a:lnSpc>
                <a:spcPct val="75000"/>
              </a:lnSpc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Batch		n-1</a:t>
            </a:r>
          </a:p>
          <a:p>
            <a:pPr eaLnBrk="1" hangingPunct="1">
              <a:lnSpc>
                <a:spcPct val="75000"/>
              </a:lnSpc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Operator		sn-1</a:t>
            </a:r>
          </a:p>
          <a:p>
            <a:pPr eaLnBrk="1" hangingPunct="1">
              <a:lnSpc>
                <a:spcPct val="75000"/>
              </a:lnSpc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	O(S)			s(n-1)</a:t>
            </a:r>
          </a:p>
          <a:p>
            <a:pPr eaLnBrk="1" hangingPunct="1">
              <a:lnSpc>
                <a:spcPct val="75000"/>
              </a:lnSpc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	Square		s-1</a:t>
            </a:r>
          </a:p>
          <a:p>
            <a:pPr eaLnBrk="1" hangingPunct="1">
              <a:lnSpc>
                <a:spcPct val="75000"/>
              </a:lnSpc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Error			By subtraction</a:t>
            </a:r>
          </a:p>
          <a:p>
            <a:pPr eaLnBrk="1" hangingPunct="1">
              <a:lnSpc>
                <a:spcPct val="75000"/>
              </a:lnSpc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Total			sn</a:t>
            </a:r>
            <a:r>
              <a:rPr lang="en-US" baseline="30000" dirty="0" smtClean="0">
                <a:latin typeface="Arial Unicode MS" pitchFamily="1" charset="0"/>
                <a:ea typeface="ＭＳ Ｐゴシック" pitchFamily="1" charset="-128"/>
              </a:rPr>
              <a:t>2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-1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>
              <a:latin typeface="Arial Unicode MS" pitchFamily="1" charset="0"/>
              <a:ea typeface="ＭＳ Ｐゴシック" pitchFamily="1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Replicated Latin </a:t>
            </a:r>
            <a:r>
              <a:rPr lang="en-US" dirty="0" smtClean="0"/>
              <a:t>Squares-Case 3a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1" charset="2"/>
              <a:buChar char="n"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Case 3: Different Operator, Different Batch</a:t>
            </a:r>
          </a:p>
          <a:p>
            <a:pPr eaLnBrk="1" hangingPunct="1">
              <a:lnSpc>
                <a:spcPct val="75000"/>
              </a:lnSpc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</a:t>
            </a:r>
            <a:r>
              <a:rPr lang="en-US" u="sng" dirty="0" smtClean="0">
                <a:latin typeface="Arial Unicode MS" pitchFamily="1" charset="0"/>
                <a:ea typeface="ＭＳ Ｐゴシック" pitchFamily="1" charset="-128"/>
              </a:rPr>
              <a:t>Source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</a:t>
            </a:r>
            <a:r>
              <a:rPr lang="en-US" u="sng" dirty="0" err="1" smtClean="0">
                <a:latin typeface="Arial Unicode MS" pitchFamily="1" charset="0"/>
                <a:ea typeface="ＭＳ Ｐゴシック" pitchFamily="1" charset="-128"/>
              </a:rPr>
              <a:t>df</a:t>
            </a:r>
            <a:endParaRPr lang="en-US" dirty="0" smtClean="0">
              <a:latin typeface="Arial Unicode MS" pitchFamily="1" charset="0"/>
              <a:ea typeface="ＭＳ Ｐゴシック" pitchFamily="1" charset="-128"/>
            </a:endParaRPr>
          </a:p>
          <a:p>
            <a:pPr eaLnBrk="1" hangingPunct="1">
              <a:lnSpc>
                <a:spcPct val="75000"/>
              </a:lnSpc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Treatment	n-1</a:t>
            </a:r>
          </a:p>
          <a:p>
            <a:pPr eaLnBrk="1" hangingPunct="1">
              <a:lnSpc>
                <a:spcPct val="75000"/>
              </a:lnSpc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Batch		sn-1</a:t>
            </a:r>
          </a:p>
          <a:p>
            <a:pPr eaLnBrk="1" hangingPunct="1">
              <a:lnSpc>
                <a:spcPct val="75000"/>
              </a:lnSpc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Operator		sn-1</a:t>
            </a:r>
          </a:p>
          <a:p>
            <a:pPr eaLnBrk="1" hangingPunct="1">
              <a:lnSpc>
                <a:spcPct val="75000"/>
              </a:lnSpc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Error			By subtraction</a:t>
            </a:r>
          </a:p>
          <a:p>
            <a:pPr eaLnBrk="1" hangingPunct="1">
              <a:lnSpc>
                <a:spcPct val="75000"/>
              </a:lnSpc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Total			sn</a:t>
            </a:r>
            <a:r>
              <a:rPr lang="en-US" baseline="30000" dirty="0" smtClean="0">
                <a:latin typeface="Arial Unicode MS" pitchFamily="1" charset="0"/>
                <a:ea typeface="ＭＳ Ｐゴシック" pitchFamily="1" charset="-128"/>
              </a:rPr>
              <a:t>2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-1</a:t>
            </a:r>
          </a:p>
          <a:p>
            <a:pPr lvl="1" eaLnBrk="1" hangingPunct="1">
              <a:defRPr/>
            </a:pPr>
            <a:endParaRPr lang="en-US" dirty="0" smtClean="0">
              <a:latin typeface="Arial Unicode MS" pitchFamily="1" charset="0"/>
              <a:ea typeface="ＭＳ Ｐゴシック" pitchFamily="1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Replicated Latin </a:t>
            </a:r>
            <a:r>
              <a:rPr lang="en-US" dirty="0" smtClean="0"/>
              <a:t>Squares-Case 3b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1" charset="2"/>
              <a:buChar char="n"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Case 3: Different Operator, Different Batch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Char char="n"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Montgomery’s approach</a:t>
            </a:r>
          </a:p>
          <a:p>
            <a:pPr eaLnBrk="1" hangingPunct="1">
              <a:lnSpc>
                <a:spcPct val="75000"/>
              </a:lnSpc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</a:t>
            </a:r>
            <a:r>
              <a:rPr lang="en-US" u="sng" dirty="0" smtClean="0">
                <a:latin typeface="Arial Unicode MS" pitchFamily="1" charset="0"/>
                <a:ea typeface="ＭＳ Ｐゴシック" pitchFamily="1" charset="-128"/>
              </a:rPr>
              <a:t>Source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	</a:t>
            </a:r>
            <a:r>
              <a:rPr lang="en-US" u="sng" dirty="0" err="1" smtClean="0">
                <a:latin typeface="Arial Unicode MS" pitchFamily="1" charset="0"/>
                <a:ea typeface="ＭＳ Ｐゴシック" pitchFamily="1" charset="-128"/>
              </a:rPr>
              <a:t>df</a:t>
            </a:r>
            <a:endParaRPr lang="en-US" dirty="0" smtClean="0">
              <a:latin typeface="Arial Unicode MS" pitchFamily="1" charset="0"/>
              <a:ea typeface="ＭＳ Ｐゴシック" pitchFamily="1" charset="-128"/>
            </a:endParaRPr>
          </a:p>
          <a:p>
            <a:pPr eaLnBrk="1" hangingPunct="1">
              <a:lnSpc>
                <a:spcPct val="75000"/>
              </a:lnSpc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Treatment		n-1</a:t>
            </a:r>
          </a:p>
          <a:p>
            <a:pPr eaLnBrk="1" hangingPunct="1">
              <a:lnSpc>
                <a:spcPct val="75000"/>
              </a:lnSpc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Batch(Square)		s(n-1)</a:t>
            </a:r>
          </a:p>
          <a:p>
            <a:pPr eaLnBrk="1" hangingPunct="1">
              <a:lnSpc>
                <a:spcPct val="75000"/>
              </a:lnSpc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Operator(Square)	s(n-1)</a:t>
            </a:r>
          </a:p>
          <a:p>
            <a:pPr eaLnBrk="1" hangingPunct="1">
              <a:lnSpc>
                <a:spcPct val="75000"/>
              </a:lnSpc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Square			s-1</a:t>
            </a:r>
          </a:p>
          <a:p>
            <a:pPr eaLnBrk="1" hangingPunct="1">
              <a:lnSpc>
                <a:spcPct val="75000"/>
              </a:lnSpc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Error				By subtraction</a:t>
            </a:r>
          </a:p>
          <a:p>
            <a:pPr eaLnBrk="1" hangingPunct="1">
              <a:lnSpc>
                <a:spcPct val="75000"/>
              </a:lnSpc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Total				sn</a:t>
            </a:r>
            <a:r>
              <a:rPr lang="en-US" baseline="30000" dirty="0" smtClean="0">
                <a:latin typeface="Arial Unicode MS" pitchFamily="1" charset="0"/>
                <a:ea typeface="ＭＳ Ｐゴシック" pitchFamily="1" charset="-128"/>
              </a:rPr>
              <a:t>2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-1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>
              <a:latin typeface="Arial Unicode MS" pitchFamily="1" charset="0"/>
              <a:ea typeface="ＭＳ Ｐゴシック" pitchFamily="1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Crossover Design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1" charset="2"/>
              <a:buChar char="n"/>
              <a:defRPr/>
            </a:pPr>
            <a:r>
              <a:rPr lang="en-US" smtClean="0">
                <a:latin typeface="Arial Unicode MS" pitchFamily="1" charset="0"/>
                <a:ea typeface="ＭＳ Ｐゴシック" pitchFamily="1" charset="-128"/>
              </a:rPr>
              <a:t>Two blocking factors: subject and period</a:t>
            </a:r>
          </a:p>
          <a:p>
            <a:pPr eaLnBrk="1" hangingPunct="1">
              <a:buFont typeface="Wingdings" pitchFamily="1" charset="2"/>
              <a:buChar char="n"/>
              <a:defRPr/>
            </a:pPr>
            <a:r>
              <a:rPr lang="en-US" smtClean="0">
                <a:latin typeface="Arial Unicode MS" pitchFamily="1" charset="0"/>
                <a:ea typeface="ＭＳ Ｐゴシック" pitchFamily="1" charset="-128"/>
              </a:rPr>
              <a:t>Used in clinical trials</a:t>
            </a:r>
          </a:p>
          <a:p>
            <a:pPr algn="ctr" eaLnBrk="1" hangingPunct="1">
              <a:buFontTx/>
              <a:buNone/>
              <a:defRPr/>
            </a:pPr>
            <a:r>
              <a:rPr lang="en-US" smtClean="0">
                <a:latin typeface="Arial Unicode MS" pitchFamily="1" charset="0"/>
                <a:ea typeface="ＭＳ Ｐゴシック" pitchFamily="1" charset="-128"/>
              </a:rPr>
              <a:t>Subject</a:t>
            </a:r>
          </a:p>
          <a:p>
            <a:pPr eaLnBrk="1" hangingPunct="1">
              <a:buFontTx/>
              <a:buNone/>
              <a:defRPr/>
            </a:pPr>
            <a:r>
              <a:rPr lang="en-US" smtClean="0">
                <a:latin typeface="Arial Unicode MS" pitchFamily="1" charset="0"/>
                <a:ea typeface="ＭＳ Ｐゴシック" pitchFamily="1" charset="-128"/>
              </a:rPr>
              <a:t>			1	2	3	4	5	6</a:t>
            </a:r>
          </a:p>
          <a:p>
            <a:pPr eaLnBrk="1" hangingPunct="1">
              <a:buFontTx/>
              <a:buNone/>
              <a:defRPr/>
            </a:pPr>
            <a:r>
              <a:rPr lang="en-US" smtClean="0">
                <a:latin typeface="Arial Unicode MS" pitchFamily="1" charset="0"/>
                <a:ea typeface="ＭＳ Ｐゴシック" pitchFamily="1" charset="-128"/>
              </a:rPr>
              <a:t>Period 1	A	A	B	A	B	B</a:t>
            </a:r>
          </a:p>
          <a:p>
            <a:pPr eaLnBrk="1" hangingPunct="1">
              <a:buFontTx/>
              <a:buNone/>
              <a:defRPr/>
            </a:pPr>
            <a:r>
              <a:rPr lang="en-US" smtClean="0">
                <a:latin typeface="Arial Unicode MS" pitchFamily="1" charset="0"/>
                <a:ea typeface="ＭＳ Ｐゴシック" pitchFamily="1" charset="-128"/>
              </a:rPr>
              <a:t>Period 2	B	B	A	B	A	A</a:t>
            </a:r>
          </a:p>
          <a:p>
            <a:pPr eaLnBrk="1" hangingPunct="1">
              <a:buFont typeface="Wingdings" pitchFamily="1" charset="2"/>
              <a:buChar char="n"/>
              <a:defRPr/>
            </a:pPr>
            <a:endParaRPr lang="en-US" smtClean="0">
              <a:latin typeface="Arial Unicode MS" pitchFamily="1" charset="0"/>
              <a:ea typeface="ＭＳ Ｐゴシック" pitchFamily="1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6" descr="A 2 by 2 standard Latin square&#10;" title="Latin Square 3"/>
          <p:cNvSpPr>
            <a:spLocks noChangeArrowheads="1"/>
          </p:cNvSpPr>
          <p:nvPr/>
        </p:nvSpPr>
        <p:spPr bwMode="auto">
          <a:xfrm>
            <a:off x="5943600" y="3408363"/>
            <a:ext cx="1371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1509" name="Rectangle 5" descr="A 2 by 2 standard latin square" title="Latin Square 2"/>
          <p:cNvSpPr>
            <a:spLocks noChangeArrowheads="1"/>
          </p:cNvSpPr>
          <p:nvPr/>
        </p:nvSpPr>
        <p:spPr bwMode="auto">
          <a:xfrm>
            <a:off x="4114800" y="3429000"/>
            <a:ext cx="1371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1508" name="Rectangle 4" descr="A 2 by 2 standard latin square" title="Latin Square 1"/>
          <p:cNvSpPr>
            <a:spLocks noChangeArrowheads="1"/>
          </p:cNvSpPr>
          <p:nvPr/>
        </p:nvSpPr>
        <p:spPr bwMode="auto">
          <a:xfrm>
            <a:off x="2286000" y="3429000"/>
            <a:ext cx="1371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219" name="Rectangle 3" descr="A 2 by 2 standard latin square" title="Latin Square 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1" charset="2"/>
              <a:buChar char="n"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Rearrange as a replicated Latin Square</a:t>
            </a:r>
          </a:p>
          <a:p>
            <a:pPr algn="ctr" eaLnBrk="1" hangingPunct="1"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Subject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	1	3	2	5	4	6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Period 1	A	B	A	B	A	B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Period 2	B	A	B	A	B	A</a:t>
            </a:r>
          </a:p>
          <a:p>
            <a:pPr eaLnBrk="1" hangingPunct="1">
              <a:buFont typeface="Wingdings" pitchFamily="1" charset="2"/>
              <a:buChar char="n"/>
              <a:defRPr/>
            </a:pPr>
            <a:endParaRPr lang="en-US" dirty="0" smtClean="0">
              <a:latin typeface="Arial Unicode MS" pitchFamily="1" charset="0"/>
              <a:ea typeface="ＭＳ Ｐゴシック" pitchFamily="1" charset="-128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Crossover </a:t>
            </a:r>
            <a:r>
              <a:rPr lang="en-US" dirty="0" smtClean="0"/>
              <a:t>Design as Replicated Latin Square</a:t>
            </a: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Crossover Designs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1" charset="2"/>
              <a:buChar char="n"/>
              <a:defRPr/>
            </a:pPr>
            <a:r>
              <a:rPr lang="en-US" dirty="0" err="1" smtClean="0">
                <a:latin typeface="Arial Unicode MS" pitchFamily="1" charset="0"/>
                <a:ea typeface="ＭＳ Ｐゴシック" pitchFamily="1" charset="-128"/>
              </a:rPr>
              <a:t>Yandell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 uses a different approach, in which </a:t>
            </a:r>
          </a:p>
          <a:p>
            <a:pPr lvl="1" eaLnBrk="1" hangingPunct="1"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Sequence is a factor (basically the WP factor)</a:t>
            </a:r>
          </a:p>
          <a:p>
            <a:pPr lvl="1" eaLnBrk="1" hangingPunct="1"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Subjects are nested in sequence</a:t>
            </a:r>
            <a:r>
              <a:rPr lang="en-US" dirty="0"/>
              <a:t>	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 </a:t>
            </a:r>
            <a:r>
              <a:rPr lang="en-US" dirty="0"/>
              <a:t>		</a:t>
            </a:r>
            <a:r>
              <a:rPr lang="en-US" dirty="0" smtClean="0"/>
              <a:t>	1	2</a:t>
            </a:r>
            <a:r>
              <a:rPr lang="en-US" dirty="0"/>
              <a:t>	3	4	5	6	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Period 1	A	B	C	</a:t>
            </a:r>
            <a:r>
              <a:rPr lang="en-US" dirty="0" smtClean="0"/>
              <a:t>C</a:t>
            </a:r>
            <a:r>
              <a:rPr lang="en-US" dirty="0"/>
              <a:t>	A	</a:t>
            </a:r>
            <a:r>
              <a:rPr lang="en-US" dirty="0" smtClean="0"/>
              <a:t>B</a:t>
            </a: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Period 2	B	C	</a:t>
            </a:r>
            <a:r>
              <a:rPr lang="en-US" dirty="0" smtClean="0"/>
              <a:t>A</a:t>
            </a:r>
            <a:r>
              <a:rPr lang="en-US" dirty="0"/>
              <a:t>	</a:t>
            </a:r>
            <a:r>
              <a:rPr lang="en-US" dirty="0" smtClean="0"/>
              <a:t>B</a:t>
            </a:r>
            <a:r>
              <a:rPr lang="en-US" dirty="0"/>
              <a:t>	</a:t>
            </a:r>
            <a:r>
              <a:rPr lang="en-US" dirty="0" smtClean="0"/>
              <a:t>C	A</a:t>
            </a:r>
            <a:r>
              <a:rPr lang="en-US" dirty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Period 3	C	</a:t>
            </a:r>
            <a:r>
              <a:rPr lang="en-US" dirty="0" smtClean="0"/>
              <a:t>A</a:t>
            </a:r>
            <a:r>
              <a:rPr lang="en-US" dirty="0"/>
              <a:t>	</a:t>
            </a:r>
            <a:r>
              <a:rPr lang="en-US" dirty="0" smtClean="0"/>
              <a:t>B</a:t>
            </a:r>
            <a:r>
              <a:rPr lang="en-US" dirty="0"/>
              <a:t>	</a:t>
            </a:r>
            <a:r>
              <a:rPr lang="en-US" dirty="0" smtClean="0"/>
              <a:t>A</a:t>
            </a:r>
            <a:r>
              <a:rPr lang="en-US" dirty="0"/>
              <a:t>	</a:t>
            </a:r>
            <a:r>
              <a:rPr lang="en-US" dirty="0" smtClean="0"/>
              <a:t>B	C</a:t>
            </a:r>
            <a:r>
              <a:rPr lang="en-US" dirty="0"/>
              <a:t>	</a:t>
            </a:r>
          </a:p>
          <a:p>
            <a:pPr marL="457200" lvl="1" indent="0" eaLnBrk="1" hangingPunct="1">
              <a:buNone/>
              <a:defRPr/>
            </a:pPr>
            <a:endParaRPr lang="en-US" dirty="0" smtClean="0">
              <a:latin typeface="Arial Unicode MS" pitchFamily="1" charset="0"/>
              <a:ea typeface="ＭＳ Ｐゴシック" pitchFamily="1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Crossover </a:t>
            </a:r>
            <a:r>
              <a:rPr lang="en-US" dirty="0" smtClean="0"/>
              <a:t>Designs-</a:t>
            </a:r>
            <a:r>
              <a:rPr lang="en-US" dirty="0" err="1" smtClean="0"/>
              <a:t>Yandell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1" charset="2"/>
              <a:buChar char="n"/>
              <a:defRPr/>
            </a:pPr>
            <a:r>
              <a:rPr lang="en-US" dirty="0" err="1" smtClean="0">
                <a:latin typeface="Arial Unicode MS" pitchFamily="1" charset="0"/>
                <a:ea typeface="ＭＳ Ｐゴシック" pitchFamily="1" charset="-128"/>
              </a:rPr>
              <a:t>Yandell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 uses a different approach, in which </a:t>
            </a:r>
          </a:p>
          <a:p>
            <a:pPr lvl="1" eaLnBrk="1" hangingPunct="1"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Period is an effect (I’d call it a common SP)</a:t>
            </a:r>
          </a:p>
          <a:p>
            <a:pPr lvl="1" eaLnBrk="1" hangingPunct="1"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Treatment (which depends on period and sequence) is the Latin letter effect (SP factor)</a:t>
            </a:r>
          </a:p>
          <a:p>
            <a:pPr lvl="1" eaLnBrk="1" hangingPunct="1"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Carryover is eventually treated the same way we treat it</a:t>
            </a:r>
          </a:p>
        </p:txBody>
      </p:sp>
    </p:spTree>
    <p:extLst>
      <p:ext uri="{BB962C8B-B14F-4D97-AF65-F5344CB8AC3E}">
        <p14:creationId xmlns:p14="http://schemas.microsoft.com/office/powerpoint/2010/main" val="3991937035"/>
      </p:ext>
    </p:extLst>
  </p:cSld>
  <p:clrMapOvr>
    <a:masterClrMapping/>
  </p:clrMapOvr>
  <p:transition spd="med">
    <p:dissolve/>
  </p:transition>
</p:sld>
</file>

<file path=ppt/theme/theme1.xml><?xml version="1.0" encoding="utf-8"?>
<a:theme xmlns:a="http://schemas.openxmlformats.org/drawingml/2006/main" name="Theme1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Chapter 9.pptx</Template>
  <TotalTime>11625</TotalTime>
  <Words>759</Words>
  <Application>Microsoft Office PowerPoint</Application>
  <PresentationFormat>On-screen Show (4:3)</PresentationFormat>
  <Paragraphs>164</Paragraphs>
  <Slides>23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 Unicode MS</vt:lpstr>
      <vt:lpstr>ＭＳ Ｐゴシック</vt:lpstr>
      <vt:lpstr>Calibri</vt:lpstr>
      <vt:lpstr>Symbol</vt:lpstr>
      <vt:lpstr>Tahoma</vt:lpstr>
      <vt:lpstr>Times</vt:lpstr>
      <vt:lpstr>Wingdings</vt:lpstr>
      <vt:lpstr>Theme1</vt:lpstr>
      <vt:lpstr>Document</vt:lpstr>
      <vt:lpstr>Equation</vt:lpstr>
      <vt:lpstr>Replicated Latin Squares</vt:lpstr>
      <vt:lpstr>Replicated Latin Squares-Case 1</vt:lpstr>
      <vt:lpstr>Replicated Latin Squares-Case 2</vt:lpstr>
      <vt:lpstr>Replicated Latin Squares-Case 3a</vt:lpstr>
      <vt:lpstr>Replicated Latin Squares-Case 3b</vt:lpstr>
      <vt:lpstr>Crossover Design</vt:lpstr>
      <vt:lpstr>Crossover Design as Replicated Latin Square</vt:lpstr>
      <vt:lpstr>Crossover Designs</vt:lpstr>
      <vt:lpstr>Crossover Designs-Yandell</vt:lpstr>
      <vt:lpstr>Crossover Designs Notes</vt:lpstr>
      <vt:lpstr>Crossover Designs-Example</vt:lpstr>
      <vt:lpstr>Crossover Designs-Case 2</vt:lpstr>
      <vt:lpstr>Carry-over in Crossover Designs</vt:lpstr>
      <vt:lpstr>Carry-over in Crossover Designs-Residual Treatment</vt:lpstr>
      <vt:lpstr>Carry-over in Crossover Designs-Balance</vt:lpstr>
      <vt:lpstr>Residual Treatment in Crossover Designs-Ex 1</vt:lpstr>
      <vt:lpstr>Residual Treatment in Crossover Designs-Ex 2</vt:lpstr>
      <vt:lpstr>Model with Residual Treatment</vt:lpstr>
      <vt:lpstr>Residual Treatment Example</vt:lpstr>
      <vt:lpstr>Example First Two Rows</vt:lpstr>
      <vt:lpstr>Example Next Two Rows</vt:lpstr>
      <vt:lpstr>Residual Treatment Effects</vt:lpstr>
      <vt:lpstr>Residua Treatment ANOVA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 Square Design</dc:title>
  <dc:creator>John and Rhonda Grego</dc:creator>
  <cp:lastModifiedBy>Grego John</cp:lastModifiedBy>
  <cp:revision>69</cp:revision>
  <dcterms:created xsi:type="dcterms:W3CDTF">2001-09-22T19:01:07Z</dcterms:created>
  <dcterms:modified xsi:type="dcterms:W3CDTF">2018-11-19T14:29:23Z</dcterms:modified>
</cp:coreProperties>
</file>