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120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645176-A83A-EE46-A838-F82477F93CBE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E1EA4-3606-3841-93F3-14233CD236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136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  <a:cs typeface="+mn-cs"/>
              </a:endParaRPr>
            </a:p>
          </p:txBody>
        </p:sp>
      </p:grpSp>
      <p:sp>
        <p:nvSpPr>
          <p:cNvPr id="512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fld id="{50695006-2718-A44E-AF9E-F0FD5074AFEB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BA82C-9838-4643-BF5C-D9525A70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fld id="{50695006-2718-A44E-AF9E-F0FD5074AFEB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BA82C-9838-4643-BF5C-D9525A70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fld id="{50695006-2718-A44E-AF9E-F0FD5074AFEB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BA82C-9838-4643-BF5C-D9525A70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fld id="{50695006-2718-A44E-AF9E-F0FD5074AFEB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BA82C-9838-4643-BF5C-D9525A70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fld id="{50695006-2718-A44E-AF9E-F0FD5074AFEB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BA82C-9838-4643-BF5C-D9525A70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fld id="{50695006-2718-A44E-AF9E-F0FD5074AFEB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BA82C-9838-4643-BF5C-D9525A70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fld id="{50695006-2718-A44E-AF9E-F0FD5074AFEB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BA82C-9838-4643-BF5C-D9525A70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fld id="{50695006-2718-A44E-AF9E-F0FD5074AFEB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BA82C-9838-4643-BF5C-D9525A70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fld id="{50695006-2718-A44E-AF9E-F0FD5074AFEB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BA82C-9838-4643-BF5C-D9525A70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fld id="{50695006-2718-A44E-AF9E-F0FD5074AFEB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BA82C-9838-4643-BF5C-D9525A70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fld id="{50695006-2718-A44E-AF9E-F0FD5074AFEB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BA82C-9838-4643-BF5C-D9525A70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fld id="{50695006-2718-A44E-AF9E-F0FD5074AFEB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BA82C-9838-4643-BF5C-D9525A70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fld id="{50695006-2718-A44E-AF9E-F0FD5074AFEB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BA82C-9838-4643-BF5C-D9525A70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 bright="-42000" contrast="-22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  <a:cs typeface="+mn-cs"/>
              </a:endParaRPr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  <a:cs typeface="+mn-cs"/>
              </a:endParaRPr>
            </a:p>
          </p:txBody>
        </p:sp>
      </p:grpSp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/>
                <a:cs typeface="+mn-cs"/>
              </a:defRPr>
            </a:lvl1pPr>
          </a:lstStyle>
          <a:p>
            <a:fld id="{50695006-2718-A44E-AF9E-F0FD5074AFEB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563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/>
                <a:cs typeface="+mn-cs"/>
              </a:defRPr>
            </a:lvl1pPr>
          </a:lstStyle>
          <a:p>
            <a:fld id="{546BA82C-9838-4643-BF5C-D9525A70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  <a:cs typeface="ＭＳ Ｐゴシック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Multiple Imputation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Imputation Estimation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Combining estimates in SAS is non-standard.</a:t>
            </a:r>
          </a:p>
          <a:p>
            <a:r>
              <a:rPr lang="en-US" dirty="0" smtClean="0"/>
              <a:t>Our example with </a:t>
            </a:r>
            <a:r>
              <a:rPr lang="en-US" dirty="0" err="1" smtClean="0"/>
              <a:t>LSMeans</a:t>
            </a:r>
            <a:r>
              <a:rPr lang="en-US" smtClean="0"/>
              <a:t> is </a:t>
            </a:r>
            <a:r>
              <a:rPr lang="en-US" dirty="0" smtClean="0"/>
              <a:t>atypical, and more straightforward than most.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Imputation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Missing data method developed by Donald Rubin</a:t>
            </a:r>
          </a:p>
          <a:p>
            <a:r>
              <a:rPr lang="en-US" dirty="0" smtClean="0"/>
              <a:t>Simulate multiple samples of “complete” data, and compute estimates and standard errors from the complete data.</a:t>
            </a:r>
          </a:p>
          <a:p>
            <a:r>
              <a:rPr lang="en-US" dirty="0" smtClean="0"/>
              <a:t>Rubin distinguished multiple imputation from</a:t>
            </a:r>
          </a:p>
          <a:p>
            <a:pPr lvl="1"/>
            <a:r>
              <a:rPr lang="en-US" dirty="0" smtClean="0"/>
              <a:t>Different models</a:t>
            </a:r>
          </a:p>
          <a:p>
            <a:pPr lvl="1"/>
            <a:r>
              <a:rPr lang="en-US" dirty="0" smtClean="0"/>
              <a:t>Same model</a:t>
            </a:r>
          </a:p>
          <a:p>
            <a:r>
              <a:rPr lang="en-US" dirty="0" smtClean="0"/>
              <a:t>We will focus on same-model multiple imputation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Missing Data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Missing data mechanisms</a:t>
            </a:r>
          </a:p>
          <a:p>
            <a:pPr lvl="1"/>
            <a:r>
              <a:rPr lang="en-US" dirty="0" smtClean="0"/>
              <a:t>MCAR (Missing completely at random)—missing data are a random subsample of complete data</a:t>
            </a:r>
          </a:p>
          <a:p>
            <a:pPr lvl="1"/>
            <a:r>
              <a:rPr lang="en-US" dirty="0" smtClean="0"/>
              <a:t>MAR (Missing at random)—missing data mechanism may depend on independent variables, but not the response</a:t>
            </a:r>
          </a:p>
        </p:txBody>
      </p:sp>
    </p:spTree>
  </p:cSld>
  <p:clrMapOvr>
    <a:masterClrMapping/>
  </p:clrMapOvr>
  <p:transition spd="med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Missing Data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Ignorable </a:t>
            </a:r>
            <a:r>
              <a:rPr lang="en-US" dirty="0" err="1" smtClean="0"/>
              <a:t>nonresponse</a:t>
            </a:r>
            <a:endParaRPr lang="en-US" dirty="0" smtClean="0"/>
          </a:p>
          <a:p>
            <a:pPr lvl="1"/>
            <a:r>
              <a:rPr lang="en-US" dirty="0" smtClean="0"/>
              <a:t>MCAR</a:t>
            </a:r>
          </a:p>
          <a:p>
            <a:pPr lvl="1"/>
            <a:r>
              <a:rPr lang="en-US" dirty="0" smtClean="0"/>
              <a:t>Parameter for missing process different from data parameters</a:t>
            </a:r>
          </a:p>
          <a:p>
            <a:r>
              <a:rPr lang="en-US" dirty="0" smtClean="0"/>
              <a:t>Example for discussion</a:t>
            </a:r>
          </a:p>
          <a:p>
            <a:pPr lvl="1"/>
            <a:r>
              <a:rPr lang="en-US" dirty="0" smtClean="0"/>
              <a:t>Growth curve models for largemouth bass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 Teachers, 3 methods, </a:t>
            </a:r>
            <a:r>
              <a:rPr lang="en-US" i="1" dirty="0" smtClean="0"/>
              <a:t>Y</a:t>
            </a:r>
            <a:r>
              <a:rPr lang="en-US" dirty="0" smtClean="0"/>
              <a:t>=relative improvement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494142"/>
              </p:ext>
            </p:extLst>
          </p:nvPr>
        </p:nvGraphicFramePr>
        <p:xfrm>
          <a:off x="872147" y="2940847"/>
          <a:ext cx="7131114" cy="2699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519"/>
                <a:gridCol w="1188519"/>
                <a:gridCol w="1188519"/>
                <a:gridCol w="1188519"/>
                <a:gridCol w="1188519"/>
                <a:gridCol w="1188519"/>
              </a:tblGrid>
              <a:tr h="940009">
                <a:tc>
                  <a:txBody>
                    <a:bodyPr/>
                    <a:lstStyle/>
                    <a:p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Teacher 1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Teacher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Teacher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Teacher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Teacher 5</a:t>
                      </a:r>
                      <a:endParaRPr lang="en-US" dirty="0"/>
                    </a:p>
                  </a:txBody>
                  <a:tcPr/>
                </a:tc>
              </a:tr>
              <a:tr h="586484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10, 7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586484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4,5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586484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Imputation 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Repeated draws </a:t>
            </a:r>
            <a:r>
              <a:rPr lang="en-US" i="1" dirty="0" err="1" smtClean="0"/>
              <a:t>i</a:t>
            </a:r>
            <a:r>
              <a:rPr lang="en-US" i="1" dirty="0" smtClean="0"/>
              <a:t>=1,…,M</a:t>
            </a:r>
            <a:r>
              <a:rPr lang="en-US" dirty="0" smtClean="0"/>
              <a:t> from the posterior predictive distribution of the missing data.</a:t>
            </a:r>
          </a:p>
          <a:p>
            <a:r>
              <a:rPr lang="en-US" dirty="0" smtClean="0"/>
              <a:t>The complete data sets have the same set of fully observed responses.</a:t>
            </a:r>
          </a:p>
          <a:p>
            <a:r>
              <a:rPr lang="en-US" dirty="0" smtClean="0"/>
              <a:t>In practice, there are numerous ways to generate complete data.</a:t>
            </a:r>
          </a:p>
          <a:p>
            <a:r>
              <a:rPr lang="en-US" dirty="0" smtClean="0"/>
              <a:t>Introductory methods rely on </a:t>
            </a:r>
            <a:r>
              <a:rPr lang="en-US" i="1" dirty="0" smtClean="0"/>
              <a:t>monotone</a:t>
            </a:r>
            <a:r>
              <a:rPr lang="en-US" dirty="0" smtClean="0"/>
              <a:t> </a:t>
            </a:r>
            <a:r>
              <a:rPr lang="en-US" dirty="0" err="1" smtClean="0"/>
              <a:t>missingness</a:t>
            </a:r>
            <a:r>
              <a:rPr lang="en-US" dirty="0" smtClean="0"/>
              <a:t>, and classic results for conditional distributions of jointly multivariate normal random variables.</a:t>
            </a:r>
          </a:p>
        </p:txBody>
      </p:sp>
    </p:spTree>
  </p:cSld>
  <p:clrMapOvr>
    <a:masterClrMapping/>
  </p:clrMapOvr>
  <p:transition spd="med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Imputation 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multivariate normal setting (some values of </a:t>
            </a:r>
            <a:r>
              <a:rPr lang="en-US" i="1" dirty="0" smtClean="0"/>
              <a:t>Y</a:t>
            </a:r>
            <a:r>
              <a:rPr lang="en-US" dirty="0" smtClean="0"/>
              <a:t> missing), we generate our draws from </a:t>
            </a:r>
            <a:r>
              <a:rPr lang="en-US" i="1" dirty="0" smtClean="0"/>
              <a:t>Y|X</a:t>
            </a:r>
            <a:r>
              <a:rPr lang="en-US" dirty="0" smtClean="0"/>
              <a:t>: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9511459"/>
              </p:ext>
            </p:extLst>
          </p:nvPr>
        </p:nvGraphicFramePr>
        <p:xfrm>
          <a:off x="1000125" y="3398838"/>
          <a:ext cx="7251700" cy="1471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Equation" r:id="rId3" imgW="3632040" imgH="736560" progId="Equation.3">
                  <p:embed/>
                </p:oleObj>
              </mc:Choice>
              <mc:Fallback>
                <p:oleObj name="Equation" r:id="rId3" imgW="3632040" imgH="7365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3398838"/>
                        <a:ext cx="7251700" cy="1471612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Imputation Estimation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Combining results from imputation for parameters of interest is surprisingly straightforward.  E.g., let </a:t>
            </a:r>
            <a:r>
              <a:rPr lang="en-US" i="1" dirty="0" smtClean="0">
                <a:latin typeface="Symbol"/>
              </a:rPr>
              <a:t>q</a:t>
            </a:r>
            <a:r>
              <a:rPr lang="en-US" dirty="0" smtClean="0">
                <a:latin typeface="Symbol"/>
              </a:rPr>
              <a:t> </a:t>
            </a:r>
            <a:r>
              <a:rPr lang="en-US" dirty="0" smtClean="0"/>
              <a:t>represent the PMM’s for Method.  We can compute </a:t>
            </a:r>
          </a:p>
          <a:p>
            <a:endParaRPr lang="en-US" i="1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0383620"/>
              </p:ext>
            </p:extLst>
          </p:nvPr>
        </p:nvGraphicFramePr>
        <p:xfrm>
          <a:off x="2332736" y="4105728"/>
          <a:ext cx="3974781" cy="887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Equation" r:id="rId3" imgW="1193800" imgH="266700" progId="Equation.3">
                  <p:embed/>
                </p:oleObj>
              </mc:Choice>
              <mc:Fallback>
                <p:oleObj name="Equation" r:id="rId3" imgW="1193800" imgH="2667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2736" y="4105728"/>
                        <a:ext cx="3974781" cy="887983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Imputation Estimation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estimate and its standard error can be computed as: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789677"/>
              </p:ext>
            </p:extLst>
          </p:nvPr>
        </p:nvGraphicFramePr>
        <p:xfrm>
          <a:off x="2230381" y="2893901"/>
          <a:ext cx="4794250" cy="368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Equation" r:id="rId3" imgW="2361960" imgH="1815840" progId="Equation.3">
                  <p:embed/>
                </p:oleObj>
              </mc:Choice>
              <mc:Fallback>
                <p:oleObj name="Equation" r:id="rId3" imgW="2361960" imgH="18158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0381" y="2893901"/>
                        <a:ext cx="4794250" cy="3686175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dissolve/>
  </p:transition>
</p:sld>
</file>

<file path=ppt/theme/theme1.xml><?xml version="1.0" encoding="utf-8"?>
<a:theme xmlns:a="http://schemas.openxmlformats.org/drawingml/2006/main" name="Theme1">
  <a:themeElements>
    <a:clrScheme name="Slit 6">
      <a:dk1>
        <a:srgbClr val="0000AC"/>
      </a:dk1>
      <a:lt1>
        <a:srgbClr val="FFFFFF"/>
      </a:lt1>
      <a:dk2>
        <a:srgbClr val="000086"/>
      </a:dk2>
      <a:lt2>
        <a:srgbClr val="CCFFFF"/>
      </a:lt2>
      <a:accent1>
        <a:srgbClr val="0099FF"/>
      </a:accent1>
      <a:accent2>
        <a:srgbClr val="00B000"/>
      </a:accent2>
      <a:accent3>
        <a:srgbClr val="AAAAC3"/>
      </a:accent3>
      <a:accent4>
        <a:srgbClr val="DADADA"/>
      </a:accent4>
      <a:accent5>
        <a:srgbClr val="AACAFF"/>
      </a:accent5>
      <a:accent6>
        <a:srgbClr val="009F00"/>
      </a:accent6>
      <a:hlink>
        <a:srgbClr val="FFE701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Chapter 9.pptx</Template>
  <TotalTime>7418</TotalTime>
  <Words>302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Theme1</vt:lpstr>
      <vt:lpstr>Equation</vt:lpstr>
      <vt:lpstr>Microsoft Equation 3.0</vt:lpstr>
      <vt:lpstr>Multiple Imputation</vt:lpstr>
      <vt:lpstr>Multiple Imputation</vt:lpstr>
      <vt:lpstr>Missing Data mechanism</vt:lpstr>
      <vt:lpstr>Missing Data mechanism</vt:lpstr>
      <vt:lpstr>Computer Example</vt:lpstr>
      <vt:lpstr>Multiple Imputation simulation</vt:lpstr>
      <vt:lpstr>Multiple Imputation simulation</vt:lpstr>
      <vt:lpstr>Multiple Imputation Estimation</vt:lpstr>
      <vt:lpstr>Multiple Imputation Estimation</vt:lpstr>
      <vt:lpstr>Multiple Imputation Estimation</vt:lpstr>
    </vt:vector>
  </TitlesOfParts>
  <Company>USC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Multiple Imputation</dc:title>
  <dc:creator>John Grego</dc:creator>
  <cp:lastModifiedBy>grego</cp:lastModifiedBy>
  <cp:revision>19</cp:revision>
  <cp:lastPrinted>2010-11-23T15:32:20Z</cp:lastPrinted>
  <dcterms:created xsi:type="dcterms:W3CDTF">2012-08-09T12:51:28Z</dcterms:created>
  <dcterms:modified xsi:type="dcterms:W3CDTF">2012-11-20T18:40:34Z</dcterms:modified>
</cp:coreProperties>
</file>