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handoutMasterIdLst>
    <p:handoutMasterId r:id="rId18"/>
  </p:handoutMasterIdLst>
  <p:sldIdLst>
    <p:sldId id="256" r:id="rId2"/>
    <p:sldId id="257" r:id="rId3"/>
    <p:sldId id="258" r:id="rId4"/>
    <p:sldId id="259" r:id="rId5"/>
    <p:sldId id="267" r:id="rId6"/>
    <p:sldId id="268" r:id="rId7"/>
    <p:sldId id="271" r:id="rId8"/>
    <p:sldId id="269" r:id="rId9"/>
    <p:sldId id="260" r:id="rId10"/>
    <p:sldId id="275" r:id="rId11"/>
    <p:sldId id="276" r:id="rId12"/>
    <p:sldId id="261" r:id="rId13"/>
    <p:sldId id="273" r:id="rId14"/>
    <p:sldId id="272" r:id="rId15"/>
    <p:sldId id="274" r:id="rId16"/>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3" d="100"/>
          <a:sy n="73" d="100"/>
        </p:scale>
        <p:origin x="60" y="58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01068148-3D89-4099-A888-2FC60EFA16DE}" type="datetimeFigureOut">
              <a:rPr lang="en-US"/>
              <a:pPr>
                <a:defRPr/>
              </a:pPr>
              <a:t>11/29/2018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EDA28893-D57D-4F11-B95F-A4E206A3260F}" type="slidenum">
              <a:rPr lang="en-US"/>
              <a:pPr>
                <a:defRPr/>
              </a:pPr>
              <a:t>‹#›</a:t>
            </a:fld>
            <a:endParaRPr lang="en-US"/>
          </a:p>
        </p:txBody>
      </p:sp>
    </p:spTree>
    <p:extLst>
      <p:ext uri="{BB962C8B-B14F-4D97-AF65-F5344CB8AC3E}">
        <p14:creationId xmlns:p14="http://schemas.microsoft.com/office/powerpoint/2010/main" val="6977310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F93709F1-BCC6-4F9E-AF2B-4C84025D088A}" type="datetimeFigureOut">
              <a:rPr lang="en-US" smtClean="0"/>
              <a:t>11/29/2018</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D2C3DE61-9D82-4EE8-B1E1-8F24B25EC376}" type="slidenum">
              <a:rPr lang="en-US" smtClean="0"/>
              <a:t>‹#›</a:t>
            </a:fld>
            <a:endParaRPr lang="en-US"/>
          </a:p>
        </p:txBody>
      </p:sp>
    </p:spTree>
    <p:extLst>
      <p:ext uri="{BB962C8B-B14F-4D97-AF65-F5344CB8AC3E}">
        <p14:creationId xmlns:p14="http://schemas.microsoft.com/office/powerpoint/2010/main" val="364724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S=set.  Draw diagram</a:t>
            </a:r>
            <a:endParaRPr lang="en-US" dirty="0"/>
          </a:p>
        </p:txBody>
      </p:sp>
      <p:sp>
        <p:nvSpPr>
          <p:cNvPr id="4" name="Slide Number Placeholder 3"/>
          <p:cNvSpPr>
            <a:spLocks noGrp="1"/>
          </p:cNvSpPr>
          <p:nvPr>
            <p:ph type="sldNum" sz="quarter" idx="10"/>
          </p:nvPr>
        </p:nvSpPr>
        <p:spPr/>
        <p:txBody>
          <a:bodyPr/>
          <a:lstStyle/>
          <a:p>
            <a:fld id="{D2C3DE61-9D82-4EE8-B1E1-8F24B25EC376}" type="slidenum">
              <a:rPr lang="en-US" smtClean="0"/>
              <a:t>4</a:t>
            </a:fld>
            <a:endParaRPr lang="en-US"/>
          </a:p>
        </p:txBody>
      </p:sp>
    </p:spTree>
    <p:extLst>
      <p:ext uri="{BB962C8B-B14F-4D97-AF65-F5344CB8AC3E}">
        <p14:creationId xmlns:p14="http://schemas.microsoft.com/office/powerpoint/2010/main" val="3611047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Draw layout (assume s=1)</a:t>
            </a:r>
            <a:endParaRPr lang="en-US" dirty="0"/>
          </a:p>
        </p:txBody>
      </p:sp>
      <p:sp>
        <p:nvSpPr>
          <p:cNvPr id="4" name="Slide Number Placeholder 3"/>
          <p:cNvSpPr>
            <a:spLocks noGrp="1"/>
          </p:cNvSpPr>
          <p:nvPr>
            <p:ph type="sldNum" sz="quarter" idx="10"/>
          </p:nvPr>
        </p:nvSpPr>
        <p:spPr/>
        <p:txBody>
          <a:bodyPr/>
          <a:lstStyle/>
          <a:p>
            <a:fld id="{D2C3DE61-9D82-4EE8-B1E1-8F24B25EC376}" type="slidenum">
              <a:rPr lang="en-US" smtClean="0"/>
              <a:t>6</a:t>
            </a:fld>
            <a:endParaRPr lang="en-US"/>
          </a:p>
        </p:txBody>
      </p:sp>
    </p:spTree>
    <p:extLst>
      <p:ext uri="{BB962C8B-B14F-4D97-AF65-F5344CB8AC3E}">
        <p14:creationId xmlns:p14="http://schemas.microsoft.com/office/powerpoint/2010/main" val="3965557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Write</a:t>
            </a:r>
            <a:r>
              <a:rPr lang="en-US" baseline="0" dirty="0" smtClean="0"/>
              <a:t> out </a:t>
            </a:r>
            <a:r>
              <a:rPr lang="en-US" baseline="0" dirty="0" err="1" smtClean="0"/>
              <a:t>ybar</a:t>
            </a:r>
            <a:r>
              <a:rPr lang="en-US" baseline="0" dirty="0" smtClean="0"/>
              <a:t>(</a:t>
            </a:r>
            <a:r>
              <a:rPr lang="en-US" baseline="0" dirty="0" err="1" smtClean="0"/>
              <a:t>i</a:t>
            </a:r>
            <a:r>
              <a:rPr lang="en-US" baseline="0" dirty="0" smtClean="0"/>
              <a:t>..), E(</a:t>
            </a:r>
            <a:r>
              <a:rPr lang="en-US" baseline="0" dirty="0" err="1" smtClean="0"/>
              <a:t>ybar</a:t>
            </a:r>
            <a:r>
              <a:rPr lang="en-US" baseline="0" dirty="0" smtClean="0"/>
              <a:t>(</a:t>
            </a:r>
            <a:r>
              <a:rPr lang="en-US" baseline="0" dirty="0" err="1" smtClean="0"/>
              <a:t>i</a:t>
            </a:r>
            <a:r>
              <a:rPr lang="en-US" baseline="0" dirty="0" smtClean="0"/>
              <a:t>..)), V(</a:t>
            </a:r>
            <a:r>
              <a:rPr lang="en-US" baseline="0" dirty="0" err="1" smtClean="0"/>
              <a:t>ybar</a:t>
            </a:r>
            <a:r>
              <a:rPr lang="en-US" baseline="0" dirty="0" smtClean="0"/>
              <a:t>(</a:t>
            </a:r>
            <a:r>
              <a:rPr lang="en-US" baseline="0" dirty="0" err="1" smtClean="0"/>
              <a:t>i</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D2C3DE61-9D82-4EE8-B1E1-8F24B25EC376}" type="slidenum">
              <a:rPr lang="en-US" smtClean="0"/>
              <a:t>12</a:t>
            </a:fld>
            <a:endParaRPr lang="en-US"/>
          </a:p>
        </p:txBody>
      </p:sp>
    </p:spTree>
    <p:extLst>
      <p:ext uri="{BB962C8B-B14F-4D97-AF65-F5344CB8AC3E}">
        <p14:creationId xmlns:p14="http://schemas.microsoft.com/office/powerpoint/2010/main" val="3199962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Think how messy</a:t>
            </a:r>
            <a:r>
              <a:rPr lang="en-US" baseline="0" dirty="0" smtClean="0"/>
              <a:t> some of these comparisons could be based on the previous slide’s calculations</a:t>
            </a:r>
            <a:endParaRPr lang="en-US" dirty="0"/>
          </a:p>
        </p:txBody>
      </p:sp>
      <p:sp>
        <p:nvSpPr>
          <p:cNvPr id="4" name="Slide Number Placeholder 3"/>
          <p:cNvSpPr>
            <a:spLocks noGrp="1"/>
          </p:cNvSpPr>
          <p:nvPr>
            <p:ph type="sldNum" sz="quarter" idx="10"/>
          </p:nvPr>
        </p:nvSpPr>
        <p:spPr/>
        <p:txBody>
          <a:bodyPr/>
          <a:lstStyle/>
          <a:p>
            <a:fld id="{D2C3DE61-9D82-4EE8-B1E1-8F24B25EC376}" type="slidenum">
              <a:rPr lang="en-US" smtClean="0"/>
              <a:t>13</a:t>
            </a:fld>
            <a:endParaRPr lang="en-US"/>
          </a:p>
        </p:txBody>
      </p:sp>
    </p:spTree>
    <p:extLst>
      <p:ext uri="{BB962C8B-B14F-4D97-AF65-F5344CB8AC3E}">
        <p14:creationId xmlns:p14="http://schemas.microsoft.com/office/powerpoint/2010/main" val="717655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C3DE61-9D82-4EE8-B1E1-8F24B25EC376}" type="slidenum">
              <a:rPr lang="en-US" smtClean="0"/>
              <a:t>14</a:t>
            </a:fld>
            <a:endParaRPr lang="en-US"/>
          </a:p>
        </p:txBody>
      </p:sp>
    </p:spTree>
    <p:extLst>
      <p:ext uri="{BB962C8B-B14F-4D97-AF65-F5344CB8AC3E}">
        <p14:creationId xmlns:p14="http://schemas.microsoft.com/office/powerpoint/2010/main" val="681133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Run SAS code.  The model is a hybrid of </a:t>
            </a:r>
            <a:r>
              <a:rPr lang="en-US" smtClean="0"/>
              <a:t>the designs we listed.</a:t>
            </a:r>
            <a:endParaRPr lang="en-US"/>
          </a:p>
        </p:txBody>
      </p:sp>
      <p:sp>
        <p:nvSpPr>
          <p:cNvPr id="4" name="Slide Number Placeholder 3"/>
          <p:cNvSpPr>
            <a:spLocks noGrp="1"/>
          </p:cNvSpPr>
          <p:nvPr>
            <p:ph type="sldNum" sz="quarter" idx="10"/>
          </p:nvPr>
        </p:nvSpPr>
        <p:spPr/>
        <p:txBody>
          <a:bodyPr/>
          <a:lstStyle/>
          <a:p>
            <a:fld id="{D2C3DE61-9D82-4EE8-B1E1-8F24B25EC376}" type="slidenum">
              <a:rPr lang="en-US" smtClean="0"/>
              <a:t>15</a:t>
            </a:fld>
            <a:endParaRPr lang="en-US"/>
          </a:p>
        </p:txBody>
      </p:sp>
    </p:spTree>
    <p:extLst>
      <p:ext uri="{BB962C8B-B14F-4D97-AF65-F5344CB8AC3E}">
        <p14:creationId xmlns:p14="http://schemas.microsoft.com/office/powerpoint/2010/main" val="812529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eaLnBrk="0" fontAlgn="auto" hangingPunct="0">
                <a:spcBef>
                  <a:spcPts val="0"/>
                </a:spcBef>
                <a:spcAft>
                  <a:spcPts val="0"/>
                </a:spcAft>
                <a:defRPr/>
              </a:pPr>
              <a:endParaRPr lang="en-US" dirty="0">
                <a:solidFill>
                  <a:srgbClr val="FFFFFF"/>
                </a:solidFill>
                <a:effectLst>
                  <a:outerShdw blurRad="38100" dist="38100" dir="2700000" algn="tl">
                    <a:srgbClr val="000000">
                      <a:alpha val="43137"/>
                    </a:srgbClr>
                  </a:outerShdw>
                </a:effectLst>
                <a:latin typeface="Arial Unicode MS"/>
              </a:endParaRPr>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eaLnBrk="0" fontAlgn="auto" hangingPunct="0">
                <a:spcBef>
                  <a:spcPts val="0"/>
                </a:spcBef>
                <a:spcAft>
                  <a:spcPts val="0"/>
                </a:spcAft>
                <a:defRPr/>
              </a:pPr>
              <a:endParaRPr lang="en-US" dirty="0">
                <a:solidFill>
                  <a:srgbClr val="FFFFFF"/>
                </a:solidFill>
                <a:effectLst>
                  <a:outerShdw blurRad="38100" dist="38100" dir="2700000" algn="tl">
                    <a:srgbClr val="000000">
                      <a:alpha val="43137"/>
                    </a:srgbClr>
                  </a:outerShdw>
                </a:effectLst>
                <a:latin typeface="Arial Unicode MS"/>
              </a:endParaRPr>
            </a:p>
          </p:txBody>
        </p:sp>
      </p:grpSp>
      <p:sp>
        <p:nvSpPr>
          <p:cNvPr id="5125"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
        <p:nvSpPr>
          <p:cNvPr id="5129"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smtClean="0"/>
              <a:t>Click to edit Master title style</a:t>
            </a:r>
            <a:endParaRPr lang="en-US"/>
          </a:p>
        </p:txBody>
      </p:sp>
      <p:sp>
        <p:nvSpPr>
          <p:cNvPr id="7" name="Rectangle 6"/>
          <p:cNvSpPr>
            <a:spLocks noGrp="1" noChangeArrowheads="1"/>
          </p:cNvSpPr>
          <p:nvPr>
            <p:ph type="dt" sz="quarter" idx="10"/>
          </p:nvPr>
        </p:nvSpPr>
        <p:spPr/>
        <p:txBody>
          <a:bodyPr/>
          <a:lstStyle>
            <a:lvl1pPr fontAlgn="auto">
              <a:spcBef>
                <a:spcPts val="0"/>
              </a:spcBef>
              <a:spcAft>
                <a:spcPts val="0"/>
              </a:spcAft>
              <a:defRPr smtClean="0"/>
            </a:lvl1pPr>
          </a:lstStyle>
          <a:p>
            <a:pPr>
              <a:defRPr/>
            </a:pPr>
            <a:fld id="{627FF324-A92F-499D-8B36-4E41B76DFD48}" type="datetimeFigureOut">
              <a:rPr lang="en-US"/>
              <a:pPr>
                <a:defRPr/>
              </a:pPr>
              <a:t>11/29/2018</a:t>
            </a:fld>
            <a:endParaRPr lang="en-US"/>
          </a:p>
        </p:txBody>
      </p:sp>
      <p:sp>
        <p:nvSpPr>
          <p:cNvPr id="8" name="Rectangle 7"/>
          <p:cNvSpPr>
            <a:spLocks noGrp="1" noChangeArrowheads="1"/>
          </p:cNvSpPr>
          <p:nvPr>
            <p:ph type="ftr" sz="quarter" idx="11"/>
          </p:nvPr>
        </p:nvSpPr>
        <p:spPr>
          <a:xfrm>
            <a:off x="3124200" y="6248400"/>
            <a:ext cx="2895600" cy="457200"/>
          </a:xfrm>
        </p:spPr>
        <p:txBody>
          <a:bodyPr/>
          <a:lstStyle>
            <a:lvl1pPr algn="ctr" fontAlgn="auto">
              <a:spcBef>
                <a:spcPts val="0"/>
              </a:spcBef>
              <a:spcAft>
                <a:spcPts val="0"/>
              </a:spcAft>
              <a:defRPr>
                <a:solidFill>
                  <a:srgbClr val="FFFFFF"/>
                </a:solidFill>
              </a:defRPr>
            </a:lvl1pPr>
          </a:lstStyle>
          <a:p>
            <a:pPr>
              <a:defRPr/>
            </a:pPr>
            <a:endParaRPr lang="en-US"/>
          </a:p>
        </p:txBody>
      </p:sp>
      <p:sp>
        <p:nvSpPr>
          <p:cNvPr id="9" name="Rectangle 8"/>
          <p:cNvSpPr>
            <a:spLocks noGrp="1" noChangeArrowheads="1"/>
          </p:cNvSpPr>
          <p:nvPr>
            <p:ph type="sldNum" sz="quarter" idx="12"/>
          </p:nvPr>
        </p:nvSpPr>
        <p:spPr/>
        <p:txBody>
          <a:bodyPr/>
          <a:lstStyle>
            <a:lvl1pPr>
              <a:defRPr smtClean="0"/>
            </a:lvl1pPr>
          </a:lstStyle>
          <a:p>
            <a:pPr>
              <a:defRPr/>
            </a:pPr>
            <a:fld id="{A3436418-7DBC-4B34-8719-E429063473F8}" type="slidenum">
              <a:rPr lang="en-US"/>
              <a:pPr>
                <a:defRPr/>
              </a:pPr>
              <a:t>‹#›</a:t>
            </a:fld>
            <a:endParaRPr lang="en-US"/>
          </a:p>
        </p:txBody>
      </p:sp>
    </p:spTree>
  </p:cSld>
  <p:clrMapOvr>
    <a:masterClrMapping/>
  </p:clrMapOvr>
  <p:transition spd="med">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p:txBody>
          <a:bodyPr/>
          <a:lstStyle>
            <a:lvl1pPr fontAlgn="auto">
              <a:spcBef>
                <a:spcPts val="0"/>
              </a:spcBef>
              <a:spcAft>
                <a:spcPts val="0"/>
              </a:spcAft>
              <a:defRPr smtClean="0"/>
            </a:lvl1pPr>
          </a:lstStyle>
          <a:p>
            <a:pPr>
              <a:defRPr/>
            </a:pPr>
            <a:fld id="{6EB6D4FA-3416-410F-9E0C-153DA14D5725}" type="datetimeFigureOut">
              <a:rPr lang="en-US"/>
              <a:pPr>
                <a:defRPr/>
              </a:pPr>
              <a:t>11/29/2018</a:t>
            </a:fld>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smtClean="0"/>
            </a:lvl1pPr>
          </a:lstStyle>
          <a:p>
            <a:pPr>
              <a:defRPr/>
            </a:pPr>
            <a:fld id="{60C48895-64B8-4886-8F92-EED8511DA94F}" type="slidenum">
              <a:rPr lang="en-US"/>
              <a:pPr>
                <a:defRPr/>
              </a:pPr>
              <a:t>‹#›</a:t>
            </a:fld>
            <a:endParaRPr lang="en-US"/>
          </a:p>
        </p:txBody>
      </p:sp>
    </p:spTree>
  </p:cSld>
  <p:clrMapOvr>
    <a:masterClrMapping/>
  </p:clrMapOvr>
  <p:transition spd="med">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smtClean="0"/>
            </a:lvl1pPr>
          </a:lstStyle>
          <a:p>
            <a:pPr>
              <a:defRPr/>
            </a:pPr>
            <a:fld id="{9A656397-062D-44D6-A9C5-FCB38F768A7C}" type="datetimeFigureOut">
              <a:rPr lang="en-US"/>
              <a:pPr>
                <a:defRPr/>
              </a:pPr>
              <a:t>11/29/2018</a:t>
            </a:fld>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smtClean="0"/>
            </a:lvl1pPr>
          </a:lstStyle>
          <a:p>
            <a:pPr>
              <a:defRPr/>
            </a:pPr>
            <a:fld id="{99AD2B4B-9D89-49B3-ADBB-68F52C524747}" type="slidenum">
              <a:rPr lang="en-US"/>
              <a:pPr>
                <a:defRPr/>
              </a:pPr>
              <a:t>‹#›</a:t>
            </a:fld>
            <a:endParaRPr lang="en-US"/>
          </a:p>
        </p:txBody>
      </p:sp>
    </p:spTree>
  </p:cSld>
  <p:clrMapOvr>
    <a:masterClrMapping/>
  </p:clrMapOvr>
  <p:transition spd="med">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p:txBody>
          <a:bodyPr/>
          <a:lstStyle>
            <a:lvl1pPr fontAlgn="auto">
              <a:spcBef>
                <a:spcPts val="0"/>
              </a:spcBef>
              <a:spcAft>
                <a:spcPts val="0"/>
              </a:spcAft>
              <a:defRPr smtClean="0"/>
            </a:lvl1pPr>
          </a:lstStyle>
          <a:p>
            <a:pPr>
              <a:defRPr/>
            </a:pPr>
            <a:fld id="{6D9F2A1B-3D82-4A9E-84BA-B3413EA42C50}" type="datetimeFigureOut">
              <a:rPr lang="en-US"/>
              <a:pPr>
                <a:defRPr/>
              </a:pPr>
              <a:t>11/29/2018</a:t>
            </a:fld>
            <a:endParaRPr lang="en-US"/>
          </a:p>
        </p:txBody>
      </p:sp>
      <p:sp>
        <p:nvSpPr>
          <p:cNvPr id="8"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9" name="Rectangle 9"/>
          <p:cNvSpPr>
            <a:spLocks noGrp="1" noChangeArrowheads="1"/>
          </p:cNvSpPr>
          <p:nvPr>
            <p:ph type="sldNum" sz="quarter" idx="12"/>
          </p:nvPr>
        </p:nvSpPr>
        <p:spPr/>
        <p:txBody>
          <a:bodyPr/>
          <a:lstStyle>
            <a:lvl1pPr>
              <a:defRPr smtClean="0"/>
            </a:lvl1pPr>
          </a:lstStyle>
          <a:p>
            <a:pPr>
              <a:defRPr/>
            </a:pPr>
            <a:fld id="{AB02E1B7-6942-4AF8-9B77-C6EB1D374212}" type="slidenum">
              <a:rPr lang="en-US"/>
              <a:pPr>
                <a:defRPr/>
              </a:pPr>
              <a:t>‹#›</a:t>
            </a:fld>
            <a:endParaRPr lang="en-US"/>
          </a:p>
        </p:txBody>
      </p:sp>
    </p:spTree>
  </p:cSld>
  <p:clrMapOvr>
    <a:masterClrMapping/>
  </p:clrMapOvr>
  <p:transition spd="med">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smtClean="0"/>
            </a:lvl1pPr>
          </a:lstStyle>
          <a:p>
            <a:pPr>
              <a:defRPr/>
            </a:pPr>
            <a:fld id="{C95A59F3-74D8-4156-8E1A-4BB63AF615CE}" type="datetimeFigureOut">
              <a:rPr lang="en-US"/>
              <a:pPr>
                <a:defRPr/>
              </a:pPr>
              <a:t>11/29/2018</a:t>
            </a:fld>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smtClean="0"/>
            </a:lvl1pPr>
          </a:lstStyle>
          <a:p>
            <a:pPr>
              <a:defRPr/>
            </a:pPr>
            <a:fld id="{79E15496-8397-4BC4-B5A2-9114748BCAB3}" type="slidenum">
              <a:rPr lang="en-US"/>
              <a:pPr>
                <a:defRPr/>
              </a:pPr>
              <a:t>‹#›</a:t>
            </a:fld>
            <a:endParaRPr lang="en-US"/>
          </a:p>
        </p:txBody>
      </p:sp>
    </p:spTree>
  </p:cSld>
  <p:clrMapOvr>
    <a:masterClrMapping/>
  </p:clrMapOvr>
  <p:transition spd="med">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smtClean="0"/>
            </a:lvl1pPr>
          </a:lstStyle>
          <a:p>
            <a:pPr>
              <a:defRPr/>
            </a:pPr>
            <a:fld id="{193F8D31-2809-4868-9BC3-3A70294359AE}" type="datetimeFigureOut">
              <a:rPr lang="en-US"/>
              <a:pPr>
                <a:defRPr/>
              </a:pPr>
              <a:t>11/29/2018</a:t>
            </a:fld>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smtClean="0"/>
            </a:lvl1pPr>
          </a:lstStyle>
          <a:p>
            <a:pPr>
              <a:defRPr/>
            </a:pPr>
            <a:fld id="{2CBB65B3-E7FD-492D-8B3F-884FD2118AAD}" type="slidenum">
              <a:rPr lang="en-US"/>
              <a:pPr>
                <a:defRPr/>
              </a:pPr>
              <a:t>‹#›</a:t>
            </a:fld>
            <a:endParaRPr lang="en-US"/>
          </a:p>
        </p:txBody>
      </p:sp>
    </p:spTree>
  </p:cSld>
  <p:clrMapOvr>
    <a:masterClrMapping/>
  </p:clrMapOvr>
  <p:transition spd="med">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p:txBody>
          <a:bodyPr/>
          <a:lstStyle>
            <a:lvl1pPr fontAlgn="auto">
              <a:spcBef>
                <a:spcPts val="0"/>
              </a:spcBef>
              <a:spcAft>
                <a:spcPts val="0"/>
              </a:spcAft>
              <a:defRPr smtClean="0"/>
            </a:lvl1pPr>
          </a:lstStyle>
          <a:p>
            <a:pPr>
              <a:defRPr/>
            </a:pPr>
            <a:fld id="{69B04319-EC72-4F6D-A8B2-B6820E7CFB97}" type="datetimeFigureOut">
              <a:rPr lang="en-US"/>
              <a:pPr>
                <a:defRPr/>
              </a:pPr>
              <a:t>11/29/2018</a:t>
            </a:fld>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smtClean="0"/>
            </a:lvl1pPr>
          </a:lstStyle>
          <a:p>
            <a:pPr>
              <a:defRPr/>
            </a:pPr>
            <a:fld id="{E090C9CC-3376-4C58-9611-A012347D7EB2}" type="slidenum">
              <a:rPr lang="en-US"/>
              <a:pPr>
                <a:defRPr/>
              </a:pPr>
              <a:t>‹#›</a:t>
            </a:fld>
            <a:endParaRPr lang="en-US"/>
          </a:p>
        </p:txBody>
      </p:sp>
    </p:spTree>
  </p:cSld>
  <p:clrMapOvr>
    <a:masterClrMapping/>
  </p:clrMapOvr>
  <p:transition spd="med">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p:txBody>
          <a:bodyPr/>
          <a:lstStyle>
            <a:lvl1pPr fontAlgn="auto">
              <a:spcBef>
                <a:spcPts val="0"/>
              </a:spcBef>
              <a:spcAft>
                <a:spcPts val="0"/>
              </a:spcAft>
              <a:defRPr smtClean="0"/>
            </a:lvl1pPr>
          </a:lstStyle>
          <a:p>
            <a:pPr>
              <a:defRPr/>
            </a:pPr>
            <a:fld id="{7F83C133-1028-4520-8920-962BD5F5ABC8}" type="datetimeFigureOut">
              <a:rPr lang="en-US"/>
              <a:pPr>
                <a:defRPr/>
              </a:pPr>
              <a:t>11/29/2018</a:t>
            </a:fld>
            <a:endParaRPr lang="en-US"/>
          </a:p>
        </p:txBody>
      </p:sp>
      <p:sp>
        <p:nvSpPr>
          <p:cNvPr id="4"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5" name="Rectangle 9"/>
          <p:cNvSpPr>
            <a:spLocks noGrp="1" noChangeArrowheads="1"/>
          </p:cNvSpPr>
          <p:nvPr>
            <p:ph type="sldNum" sz="quarter" idx="12"/>
          </p:nvPr>
        </p:nvSpPr>
        <p:spPr/>
        <p:txBody>
          <a:bodyPr/>
          <a:lstStyle>
            <a:lvl1pPr>
              <a:defRPr smtClean="0"/>
            </a:lvl1pPr>
          </a:lstStyle>
          <a:p>
            <a:pPr>
              <a:defRPr/>
            </a:pPr>
            <a:fld id="{36806D5C-3BE8-430B-9394-E96CF063B835}" type="slidenum">
              <a:rPr lang="en-US"/>
              <a:pPr>
                <a:defRPr/>
              </a:pPr>
              <a:t>‹#›</a:t>
            </a:fld>
            <a:endParaRPr lang="en-US"/>
          </a:p>
        </p:txBody>
      </p:sp>
    </p:spTree>
  </p:cSld>
  <p:clrMapOvr>
    <a:masterClrMapping/>
  </p:clrMapOvr>
  <p:transition spd="med">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p:txBody>
          <a:bodyPr/>
          <a:lstStyle>
            <a:lvl1pPr fontAlgn="auto">
              <a:spcBef>
                <a:spcPts val="0"/>
              </a:spcBef>
              <a:spcAft>
                <a:spcPts val="0"/>
              </a:spcAft>
              <a:defRPr smtClean="0"/>
            </a:lvl1pPr>
          </a:lstStyle>
          <a:p>
            <a:pPr>
              <a:defRPr/>
            </a:pPr>
            <a:fld id="{652D3D68-B4BA-4A18-AB70-C4ED112BC0E0}" type="datetimeFigureOut">
              <a:rPr lang="en-US"/>
              <a:pPr>
                <a:defRPr/>
              </a:pPr>
              <a:t>11/29/2018</a:t>
            </a:fld>
            <a:endParaRPr lang="en-US"/>
          </a:p>
        </p:txBody>
      </p:sp>
      <p:sp>
        <p:nvSpPr>
          <p:cNvPr id="3"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4" name="Rectangle 9"/>
          <p:cNvSpPr>
            <a:spLocks noGrp="1" noChangeArrowheads="1"/>
          </p:cNvSpPr>
          <p:nvPr>
            <p:ph type="sldNum" sz="quarter" idx="12"/>
          </p:nvPr>
        </p:nvSpPr>
        <p:spPr/>
        <p:txBody>
          <a:bodyPr/>
          <a:lstStyle>
            <a:lvl1pPr>
              <a:defRPr smtClean="0"/>
            </a:lvl1pPr>
          </a:lstStyle>
          <a:p>
            <a:pPr>
              <a:defRPr/>
            </a:pPr>
            <a:fld id="{1F9EF0FC-B4C5-4AA7-8245-91F79ED3030B}" type="slidenum">
              <a:rPr lang="en-US"/>
              <a:pPr>
                <a:defRPr/>
              </a:pPr>
              <a:t>‹#›</a:t>
            </a:fld>
            <a:endParaRPr lang="en-US"/>
          </a:p>
        </p:txBody>
      </p:sp>
    </p:spTree>
  </p:cSld>
  <p:clrMapOvr>
    <a:masterClrMapping/>
  </p:clrMapOvr>
  <p:transition spd="med">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smtClean="0"/>
            </a:lvl1pPr>
          </a:lstStyle>
          <a:p>
            <a:pPr>
              <a:defRPr/>
            </a:pPr>
            <a:fld id="{60EE3073-13DB-49FD-9C85-7A3682E34BE6}" type="datetimeFigureOut">
              <a:rPr lang="en-US"/>
              <a:pPr>
                <a:defRPr/>
              </a:pPr>
              <a:t>11/29/2018</a:t>
            </a:fld>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smtClean="0"/>
            </a:lvl1pPr>
          </a:lstStyle>
          <a:p>
            <a:pPr>
              <a:defRPr/>
            </a:pPr>
            <a:fld id="{6B9FE89D-6570-4A2C-BA63-8458D9879ADE}" type="slidenum">
              <a:rPr lang="en-US"/>
              <a:pPr>
                <a:defRPr/>
              </a:pPr>
              <a:t>‹#›</a:t>
            </a:fld>
            <a:endParaRPr lang="en-US"/>
          </a:p>
        </p:txBody>
      </p:sp>
    </p:spTree>
  </p:cSld>
  <p:clrMapOvr>
    <a:masterClrMapping/>
  </p:clrMapOvr>
  <p:transition spd="med">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smtClean="0"/>
            </a:lvl1pPr>
          </a:lstStyle>
          <a:p>
            <a:pPr>
              <a:defRPr/>
            </a:pPr>
            <a:fld id="{8BD9D540-A9C0-40FE-A8A5-B7A89FD60C5A}" type="datetimeFigureOut">
              <a:rPr lang="en-US"/>
              <a:pPr>
                <a:defRPr/>
              </a:pPr>
              <a:t>11/29/2018</a:t>
            </a:fld>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smtClean="0"/>
            </a:lvl1pPr>
          </a:lstStyle>
          <a:p>
            <a:pPr>
              <a:defRPr/>
            </a:pPr>
            <a:fld id="{261FE831-68D0-4DEF-941D-21257D96F8D7}" type="slidenum">
              <a:rPr lang="en-US"/>
              <a:pPr>
                <a:defRPr/>
              </a:pPr>
              <a:t>‹#›</a:t>
            </a:fld>
            <a:endParaRPr lang="en-US"/>
          </a:p>
        </p:txBody>
      </p:sp>
    </p:spTree>
  </p:cSld>
  <p:clrMapOvr>
    <a:masterClrMapping/>
  </p:clrMapOvr>
  <p:transition spd="med">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smtClean="0"/>
            </a:lvl1pPr>
          </a:lstStyle>
          <a:p>
            <a:pPr>
              <a:defRPr/>
            </a:pPr>
            <a:fld id="{FD96E3A0-776C-49E4-91E9-769721879403}" type="datetimeFigureOut">
              <a:rPr lang="en-US"/>
              <a:pPr>
                <a:defRPr/>
              </a:pPr>
              <a:t>11/29/2018</a:t>
            </a:fld>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smtClean="0"/>
            </a:lvl1pPr>
          </a:lstStyle>
          <a:p>
            <a:pPr>
              <a:defRPr/>
            </a:pPr>
            <a:fld id="{3E4A824B-5B7B-49AE-A1CC-9474B73CD1E9}" type="slidenum">
              <a:rPr lang="en-US"/>
              <a:pPr>
                <a:defRPr/>
              </a:pPr>
              <a:t>‹#›</a:t>
            </a:fld>
            <a:endParaRPr lang="en-US"/>
          </a:p>
        </p:txBody>
      </p:sp>
    </p:spTree>
  </p:cSld>
  <p:clrMapOvr>
    <a:masterClrMapping/>
  </p:clrMapOvr>
  <p:transition spd="med">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smtClean="0"/>
            </a:lvl1pPr>
          </a:lstStyle>
          <a:p>
            <a:pPr>
              <a:defRPr/>
            </a:pPr>
            <a:fld id="{334E6C9F-F0D4-461D-9FCA-BA6D7BDD1F32}" type="datetimeFigureOut">
              <a:rPr lang="en-US"/>
              <a:pPr>
                <a:defRPr/>
              </a:pPr>
              <a:t>11/29/2018</a:t>
            </a:fld>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smtClean="0"/>
            </a:lvl1pPr>
          </a:lstStyle>
          <a:p>
            <a:pPr>
              <a:defRPr/>
            </a:pPr>
            <a:fld id="{CA76B396-F216-4F62-8077-6FCEEC44C8E9}" type="slidenum">
              <a:rPr lang="en-US"/>
              <a:pPr>
                <a:defRPr/>
              </a:pPr>
              <a:t>‹#›</a:t>
            </a:fld>
            <a:endParaRPr lang="en-US"/>
          </a:p>
        </p:txBody>
      </p:sp>
    </p:spTree>
  </p:cSld>
  <p:clrMapOvr>
    <a:masterClrMapping/>
  </p:clrMapOvr>
  <p:transition spd="med">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bright="-42000" contrast="-22000"/>
          </a:blip>
          <a:srcRect/>
          <a:tile tx="0" ty="0" sx="100000" sy="100000" flip="none" algn="tl"/>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4099"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eaLnBrk="0" fontAlgn="auto" hangingPunct="0">
                <a:spcBef>
                  <a:spcPts val="0"/>
                </a:spcBef>
                <a:spcAft>
                  <a:spcPts val="0"/>
                </a:spcAft>
                <a:defRPr/>
              </a:pPr>
              <a:endParaRPr lang="en-US" dirty="0">
                <a:solidFill>
                  <a:srgbClr val="FFFFFF"/>
                </a:solidFill>
                <a:effectLst>
                  <a:outerShdw blurRad="38100" dist="38100" dir="2700000" algn="tl">
                    <a:srgbClr val="000000">
                      <a:alpha val="43137"/>
                    </a:srgbClr>
                  </a:outerShdw>
                </a:effectLst>
                <a:latin typeface="Arial Unicode MS"/>
              </a:endParaRPr>
            </a:p>
          </p:txBody>
        </p:sp>
        <p:sp>
          <p:nvSpPr>
            <p:cNvPr id="4100"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eaLnBrk="0" fontAlgn="auto" hangingPunct="0">
                <a:spcBef>
                  <a:spcPts val="0"/>
                </a:spcBef>
                <a:spcAft>
                  <a:spcPts val="0"/>
                </a:spcAft>
                <a:defRPr/>
              </a:pPr>
              <a:endParaRPr lang="en-US" dirty="0">
                <a:solidFill>
                  <a:srgbClr val="FFFFFF"/>
                </a:solidFill>
                <a:effectLst>
                  <a:outerShdw blurRad="38100" dist="38100" dir="2700000" algn="tl">
                    <a:srgbClr val="000000">
                      <a:alpha val="43137"/>
                    </a:srgbClr>
                  </a:outerShdw>
                </a:effectLst>
                <a:latin typeface="Arial Unicode MS"/>
              </a:endParaRPr>
            </a:p>
          </p:txBody>
        </p:sp>
      </p:grpSp>
      <p:sp>
        <p:nvSpPr>
          <p:cNvPr id="4101" name="Rectangle 5"/>
          <p:cNvSpPr>
            <a:spLocks noGrp="1" noChangeArrowheads="1"/>
          </p:cNvSpPr>
          <p:nvPr>
            <p:ph type="title"/>
          </p:nvPr>
        </p:nvSpPr>
        <p:spPr bwMode="auto">
          <a:xfrm>
            <a:off x="457200" y="3048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4102"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103"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smtClean="0">
                <a:solidFill>
                  <a:srgbClr val="FFFFFF"/>
                </a:solidFill>
                <a:effectLst>
                  <a:outerShdw blurRad="38100" dist="38100" dir="2700000" algn="tl">
                    <a:srgbClr val="000000"/>
                  </a:outerShdw>
                </a:effectLst>
                <a:latin typeface="Arial Unicode MS"/>
                <a:cs typeface="+mn-cs"/>
              </a:defRPr>
            </a:lvl1pPr>
          </a:lstStyle>
          <a:p>
            <a:pPr>
              <a:defRPr/>
            </a:pPr>
            <a:fld id="{AD55339D-3443-4C4C-B6A5-72CFC7F82F77}" type="datetimeFigureOut">
              <a:rPr lang="en-US"/>
              <a:pPr>
                <a:defRPr/>
              </a:pPr>
              <a:t>11/29/2018</a:t>
            </a:fld>
            <a:endParaRPr lang="en-US"/>
          </a:p>
        </p:txBody>
      </p:sp>
      <p:sp>
        <p:nvSpPr>
          <p:cNvPr id="4104" name="Rectangle 8"/>
          <p:cNvSpPr>
            <a:spLocks noGrp="1" noChangeArrowheads="1"/>
          </p:cNvSpPr>
          <p:nvPr>
            <p:ph type="ftr" sz="quarter" idx="3"/>
          </p:nvPr>
        </p:nvSpPr>
        <p:spPr bwMode="auto">
          <a:xfrm>
            <a:off x="3124200" y="6248400"/>
            <a:ext cx="5638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solidFill>
                  <a:srgbClr val="FFFF00"/>
                </a:solidFill>
                <a:effectLst>
                  <a:outerShdw blurRad="38100" dist="38100" dir="2700000" algn="tl">
                    <a:srgbClr val="000000"/>
                  </a:outerShdw>
                </a:effectLst>
                <a:latin typeface="Arial Unicode MS"/>
                <a:cs typeface="+mn-cs"/>
              </a:defRPr>
            </a:lvl1pPr>
          </a:lstStyle>
          <a:p>
            <a:pPr>
              <a:defRPr/>
            </a:pPr>
            <a:endParaRPr lang="en-US"/>
          </a:p>
        </p:txBody>
      </p:sp>
      <p:sp>
        <p:nvSpPr>
          <p:cNvPr id="4105"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smtClean="0">
                <a:solidFill>
                  <a:srgbClr val="FFFFFF"/>
                </a:solidFill>
                <a:effectLst>
                  <a:outerShdw blurRad="38100" dist="38100" dir="2700000" algn="tl">
                    <a:srgbClr val="000000"/>
                  </a:outerShdw>
                </a:effectLst>
                <a:latin typeface="Arial Unicode MS"/>
                <a:cs typeface="+mn-cs"/>
              </a:defRPr>
            </a:lvl1pPr>
          </a:lstStyle>
          <a:p>
            <a:pPr>
              <a:defRPr/>
            </a:pPr>
            <a:fld id="{D2073AE9-AB8E-47A6-80E2-1A83C2F8ED13}"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transition spd="med">
    <p:fade/>
  </p:transition>
  <p:timing>
    <p:tnLst>
      <p:par>
        <p:cTn id="1" dur="indefinite" restart="never" nodeType="tmRoot"/>
      </p:par>
    </p:tnLst>
  </p:timing>
  <p:txStyles>
    <p:titleStyle>
      <a:lvl1pPr algn="ctr" rtl="0" fontAlgn="base">
        <a:spcBef>
          <a:spcPct val="0"/>
        </a:spcBef>
        <a:spcAft>
          <a:spcPct val="0"/>
        </a:spcAft>
        <a:defRPr sz="44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algn="ctr" rtl="0" fontAlgn="base">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2pPr>
      <a:lvl3pPr algn="ctr" rtl="0" fontAlgn="base">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3pPr>
      <a:lvl4pPr algn="ctr" rtl="0" fontAlgn="base">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4pPr>
      <a:lvl5pPr algn="ctr" rtl="0" fontAlgn="base">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5pPr>
      <a:lvl6pPr marL="4572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n"/>
        <a:defRPr sz="32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marL="742950" indent="-285750" algn="l" rtl="0" fontAlgn="base">
        <a:spcBef>
          <a:spcPct val="20000"/>
        </a:spcBef>
        <a:spcAft>
          <a:spcPct val="0"/>
        </a:spcAft>
        <a:buClr>
          <a:schemeClr val="tx1"/>
        </a:buClr>
        <a:buChar char="–"/>
        <a:defRPr sz="2800">
          <a:solidFill>
            <a:srgbClr val="FFFF00"/>
          </a:solidFill>
          <a:effectLst>
            <a:outerShdw blurRad="38100" dist="38100" dir="2700000" algn="tl">
              <a:srgbClr val="000000"/>
            </a:outerShdw>
          </a:effectLst>
          <a:latin typeface="Arial Unicode MS"/>
          <a:ea typeface="ＭＳ Ｐゴシック" charset="-128"/>
        </a:defRPr>
      </a:lvl2pPr>
      <a:lvl3pPr marL="1143000" indent="-228600" algn="l" rtl="0" fontAlgn="base">
        <a:spcBef>
          <a:spcPct val="20000"/>
        </a:spcBef>
        <a:spcAft>
          <a:spcPct val="0"/>
        </a:spcAft>
        <a:buClr>
          <a:schemeClr val="hlink"/>
        </a:buClr>
        <a:buFont typeface="Wingdings" pitchFamily="2" charset="2"/>
        <a:buChar char="§"/>
        <a:defRPr sz="2400">
          <a:solidFill>
            <a:srgbClr val="FFFF00"/>
          </a:solidFill>
          <a:effectLst>
            <a:outerShdw blurRad="38100" dist="38100" dir="2700000" algn="tl">
              <a:srgbClr val="000000"/>
            </a:outerShdw>
          </a:effectLst>
          <a:latin typeface="Arial Unicode MS"/>
          <a:ea typeface="ＭＳ Ｐゴシック" charset="-128"/>
        </a:defRPr>
      </a:lvl3pPr>
      <a:lvl4pPr marL="1600200" indent="-228600" algn="l" rtl="0" fontAlgn="base">
        <a:spcBef>
          <a:spcPct val="20000"/>
        </a:spcBef>
        <a:spcAft>
          <a:spcPct val="0"/>
        </a:spcAft>
        <a:buChar char="–"/>
        <a:defRPr sz="2000">
          <a:solidFill>
            <a:srgbClr val="FFFF00"/>
          </a:solidFill>
          <a:effectLst>
            <a:outerShdw blurRad="38100" dist="38100" dir="2700000" algn="tl">
              <a:srgbClr val="000000"/>
            </a:outerShdw>
          </a:effectLst>
          <a:latin typeface="Arial Unicode MS"/>
          <a:ea typeface="ＭＳ Ｐゴシック" charset="-128"/>
        </a:defRPr>
      </a:lvl4pPr>
      <a:lvl5pPr marL="2057400" indent="-228600" algn="l" rtl="0" fontAlgn="base">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Arial Unicode MS"/>
          <a:ea typeface="ＭＳ Ｐゴシック" charset="-128"/>
        </a:defRPr>
      </a:lvl5pPr>
      <a:lvl6pPr marL="25146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7.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8.wm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9.wmf"/><Relationship Id="rId4" Type="http://schemas.openxmlformats.org/officeDocument/2006/relationships/oleObject" Target="../embeddings/oleObject8.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5.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pPr>
              <a:defRPr/>
            </a:pPr>
            <a:r>
              <a:rPr lang="en-US" dirty="0" smtClean="0"/>
              <a:t>Strip Plot Design</a:t>
            </a:r>
            <a:endParaRPr lang="en-US" dirty="0"/>
          </a:p>
        </p:txBody>
      </p:sp>
    </p:spTree>
  </p:cSld>
  <p:clrMapOvr>
    <a:masterClrMapping/>
  </p:clrMapOvr>
  <p:transition spd="med">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06" name="Object 6" descr="Source, expected mean square and degrees of freedom for testing row factor under an alternative formulation of the split plot model." title="ANOVA for row factor"/>
          <p:cNvGraphicFramePr>
            <a:graphicFrameLocks noChangeAspect="1"/>
          </p:cNvGraphicFramePr>
          <p:nvPr>
            <p:extLst>
              <p:ext uri="{D42A27DB-BD31-4B8C-83A1-F6EECF244321}">
                <p14:modId xmlns:p14="http://schemas.microsoft.com/office/powerpoint/2010/main" val="1085488964"/>
              </p:ext>
            </p:extLst>
          </p:nvPr>
        </p:nvGraphicFramePr>
        <p:xfrm>
          <a:off x="1668463" y="2819400"/>
          <a:ext cx="6645275" cy="2073275"/>
        </p:xfrm>
        <a:graphic>
          <a:graphicData uri="http://schemas.openxmlformats.org/presentationml/2006/ole">
            <mc:AlternateContent xmlns:mc="http://schemas.openxmlformats.org/markup-compatibility/2006">
              <mc:Choice xmlns:v="urn:schemas-microsoft-com:vml" Requires="v">
                <p:oleObj spid="_x0000_s47113" name="Equation" r:id="rId3" imgW="3174840" imgH="990360" progId="Equation.3">
                  <p:embed/>
                </p:oleObj>
              </mc:Choice>
              <mc:Fallback>
                <p:oleObj name="Equation" r:id="rId3" imgW="3174840" imgH="990360" progId="Equation.3">
                  <p:embed/>
                  <p:pic>
                    <p:nvPicPr>
                      <p:cNvPr id="0" name=""/>
                      <p:cNvPicPr>
                        <a:picLocks noChangeAspect="1" noChangeArrowheads="1"/>
                      </p:cNvPicPr>
                      <p:nvPr/>
                    </p:nvPicPr>
                    <p:blipFill>
                      <a:blip r:embed="rId4"/>
                      <a:srcRect/>
                      <a:stretch>
                        <a:fillRect/>
                      </a:stretch>
                    </p:blipFill>
                    <p:spPr bwMode="auto">
                      <a:xfrm>
                        <a:off x="1668463" y="2819400"/>
                        <a:ext cx="6645275" cy="2073275"/>
                      </a:xfrm>
                      <a:prstGeom prst="rect">
                        <a:avLst/>
                      </a:prstGeom>
                      <a:solidFill>
                        <a:schemeClr val="tx2"/>
                      </a:solidFill>
                    </p:spPr>
                  </p:pic>
                </p:oleObj>
              </mc:Fallback>
            </mc:AlternateContent>
          </a:graphicData>
        </a:graphic>
      </p:graphicFrame>
      <p:sp>
        <p:nvSpPr>
          <p:cNvPr id="2" name="Title 1"/>
          <p:cNvSpPr>
            <a:spLocks noGrp="1"/>
          </p:cNvSpPr>
          <p:nvPr>
            <p:ph type="title"/>
          </p:nvPr>
        </p:nvSpPr>
        <p:spPr/>
        <p:txBody>
          <a:bodyPr/>
          <a:lstStyle/>
          <a:p>
            <a:pPr>
              <a:defRPr/>
            </a:pPr>
            <a:r>
              <a:rPr lang="en-US" dirty="0" smtClean="0"/>
              <a:t>Strip Plot Design </a:t>
            </a:r>
            <a:r>
              <a:rPr lang="en-US" dirty="0" smtClean="0"/>
              <a:t>III ANOVA</a:t>
            </a:r>
            <a:endParaRPr lang="en-US" dirty="0"/>
          </a:p>
        </p:txBody>
      </p:sp>
    </p:spTree>
    <p:extLst>
      <p:ext uri="{BB962C8B-B14F-4D97-AF65-F5344CB8AC3E}">
        <p14:creationId xmlns:p14="http://schemas.microsoft.com/office/powerpoint/2010/main" val="2480823451"/>
      </p:ext>
    </p:extLst>
  </p:cSld>
  <p:clrMapOvr>
    <a:masterClrMapping/>
  </p:clrMapOvr>
  <p:transition spd="med">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Strip Plot Design </a:t>
            </a:r>
            <a:r>
              <a:rPr lang="en-US" dirty="0" smtClean="0"/>
              <a:t>III ANOVA (</a:t>
            </a:r>
            <a:r>
              <a:rPr lang="en-US" dirty="0" err="1" smtClean="0"/>
              <a:t>cont</a:t>
            </a:r>
            <a:r>
              <a:rPr lang="en-US" dirty="0" smtClean="0"/>
              <a:t>)</a:t>
            </a:r>
            <a:endParaRPr lang="en-US" dirty="0"/>
          </a:p>
        </p:txBody>
      </p:sp>
      <p:graphicFrame>
        <p:nvGraphicFramePr>
          <p:cNvPr id="23561" name="Object 9" descr="Source, expected mean square and degrees of freedom for testing column factor and row factor by column factor interaction under an alternative form of the strip plot model." title="ANOVA table for column and interaction"/>
          <p:cNvGraphicFramePr>
            <a:graphicFrameLocks noGrp="1" noChangeAspect="1"/>
          </p:cNvGraphicFramePr>
          <p:nvPr>
            <p:ph idx="1"/>
            <p:extLst>
              <p:ext uri="{D42A27DB-BD31-4B8C-83A1-F6EECF244321}">
                <p14:modId xmlns:p14="http://schemas.microsoft.com/office/powerpoint/2010/main" val="302033492"/>
              </p:ext>
            </p:extLst>
          </p:nvPr>
        </p:nvGraphicFramePr>
        <p:xfrm>
          <a:off x="1011238" y="2882900"/>
          <a:ext cx="7572375" cy="2633663"/>
        </p:xfrm>
        <a:graphic>
          <a:graphicData uri="http://schemas.openxmlformats.org/presentationml/2006/ole">
            <mc:AlternateContent xmlns:mc="http://schemas.openxmlformats.org/markup-compatibility/2006">
              <mc:Choice xmlns:v="urn:schemas-microsoft-com:vml" Requires="v">
                <p:oleObj spid="_x0000_s48137" name="Equation" r:id="rId3" imgW="4381200" imgH="1523880" progId="Equation.3">
                  <p:embed/>
                </p:oleObj>
              </mc:Choice>
              <mc:Fallback>
                <p:oleObj name="Equation" r:id="rId3" imgW="4381200" imgH="1523880" progId="Equation.3">
                  <p:embed/>
                  <p:pic>
                    <p:nvPicPr>
                      <p:cNvPr id="0" name=""/>
                      <p:cNvPicPr>
                        <a:picLocks noGrp="1" noChangeAspect="1" noChangeArrowheads="1"/>
                      </p:cNvPicPr>
                      <p:nvPr/>
                    </p:nvPicPr>
                    <p:blipFill>
                      <a:blip r:embed="rId4"/>
                      <a:srcRect/>
                      <a:stretch>
                        <a:fillRect/>
                      </a:stretch>
                    </p:blipFill>
                    <p:spPr bwMode="auto">
                      <a:xfrm>
                        <a:off x="1011238" y="2882900"/>
                        <a:ext cx="7572375" cy="2633663"/>
                      </a:xfrm>
                      <a:prstGeom prst="rect">
                        <a:avLst/>
                      </a:prstGeom>
                      <a:solidFill>
                        <a:schemeClr val="tx2"/>
                      </a:solidFill>
                    </p:spPr>
                  </p:pic>
                </p:oleObj>
              </mc:Fallback>
            </mc:AlternateContent>
          </a:graphicData>
        </a:graphic>
      </p:graphicFrame>
    </p:spTree>
    <p:extLst>
      <p:ext uri="{BB962C8B-B14F-4D97-AF65-F5344CB8AC3E}">
        <p14:creationId xmlns:p14="http://schemas.microsoft.com/office/powerpoint/2010/main" val="2633365852"/>
      </p:ext>
    </p:extLst>
  </p:cSld>
  <p:clrMapOvr>
    <a:masterClrMapping/>
  </p:clrMapOvr>
  <p:transition spd="med">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descr="Normal distribution results for pairwise row factor and column factor differences." title="Pairwise comparisons"/>
          <p:cNvGraphicFramePr>
            <a:graphicFrameLocks noChangeAspect="1"/>
          </p:cNvGraphicFramePr>
          <p:nvPr>
            <p:extLst>
              <p:ext uri="{D42A27DB-BD31-4B8C-83A1-F6EECF244321}">
                <p14:modId xmlns:p14="http://schemas.microsoft.com/office/powerpoint/2010/main" val="3078010713"/>
              </p:ext>
            </p:extLst>
          </p:nvPr>
        </p:nvGraphicFramePr>
        <p:xfrm>
          <a:off x="2375347" y="3512506"/>
          <a:ext cx="4441825" cy="2281238"/>
        </p:xfrm>
        <a:graphic>
          <a:graphicData uri="http://schemas.openxmlformats.org/presentationml/2006/ole">
            <mc:AlternateContent xmlns:mc="http://schemas.openxmlformats.org/markup-compatibility/2006">
              <mc:Choice xmlns:v="urn:schemas-microsoft-com:vml" Requires="v">
                <p:oleObj spid="_x0000_s46094" name="Equation" r:id="rId4" imgW="2323800" imgH="1193760" progId="Equation.3">
                  <p:embed/>
                </p:oleObj>
              </mc:Choice>
              <mc:Fallback>
                <p:oleObj name="Equation" r:id="rId4" imgW="2323800" imgH="1193760" progId="Equation.3">
                  <p:embed/>
                  <p:pic>
                    <p:nvPicPr>
                      <p:cNvPr id="0" name=""/>
                      <p:cNvPicPr/>
                      <p:nvPr/>
                    </p:nvPicPr>
                    <p:blipFill>
                      <a:blip r:embed="rId5"/>
                      <a:stretch>
                        <a:fillRect/>
                      </a:stretch>
                    </p:blipFill>
                    <p:spPr>
                      <a:xfrm>
                        <a:off x="2375347" y="3512506"/>
                        <a:ext cx="4441825" cy="2281238"/>
                      </a:xfrm>
                      <a:prstGeom prst="rect">
                        <a:avLst/>
                      </a:prstGeom>
                      <a:solidFill>
                        <a:schemeClr val="tx2"/>
                      </a:solidFill>
                    </p:spPr>
                  </p:pic>
                </p:oleObj>
              </mc:Fallback>
            </mc:AlternateContent>
          </a:graphicData>
        </a:graphic>
      </p:graphicFrame>
      <p:sp>
        <p:nvSpPr>
          <p:cNvPr id="3" name="Content Placeholder 2"/>
          <p:cNvSpPr>
            <a:spLocks noGrp="1"/>
          </p:cNvSpPr>
          <p:nvPr>
            <p:ph idx="1"/>
          </p:nvPr>
        </p:nvSpPr>
        <p:spPr/>
        <p:txBody>
          <a:bodyPr>
            <a:normAutofit/>
          </a:bodyPr>
          <a:lstStyle/>
          <a:p>
            <a:r>
              <a:rPr lang="en-US" dirty="0" smtClean="0">
                <a:latin typeface="Arial Unicode MS" pitchFamily="34" charset="-128"/>
                <a:ea typeface="ＭＳ Ｐゴシック" pitchFamily="34" charset="-128"/>
              </a:rPr>
              <a:t>Main effects contrast estimates are straightforward to compute, though their standard errors vary:</a:t>
            </a:r>
          </a:p>
          <a:p>
            <a:r>
              <a:rPr lang="en-US" dirty="0" smtClean="0">
                <a:latin typeface="Arial Unicode MS" pitchFamily="34" charset="-128"/>
                <a:ea typeface="ＭＳ Ｐゴシック" pitchFamily="34" charset="-128"/>
              </a:rPr>
              <a:t>E.g.</a:t>
            </a:r>
          </a:p>
        </p:txBody>
      </p:sp>
      <p:sp>
        <p:nvSpPr>
          <p:cNvPr id="2" name="Title 1"/>
          <p:cNvSpPr>
            <a:spLocks noGrp="1"/>
          </p:cNvSpPr>
          <p:nvPr>
            <p:ph type="title"/>
          </p:nvPr>
        </p:nvSpPr>
        <p:spPr/>
        <p:txBody>
          <a:bodyPr/>
          <a:lstStyle/>
          <a:p>
            <a:pPr>
              <a:defRPr/>
            </a:pPr>
            <a:r>
              <a:rPr lang="en-US" dirty="0" smtClean="0"/>
              <a:t>Pairwise Contrasts</a:t>
            </a:r>
            <a:endParaRPr lang="en-US" dirty="0"/>
          </a:p>
        </p:txBody>
      </p:sp>
    </p:spTree>
  </p:cSld>
  <p:clrMapOvr>
    <a:masterClrMapping/>
  </p:clrMapOvr>
  <p:transition spd="med">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Strip Plot </a:t>
            </a:r>
            <a:r>
              <a:rPr lang="en-US" dirty="0" smtClean="0"/>
              <a:t>Design LSMEANS</a:t>
            </a:r>
            <a:endParaRPr lang="en-US" dirty="0"/>
          </a:p>
        </p:txBody>
      </p:sp>
      <p:sp>
        <p:nvSpPr>
          <p:cNvPr id="3" name="Content Placeholder 2"/>
          <p:cNvSpPr>
            <a:spLocks noGrp="1"/>
          </p:cNvSpPr>
          <p:nvPr>
            <p:ph idx="1"/>
          </p:nvPr>
        </p:nvSpPr>
        <p:spPr/>
        <p:txBody>
          <a:bodyPr>
            <a:normAutofit/>
          </a:bodyPr>
          <a:lstStyle/>
          <a:p>
            <a:r>
              <a:rPr lang="en-US" dirty="0" smtClean="0">
                <a:latin typeface="Arial Unicode MS" pitchFamily="34" charset="-128"/>
                <a:ea typeface="ＭＳ Ｐゴシック" pitchFamily="34" charset="-128"/>
              </a:rPr>
              <a:t>Use, </a:t>
            </a:r>
            <a:r>
              <a:rPr lang="en-US" dirty="0" err="1" smtClean="0">
                <a:latin typeface="Arial Unicode MS" pitchFamily="34" charset="-128"/>
                <a:ea typeface="ＭＳ Ｐゴシック" pitchFamily="34" charset="-128"/>
              </a:rPr>
              <a:t>e.g</a:t>
            </a:r>
            <a:r>
              <a:rPr lang="en-US" dirty="0" smtClean="0">
                <a:latin typeface="Arial Unicode MS" pitchFamily="34" charset="-128"/>
                <a:ea typeface="ＭＳ Ｐゴシック" pitchFamily="34" charset="-128"/>
              </a:rPr>
              <a:t>,.  /E=A*S in LSMEANS to assign correct </a:t>
            </a:r>
            <a:r>
              <a:rPr lang="en-US" smtClean="0">
                <a:latin typeface="Arial Unicode MS" pitchFamily="34" charset="-128"/>
                <a:ea typeface="ＭＳ Ｐゴシック" pitchFamily="34" charset="-128"/>
              </a:rPr>
              <a:t>error term in PROC GLM</a:t>
            </a:r>
            <a:endParaRPr lang="en-US" dirty="0" smtClean="0">
              <a:latin typeface="Arial Unicode MS" pitchFamily="34" charset="-128"/>
              <a:ea typeface="ＭＳ Ｐゴシック" pitchFamily="34" charset="-128"/>
            </a:endParaRPr>
          </a:p>
          <a:p>
            <a:r>
              <a:rPr lang="en-US" dirty="0" smtClean="0">
                <a:latin typeface="Arial Unicode MS" pitchFamily="34" charset="-128"/>
                <a:ea typeface="ＭＳ Ｐゴシック" pitchFamily="34" charset="-128"/>
              </a:rPr>
              <a:t>Standard interaction contrast estimates are straightforward as well </a:t>
            </a:r>
          </a:p>
          <a:p>
            <a:r>
              <a:rPr lang="en-US" dirty="0" smtClean="0">
                <a:latin typeface="Arial Unicode MS" pitchFamily="34" charset="-128"/>
                <a:ea typeface="ＭＳ Ｐゴシック" pitchFamily="34" charset="-128"/>
              </a:rPr>
              <a:t>We did not discuss this, but split plot interaction contrasts involving cell means </a:t>
            </a:r>
            <a:r>
              <a:rPr lang="en-US" i="1" dirty="0" smtClean="0">
                <a:latin typeface="Arial Unicode MS" pitchFamily="34" charset="-128"/>
                <a:ea typeface="ＭＳ Ｐゴシック" pitchFamily="34" charset="-128"/>
              </a:rPr>
              <a:t>could</a:t>
            </a:r>
            <a:r>
              <a:rPr lang="en-US" dirty="0" smtClean="0">
                <a:latin typeface="Arial Unicode MS" pitchFamily="34" charset="-128"/>
                <a:ea typeface="ＭＳ Ｐゴシック" pitchFamily="34" charset="-128"/>
              </a:rPr>
              <a:t> involve comparisons across subplots, or plots or both.</a:t>
            </a:r>
          </a:p>
        </p:txBody>
      </p:sp>
    </p:spTree>
    <p:extLst>
      <p:ext uri="{BB962C8B-B14F-4D97-AF65-F5344CB8AC3E}">
        <p14:creationId xmlns:p14="http://schemas.microsoft.com/office/powerpoint/2010/main" val="3657233167"/>
      </p:ext>
    </p:extLst>
  </p:cSld>
  <p:clrMapOvr>
    <a:masterClrMapping/>
  </p:clrMapOvr>
  <p:transition spd="med">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defRPr/>
            </a:pPr>
            <a:r>
              <a:rPr lang="en-US" dirty="0" smtClean="0"/>
              <a:t>Strip Plot </a:t>
            </a:r>
            <a:r>
              <a:rPr lang="en-US" dirty="0" smtClean="0"/>
              <a:t>Design LSMEANS (</a:t>
            </a:r>
            <a:r>
              <a:rPr lang="en-US" dirty="0" err="1" smtClean="0"/>
              <a:t>cont</a:t>
            </a:r>
            <a:r>
              <a:rPr lang="en-US" dirty="0" smtClean="0"/>
              <a:t>)</a:t>
            </a:r>
            <a:endParaRPr lang="en-US" dirty="0"/>
          </a:p>
        </p:txBody>
      </p:sp>
      <p:sp>
        <p:nvSpPr>
          <p:cNvPr id="3" name="Content Placeholder 2"/>
          <p:cNvSpPr>
            <a:spLocks noGrp="1"/>
          </p:cNvSpPr>
          <p:nvPr>
            <p:ph idx="4294967295"/>
          </p:nvPr>
        </p:nvSpPr>
        <p:spPr/>
        <p:txBody>
          <a:bodyPr>
            <a:normAutofit/>
          </a:bodyPr>
          <a:lstStyle/>
          <a:p>
            <a:r>
              <a:rPr lang="en-US" smtClean="0">
                <a:latin typeface="Arial Unicode MS" pitchFamily="34" charset="-128"/>
                <a:ea typeface="ＭＳ Ｐゴシック" pitchFamily="34" charset="-128"/>
              </a:rPr>
              <a:t>This same problem occurs for interaction contrasts in the strip plot design</a:t>
            </a:r>
          </a:p>
          <a:p>
            <a:r>
              <a:rPr lang="en-US" smtClean="0">
                <a:latin typeface="Arial Unicode MS" pitchFamily="34" charset="-128"/>
                <a:ea typeface="ＭＳ Ｐゴシック" pitchFamily="34" charset="-128"/>
              </a:rPr>
              <a:t>Care must be taken when estimating these contrasts</a:t>
            </a:r>
          </a:p>
          <a:p>
            <a:r>
              <a:rPr lang="en-US" smtClean="0">
                <a:latin typeface="Arial Unicode MS" pitchFamily="34" charset="-128"/>
                <a:ea typeface="ＭＳ Ｐゴシック" pitchFamily="34" charset="-128"/>
              </a:rPr>
              <a:t>Yandell somewhat overstates severity of this problem</a:t>
            </a:r>
          </a:p>
        </p:txBody>
      </p:sp>
    </p:spTree>
  </p:cSld>
  <p:clrMapOvr>
    <a:masterClrMapping/>
  </p:clrMapOvr>
  <p:transition spd="med">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a:defRPr/>
            </a:pPr>
            <a:r>
              <a:rPr lang="en-US" dirty="0" smtClean="0"/>
              <a:t>Strip Plot Example</a:t>
            </a:r>
            <a:endParaRPr lang="en-US" dirty="0"/>
          </a:p>
        </p:txBody>
      </p:sp>
      <p:sp>
        <p:nvSpPr>
          <p:cNvPr id="3" name="Content Placeholder 2"/>
          <p:cNvSpPr>
            <a:spLocks noGrp="1"/>
          </p:cNvSpPr>
          <p:nvPr>
            <p:ph idx="4294967295"/>
          </p:nvPr>
        </p:nvSpPr>
        <p:spPr/>
        <p:txBody>
          <a:bodyPr>
            <a:normAutofit/>
          </a:bodyPr>
          <a:lstStyle/>
          <a:p>
            <a:r>
              <a:rPr lang="en-US" dirty="0" smtClean="0">
                <a:latin typeface="Arial Unicode MS" pitchFamily="34" charset="-128"/>
                <a:ea typeface="ＭＳ Ｐゴシック" pitchFamily="34" charset="-128"/>
              </a:rPr>
              <a:t>Strip plot design with Variety (DPL 454BR, DPL 555BR, ST 5599BR, PHY 375WRF) as row factor and Fungicide (</a:t>
            </a:r>
            <a:r>
              <a:rPr lang="en-US" dirty="0" err="1" smtClean="0">
                <a:latin typeface="Arial Unicode MS" pitchFamily="34" charset="-128"/>
                <a:ea typeface="ＭＳ Ｐゴシック" pitchFamily="34" charset="-128"/>
              </a:rPr>
              <a:t>Ridomil</a:t>
            </a:r>
            <a:r>
              <a:rPr lang="en-US" dirty="0" smtClean="0">
                <a:latin typeface="Arial Unicode MS" pitchFamily="34" charset="-128"/>
                <a:ea typeface="ＭＳ Ｐゴシック" pitchFamily="34" charset="-128"/>
              </a:rPr>
              <a:t>, </a:t>
            </a:r>
            <a:r>
              <a:rPr lang="en-US" dirty="0" err="1" smtClean="0">
                <a:latin typeface="Arial Unicode MS" pitchFamily="34" charset="-128"/>
                <a:ea typeface="ＭＳ Ｐゴシック" pitchFamily="34" charset="-128"/>
              </a:rPr>
              <a:t>Terraclor</a:t>
            </a:r>
            <a:r>
              <a:rPr lang="en-US" dirty="0" smtClean="0">
                <a:latin typeface="Arial Unicode MS" pitchFamily="34" charset="-128"/>
                <a:ea typeface="ＭＳ Ｐゴシック" pitchFamily="34" charset="-128"/>
              </a:rPr>
              <a:t>, </a:t>
            </a:r>
            <a:r>
              <a:rPr lang="en-US" dirty="0" err="1" smtClean="0">
                <a:latin typeface="Arial Unicode MS" pitchFamily="34" charset="-128"/>
                <a:ea typeface="ＭＳ Ｐゴシック" pitchFamily="34" charset="-128"/>
              </a:rPr>
              <a:t>Quadras</a:t>
            </a:r>
            <a:r>
              <a:rPr lang="en-US" dirty="0" smtClean="0">
                <a:latin typeface="Arial Unicode MS" pitchFamily="34" charset="-128"/>
                <a:ea typeface="ＭＳ Ｐゴシック" pitchFamily="34" charset="-128"/>
              </a:rPr>
              <a:t>) as column factor</a:t>
            </a:r>
          </a:p>
          <a:p>
            <a:r>
              <a:rPr lang="en-US" dirty="0" smtClean="0">
                <a:latin typeface="Arial Unicode MS" pitchFamily="34" charset="-128"/>
                <a:ea typeface="ＭＳ Ｐゴシック" pitchFamily="34" charset="-128"/>
              </a:rPr>
              <a:t>Fields are block</a:t>
            </a:r>
          </a:p>
          <a:p>
            <a:r>
              <a:rPr lang="en-US" dirty="0" smtClean="0">
                <a:latin typeface="Arial Unicode MS" pitchFamily="34" charset="-128"/>
                <a:ea typeface="ＭＳ Ｐゴシック" pitchFamily="34" charset="-128"/>
              </a:rPr>
              <a:t>Nested row and column strip plots</a:t>
            </a:r>
            <a:endParaRPr lang="en-US" dirty="0">
              <a:latin typeface="Arial Unicode MS" pitchFamily="34" charset="-128"/>
              <a:ea typeface="ＭＳ Ｐゴシック" pitchFamily="34" charset="-128"/>
            </a:endParaRPr>
          </a:p>
          <a:p>
            <a:r>
              <a:rPr lang="en-US" dirty="0" smtClean="0">
                <a:latin typeface="Arial Unicode MS" pitchFamily="34" charset="-128"/>
                <a:ea typeface="ＭＳ Ｐゴシック" pitchFamily="34" charset="-128"/>
              </a:rPr>
              <a:t>Response is yield (cotton lint in pounds/acre)</a:t>
            </a:r>
          </a:p>
        </p:txBody>
      </p:sp>
    </p:spTree>
    <p:extLst>
      <p:ext uri="{BB962C8B-B14F-4D97-AF65-F5344CB8AC3E}">
        <p14:creationId xmlns:p14="http://schemas.microsoft.com/office/powerpoint/2010/main" val="1887505268"/>
      </p:ext>
    </p:extLst>
  </p:cSld>
  <p:clrMapOvr>
    <a:masterClrMapping/>
  </p:clrMapOvr>
  <p:transition spd="med">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Strip </a:t>
            </a:r>
            <a:r>
              <a:rPr lang="en-US" dirty="0" smtClean="0"/>
              <a:t>Plots</a:t>
            </a:r>
            <a:endParaRPr lang="en-US" dirty="0"/>
          </a:p>
        </p:txBody>
      </p:sp>
      <p:sp>
        <p:nvSpPr>
          <p:cNvPr id="3" name="Content Placeholder 2"/>
          <p:cNvSpPr>
            <a:spLocks noGrp="1"/>
          </p:cNvSpPr>
          <p:nvPr>
            <p:ph idx="1"/>
          </p:nvPr>
        </p:nvSpPr>
        <p:spPr/>
        <p:txBody>
          <a:bodyPr>
            <a:normAutofit/>
          </a:bodyPr>
          <a:lstStyle/>
          <a:p>
            <a:pPr>
              <a:defRPr/>
            </a:pPr>
            <a:r>
              <a:rPr lang="en-US" dirty="0" smtClean="0"/>
              <a:t>Experimental units for factors are row strips (row factor) and column strips (column factor)</a:t>
            </a:r>
          </a:p>
          <a:p>
            <a:pPr>
              <a:defRPr/>
            </a:pPr>
            <a:r>
              <a:rPr lang="en-US" dirty="0" smtClean="0"/>
              <a:t>Convenient design for two-factor agricultural experiments</a:t>
            </a:r>
          </a:p>
          <a:p>
            <a:pPr>
              <a:defRPr/>
            </a:pPr>
            <a:r>
              <a:rPr lang="en-US" dirty="0" smtClean="0"/>
              <a:t>Alternative to split-plot design when split-plots are not practical as experimental units for either factor</a:t>
            </a:r>
            <a:endParaRPr lang="en-US" dirty="0"/>
          </a:p>
        </p:txBody>
      </p:sp>
    </p:spTree>
  </p:cSld>
  <p:clrMapOvr>
    <a:masterClrMapping/>
  </p:clrMapOvr>
  <p:transition spd="med">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Strip Plot </a:t>
            </a:r>
            <a:r>
              <a:rPr lang="en-US" dirty="0" smtClean="0"/>
              <a:t>Alternatives</a:t>
            </a:r>
            <a:endParaRPr lang="en-US" dirty="0"/>
          </a:p>
        </p:txBody>
      </p:sp>
      <p:sp>
        <p:nvSpPr>
          <p:cNvPr id="3" name="Content Placeholder 2"/>
          <p:cNvSpPr>
            <a:spLocks noGrp="1"/>
          </p:cNvSpPr>
          <p:nvPr>
            <p:ph idx="1"/>
          </p:nvPr>
        </p:nvSpPr>
        <p:spPr/>
        <p:txBody>
          <a:bodyPr/>
          <a:lstStyle/>
          <a:p>
            <a:pPr>
              <a:defRPr/>
            </a:pPr>
            <a:r>
              <a:rPr lang="en-US" dirty="0" smtClean="0"/>
              <a:t>The design requires replication of both row and column strips</a:t>
            </a:r>
          </a:p>
          <a:p>
            <a:pPr>
              <a:defRPr/>
            </a:pPr>
            <a:r>
              <a:rPr lang="en-US" dirty="0" smtClean="0"/>
              <a:t>Just as with split plot design, we can replicate across blocks, or replicate within a single block (i.e., plot)</a:t>
            </a:r>
          </a:p>
        </p:txBody>
      </p:sp>
    </p:spTree>
  </p:cSld>
  <p:clrMapOvr>
    <a:masterClrMapping/>
  </p:clrMapOvr>
  <p:transition spd="med">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descr="The response is listed as an additive model depending on set (or block), row factor, row, column, and column factor, and interaction.  Strip, row, column and error are normally distributed" title="Split Plot Model"/>
          <p:cNvGraphicFramePr>
            <a:graphicFrameLocks noChangeAspect="1"/>
          </p:cNvGraphicFramePr>
          <p:nvPr>
            <p:extLst>
              <p:ext uri="{D42A27DB-BD31-4B8C-83A1-F6EECF244321}">
                <p14:modId xmlns:p14="http://schemas.microsoft.com/office/powerpoint/2010/main" val="3524356372"/>
              </p:ext>
            </p:extLst>
          </p:nvPr>
        </p:nvGraphicFramePr>
        <p:xfrm>
          <a:off x="1195388" y="2668588"/>
          <a:ext cx="6045200" cy="2916237"/>
        </p:xfrm>
        <a:graphic>
          <a:graphicData uri="http://schemas.openxmlformats.org/presentationml/2006/ole">
            <mc:AlternateContent xmlns:mc="http://schemas.openxmlformats.org/markup-compatibility/2006">
              <mc:Choice xmlns:v="urn:schemas-microsoft-com:vml" Requires="v">
                <p:oleObj spid="_x0000_s22552" name="Equation" r:id="rId4" imgW="2527200" imgH="1218960" progId="Equation.3">
                  <p:embed/>
                </p:oleObj>
              </mc:Choice>
              <mc:Fallback>
                <p:oleObj name="Equation" r:id="rId4" imgW="2527200" imgH="1218960" progId="Equation.3">
                  <p:embed/>
                  <p:pic>
                    <p:nvPicPr>
                      <p:cNvPr id="0" name=""/>
                      <p:cNvPicPr/>
                      <p:nvPr/>
                    </p:nvPicPr>
                    <p:blipFill>
                      <a:blip r:embed="rId5"/>
                      <a:stretch>
                        <a:fillRect/>
                      </a:stretch>
                    </p:blipFill>
                    <p:spPr>
                      <a:xfrm>
                        <a:off x="1195388" y="2668588"/>
                        <a:ext cx="6045200" cy="2916237"/>
                      </a:xfrm>
                      <a:prstGeom prst="rect">
                        <a:avLst/>
                      </a:prstGeom>
                      <a:solidFill>
                        <a:schemeClr val="tx2"/>
                      </a:solidFill>
                    </p:spPr>
                  </p:pic>
                </p:oleObj>
              </mc:Fallback>
            </mc:AlternateContent>
          </a:graphicData>
        </a:graphic>
      </p:graphicFrame>
      <p:sp>
        <p:nvSpPr>
          <p:cNvPr id="3" name="Content Placeholder 2"/>
          <p:cNvSpPr>
            <a:spLocks noGrp="1"/>
          </p:cNvSpPr>
          <p:nvPr>
            <p:ph idx="1"/>
          </p:nvPr>
        </p:nvSpPr>
        <p:spPr/>
        <p:txBody>
          <a:bodyPr/>
          <a:lstStyle/>
          <a:p>
            <a:pPr>
              <a:defRPr/>
            </a:pPr>
            <a:r>
              <a:rPr lang="en-US" dirty="0" err="1" smtClean="0"/>
              <a:t>Yandell</a:t>
            </a:r>
            <a:r>
              <a:rPr lang="en-US" dirty="0" smtClean="0"/>
              <a:t> Model</a:t>
            </a:r>
            <a:endParaRPr lang="en-US" dirty="0"/>
          </a:p>
        </p:txBody>
      </p:sp>
      <p:sp>
        <p:nvSpPr>
          <p:cNvPr id="2" name="Title 1"/>
          <p:cNvSpPr>
            <a:spLocks noGrp="1"/>
          </p:cNvSpPr>
          <p:nvPr>
            <p:ph type="title"/>
          </p:nvPr>
        </p:nvSpPr>
        <p:spPr/>
        <p:txBody>
          <a:bodyPr/>
          <a:lstStyle/>
          <a:p>
            <a:pPr>
              <a:defRPr/>
            </a:pPr>
            <a:r>
              <a:rPr lang="en-US" dirty="0" smtClean="0"/>
              <a:t>Strip Plot </a:t>
            </a:r>
            <a:r>
              <a:rPr lang="en-US" dirty="0" smtClean="0"/>
              <a:t>Model I</a:t>
            </a:r>
            <a:endParaRPr lang="en-US" dirty="0"/>
          </a:p>
        </p:txBody>
      </p:sp>
    </p:spTree>
  </p:cSld>
  <p:clrMapOvr>
    <a:masterClrMapping/>
  </p:clrMapOvr>
  <p:transition spd="med">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Strip Plot </a:t>
            </a:r>
            <a:r>
              <a:rPr lang="en-US" dirty="0" smtClean="0"/>
              <a:t>I Discussion</a:t>
            </a:r>
            <a:endParaRPr lang="en-US" dirty="0"/>
          </a:p>
        </p:txBody>
      </p:sp>
      <p:sp>
        <p:nvSpPr>
          <p:cNvPr id="3" name="Content Placeholder 2"/>
          <p:cNvSpPr>
            <a:spLocks noGrp="1"/>
          </p:cNvSpPr>
          <p:nvPr>
            <p:ph idx="1"/>
          </p:nvPr>
        </p:nvSpPr>
        <p:spPr/>
        <p:txBody>
          <a:bodyPr/>
          <a:lstStyle/>
          <a:p>
            <a:pPr>
              <a:defRPr/>
            </a:pPr>
            <a:r>
              <a:rPr lang="en-US" dirty="0" smtClean="0"/>
              <a:t>In </a:t>
            </a:r>
            <a:r>
              <a:rPr lang="en-US" dirty="0" err="1" smtClean="0"/>
              <a:t>Yandell’s</a:t>
            </a:r>
            <a:r>
              <a:rPr lang="en-US" dirty="0" smtClean="0"/>
              <a:t> model, </a:t>
            </a:r>
            <a:r>
              <a:rPr lang="en-US" i="1" dirty="0" err="1" smtClean="0"/>
              <a:t>s</a:t>
            </a:r>
            <a:r>
              <a:rPr lang="en-US" i="1" baseline="-25000" dirty="0" err="1" smtClean="0"/>
              <a:t>k</a:t>
            </a:r>
            <a:r>
              <a:rPr lang="en-US" dirty="0" smtClean="0"/>
              <a:t> indexes </a:t>
            </a:r>
            <a:r>
              <a:rPr lang="en-US" i="1" dirty="0" smtClean="0"/>
              <a:t>set </a:t>
            </a:r>
            <a:r>
              <a:rPr lang="en-US" dirty="0" smtClean="0"/>
              <a:t>, which actually functions as a block</a:t>
            </a:r>
          </a:p>
          <a:p>
            <a:pPr>
              <a:defRPr/>
            </a:pPr>
            <a:r>
              <a:rPr lang="en-US" dirty="0" smtClean="0"/>
              <a:t>It’s surprising that </a:t>
            </a:r>
            <a:r>
              <a:rPr lang="en-US" dirty="0" err="1" smtClean="0"/>
              <a:t>Yandell</a:t>
            </a:r>
            <a:r>
              <a:rPr lang="en-US" dirty="0" smtClean="0"/>
              <a:t> doesn’t present nested strip plot errors</a:t>
            </a:r>
          </a:p>
          <a:p>
            <a:pPr>
              <a:defRPr/>
            </a:pPr>
            <a:r>
              <a:rPr lang="en-US" dirty="0" smtClean="0"/>
              <a:t>Strip plot errors are really just block (or set) by treatment interactions</a:t>
            </a:r>
          </a:p>
          <a:p>
            <a:pPr>
              <a:defRPr/>
            </a:pPr>
            <a:endParaRPr lang="en-US" dirty="0" smtClean="0"/>
          </a:p>
          <a:p>
            <a:pPr>
              <a:defRPr/>
            </a:pPr>
            <a:endParaRPr lang="en-US" dirty="0"/>
          </a:p>
        </p:txBody>
      </p:sp>
    </p:spTree>
  </p:cSld>
  <p:clrMapOvr>
    <a:masterClrMapping/>
  </p:clrMapOvr>
  <p:transition spd="med">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descr="Additive model for the response that lists the row and column random effects as interactions between the set (or block) and the row and column factors, respectively." title="Strip plot model"/>
          <p:cNvGraphicFramePr>
            <a:graphicFrameLocks noChangeAspect="1"/>
          </p:cNvGraphicFramePr>
          <p:nvPr>
            <p:extLst>
              <p:ext uri="{D42A27DB-BD31-4B8C-83A1-F6EECF244321}">
                <p14:modId xmlns:p14="http://schemas.microsoft.com/office/powerpoint/2010/main" val="1593804310"/>
              </p:ext>
            </p:extLst>
          </p:nvPr>
        </p:nvGraphicFramePr>
        <p:xfrm>
          <a:off x="1028700" y="2855019"/>
          <a:ext cx="6378575" cy="2916237"/>
        </p:xfrm>
        <a:graphic>
          <a:graphicData uri="http://schemas.openxmlformats.org/presentationml/2006/ole">
            <mc:AlternateContent xmlns:mc="http://schemas.openxmlformats.org/markup-compatibility/2006">
              <mc:Choice xmlns:v="urn:schemas-microsoft-com:vml" Requires="v">
                <p:oleObj spid="_x0000_s24601" name="Equation" r:id="rId4" imgW="2666880" imgH="1218960" progId="Equation.3">
                  <p:embed/>
                </p:oleObj>
              </mc:Choice>
              <mc:Fallback>
                <p:oleObj name="Equation" r:id="rId4" imgW="2666880" imgH="1218960" progId="Equation.3">
                  <p:embed/>
                  <p:pic>
                    <p:nvPicPr>
                      <p:cNvPr id="0" name="Object 3"/>
                      <p:cNvPicPr>
                        <a:picLocks noChangeAspect="1" noChangeArrowheads="1"/>
                      </p:cNvPicPr>
                      <p:nvPr/>
                    </p:nvPicPr>
                    <p:blipFill>
                      <a:blip r:embed="rId5"/>
                      <a:srcRect/>
                      <a:stretch>
                        <a:fillRect/>
                      </a:stretch>
                    </p:blipFill>
                    <p:spPr bwMode="auto">
                      <a:xfrm>
                        <a:off x="1028700" y="2855019"/>
                        <a:ext cx="6378575" cy="2916237"/>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Content Placeholder 2"/>
          <p:cNvSpPr>
            <a:spLocks noGrp="1"/>
          </p:cNvSpPr>
          <p:nvPr>
            <p:ph idx="1"/>
          </p:nvPr>
        </p:nvSpPr>
        <p:spPr/>
        <p:txBody>
          <a:bodyPr/>
          <a:lstStyle/>
          <a:p>
            <a:pPr>
              <a:defRPr/>
            </a:pPr>
            <a:r>
              <a:rPr lang="en-US" dirty="0" smtClean="0"/>
              <a:t>It may be more proper to consider the model as:</a:t>
            </a:r>
          </a:p>
          <a:p>
            <a:pPr>
              <a:defRPr/>
            </a:pPr>
            <a:endParaRPr lang="en-US" dirty="0"/>
          </a:p>
        </p:txBody>
      </p:sp>
      <p:sp>
        <p:nvSpPr>
          <p:cNvPr id="2" name="Title 1"/>
          <p:cNvSpPr>
            <a:spLocks noGrp="1"/>
          </p:cNvSpPr>
          <p:nvPr>
            <p:ph type="title"/>
          </p:nvPr>
        </p:nvSpPr>
        <p:spPr/>
        <p:txBody>
          <a:bodyPr/>
          <a:lstStyle/>
          <a:p>
            <a:pPr>
              <a:defRPr/>
            </a:pPr>
            <a:r>
              <a:rPr lang="en-US" dirty="0" smtClean="0"/>
              <a:t>Strip Plot </a:t>
            </a:r>
            <a:r>
              <a:rPr lang="en-US" dirty="0" smtClean="0"/>
              <a:t>Model II</a:t>
            </a:r>
            <a:endParaRPr lang="en-US" dirty="0"/>
          </a:p>
        </p:txBody>
      </p:sp>
    </p:spTree>
  </p:cSld>
  <p:clrMapOvr>
    <a:masterClrMapping/>
  </p:clrMapOvr>
  <p:transition spd="med">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descr="A version of the strip plot model that has rows and columns nested in the row and column factors." title="Strip Plot model"/>
          <p:cNvGraphicFramePr>
            <a:graphicFrameLocks noChangeAspect="1"/>
          </p:cNvGraphicFramePr>
          <p:nvPr>
            <p:extLst>
              <p:ext uri="{D42A27DB-BD31-4B8C-83A1-F6EECF244321}">
                <p14:modId xmlns:p14="http://schemas.microsoft.com/office/powerpoint/2010/main" val="2529653453"/>
              </p:ext>
            </p:extLst>
          </p:nvPr>
        </p:nvGraphicFramePr>
        <p:xfrm>
          <a:off x="633413" y="3430588"/>
          <a:ext cx="7169150" cy="1762125"/>
        </p:xfrm>
        <a:graphic>
          <a:graphicData uri="http://schemas.openxmlformats.org/presentationml/2006/ole">
            <mc:AlternateContent xmlns:mc="http://schemas.openxmlformats.org/markup-compatibility/2006">
              <mc:Choice xmlns:v="urn:schemas-microsoft-com:vml" Requires="v">
                <p:oleObj spid="_x0000_s45079" name="Equation" r:id="rId3" imgW="2997000" imgH="736560" progId="Equation.3">
                  <p:embed/>
                </p:oleObj>
              </mc:Choice>
              <mc:Fallback>
                <p:oleObj name="Equation" r:id="rId3" imgW="2997000" imgH="736560" progId="Equation.3">
                  <p:embed/>
                  <p:pic>
                    <p:nvPicPr>
                      <p:cNvPr id="0" name="Object 3"/>
                      <p:cNvPicPr>
                        <a:picLocks noChangeAspect="1" noChangeArrowheads="1"/>
                      </p:cNvPicPr>
                      <p:nvPr/>
                    </p:nvPicPr>
                    <p:blipFill>
                      <a:blip r:embed="rId4"/>
                      <a:srcRect/>
                      <a:stretch>
                        <a:fillRect/>
                      </a:stretch>
                    </p:blipFill>
                    <p:spPr bwMode="auto">
                      <a:xfrm>
                        <a:off x="633413" y="3430588"/>
                        <a:ext cx="7169150" cy="17621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Content Placeholder 2"/>
          <p:cNvSpPr>
            <a:spLocks noGrp="1"/>
          </p:cNvSpPr>
          <p:nvPr>
            <p:ph idx="4294967295"/>
          </p:nvPr>
        </p:nvSpPr>
        <p:spPr/>
        <p:txBody>
          <a:bodyPr/>
          <a:lstStyle/>
          <a:p>
            <a:r>
              <a:rPr lang="en-US" dirty="0" smtClean="0">
                <a:latin typeface="Arial Unicode MS" pitchFamily="34" charset="-128"/>
                <a:ea typeface="ＭＳ Ｐゴシック" pitchFamily="34" charset="-128"/>
              </a:rPr>
              <a:t>Another version of the strip plot model (consistent with </a:t>
            </a:r>
            <a:r>
              <a:rPr lang="en-US" dirty="0" err="1" smtClean="0">
                <a:latin typeface="Arial Unicode MS" pitchFamily="34" charset="-128"/>
                <a:ea typeface="ＭＳ Ｐゴシック" pitchFamily="34" charset="-128"/>
              </a:rPr>
              <a:t>Yandell’s</a:t>
            </a:r>
            <a:r>
              <a:rPr lang="en-US" dirty="0" smtClean="0">
                <a:latin typeface="Arial Unicode MS" pitchFamily="34" charset="-128"/>
                <a:ea typeface="ＭＳ Ｐゴシック" pitchFamily="34" charset="-128"/>
              </a:rPr>
              <a:t> split plot design):</a:t>
            </a:r>
          </a:p>
          <a:p>
            <a:endParaRPr lang="en-US" dirty="0" smtClean="0">
              <a:latin typeface="Arial Unicode MS" pitchFamily="34" charset="-128"/>
              <a:ea typeface="ＭＳ Ｐゴシック" pitchFamily="34" charset="-128"/>
            </a:endParaRPr>
          </a:p>
        </p:txBody>
      </p:sp>
      <p:sp>
        <p:nvSpPr>
          <p:cNvPr id="2" name="Title 1"/>
          <p:cNvSpPr>
            <a:spLocks noGrp="1"/>
          </p:cNvSpPr>
          <p:nvPr>
            <p:ph type="title" idx="4294967295"/>
          </p:nvPr>
        </p:nvSpPr>
        <p:spPr/>
        <p:txBody>
          <a:bodyPr/>
          <a:lstStyle/>
          <a:p>
            <a:pPr>
              <a:defRPr/>
            </a:pPr>
            <a:r>
              <a:rPr lang="en-US" dirty="0" smtClean="0"/>
              <a:t>Strip Plot </a:t>
            </a:r>
            <a:r>
              <a:rPr lang="en-US" dirty="0" smtClean="0"/>
              <a:t>Model III</a:t>
            </a:r>
            <a:endParaRPr lang="en-US" dirty="0"/>
          </a:p>
        </p:txBody>
      </p:sp>
    </p:spTree>
  </p:cSld>
  <p:clrMapOvr>
    <a:masterClrMapping/>
  </p:clrMapOvr>
  <p:transition spd="med">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06" name="Object 6" descr="The source, expected mean squares and degrees of freedom for testing the row factor." title="ANOVA table for row"/>
          <p:cNvGraphicFramePr>
            <a:graphicFrameLocks noChangeAspect="1"/>
          </p:cNvGraphicFramePr>
          <p:nvPr>
            <p:extLst>
              <p:ext uri="{D42A27DB-BD31-4B8C-83A1-F6EECF244321}">
                <p14:modId xmlns:p14="http://schemas.microsoft.com/office/powerpoint/2010/main" val="3337282550"/>
              </p:ext>
            </p:extLst>
          </p:nvPr>
        </p:nvGraphicFramePr>
        <p:xfrm>
          <a:off x="1720850" y="2660650"/>
          <a:ext cx="6538913" cy="2392363"/>
        </p:xfrm>
        <a:graphic>
          <a:graphicData uri="http://schemas.openxmlformats.org/presentationml/2006/ole">
            <mc:AlternateContent xmlns:mc="http://schemas.openxmlformats.org/markup-compatibility/2006">
              <mc:Choice xmlns:v="urn:schemas-microsoft-com:vml" Requires="v">
                <p:oleObj spid="_x0000_s25620" name="Equation" r:id="rId3" imgW="3124080" imgH="1143000" progId="Equation.3">
                  <p:embed/>
                </p:oleObj>
              </mc:Choice>
              <mc:Fallback>
                <p:oleObj name="Equation" r:id="rId3" imgW="3124080" imgH="1143000" progId="Equation.3">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0850" y="2660650"/>
                        <a:ext cx="6538913" cy="2392363"/>
                      </a:xfrm>
                      <a:prstGeom prst="rect">
                        <a:avLst/>
                      </a:prstGeom>
                      <a:solidFill>
                        <a:schemeClr val="tx2"/>
                      </a:solidFill>
                    </p:spPr>
                  </p:pic>
                </p:oleObj>
              </mc:Fallback>
            </mc:AlternateContent>
          </a:graphicData>
        </a:graphic>
      </p:graphicFrame>
      <p:sp>
        <p:nvSpPr>
          <p:cNvPr id="2" name="Title 1"/>
          <p:cNvSpPr>
            <a:spLocks noGrp="1"/>
          </p:cNvSpPr>
          <p:nvPr>
            <p:ph type="title"/>
          </p:nvPr>
        </p:nvSpPr>
        <p:spPr/>
        <p:txBody>
          <a:bodyPr/>
          <a:lstStyle/>
          <a:p>
            <a:pPr>
              <a:defRPr/>
            </a:pPr>
            <a:r>
              <a:rPr lang="en-US" dirty="0" smtClean="0"/>
              <a:t>Strip Plot Design I &amp; </a:t>
            </a:r>
            <a:r>
              <a:rPr lang="en-US" dirty="0" smtClean="0"/>
              <a:t>II ANOVA</a:t>
            </a:r>
            <a:endParaRPr lang="en-US" dirty="0"/>
          </a:p>
        </p:txBody>
      </p:sp>
    </p:spTree>
  </p:cSld>
  <p:clrMapOvr>
    <a:masterClrMapping/>
  </p:clrMapOvr>
  <p:transition spd="med">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Strip Plot Design I &amp; </a:t>
            </a:r>
            <a:r>
              <a:rPr lang="en-US" dirty="0" smtClean="0"/>
              <a:t>II ANOVA (</a:t>
            </a:r>
            <a:r>
              <a:rPr lang="en-US" dirty="0" err="1" smtClean="0"/>
              <a:t>cont</a:t>
            </a:r>
            <a:r>
              <a:rPr lang="en-US" dirty="0" smtClean="0"/>
              <a:t>)</a:t>
            </a:r>
            <a:endParaRPr lang="en-US" dirty="0"/>
          </a:p>
        </p:txBody>
      </p:sp>
      <p:graphicFrame>
        <p:nvGraphicFramePr>
          <p:cNvPr id="23561" name="Object 9" descr="Source, expected mean square, and degrees of freedom for testing the column factor and row factor by column factor interaction." title="ANOVA table for column and interaction"/>
          <p:cNvGraphicFramePr>
            <a:graphicFrameLocks noGrp="1" noChangeAspect="1"/>
          </p:cNvGraphicFramePr>
          <p:nvPr>
            <p:ph idx="1"/>
            <p:extLst>
              <p:ext uri="{D42A27DB-BD31-4B8C-83A1-F6EECF244321}">
                <p14:modId xmlns:p14="http://schemas.microsoft.com/office/powerpoint/2010/main" val="1160143618"/>
              </p:ext>
            </p:extLst>
          </p:nvPr>
        </p:nvGraphicFramePr>
        <p:xfrm>
          <a:off x="1011238" y="2486025"/>
          <a:ext cx="7572375" cy="3430588"/>
        </p:xfrm>
        <a:graphic>
          <a:graphicData uri="http://schemas.openxmlformats.org/presentationml/2006/ole">
            <mc:AlternateContent xmlns:mc="http://schemas.openxmlformats.org/markup-compatibility/2006">
              <mc:Choice xmlns:v="urn:schemas-microsoft-com:vml" Requires="v">
                <p:oleObj spid="_x0000_s23575" name="Equation" r:id="rId3" imgW="3365280" imgH="1523880" progId="Equation.3">
                  <p:embed/>
                </p:oleObj>
              </mc:Choice>
              <mc:Fallback>
                <p:oleObj name="Equation" r:id="rId3" imgW="3365280" imgH="1523880" progId="Equation.3">
                  <p:embed/>
                  <p:pic>
                    <p:nvPicPr>
                      <p:cNvPr id="0" name="Picture 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1238" y="2486025"/>
                        <a:ext cx="7572375" cy="3430588"/>
                      </a:xfrm>
                      <a:prstGeom prst="rect">
                        <a:avLst/>
                      </a:prstGeom>
                      <a:solidFill>
                        <a:schemeClr val="tx2"/>
                      </a:solidFill>
                    </p:spPr>
                  </p:pic>
                </p:oleObj>
              </mc:Fallback>
            </mc:AlternateContent>
          </a:graphicData>
        </a:graphic>
      </p:graphicFrame>
    </p:spTree>
  </p:cSld>
  <p:clrMapOvr>
    <a:masterClrMapping/>
  </p:clrMapOvr>
  <p:transition spd="med">
    <p:dissolve/>
  </p:transition>
  <p:timing>
    <p:tnLst>
      <p:par>
        <p:cTn id="1" dur="indefinite" restart="never" nodeType="tmRoot"/>
      </p:par>
    </p:tnLst>
  </p:timing>
</p:sld>
</file>

<file path=ppt/theme/theme1.xml><?xml version="1.0" encoding="utf-8"?>
<a:theme xmlns:a="http://schemas.openxmlformats.org/drawingml/2006/main" name="Theme1">
  <a:themeElements>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Chapter 9.pptx</Template>
  <TotalTime>7877</TotalTime>
  <Words>407</Words>
  <Application>Microsoft Office PowerPoint</Application>
  <PresentationFormat>On-screen Show (4:3)</PresentationFormat>
  <Paragraphs>49</Paragraphs>
  <Slides>15</Slides>
  <Notes>6</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3" baseType="lpstr">
      <vt:lpstr>Arial Unicode MS</vt:lpstr>
      <vt:lpstr>ＭＳ Ｐゴシック</vt:lpstr>
      <vt:lpstr>Arial</vt:lpstr>
      <vt:lpstr>Calibri</vt:lpstr>
      <vt:lpstr>Tahoma</vt:lpstr>
      <vt:lpstr>Wingdings</vt:lpstr>
      <vt:lpstr>Theme1</vt:lpstr>
      <vt:lpstr>Equation</vt:lpstr>
      <vt:lpstr>Strip Plot Design</vt:lpstr>
      <vt:lpstr>Strip Plots</vt:lpstr>
      <vt:lpstr>Strip Plot Alternatives</vt:lpstr>
      <vt:lpstr>Strip Plot Model I</vt:lpstr>
      <vt:lpstr>Strip Plot I Discussion</vt:lpstr>
      <vt:lpstr>Strip Plot Model II</vt:lpstr>
      <vt:lpstr>Strip Plot Model III</vt:lpstr>
      <vt:lpstr>Strip Plot Design I &amp; II ANOVA</vt:lpstr>
      <vt:lpstr>Strip Plot Design I &amp; II ANOVA (cont)</vt:lpstr>
      <vt:lpstr>Strip Plot Design III ANOVA</vt:lpstr>
      <vt:lpstr>Strip Plot Design III ANOVA (cont)</vt:lpstr>
      <vt:lpstr>Pairwise Contrasts</vt:lpstr>
      <vt:lpstr>Strip Plot Design LSMEANS</vt:lpstr>
      <vt:lpstr>Strip Plot Design LSMEANS (cont)</vt:lpstr>
      <vt:lpstr>Strip Plot Example</vt:lpstr>
    </vt:vector>
  </TitlesOfParts>
  <Company>USC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Multiple Imputation</dc:title>
  <dc:creator>John Grego</dc:creator>
  <cp:lastModifiedBy>Grego John</cp:lastModifiedBy>
  <cp:revision>50</cp:revision>
  <cp:lastPrinted>2016-11-28T18:34:14Z</cp:lastPrinted>
  <dcterms:created xsi:type="dcterms:W3CDTF">2012-08-09T12:51:28Z</dcterms:created>
  <dcterms:modified xsi:type="dcterms:W3CDTF">2018-11-29T21:15:46Z</dcterms:modified>
</cp:coreProperties>
</file>