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3" r:id="rId1"/>
  </p:sldMasterIdLst>
  <p:notesMasterIdLst>
    <p:notesMasterId r:id="rId22"/>
  </p:notesMasterIdLst>
  <p:handoutMasterIdLst>
    <p:handoutMasterId r:id="rId23"/>
  </p:handoutMasterIdLst>
  <p:sldIdLst>
    <p:sldId id="261" r:id="rId2"/>
    <p:sldId id="278" r:id="rId3"/>
    <p:sldId id="272" r:id="rId4"/>
    <p:sldId id="273" r:id="rId5"/>
    <p:sldId id="256" r:id="rId6"/>
    <p:sldId id="257" r:id="rId7"/>
    <p:sldId id="258" r:id="rId8"/>
    <p:sldId id="259" r:id="rId9"/>
    <p:sldId id="260" r:id="rId10"/>
    <p:sldId id="262" r:id="rId11"/>
    <p:sldId id="263" r:id="rId12"/>
    <p:sldId id="265" r:id="rId13"/>
    <p:sldId id="274" r:id="rId14"/>
    <p:sldId id="276" r:id="rId15"/>
    <p:sldId id="277" r:id="rId16"/>
    <p:sldId id="266" r:id="rId17"/>
    <p:sldId id="267" r:id="rId18"/>
    <p:sldId id="268" r:id="rId19"/>
    <p:sldId id="264" r:id="rId20"/>
    <p:sldId id="275"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78" y="10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8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3.png"/></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4.png"/></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1"/>
            <a:ext cx="2971800" cy="457594"/>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defTabSz="915988" eaLnBrk="0" hangingPunct="0">
              <a:defRPr sz="1200">
                <a:latin typeface="Times" pitchFamily="1" charset="0"/>
                <a:ea typeface="+mn-ea"/>
              </a:defRPr>
            </a:lvl1pPr>
          </a:lstStyle>
          <a:p>
            <a:pPr>
              <a:defRPr/>
            </a:pPr>
            <a:endParaRPr lang="en-US"/>
          </a:p>
        </p:txBody>
      </p:sp>
      <p:sp>
        <p:nvSpPr>
          <p:cNvPr id="16387" name="Rectangle 3"/>
          <p:cNvSpPr>
            <a:spLocks noGrp="1" noChangeArrowheads="1"/>
          </p:cNvSpPr>
          <p:nvPr>
            <p:ph type="dt" sz="quarter" idx="1"/>
          </p:nvPr>
        </p:nvSpPr>
        <p:spPr bwMode="auto">
          <a:xfrm>
            <a:off x="3886200" y="1"/>
            <a:ext cx="2971800" cy="457594"/>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algn="r" defTabSz="915988" eaLnBrk="0" hangingPunct="0">
              <a:defRPr sz="1200">
                <a:latin typeface="Times" pitchFamily="1" charset="0"/>
                <a:ea typeface="+mn-ea"/>
              </a:defRPr>
            </a:lvl1pPr>
          </a:lstStyle>
          <a:p>
            <a:pPr>
              <a:defRPr/>
            </a:pPr>
            <a:endParaRPr lang="en-US"/>
          </a:p>
        </p:txBody>
      </p:sp>
      <p:sp>
        <p:nvSpPr>
          <p:cNvPr id="16388" name="Rectangle 4"/>
          <p:cNvSpPr>
            <a:spLocks noGrp="1" noChangeArrowheads="1"/>
          </p:cNvSpPr>
          <p:nvPr>
            <p:ph type="ftr" sz="quarter" idx="2"/>
          </p:nvPr>
        </p:nvSpPr>
        <p:spPr bwMode="auto">
          <a:xfrm>
            <a:off x="0" y="8686406"/>
            <a:ext cx="2971800" cy="457594"/>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defTabSz="915988" eaLnBrk="0" hangingPunct="0">
              <a:defRPr sz="1200">
                <a:latin typeface="Times" pitchFamily="1" charset="0"/>
                <a:ea typeface="+mn-ea"/>
              </a:defRPr>
            </a:lvl1pPr>
          </a:lstStyle>
          <a:p>
            <a:pPr>
              <a:defRPr/>
            </a:pPr>
            <a:endParaRPr lang="en-US"/>
          </a:p>
        </p:txBody>
      </p:sp>
      <p:sp>
        <p:nvSpPr>
          <p:cNvPr id="16389" name="Rectangle 5"/>
          <p:cNvSpPr>
            <a:spLocks noGrp="1" noChangeArrowheads="1"/>
          </p:cNvSpPr>
          <p:nvPr>
            <p:ph type="sldNum" sz="quarter" idx="3"/>
          </p:nvPr>
        </p:nvSpPr>
        <p:spPr bwMode="auto">
          <a:xfrm>
            <a:off x="3886200" y="8686406"/>
            <a:ext cx="2971800" cy="457594"/>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algn="r" defTabSz="915988" eaLnBrk="0" hangingPunct="0">
              <a:defRPr sz="1200">
                <a:latin typeface="Times" panose="02020603050405020304" pitchFamily="18" charset="0"/>
              </a:defRPr>
            </a:lvl1pPr>
          </a:lstStyle>
          <a:p>
            <a:fld id="{EE0D0F33-4132-43E7-BB40-EB66DCC8DD98}" type="slidenum">
              <a:rPr lang="en-US" altLang="en-US"/>
              <a:pPr/>
              <a:t>‹#›</a:t>
            </a:fld>
            <a:endParaRPr lang="en-US" altLang="en-US"/>
          </a:p>
        </p:txBody>
      </p:sp>
    </p:spTree>
    <p:extLst>
      <p:ext uri="{BB962C8B-B14F-4D97-AF65-F5344CB8AC3E}">
        <p14:creationId xmlns:p14="http://schemas.microsoft.com/office/powerpoint/2010/main" val="15076303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1"/>
            <a:ext cx="2971800" cy="4575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pitchFamily="1" charset="0"/>
                <a:ea typeface="+mn-ea"/>
              </a:defRPr>
            </a:lvl1pPr>
          </a:lstStyle>
          <a:p>
            <a:pPr>
              <a:defRPr/>
            </a:pPr>
            <a:endParaRPr lang="en-US"/>
          </a:p>
        </p:txBody>
      </p:sp>
      <p:sp>
        <p:nvSpPr>
          <p:cNvPr id="38915" name="Rectangle 3"/>
          <p:cNvSpPr>
            <a:spLocks noGrp="1" noChangeArrowheads="1"/>
          </p:cNvSpPr>
          <p:nvPr>
            <p:ph type="dt" idx="1"/>
          </p:nvPr>
        </p:nvSpPr>
        <p:spPr bwMode="auto">
          <a:xfrm>
            <a:off x="3884613" y="1"/>
            <a:ext cx="2971800" cy="4575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pitchFamily="1" charset="0"/>
                <a:ea typeface="+mn-ea"/>
              </a:defRPr>
            </a:lvl1pPr>
          </a:lstStyle>
          <a:p>
            <a:pPr>
              <a:defRPr/>
            </a:pPr>
            <a:endParaRPr lang="en-US"/>
          </a:p>
        </p:txBody>
      </p:sp>
      <p:sp>
        <p:nvSpPr>
          <p:cNvPr id="368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7" name="Rectangle 5"/>
          <p:cNvSpPr>
            <a:spLocks noGrp="1" noChangeArrowheads="1"/>
          </p:cNvSpPr>
          <p:nvPr>
            <p:ph type="body" sz="quarter" idx="3"/>
          </p:nvPr>
        </p:nvSpPr>
        <p:spPr bwMode="auto">
          <a:xfrm>
            <a:off x="685800" y="4343992"/>
            <a:ext cx="5486400" cy="41136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8684828"/>
            <a:ext cx="2971800" cy="45759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pitchFamily="1" charset="0"/>
                <a:ea typeface="+mn-ea"/>
              </a:defRPr>
            </a:lvl1pPr>
          </a:lstStyle>
          <a:p>
            <a:pPr>
              <a:defRPr/>
            </a:pPr>
            <a:endParaRPr lang="en-US"/>
          </a:p>
        </p:txBody>
      </p:sp>
      <p:sp>
        <p:nvSpPr>
          <p:cNvPr id="38919" name="Rectangle 7"/>
          <p:cNvSpPr>
            <a:spLocks noGrp="1" noChangeArrowheads="1"/>
          </p:cNvSpPr>
          <p:nvPr>
            <p:ph type="sldNum" sz="quarter" idx="5"/>
          </p:nvPr>
        </p:nvSpPr>
        <p:spPr bwMode="auto">
          <a:xfrm>
            <a:off x="3884613" y="8684828"/>
            <a:ext cx="2971800" cy="45759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panose="02020603050405020304" pitchFamily="18" charset="0"/>
              </a:defRPr>
            </a:lvl1pPr>
          </a:lstStyle>
          <a:p>
            <a:fld id="{F3B46D28-13CE-4C05-8BD5-D3DF869760CC}" type="slidenum">
              <a:rPr lang="en-US" altLang="en-US"/>
              <a:pPr/>
              <a:t>‹#›</a:t>
            </a:fld>
            <a:endParaRPr lang="en-US" altLang="en-US"/>
          </a:p>
        </p:txBody>
      </p:sp>
    </p:spTree>
    <p:extLst>
      <p:ext uri="{BB962C8B-B14F-4D97-AF65-F5344CB8AC3E}">
        <p14:creationId xmlns:p14="http://schemas.microsoft.com/office/powerpoint/2010/main" val="10325221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 charset="0"/>
        <a:ea typeface="ＭＳ Ｐゴシック" pitchFamily="1" charset="-128"/>
        <a:cs typeface="ＭＳ Ｐゴシック" pitchFamily="1" charset="-128"/>
      </a:defRPr>
    </a:lvl1pPr>
    <a:lvl2pPr marL="457200" algn="l" rtl="0" eaLnBrk="0" fontAlgn="base" hangingPunct="0">
      <a:spcBef>
        <a:spcPct val="30000"/>
      </a:spcBef>
      <a:spcAft>
        <a:spcPct val="0"/>
      </a:spcAft>
      <a:defRPr sz="1200" kern="1200">
        <a:solidFill>
          <a:schemeClr val="tx1"/>
        </a:solidFill>
        <a:latin typeface="Times" pitchFamily="1" charset="0"/>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Times" pitchFamily="1"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Times" pitchFamily="1"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Times" pitchFamily="1" charset="0"/>
        <a:ea typeface="ＭＳ Ｐゴシック" pitchFamily="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CRD Exercise—</a:t>
            </a:r>
            <a:r>
              <a:rPr lang="en-US" dirty="0" err="1" smtClean="0"/>
              <a:t>diet.sas</a:t>
            </a:r>
            <a:r>
              <a:rPr lang="en-US" dirty="0" smtClean="0"/>
              <a:t> and diet.txt; run </a:t>
            </a:r>
            <a:r>
              <a:rPr lang="en-US" dirty="0" err="1" smtClean="0"/>
              <a:t>diet.sas</a:t>
            </a:r>
            <a:r>
              <a:rPr lang="en-US" dirty="0" smtClean="0"/>
              <a:t> ahead of time</a:t>
            </a:r>
            <a:endParaRPr lang="en-US" dirty="0"/>
          </a:p>
        </p:txBody>
      </p:sp>
      <p:sp>
        <p:nvSpPr>
          <p:cNvPr id="4" name="Slide Number Placeholder 3"/>
          <p:cNvSpPr>
            <a:spLocks noGrp="1"/>
          </p:cNvSpPr>
          <p:nvPr>
            <p:ph type="sldNum" sz="quarter" idx="10"/>
          </p:nvPr>
        </p:nvSpPr>
        <p:spPr/>
        <p:txBody>
          <a:bodyPr/>
          <a:lstStyle/>
          <a:p>
            <a:fld id="{F3B46D28-13CE-4C05-8BD5-D3DF869760CC}" type="slidenum">
              <a:rPr lang="en-US" altLang="en-US" smtClean="0"/>
              <a:pPr/>
              <a:t>1</a:t>
            </a:fld>
            <a:endParaRPr lang="en-US" altLang="en-US"/>
          </a:p>
        </p:txBody>
      </p:sp>
    </p:spTree>
    <p:extLst>
      <p:ext uri="{BB962C8B-B14F-4D97-AF65-F5344CB8AC3E}">
        <p14:creationId xmlns:p14="http://schemas.microsoft.com/office/powerpoint/2010/main" val="1321339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Sum the sums of squares in R</a:t>
            </a:r>
            <a:endParaRPr lang="en-US" dirty="0"/>
          </a:p>
        </p:txBody>
      </p:sp>
      <p:sp>
        <p:nvSpPr>
          <p:cNvPr id="4" name="Slide Number Placeholder 3"/>
          <p:cNvSpPr>
            <a:spLocks noGrp="1"/>
          </p:cNvSpPr>
          <p:nvPr>
            <p:ph type="sldNum" sz="quarter" idx="10"/>
          </p:nvPr>
        </p:nvSpPr>
        <p:spPr/>
        <p:txBody>
          <a:bodyPr/>
          <a:lstStyle/>
          <a:p>
            <a:fld id="{F3B46D28-13CE-4C05-8BD5-D3DF869760CC}" type="slidenum">
              <a:rPr lang="en-US" altLang="en-US" smtClean="0"/>
              <a:pPr/>
              <a:t>18</a:t>
            </a:fld>
            <a:endParaRPr lang="en-US" altLang="en-US"/>
          </a:p>
        </p:txBody>
      </p:sp>
    </p:spTree>
    <p:extLst>
      <p:ext uri="{BB962C8B-B14F-4D97-AF65-F5344CB8AC3E}">
        <p14:creationId xmlns:p14="http://schemas.microsoft.com/office/powerpoint/2010/main" val="13896657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Run remaining code and interpret.  Yandel basically fits the usual quadratic model in X.</a:t>
            </a:r>
            <a:endParaRPr lang="en-US" dirty="0"/>
          </a:p>
        </p:txBody>
      </p:sp>
      <p:sp>
        <p:nvSpPr>
          <p:cNvPr id="4" name="Slide Number Placeholder 3"/>
          <p:cNvSpPr>
            <a:spLocks noGrp="1"/>
          </p:cNvSpPr>
          <p:nvPr>
            <p:ph type="sldNum" sz="quarter" idx="10"/>
          </p:nvPr>
        </p:nvSpPr>
        <p:spPr/>
        <p:txBody>
          <a:bodyPr/>
          <a:lstStyle/>
          <a:p>
            <a:fld id="{F3B46D28-13CE-4C05-8BD5-D3DF869760CC}" type="slidenum">
              <a:rPr lang="en-US" altLang="en-US" smtClean="0"/>
              <a:pPr/>
              <a:t>20</a:t>
            </a:fld>
            <a:endParaRPr lang="en-US" altLang="en-US"/>
          </a:p>
        </p:txBody>
      </p:sp>
    </p:spTree>
    <p:extLst>
      <p:ext uri="{BB962C8B-B14F-4D97-AF65-F5344CB8AC3E}">
        <p14:creationId xmlns:p14="http://schemas.microsoft.com/office/powerpoint/2010/main" val="50737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Alpha’s sum to zero implies </a:t>
            </a:r>
            <a:r>
              <a:rPr lang="en-US" dirty="0" err="1" smtClean="0"/>
              <a:t>mu_tilde</a:t>
            </a:r>
            <a:r>
              <a:rPr lang="en-US" baseline="0" dirty="0" smtClean="0"/>
              <a:t> is grand mean.  </a:t>
            </a:r>
            <a:r>
              <a:rPr lang="en-US" baseline="0" dirty="0" err="1" smtClean="0"/>
              <a:t>Alpha_a</a:t>
            </a:r>
            <a:r>
              <a:rPr lang="en-US" baseline="0" dirty="0" smtClean="0"/>
              <a:t> set to 0 implies </a:t>
            </a:r>
            <a:r>
              <a:rPr lang="en-US" baseline="0" dirty="0" err="1" smtClean="0"/>
              <a:t>mu_tilde</a:t>
            </a:r>
            <a:r>
              <a:rPr lang="en-US" baseline="0" dirty="0" smtClean="0"/>
              <a:t> is mean of factor level a.  </a:t>
            </a:r>
            <a:r>
              <a:rPr lang="en-US" baseline="0" dirty="0" err="1" smtClean="0"/>
              <a:t>Alpha_i</a:t>
            </a:r>
            <a:r>
              <a:rPr lang="en-US" baseline="0" dirty="0" smtClean="0"/>
              <a:t> is always the difference between </a:t>
            </a:r>
            <a:r>
              <a:rPr lang="en-US" baseline="0" dirty="0" err="1" smtClean="0"/>
              <a:t>mu_i</a:t>
            </a:r>
            <a:r>
              <a:rPr lang="en-US" baseline="0" dirty="0" smtClean="0"/>
              <a:t> and </a:t>
            </a:r>
            <a:r>
              <a:rPr lang="en-US" baseline="0" dirty="0" err="1" smtClean="0"/>
              <a:t>mu_tilde</a:t>
            </a:r>
            <a:r>
              <a:rPr lang="en-US" baseline="0" dirty="0" smtClean="0"/>
              <a:t>, whatever that represents.</a:t>
            </a:r>
            <a:endParaRPr lang="en-US" dirty="0"/>
          </a:p>
        </p:txBody>
      </p:sp>
      <p:sp>
        <p:nvSpPr>
          <p:cNvPr id="4" name="Slide Number Placeholder 3"/>
          <p:cNvSpPr>
            <a:spLocks noGrp="1"/>
          </p:cNvSpPr>
          <p:nvPr>
            <p:ph type="sldNum" sz="quarter" idx="10"/>
          </p:nvPr>
        </p:nvSpPr>
        <p:spPr/>
        <p:txBody>
          <a:bodyPr/>
          <a:lstStyle/>
          <a:p>
            <a:fld id="{F3B46D28-13CE-4C05-8BD5-D3DF869760CC}" type="slidenum">
              <a:rPr lang="en-US" altLang="en-US" smtClean="0"/>
              <a:pPr/>
              <a:t>3</a:t>
            </a:fld>
            <a:endParaRPr lang="en-US" altLang="en-US"/>
          </a:p>
        </p:txBody>
      </p:sp>
    </p:spTree>
    <p:extLst>
      <p:ext uri="{BB962C8B-B14F-4D97-AF65-F5344CB8AC3E}">
        <p14:creationId xmlns:p14="http://schemas.microsoft.com/office/powerpoint/2010/main" val="2562102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Write out Y_11 and Y_a1</a:t>
            </a:r>
            <a:endParaRPr lang="en-US" dirty="0"/>
          </a:p>
        </p:txBody>
      </p:sp>
      <p:sp>
        <p:nvSpPr>
          <p:cNvPr id="4" name="Slide Number Placeholder 3"/>
          <p:cNvSpPr>
            <a:spLocks noGrp="1"/>
          </p:cNvSpPr>
          <p:nvPr>
            <p:ph type="sldNum" sz="quarter" idx="10"/>
          </p:nvPr>
        </p:nvSpPr>
        <p:spPr/>
        <p:txBody>
          <a:bodyPr/>
          <a:lstStyle/>
          <a:p>
            <a:fld id="{F3B46D28-13CE-4C05-8BD5-D3DF869760CC}" type="slidenum">
              <a:rPr lang="en-US" altLang="en-US" smtClean="0"/>
              <a:pPr/>
              <a:t>4</a:t>
            </a:fld>
            <a:endParaRPr lang="en-US" altLang="en-US"/>
          </a:p>
        </p:txBody>
      </p:sp>
    </p:spTree>
    <p:extLst>
      <p:ext uri="{BB962C8B-B14F-4D97-AF65-F5344CB8AC3E}">
        <p14:creationId xmlns:p14="http://schemas.microsoft.com/office/powerpoint/2010/main" val="4140639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38BBCD9-682B-44FB-A144-EDF5F1F7D894}" type="slidenum">
              <a:rPr lang="en-US" altLang="en-US">
                <a:latin typeface="Times" panose="02020603050405020304" pitchFamily="18" charset="0"/>
              </a:rPr>
              <a:pPr/>
              <a:t>6</a:t>
            </a:fld>
            <a:endParaRPr lang="en-US" altLang="en-US">
              <a:latin typeface="Times" panose="02020603050405020304" pitchFamily="18"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panose="02020603050405020304" pitchFamily="18" charset="0"/>
                <a:ea typeface="ＭＳ Ｐゴシック" panose="020B0600070205080204" pitchFamily="34" charset="-128"/>
              </a:rPr>
              <a:t>Run </a:t>
            </a:r>
            <a:r>
              <a:rPr lang="en-US" altLang="en-US" dirty="0" err="1" smtClean="0">
                <a:latin typeface="Times" panose="02020603050405020304" pitchFamily="18" charset="0"/>
                <a:ea typeface="ＭＳ Ｐゴシック" panose="020B0600070205080204" pitchFamily="34" charset="-128"/>
              </a:rPr>
              <a:t>contrast.sas</a:t>
            </a:r>
            <a:r>
              <a:rPr lang="en-US" altLang="en-US" baseline="0" dirty="0" smtClean="0">
                <a:latin typeface="Times" panose="02020603050405020304" pitchFamily="18" charset="0"/>
                <a:ea typeface="ＭＳ Ｐゴシック" panose="020B0600070205080204" pitchFamily="34" charset="-128"/>
              </a:rPr>
              <a:t> through first </a:t>
            </a:r>
            <a:r>
              <a:rPr lang="en-US" altLang="en-US" baseline="0" dirty="0" err="1" smtClean="0">
                <a:latin typeface="Times" panose="02020603050405020304" pitchFamily="18" charset="0"/>
                <a:ea typeface="ＭＳ Ｐゴシック" panose="020B0600070205080204" pitchFamily="34" charset="-128"/>
              </a:rPr>
              <a:t>sgplot</a:t>
            </a:r>
            <a:r>
              <a:rPr lang="en-US" altLang="en-US" baseline="0" dirty="0" smtClean="0">
                <a:latin typeface="Times" panose="02020603050405020304" pitchFamily="18" charset="0"/>
                <a:ea typeface="ＭＳ Ｐゴシック" panose="020B0600070205080204" pitchFamily="34" charset="-128"/>
              </a:rPr>
              <a:t> step.  Index c by k if you want to look at more than one contrast.</a:t>
            </a:r>
            <a:endParaRPr lang="en-US" altLang="en-US" dirty="0" smtClean="0">
              <a:latin typeface="Times" panose="02020603050405020304" pitchFamily="18" charset="0"/>
              <a:ea typeface="ＭＳ Ｐゴシック" panose="020B0600070205080204" pitchFamily="34" charset="-128"/>
            </a:endParaRPr>
          </a:p>
        </p:txBody>
      </p:sp>
    </p:spTree>
    <p:extLst>
      <p:ext uri="{BB962C8B-B14F-4D97-AF65-F5344CB8AC3E}">
        <p14:creationId xmlns:p14="http://schemas.microsoft.com/office/powerpoint/2010/main" val="26442341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Run proc means and proc </a:t>
            </a:r>
            <a:r>
              <a:rPr lang="en-US" dirty="0" err="1" smtClean="0"/>
              <a:t>glm</a:t>
            </a:r>
            <a:r>
              <a:rPr lang="en-US" dirty="0" smtClean="0"/>
              <a:t> steps in </a:t>
            </a:r>
            <a:r>
              <a:rPr lang="en-US" dirty="0" err="1" smtClean="0"/>
              <a:t>contrast.sas</a:t>
            </a:r>
            <a:r>
              <a:rPr lang="en-US" dirty="0" smtClean="0"/>
              <a:t>.  Show</a:t>
            </a:r>
            <a:r>
              <a:rPr lang="en-US" baseline="0" dirty="0" smtClean="0"/>
              <a:t> some hand calculations for L_1-hat and the sum of the c_1i-squared.  Note that SS_L1 is something of a term of art.</a:t>
            </a:r>
            <a:endParaRPr lang="en-US" dirty="0" smtClean="0"/>
          </a:p>
          <a:p>
            <a:endParaRPr lang="en-US" dirty="0"/>
          </a:p>
        </p:txBody>
      </p:sp>
      <p:sp>
        <p:nvSpPr>
          <p:cNvPr id="4" name="Slide Number Placeholder 3"/>
          <p:cNvSpPr>
            <a:spLocks noGrp="1"/>
          </p:cNvSpPr>
          <p:nvPr>
            <p:ph type="sldNum" sz="quarter" idx="10"/>
          </p:nvPr>
        </p:nvSpPr>
        <p:spPr/>
        <p:txBody>
          <a:bodyPr/>
          <a:lstStyle/>
          <a:p>
            <a:fld id="{F3B46D28-13CE-4C05-8BD5-D3DF869760CC}" type="slidenum">
              <a:rPr lang="en-US" altLang="en-US" smtClean="0"/>
              <a:pPr/>
              <a:t>8</a:t>
            </a:fld>
            <a:endParaRPr lang="en-US" altLang="en-US"/>
          </a:p>
        </p:txBody>
      </p:sp>
    </p:spTree>
    <p:extLst>
      <p:ext uri="{BB962C8B-B14F-4D97-AF65-F5344CB8AC3E}">
        <p14:creationId xmlns:p14="http://schemas.microsoft.com/office/powerpoint/2010/main" val="2377102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Run</a:t>
            </a:r>
            <a:r>
              <a:rPr lang="en-US" baseline="0" dirty="0" smtClean="0"/>
              <a:t> contrast in SAS, and make a note of SS_L1</a:t>
            </a:r>
            <a:endParaRPr lang="en-US" dirty="0"/>
          </a:p>
        </p:txBody>
      </p:sp>
      <p:sp>
        <p:nvSpPr>
          <p:cNvPr id="4" name="Slide Number Placeholder 3"/>
          <p:cNvSpPr>
            <a:spLocks noGrp="1"/>
          </p:cNvSpPr>
          <p:nvPr>
            <p:ph type="sldNum" sz="quarter" idx="10"/>
          </p:nvPr>
        </p:nvSpPr>
        <p:spPr/>
        <p:txBody>
          <a:bodyPr/>
          <a:lstStyle/>
          <a:p>
            <a:fld id="{F3B46D28-13CE-4C05-8BD5-D3DF869760CC}" type="slidenum">
              <a:rPr lang="en-US" altLang="en-US" smtClean="0"/>
              <a:pPr/>
              <a:t>9</a:t>
            </a:fld>
            <a:endParaRPr lang="en-US" altLang="en-US"/>
          </a:p>
        </p:txBody>
      </p:sp>
    </p:spTree>
    <p:extLst>
      <p:ext uri="{BB962C8B-B14F-4D97-AF65-F5344CB8AC3E}">
        <p14:creationId xmlns:p14="http://schemas.microsoft.com/office/powerpoint/2010/main" val="3886764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Orthogonality</a:t>
            </a:r>
            <a:r>
              <a:rPr lang="en-US" baseline="0" dirty="0" smtClean="0"/>
              <a:t> is straightforward to define and check, but hard to motivate.</a:t>
            </a:r>
            <a:endParaRPr lang="en-US" dirty="0"/>
          </a:p>
        </p:txBody>
      </p:sp>
      <p:sp>
        <p:nvSpPr>
          <p:cNvPr id="4" name="Slide Number Placeholder 3"/>
          <p:cNvSpPr>
            <a:spLocks noGrp="1"/>
          </p:cNvSpPr>
          <p:nvPr>
            <p:ph type="sldNum" sz="quarter" idx="10"/>
          </p:nvPr>
        </p:nvSpPr>
        <p:spPr/>
        <p:txBody>
          <a:bodyPr/>
          <a:lstStyle/>
          <a:p>
            <a:fld id="{F3B46D28-13CE-4C05-8BD5-D3DF869760CC}" type="slidenum">
              <a:rPr lang="en-US" altLang="en-US" smtClean="0"/>
              <a:pPr/>
              <a:t>12</a:t>
            </a:fld>
            <a:endParaRPr lang="en-US" altLang="en-US"/>
          </a:p>
        </p:txBody>
      </p:sp>
    </p:spTree>
    <p:extLst>
      <p:ext uri="{BB962C8B-B14F-4D97-AF65-F5344CB8AC3E}">
        <p14:creationId xmlns:p14="http://schemas.microsoft.com/office/powerpoint/2010/main" val="3052040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output again.  Don’t define contrasts</a:t>
            </a:r>
            <a:r>
              <a:rPr lang="en-US" baseline="0" dirty="0" smtClean="0"/>
              <a:t> (this is something I used to do), but demonstrate orthogonality.</a:t>
            </a:r>
            <a:endParaRPr lang="en-US" dirty="0"/>
          </a:p>
        </p:txBody>
      </p:sp>
      <p:sp>
        <p:nvSpPr>
          <p:cNvPr id="4" name="Slide Number Placeholder 3"/>
          <p:cNvSpPr>
            <a:spLocks noGrp="1"/>
          </p:cNvSpPr>
          <p:nvPr>
            <p:ph type="sldNum" sz="quarter" idx="10"/>
          </p:nvPr>
        </p:nvSpPr>
        <p:spPr/>
        <p:txBody>
          <a:bodyPr/>
          <a:lstStyle/>
          <a:p>
            <a:fld id="{F3B46D28-13CE-4C05-8BD5-D3DF869760CC}" type="slidenum">
              <a:rPr lang="en-US" altLang="en-US" smtClean="0"/>
              <a:pPr/>
              <a:t>14</a:t>
            </a:fld>
            <a:endParaRPr lang="en-US" altLang="en-US"/>
          </a:p>
        </p:txBody>
      </p:sp>
    </p:spTree>
    <p:extLst>
      <p:ext uri="{BB962C8B-B14F-4D97-AF65-F5344CB8AC3E}">
        <p14:creationId xmlns:p14="http://schemas.microsoft.com/office/powerpoint/2010/main" val="20372297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output and code again.</a:t>
            </a:r>
            <a:endParaRPr lang="en-US" dirty="0"/>
          </a:p>
        </p:txBody>
      </p:sp>
      <p:sp>
        <p:nvSpPr>
          <p:cNvPr id="4" name="Slide Number Placeholder 3"/>
          <p:cNvSpPr>
            <a:spLocks noGrp="1"/>
          </p:cNvSpPr>
          <p:nvPr>
            <p:ph type="sldNum" sz="quarter" idx="10"/>
          </p:nvPr>
        </p:nvSpPr>
        <p:spPr/>
        <p:txBody>
          <a:bodyPr/>
          <a:lstStyle/>
          <a:p>
            <a:fld id="{F3B46D28-13CE-4C05-8BD5-D3DF869760CC}" type="slidenum">
              <a:rPr lang="en-US" altLang="en-US" smtClean="0"/>
              <a:pPr/>
              <a:t>17</a:t>
            </a:fld>
            <a:endParaRPr lang="en-US" altLang="en-US"/>
          </a:p>
        </p:txBody>
      </p:sp>
    </p:spTree>
    <p:extLst>
      <p:ext uri="{BB962C8B-B14F-4D97-AF65-F5344CB8AC3E}">
        <p14:creationId xmlns:p14="http://schemas.microsoft.com/office/powerpoint/2010/main" val="2261047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eaLnBrk="0" hangingPunct="0">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eaLnBrk="0" hangingPunct="0">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5125"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
        <p:nvSpPr>
          <p:cNvPr id="5129"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smtClean="0"/>
              <a:t>Click to edit Master title style</a:t>
            </a:r>
            <a:endParaRPr lang="en-US"/>
          </a:p>
        </p:txBody>
      </p:sp>
      <p:sp>
        <p:nvSpPr>
          <p:cNvPr id="7" name="Rectangle 6"/>
          <p:cNvSpPr>
            <a:spLocks noGrp="1" noChangeArrowheads="1"/>
          </p:cNvSpPr>
          <p:nvPr>
            <p:ph type="dt" sz="quarter" idx="10"/>
          </p:nvPr>
        </p:nvSpPr>
        <p:spPr/>
        <p:txBody>
          <a:bodyPr/>
          <a:lstStyle>
            <a:lvl1pPr fontAlgn="auto">
              <a:spcBef>
                <a:spcPts val="0"/>
              </a:spcBef>
              <a:spcAft>
                <a:spcPts val="0"/>
              </a:spcAft>
              <a:defRPr/>
            </a:lvl1pPr>
          </a:lstStyle>
          <a:p>
            <a:pPr>
              <a:defRPr/>
            </a:pPr>
            <a:endParaRPr lang="en-US"/>
          </a:p>
        </p:txBody>
      </p:sp>
      <p:sp>
        <p:nvSpPr>
          <p:cNvPr id="8" name="Rectangle 7"/>
          <p:cNvSpPr>
            <a:spLocks noGrp="1" noChangeArrowheads="1"/>
          </p:cNvSpPr>
          <p:nvPr>
            <p:ph type="ftr" sz="quarter" idx="11"/>
          </p:nvPr>
        </p:nvSpPr>
        <p:spPr>
          <a:xfrm>
            <a:off x="3124200" y="6248400"/>
            <a:ext cx="2895600" cy="457200"/>
          </a:xfrm>
        </p:spPr>
        <p:txBody>
          <a:bodyPr/>
          <a:lstStyle>
            <a:lvl1pPr algn="ctr" fontAlgn="auto">
              <a:spcBef>
                <a:spcPts val="0"/>
              </a:spcBef>
              <a:spcAft>
                <a:spcPts val="0"/>
              </a:spcAft>
              <a:defRPr>
                <a:solidFill>
                  <a:srgbClr val="FFFFFF"/>
                </a:solidFill>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fld id="{ED1A6D51-897B-4A33-811F-D6E470BBFE1B}" type="slidenum">
              <a:rPr lang="en-US" altLang="en-US"/>
              <a:pPr/>
              <a:t>‹#›</a:t>
            </a:fld>
            <a:endParaRPr lang="en-US" altLang="en-US"/>
          </a:p>
        </p:txBody>
      </p:sp>
    </p:spTree>
    <p:extLst>
      <p:ext uri="{BB962C8B-B14F-4D97-AF65-F5344CB8AC3E}">
        <p14:creationId xmlns:p14="http://schemas.microsoft.com/office/powerpoint/2010/main" val="497403368"/>
      </p:ext>
    </p:extLst>
  </p:cSld>
  <p:clrMapOvr>
    <a:masterClrMapping/>
  </p:clrMapOvr>
  <p:transition spd="med">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307243C2-7CF2-4010-948D-964E72282913}" type="slidenum">
              <a:rPr lang="en-US" altLang="en-US"/>
              <a:pPr/>
              <a:t>‹#›</a:t>
            </a:fld>
            <a:endParaRPr lang="en-US" altLang="en-US"/>
          </a:p>
        </p:txBody>
      </p:sp>
    </p:spTree>
    <p:extLst>
      <p:ext uri="{BB962C8B-B14F-4D97-AF65-F5344CB8AC3E}">
        <p14:creationId xmlns:p14="http://schemas.microsoft.com/office/powerpoint/2010/main" val="1750069302"/>
      </p:ext>
    </p:extLst>
  </p:cSld>
  <p:clrMapOvr>
    <a:masterClrMapping/>
  </p:clrMapOvr>
  <p:transition spd="med">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52AD0AB8-D4F1-4AB9-9204-71C2B02DD6A5}" type="slidenum">
              <a:rPr lang="en-US" altLang="en-US"/>
              <a:pPr/>
              <a:t>‹#›</a:t>
            </a:fld>
            <a:endParaRPr lang="en-US" altLang="en-US"/>
          </a:p>
        </p:txBody>
      </p:sp>
    </p:spTree>
    <p:extLst>
      <p:ext uri="{BB962C8B-B14F-4D97-AF65-F5344CB8AC3E}">
        <p14:creationId xmlns:p14="http://schemas.microsoft.com/office/powerpoint/2010/main" val="805553"/>
      </p:ext>
    </p:extLst>
  </p:cSld>
  <p:clrMapOvr>
    <a:masterClrMapping/>
  </p:clrMapOvr>
  <p:transition spd="med">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8"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9" name="Rectangle 9"/>
          <p:cNvSpPr>
            <a:spLocks noGrp="1" noChangeArrowheads="1"/>
          </p:cNvSpPr>
          <p:nvPr>
            <p:ph type="sldNum" sz="quarter" idx="12"/>
          </p:nvPr>
        </p:nvSpPr>
        <p:spPr/>
        <p:txBody>
          <a:bodyPr/>
          <a:lstStyle>
            <a:lvl1pPr>
              <a:defRPr/>
            </a:lvl1pPr>
          </a:lstStyle>
          <a:p>
            <a:fld id="{F70E61C7-B09D-47D4-A5C1-AC4671232DE0}" type="slidenum">
              <a:rPr lang="en-US" altLang="en-US"/>
              <a:pPr/>
              <a:t>‹#›</a:t>
            </a:fld>
            <a:endParaRPr lang="en-US" altLang="en-US"/>
          </a:p>
        </p:txBody>
      </p:sp>
    </p:spTree>
    <p:extLst>
      <p:ext uri="{BB962C8B-B14F-4D97-AF65-F5344CB8AC3E}">
        <p14:creationId xmlns:p14="http://schemas.microsoft.com/office/powerpoint/2010/main" val="3570691995"/>
      </p:ext>
    </p:extLst>
  </p:cSld>
  <p:clrMapOvr>
    <a:masterClrMapping/>
  </p:clrMapOvr>
  <p:transition spd="med">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E98A86EF-2A12-4023-BEC5-788071899433}" type="slidenum">
              <a:rPr lang="en-US" altLang="en-US"/>
              <a:pPr/>
              <a:t>‹#›</a:t>
            </a:fld>
            <a:endParaRPr lang="en-US" altLang="en-US"/>
          </a:p>
        </p:txBody>
      </p:sp>
    </p:spTree>
    <p:extLst>
      <p:ext uri="{BB962C8B-B14F-4D97-AF65-F5344CB8AC3E}">
        <p14:creationId xmlns:p14="http://schemas.microsoft.com/office/powerpoint/2010/main" val="994961458"/>
      </p:ext>
    </p:extLst>
  </p:cSld>
  <p:clrMapOvr>
    <a:masterClrMapping/>
  </p:clrMapOvr>
  <p:transition spd="med">
    <p:dissolv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fld id="{C20B75EF-7597-40D0-AD93-F30FD49659F7}" type="slidenum">
              <a:rPr lang="en-US" altLang="en-US"/>
              <a:pPr/>
              <a:t>‹#›</a:t>
            </a:fld>
            <a:endParaRPr lang="en-US" altLang="en-US"/>
          </a:p>
        </p:txBody>
      </p:sp>
    </p:spTree>
    <p:extLst>
      <p:ext uri="{BB962C8B-B14F-4D97-AF65-F5344CB8AC3E}">
        <p14:creationId xmlns:p14="http://schemas.microsoft.com/office/powerpoint/2010/main" val="1250070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A3663130-9F71-44E1-AA6C-2B7CE014DBB5}" type="slidenum">
              <a:rPr lang="en-US" altLang="en-US"/>
              <a:pPr/>
              <a:t>‹#›</a:t>
            </a:fld>
            <a:endParaRPr lang="en-US" altLang="en-US"/>
          </a:p>
        </p:txBody>
      </p:sp>
    </p:spTree>
    <p:extLst>
      <p:ext uri="{BB962C8B-B14F-4D97-AF65-F5344CB8AC3E}">
        <p14:creationId xmlns:p14="http://schemas.microsoft.com/office/powerpoint/2010/main" val="317632255"/>
      </p:ext>
    </p:extLst>
  </p:cSld>
  <p:clrMapOvr>
    <a:masterClrMapping/>
  </p:clrMapOvr>
  <p:transition spd="med">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DB9DAFD4-7FEB-40F5-B27F-3897A85661E0}" type="slidenum">
              <a:rPr lang="en-US" altLang="en-US"/>
              <a:pPr/>
              <a:t>‹#›</a:t>
            </a:fld>
            <a:endParaRPr lang="en-US" altLang="en-US"/>
          </a:p>
        </p:txBody>
      </p:sp>
    </p:spTree>
    <p:extLst>
      <p:ext uri="{BB962C8B-B14F-4D97-AF65-F5344CB8AC3E}">
        <p14:creationId xmlns:p14="http://schemas.microsoft.com/office/powerpoint/2010/main" val="2017182320"/>
      </p:ext>
    </p:extLst>
  </p:cSld>
  <p:clrMapOvr>
    <a:masterClrMapping/>
  </p:clrMapOvr>
  <p:transition spd="med">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4"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5" name="Rectangle 9"/>
          <p:cNvSpPr>
            <a:spLocks noGrp="1" noChangeArrowheads="1"/>
          </p:cNvSpPr>
          <p:nvPr>
            <p:ph type="sldNum" sz="quarter" idx="12"/>
          </p:nvPr>
        </p:nvSpPr>
        <p:spPr/>
        <p:txBody>
          <a:bodyPr/>
          <a:lstStyle>
            <a:lvl1pPr>
              <a:defRPr/>
            </a:lvl1pPr>
          </a:lstStyle>
          <a:p>
            <a:fld id="{29EFCFBF-5DDF-43B9-B30F-BCA793694B76}" type="slidenum">
              <a:rPr lang="en-US" altLang="en-US"/>
              <a:pPr/>
              <a:t>‹#›</a:t>
            </a:fld>
            <a:endParaRPr lang="en-US" altLang="en-US"/>
          </a:p>
        </p:txBody>
      </p:sp>
    </p:spTree>
    <p:extLst>
      <p:ext uri="{BB962C8B-B14F-4D97-AF65-F5344CB8AC3E}">
        <p14:creationId xmlns:p14="http://schemas.microsoft.com/office/powerpoint/2010/main" val="2609030294"/>
      </p:ext>
    </p:extLst>
  </p:cSld>
  <p:clrMapOvr>
    <a:masterClrMapping/>
  </p:clrMapOvr>
  <p:transition spd="med">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3"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4" name="Rectangle 9"/>
          <p:cNvSpPr>
            <a:spLocks noGrp="1" noChangeArrowheads="1"/>
          </p:cNvSpPr>
          <p:nvPr>
            <p:ph type="sldNum" sz="quarter" idx="12"/>
          </p:nvPr>
        </p:nvSpPr>
        <p:spPr/>
        <p:txBody>
          <a:bodyPr/>
          <a:lstStyle>
            <a:lvl1pPr>
              <a:defRPr/>
            </a:lvl1pPr>
          </a:lstStyle>
          <a:p>
            <a:fld id="{3CB5D7FA-028F-4A21-8E9F-EDFD4D5F3EB7}" type="slidenum">
              <a:rPr lang="en-US" altLang="en-US"/>
              <a:pPr/>
              <a:t>‹#›</a:t>
            </a:fld>
            <a:endParaRPr lang="en-US" altLang="en-US"/>
          </a:p>
        </p:txBody>
      </p:sp>
    </p:spTree>
    <p:extLst>
      <p:ext uri="{BB962C8B-B14F-4D97-AF65-F5344CB8AC3E}">
        <p14:creationId xmlns:p14="http://schemas.microsoft.com/office/powerpoint/2010/main" val="1020003906"/>
      </p:ext>
    </p:extLst>
  </p:cSld>
  <p:clrMapOvr>
    <a:masterClrMapping/>
  </p:clrMapOvr>
  <p:transition spd="med">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AED52F34-71CE-4882-9DEF-345171FA0B12}" type="slidenum">
              <a:rPr lang="en-US" altLang="en-US"/>
              <a:pPr/>
              <a:t>‹#›</a:t>
            </a:fld>
            <a:endParaRPr lang="en-US" altLang="en-US"/>
          </a:p>
        </p:txBody>
      </p:sp>
    </p:spTree>
    <p:extLst>
      <p:ext uri="{BB962C8B-B14F-4D97-AF65-F5344CB8AC3E}">
        <p14:creationId xmlns:p14="http://schemas.microsoft.com/office/powerpoint/2010/main" val="3614995371"/>
      </p:ext>
    </p:extLst>
  </p:cSld>
  <p:clrMapOvr>
    <a:masterClrMapping/>
  </p:clrMapOvr>
  <p:transition spd="med">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0BEF6A9F-8342-4244-BFB9-6D28E48BF45F}" type="slidenum">
              <a:rPr lang="en-US" altLang="en-US"/>
              <a:pPr/>
              <a:t>‹#›</a:t>
            </a:fld>
            <a:endParaRPr lang="en-US" altLang="en-US"/>
          </a:p>
        </p:txBody>
      </p:sp>
    </p:spTree>
    <p:extLst>
      <p:ext uri="{BB962C8B-B14F-4D97-AF65-F5344CB8AC3E}">
        <p14:creationId xmlns:p14="http://schemas.microsoft.com/office/powerpoint/2010/main" val="1810519771"/>
      </p:ext>
    </p:extLst>
  </p:cSld>
  <p:clrMapOvr>
    <a:masterClrMapping/>
  </p:clrMapOvr>
  <p:transition spd="med">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4577CD05-7D46-4CDB-B041-4EE89256ADD9}" type="slidenum">
              <a:rPr lang="en-US" altLang="en-US"/>
              <a:pPr/>
              <a:t>‹#›</a:t>
            </a:fld>
            <a:endParaRPr lang="en-US" altLang="en-US"/>
          </a:p>
        </p:txBody>
      </p:sp>
    </p:spTree>
    <p:extLst>
      <p:ext uri="{BB962C8B-B14F-4D97-AF65-F5344CB8AC3E}">
        <p14:creationId xmlns:p14="http://schemas.microsoft.com/office/powerpoint/2010/main" val="713732987"/>
      </p:ext>
    </p:extLst>
  </p:cSld>
  <p:clrMapOvr>
    <a:masterClrMapping/>
  </p:clrMapOvr>
  <p:transition spd="med">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C1E77CD3-D5EA-4C76-8CE1-40FF5B34B855}" type="slidenum">
              <a:rPr lang="en-US" altLang="en-US"/>
              <a:pPr/>
              <a:t>‹#›</a:t>
            </a:fld>
            <a:endParaRPr lang="en-US" altLang="en-US"/>
          </a:p>
        </p:txBody>
      </p:sp>
    </p:spTree>
    <p:extLst>
      <p:ext uri="{BB962C8B-B14F-4D97-AF65-F5344CB8AC3E}">
        <p14:creationId xmlns:p14="http://schemas.microsoft.com/office/powerpoint/2010/main" val="11961117"/>
      </p:ext>
    </p:extLst>
  </p:cSld>
  <p:clrMapOvr>
    <a:masterClrMapping/>
  </p:clrMapOvr>
  <p:transition spd="med">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lum bright="-42000" contrast="-22000"/>
          </a:blip>
          <a:srcRect/>
          <a:tile tx="0" ty="0" sx="100000" sy="100000" flip="none" algn="tl"/>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4099"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eaLnBrk="0" hangingPunct="0">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4100"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eaLnBrk="0" hangingPunct="0">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4101" name="Rectangle 5"/>
          <p:cNvSpPr>
            <a:spLocks noGrp="1" noChangeArrowheads="1"/>
          </p:cNvSpPr>
          <p:nvPr>
            <p:ph type="title"/>
          </p:nvPr>
        </p:nvSpPr>
        <p:spPr bwMode="auto">
          <a:xfrm>
            <a:off x="457200" y="3048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4102"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103"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rgbClr val="FFFFFF"/>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4" name="Rectangle 8"/>
          <p:cNvSpPr>
            <a:spLocks noGrp="1" noChangeArrowheads="1"/>
          </p:cNvSpPr>
          <p:nvPr>
            <p:ph type="ftr" sz="quarter" idx="3"/>
          </p:nvPr>
        </p:nvSpPr>
        <p:spPr bwMode="auto">
          <a:xfrm>
            <a:off x="3124200" y="6248400"/>
            <a:ext cx="5638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00"/>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5"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rgbClr val="FFFFFF"/>
                </a:solidFill>
                <a:effectLst>
                  <a:outerShdw blurRad="38100" dist="38100" dir="2700000" algn="tl">
                    <a:srgbClr val="000000"/>
                  </a:outerShdw>
                </a:effectLst>
                <a:latin typeface="Arial Unicode MS" panose="020B0604020202020204" pitchFamily="34" charset="-128"/>
              </a:defRPr>
            </a:lvl1pPr>
          </a:lstStyle>
          <a:p>
            <a:fld id="{1CEEC040-47E8-4F6E-ADE1-7BA976326893}"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45" r:id="rId14"/>
  </p:sldLayoutIdLst>
  <p:transition spd="med">
    <p:fade/>
  </p:transition>
  <p:timing>
    <p:tnLst>
      <p:par>
        <p:cTn id="1" dur="indefinite" restart="never" nodeType="tmRoot"/>
      </p:par>
    </p:tnLst>
  </p:timing>
  <p:txStyles>
    <p:titleStyle>
      <a:lvl1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2pPr>
      <a:lvl3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3pPr>
      <a:lvl4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4pPr>
      <a:lvl5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5pPr>
      <a:lvl6pPr marL="4572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n"/>
        <a:defRPr sz="32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Char char="–"/>
        <a:defRPr sz="2800">
          <a:solidFill>
            <a:srgbClr val="FFFF00"/>
          </a:solidFill>
          <a:effectLst>
            <a:outerShdw blurRad="38100" dist="38100" dir="2700000" algn="tl">
              <a:srgbClr val="000000"/>
            </a:outerShdw>
          </a:effectLst>
          <a:latin typeface="Arial Unicode MS"/>
          <a:ea typeface="ＭＳ Ｐゴシック" charset="-128"/>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rgbClr val="FFFF00"/>
          </a:solidFill>
          <a:effectLst>
            <a:outerShdw blurRad="38100" dist="38100" dir="2700000" algn="tl">
              <a:srgbClr val="000000"/>
            </a:outerShdw>
          </a:effectLst>
          <a:latin typeface="Arial Unicode MS"/>
          <a:ea typeface="ＭＳ Ｐゴシック" charset="-128"/>
        </a:defRPr>
      </a:lvl3pPr>
      <a:lvl4pPr marL="1600200" indent="-228600" algn="l" rtl="0" eaLnBrk="0" fontAlgn="base" hangingPunct="0">
        <a:spcBef>
          <a:spcPct val="20000"/>
        </a:spcBef>
        <a:spcAft>
          <a:spcPct val="0"/>
        </a:spcAft>
        <a:buChar char="–"/>
        <a:defRPr sz="2000">
          <a:solidFill>
            <a:srgbClr val="FFFF00"/>
          </a:solidFill>
          <a:effectLst>
            <a:outerShdw blurRad="38100" dist="38100" dir="2700000" algn="tl">
              <a:srgbClr val="000000"/>
            </a:outerShdw>
          </a:effectLst>
          <a:latin typeface="Arial Unicode MS"/>
          <a:ea typeface="ＭＳ Ｐゴシック" charset="-128"/>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rgbClr val="FFFF00"/>
          </a:solidFill>
          <a:effectLst>
            <a:outerShdw blurRad="38100" dist="38100" dir="2700000" algn="tl">
              <a:srgbClr val="000000"/>
            </a:outerShdw>
          </a:effectLst>
          <a:latin typeface="Arial Unicode MS"/>
          <a:ea typeface="ＭＳ Ｐゴシック" charset="-128"/>
        </a:defRPr>
      </a:lvl5pPr>
      <a:lvl6pPr marL="25146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1.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2.w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13.png"/><Relationship Id="rId4" Type="http://schemas.openxmlformats.org/officeDocument/2006/relationships/oleObject" Target="../embeddings/oleObject12.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14.png"/><Relationship Id="rId4" Type="http://schemas.openxmlformats.org/officeDocument/2006/relationships/oleObject" Target="../embeddings/oleObject13.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12.xml"/><Relationship Id="rId1" Type="http://schemas.openxmlformats.org/officeDocument/2006/relationships/vmlDrawing" Target="../drawings/vmlDrawing13.vml"/><Relationship Id="rId4" Type="http://schemas.openxmlformats.org/officeDocument/2006/relationships/image" Target="../media/image15.w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0.xml"/><Relationship Id="rId1" Type="http://schemas.openxmlformats.org/officeDocument/2006/relationships/vmlDrawing" Target="../drawings/vmlDrawing4.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7.wmf"/><Relationship Id="rId4" Type="http://schemas.openxmlformats.org/officeDocument/2006/relationships/oleObject" Target="../embeddings/oleObject6.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4.xml"/><Relationship Id="rId1" Type="http://schemas.openxmlformats.org/officeDocument/2006/relationships/vmlDrawing" Target="../drawings/vmlDrawing6.vml"/><Relationship Id="rId4" Type="http://schemas.openxmlformats.org/officeDocument/2006/relationships/image" Target="../media/image8.w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9.wmf"/><Relationship Id="rId4" Type="http://schemas.openxmlformats.org/officeDocument/2006/relationships/oleObject" Target="../embeddings/oleObject8.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10.wmf"/><Relationship Id="rId4" Type="http://schemas.openxmlformats.org/officeDocument/2006/relationships/oleObject" Target="../embeddings/oleObject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en-US" dirty="0"/>
              <a:t>Completely Randomized </a:t>
            </a:r>
            <a:r>
              <a:rPr lang="en-US" dirty="0" smtClean="0"/>
              <a:t>Design Outline</a:t>
            </a:r>
            <a:br>
              <a:rPr lang="en-US" dirty="0" smtClean="0"/>
            </a:br>
            <a:endParaRPr lang="en-US" dirty="0"/>
          </a:p>
        </p:txBody>
      </p:sp>
      <p:sp>
        <p:nvSpPr>
          <p:cNvPr id="8195" name="Rectangle 3"/>
          <p:cNvSpPr>
            <a:spLocks noGrp="1" noChangeArrowheads="1"/>
          </p:cNvSpPr>
          <p:nvPr>
            <p:ph idx="1"/>
          </p:nvPr>
        </p:nvSpPr>
        <p:spPr>
          <a:xfrm>
            <a:off x="457200" y="1600200"/>
            <a:ext cx="7620000" cy="990600"/>
          </a:xfrm>
        </p:spPr>
        <p:txBody>
          <a:bodyPr/>
          <a:lstStyle/>
          <a:p>
            <a:pPr eaLnBrk="1" hangingPunct="1">
              <a:defRPr/>
            </a:pPr>
            <a:r>
              <a:rPr lang="en-US" dirty="0" smtClean="0"/>
              <a:t>Reviews for later topics</a:t>
            </a:r>
          </a:p>
          <a:p>
            <a:pPr lvl="1" eaLnBrk="1" hangingPunct="1">
              <a:defRPr/>
            </a:pPr>
            <a:r>
              <a:rPr lang="en-US" dirty="0" smtClean="0"/>
              <a:t>Model parameterization (</a:t>
            </a:r>
            <a:r>
              <a:rPr lang="en-US" dirty="0" err="1" smtClean="0"/>
              <a:t>estimability</a:t>
            </a:r>
            <a:r>
              <a:rPr lang="en-US" dirty="0" smtClean="0"/>
              <a:t>)</a:t>
            </a:r>
          </a:p>
          <a:p>
            <a:pPr lvl="1" eaLnBrk="1" hangingPunct="1">
              <a:defRPr/>
            </a:pPr>
            <a:r>
              <a:rPr lang="en-US" dirty="0" smtClean="0"/>
              <a:t>Contrasts (power analysis)</a:t>
            </a:r>
          </a:p>
          <a:p>
            <a:pPr eaLnBrk="1" hangingPunct="1">
              <a:defRPr/>
            </a:pPr>
            <a:r>
              <a:rPr lang="en-US" dirty="0" smtClean="0"/>
              <a:t>Analysis with contrasts</a:t>
            </a:r>
          </a:p>
          <a:p>
            <a:pPr lvl="1" eaLnBrk="1" hangingPunct="1">
              <a:defRPr/>
            </a:pPr>
            <a:r>
              <a:rPr lang="en-US" dirty="0" smtClean="0"/>
              <a:t>Orthogonal polynomial contrasts</a:t>
            </a:r>
          </a:p>
          <a:p>
            <a:pPr lvl="1" eaLnBrk="1" hangingPunct="1">
              <a:defRPr/>
            </a:pPr>
            <a:r>
              <a:rPr lang="en-US" dirty="0" smtClean="0"/>
              <a:t>Polynomial goodness-of-fit</a:t>
            </a:r>
          </a:p>
          <a:p>
            <a:pPr eaLnBrk="1" hangingPunct="1">
              <a:defRPr/>
            </a:pPr>
            <a:endParaRPr lang="en-US" dirty="0" smtClean="0"/>
          </a:p>
          <a:p>
            <a:pPr marL="0" indent="0" eaLnBrk="1" hangingPunct="1">
              <a:buNone/>
              <a:defRPr/>
            </a:pPr>
            <a:endParaRPr lang="en-US" dirty="0"/>
          </a:p>
        </p:txBody>
      </p:sp>
    </p:spTree>
  </p:cSld>
  <p:clrMapOvr>
    <a:masterClrMapping/>
  </p:clrMapOvr>
  <p:transition spd="med">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55" name="Object 2" descr="A formula defining the sum of squares for a contrast in an unbalanced design." title="Unbalanced sum of squares"/>
          <p:cNvGraphicFramePr>
            <a:graphicFrameLocks noChangeAspect="1"/>
          </p:cNvGraphicFramePr>
          <p:nvPr>
            <p:extLst>
              <p:ext uri="{D42A27DB-BD31-4B8C-83A1-F6EECF244321}">
                <p14:modId xmlns:p14="http://schemas.microsoft.com/office/powerpoint/2010/main" val="833842779"/>
              </p:ext>
            </p:extLst>
          </p:nvPr>
        </p:nvGraphicFramePr>
        <p:xfrm>
          <a:off x="2998788" y="2647950"/>
          <a:ext cx="3140075" cy="2640013"/>
        </p:xfrm>
        <a:graphic>
          <a:graphicData uri="http://schemas.openxmlformats.org/presentationml/2006/ole">
            <mc:AlternateContent xmlns:mc="http://schemas.openxmlformats.org/markup-compatibility/2006">
              <mc:Choice xmlns:v="urn:schemas-microsoft-com:vml" Requires="v">
                <p:oleObj spid="_x0000_s23574" name="Equation" r:id="rId3" imgW="799920" imgH="672840" progId="Equation.3">
                  <p:embed/>
                </p:oleObj>
              </mc:Choice>
              <mc:Fallback>
                <p:oleObj name="Equation" r:id="rId3" imgW="799920" imgH="672840" progId="Equation.3">
                  <p:embed/>
                  <p:pic>
                    <p:nvPicPr>
                      <p:cNvPr id="0" name="Object 2"/>
                      <p:cNvPicPr>
                        <a:picLocks noChangeAspect="1" noChangeArrowheads="1"/>
                      </p:cNvPicPr>
                      <p:nvPr/>
                    </p:nvPicPr>
                    <p:blipFill>
                      <a:blip r:embed="rId4"/>
                      <a:srcRect/>
                      <a:stretch>
                        <a:fillRect/>
                      </a:stretch>
                    </p:blipFill>
                    <p:spPr bwMode="auto">
                      <a:xfrm>
                        <a:off x="2998788" y="2647950"/>
                        <a:ext cx="3140075" cy="2640013"/>
                      </a:xfrm>
                      <a:prstGeom prst="rect">
                        <a:avLst/>
                      </a:prstGeom>
                      <a:solidFill>
                        <a:schemeClr val="tx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218" name="Rectangle 2"/>
          <p:cNvSpPr>
            <a:spLocks noGrp="1" noChangeArrowheads="1"/>
          </p:cNvSpPr>
          <p:nvPr>
            <p:ph type="title"/>
          </p:nvPr>
        </p:nvSpPr>
        <p:spPr/>
        <p:txBody>
          <a:bodyPr/>
          <a:lstStyle/>
          <a:p>
            <a:pPr eaLnBrk="1" hangingPunct="1">
              <a:defRPr/>
            </a:pPr>
            <a:r>
              <a:rPr lang="en-US" dirty="0"/>
              <a:t>Unbalanced </a:t>
            </a:r>
            <a:r>
              <a:rPr lang="en-US"/>
              <a:t>CRD </a:t>
            </a:r>
            <a:r>
              <a:rPr lang="en-US" smtClean="0"/>
              <a:t>Contrast SS</a:t>
            </a:r>
            <a:endParaRPr lang="en-US" dirty="0"/>
          </a:p>
        </p:txBody>
      </p:sp>
    </p:spTree>
  </p:cSld>
  <p:clrMapOvr>
    <a:masterClrMapping/>
  </p:clrMapOvr>
  <p:transition spd="med">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80" name="Object 2" descr="The inner product of coefficients for two contrasts must sum to zero in the balanced case.  In the unbalanced case, this inner product, weighted by the inverse of the factor level sample size, sums to zero." title="Definition of orthogonality"/>
          <p:cNvGraphicFramePr>
            <a:graphicFrameLocks noChangeAspect="1"/>
          </p:cNvGraphicFramePr>
          <p:nvPr>
            <p:extLst>
              <p:ext uri="{D42A27DB-BD31-4B8C-83A1-F6EECF244321}">
                <p14:modId xmlns:p14="http://schemas.microsoft.com/office/powerpoint/2010/main" val="1492265239"/>
              </p:ext>
            </p:extLst>
          </p:nvPr>
        </p:nvGraphicFramePr>
        <p:xfrm>
          <a:off x="981075" y="3105150"/>
          <a:ext cx="7335838" cy="2206625"/>
        </p:xfrm>
        <a:graphic>
          <a:graphicData uri="http://schemas.openxmlformats.org/presentationml/2006/ole">
            <mc:AlternateContent xmlns:mc="http://schemas.openxmlformats.org/markup-compatibility/2006">
              <mc:Choice xmlns:v="urn:schemas-microsoft-com:vml" Requires="v">
                <p:oleObj spid="_x0000_s24599" name="Equation" r:id="rId3" imgW="2145960" imgH="647640" progId="Equation.3">
                  <p:embed/>
                </p:oleObj>
              </mc:Choice>
              <mc:Fallback>
                <p:oleObj name="Equation" r:id="rId3" imgW="2145960" imgH="647640" progId="Equation.3">
                  <p:embed/>
                  <p:pic>
                    <p:nvPicPr>
                      <p:cNvPr id="0" name="Object 2"/>
                      <p:cNvPicPr>
                        <a:picLocks noChangeAspect="1" noChangeArrowheads="1"/>
                      </p:cNvPicPr>
                      <p:nvPr/>
                    </p:nvPicPr>
                    <p:blipFill>
                      <a:blip r:embed="rId4"/>
                      <a:srcRect/>
                      <a:stretch>
                        <a:fillRect/>
                      </a:stretch>
                    </p:blipFill>
                    <p:spPr bwMode="auto">
                      <a:xfrm>
                        <a:off x="981075" y="3105150"/>
                        <a:ext cx="7335838" cy="2206625"/>
                      </a:xfrm>
                      <a:prstGeom prst="rect">
                        <a:avLst/>
                      </a:prstGeom>
                      <a:solidFill>
                        <a:schemeClr val="tx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243"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Contrasts are orthogonal if, for contrasts L</a:t>
            </a:r>
            <a:r>
              <a:rPr lang="en-US" baseline="-25000" smtClean="0">
                <a:latin typeface="Arial Unicode MS" pitchFamily="1" charset="0"/>
                <a:ea typeface="ＭＳ Ｐゴシック" pitchFamily="1" charset="-128"/>
              </a:rPr>
              <a:t>1 </a:t>
            </a:r>
            <a:r>
              <a:rPr lang="en-US" smtClean="0">
                <a:latin typeface="Arial Unicode MS" pitchFamily="1" charset="0"/>
                <a:ea typeface="ＭＳ Ｐゴシック" pitchFamily="1" charset="-128"/>
              </a:rPr>
              <a:t>and L</a:t>
            </a:r>
            <a:r>
              <a:rPr lang="en-US" baseline="-25000" smtClean="0">
                <a:latin typeface="Arial Unicode MS" pitchFamily="1" charset="0"/>
                <a:ea typeface="ＭＳ Ｐゴシック" pitchFamily="1" charset="-128"/>
              </a:rPr>
              <a:t>2</a:t>
            </a:r>
            <a:r>
              <a:rPr lang="en-US" smtClean="0">
                <a:latin typeface="Arial Unicode MS" pitchFamily="1" charset="0"/>
                <a:ea typeface="ＭＳ Ｐゴシック" pitchFamily="1" charset="-128"/>
              </a:rPr>
              <a:t>, we have </a:t>
            </a:r>
            <a:r>
              <a:rPr lang="en-US" baseline="-25000" smtClean="0">
                <a:latin typeface="Arial Unicode MS" pitchFamily="1" charset="0"/>
                <a:ea typeface="ＭＳ Ｐゴシック" pitchFamily="1" charset="-128"/>
              </a:rPr>
              <a:t> </a:t>
            </a:r>
          </a:p>
        </p:txBody>
      </p:sp>
      <p:sp>
        <p:nvSpPr>
          <p:cNvPr id="10242" name="Rectangle 2"/>
          <p:cNvSpPr>
            <a:spLocks noGrp="1" noChangeArrowheads="1"/>
          </p:cNvSpPr>
          <p:nvPr>
            <p:ph type="title"/>
          </p:nvPr>
        </p:nvSpPr>
        <p:spPr/>
        <p:txBody>
          <a:bodyPr/>
          <a:lstStyle/>
          <a:p>
            <a:pPr eaLnBrk="1" hangingPunct="1">
              <a:defRPr/>
            </a:pPr>
            <a:r>
              <a:rPr lang="en-US"/>
              <a:t>Orthogonality</a:t>
            </a:r>
          </a:p>
        </p:txBody>
      </p:sp>
    </p:spTree>
  </p:cSld>
  <p:clrMapOvr>
    <a:masterClrMapping/>
  </p:clrMapOvr>
  <p:transition spd="med">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dirty="0" smtClean="0"/>
              <a:t>Orthogonality Discussion, I</a:t>
            </a:r>
            <a:br>
              <a:rPr lang="en-US" dirty="0" smtClean="0"/>
            </a:br>
            <a:endParaRPr lang="en-US" dirty="0"/>
          </a:p>
        </p:txBody>
      </p:sp>
      <p:sp>
        <p:nvSpPr>
          <p:cNvPr id="12291" name="Rectangle 3"/>
          <p:cNvSpPr>
            <a:spLocks noGrp="1" noChangeArrowheads="1"/>
          </p:cNvSpPr>
          <p:nvPr>
            <p:ph idx="1"/>
          </p:nvPr>
        </p:nvSpPr>
        <p:spPr/>
        <p:txBody>
          <a:bodyPr/>
          <a:lstStyle/>
          <a:p>
            <a:pPr eaLnBrk="1" hangingPunct="1">
              <a:defRPr/>
            </a:pPr>
            <a:r>
              <a:rPr lang="en-US" dirty="0"/>
              <a:t>The usual a-1 ANOVA contrasts are not orthogonal (though columns are linearly independent)</a:t>
            </a:r>
          </a:p>
          <a:p>
            <a:pPr eaLnBrk="1" hangingPunct="1">
              <a:defRPr/>
            </a:pPr>
            <a:r>
              <a:rPr lang="en-US" dirty="0" err="1"/>
              <a:t>Orthogonality</a:t>
            </a:r>
            <a:r>
              <a:rPr lang="en-US" dirty="0"/>
              <a:t> implies </a:t>
            </a:r>
            <a:r>
              <a:rPr lang="en-US" dirty="0" smtClean="0"/>
              <a:t>effect estimates are unaffected by presence/absence of other </a:t>
            </a:r>
            <a:r>
              <a:rPr lang="en-US" smtClean="0"/>
              <a:t>model terms</a:t>
            </a:r>
            <a:endParaRPr lang="en-US" dirty="0"/>
          </a:p>
        </p:txBody>
      </p:sp>
    </p:spTree>
  </p:cSld>
  <p:clrMapOvr>
    <a:masterClrMapping/>
  </p:clrMapOvr>
  <p:transition spd="med">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defRPr/>
            </a:pPr>
            <a:r>
              <a:rPr lang="en-US" dirty="0" smtClean="0"/>
              <a:t>Orthogonality Discussion, II</a:t>
            </a:r>
            <a:endParaRPr lang="en-US" dirty="0"/>
          </a:p>
        </p:txBody>
      </p:sp>
      <p:sp>
        <p:nvSpPr>
          <p:cNvPr id="46083" name="Rectangle 3"/>
          <p:cNvSpPr>
            <a:spLocks noGrp="1" noChangeArrowheads="1"/>
          </p:cNvSpPr>
          <p:nvPr>
            <p:ph idx="1"/>
          </p:nvPr>
        </p:nvSpPr>
        <p:spPr/>
        <p:txBody>
          <a:bodyPr/>
          <a:lstStyle/>
          <a:p>
            <a:pPr eaLnBrk="1" hangingPunct="1">
              <a:defRPr/>
            </a:pPr>
            <a:r>
              <a:rPr lang="en-US"/>
              <a:t>Sums of squares for orthogonal contrasts are additive, allowing treatment sums of squares to be partitioned</a:t>
            </a:r>
          </a:p>
          <a:p>
            <a:pPr eaLnBrk="1" hangingPunct="1">
              <a:defRPr/>
            </a:pPr>
            <a:r>
              <a:rPr lang="en-US"/>
              <a:t>Mathematically attractive, though not all contrasts will be interesting to the researcher</a:t>
            </a:r>
          </a:p>
        </p:txBody>
      </p:sp>
    </p:spTree>
  </p:cSld>
  <p:clrMapOvr>
    <a:masterClrMapping/>
  </p:clrMapOvr>
  <p:transition spd="med">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defRPr/>
            </a:pPr>
            <a:r>
              <a:rPr lang="en-US" dirty="0"/>
              <a:t>Cotton Fiber </a:t>
            </a:r>
            <a:r>
              <a:rPr lang="en-US" dirty="0" smtClean="0"/>
              <a:t>Quadratic Contrasts</a:t>
            </a:r>
            <a:endParaRPr lang="en-US" dirty="0"/>
          </a:p>
        </p:txBody>
      </p:sp>
      <p:sp>
        <p:nvSpPr>
          <p:cNvPr id="49155" name="Rectangle 3"/>
          <p:cNvSpPr>
            <a:spLocks noGrp="1" noChangeArrowheads="1"/>
          </p:cNvSpPr>
          <p:nvPr>
            <p:ph type="body" sz="half" idx="1"/>
          </p:nvPr>
        </p:nvSpPr>
        <p:spPr>
          <a:xfrm>
            <a:off x="457200" y="1600200"/>
            <a:ext cx="7772400" cy="1447800"/>
          </a:xfrm>
        </p:spPr>
        <p:txBody>
          <a:bodyPr/>
          <a:lstStyle/>
          <a:p>
            <a:pPr eaLnBrk="1" hangingPunct="1">
              <a:buFont typeface="Wingdings" pitchFamily="1" charset="2"/>
              <a:buChar char="n"/>
              <a:defRPr/>
            </a:pPr>
            <a:r>
              <a:rPr lang="en-US" sz="2800" dirty="0" smtClean="0">
                <a:latin typeface="Arial Unicode MS" pitchFamily="1" charset="0"/>
                <a:ea typeface="ＭＳ Ｐゴシック" pitchFamily="1" charset="-128"/>
              </a:rPr>
              <a:t>Two sets of covariates (orthogonal and non-orthogonal)  to test for linear and quadratic terms</a:t>
            </a:r>
          </a:p>
          <a:p>
            <a:pPr eaLnBrk="1" hangingPunct="1">
              <a:buFontTx/>
              <a:buNone/>
              <a:defRPr/>
            </a:pPr>
            <a:endParaRPr lang="en-US" sz="2800" dirty="0" smtClean="0">
              <a:latin typeface="Arial Unicode MS" pitchFamily="1" charset="0"/>
              <a:ea typeface="ＭＳ Ｐゴシック" pitchFamily="1" charset="-128"/>
            </a:endParaRPr>
          </a:p>
          <a:p>
            <a:pPr eaLnBrk="1" hangingPunct="1">
              <a:buFontTx/>
              <a:buNone/>
              <a:defRPr/>
            </a:pPr>
            <a:endParaRPr lang="en-US" sz="2800" dirty="0" smtClean="0">
              <a:latin typeface="Arial Unicode MS" pitchFamily="1" charset="0"/>
              <a:ea typeface="ＭＳ Ｐゴシック" pitchFamily="1" charset="-128"/>
            </a:endParaRPr>
          </a:p>
        </p:txBody>
      </p:sp>
      <p:graphicFrame>
        <p:nvGraphicFramePr>
          <p:cNvPr id="6" name="Content Placeholder 5" descr="A table listing five different contrasts and their sums of squares when linear and quadratic contrast coefficients are orthogonal to each other (column 2) and not orthogonal to each other (column 3).&#10;" title="Contrast sums of squares"/>
          <p:cNvGraphicFramePr>
            <a:graphicFrameLocks noGrp="1"/>
          </p:cNvGraphicFramePr>
          <p:nvPr>
            <p:ph sz="half" idx="2"/>
            <p:extLst>
              <p:ext uri="{D42A27DB-BD31-4B8C-83A1-F6EECF244321}">
                <p14:modId xmlns:p14="http://schemas.microsoft.com/office/powerpoint/2010/main" val="49103015"/>
              </p:ext>
            </p:extLst>
          </p:nvPr>
        </p:nvGraphicFramePr>
        <p:xfrm>
          <a:off x="1981200" y="3352800"/>
          <a:ext cx="5334000" cy="2228850"/>
        </p:xfrm>
        <a:graphic>
          <a:graphicData uri="http://schemas.openxmlformats.org/drawingml/2006/table">
            <a:tbl>
              <a:tblPr firstRow="1"/>
              <a:tblGrid>
                <a:gridCol w="1524000"/>
                <a:gridCol w="1676400"/>
                <a:gridCol w="213360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Tahoma" pitchFamily="1" charset="0"/>
                          <a:ea typeface="ＭＳ Ｐゴシック" pitchFamily="1" charset="-128"/>
                        </a:rPr>
                        <a:t>Term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Tahoma" pitchFamily="1" charset="0"/>
                          <a:ea typeface="ＭＳ Ｐゴシック" pitchFamily="1" charset="-128"/>
                        </a:rPr>
                        <a:t>Orth. 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Tahoma" pitchFamily="1" charset="0"/>
                          <a:ea typeface="ＭＳ Ｐゴシック" pitchFamily="1" charset="-128"/>
                        </a:rPr>
                        <a:t>N on-Orth </a:t>
                      </a:r>
                      <a:r>
                        <a:rPr kumimoji="0" lang="en-US" sz="1800" b="1" i="0" u="none" strike="noStrike" cap="none" normalizeH="0" baseline="0" dirty="0" smtClean="0">
                          <a:ln>
                            <a:noFill/>
                          </a:ln>
                          <a:solidFill>
                            <a:srgbClr val="FFFFFF"/>
                          </a:solidFill>
                          <a:effectLst/>
                          <a:latin typeface="Tahoma" pitchFamily="1" charset="0"/>
                          <a:ea typeface="ＭＳ Ｐゴシック" pitchFamily="1" charset="-128"/>
                        </a:rPr>
                        <a:t>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AC"/>
                          </a:solidFill>
                          <a:effectLst/>
                          <a:latin typeface="Tahoma" pitchFamily="1" charset="0"/>
                          <a:ea typeface="ＭＳ Ｐゴシック" pitchFamily="1" charset="-128"/>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AC"/>
                          </a:solidFill>
                          <a:effectLst/>
                          <a:latin typeface="Tahoma" pitchFamily="1" charset="0"/>
                          <a:ea typeface="ＭＳ Ｐゴシック" pitchFamily="1" charset="-128"/>
                        </a:rPr>
                        <a:t>33.6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33.6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L|Q</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33.6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AC"/>
                          </a:solidFill>
                          <a:effectLst/>
                          <a:latin typeface="Tahoma" pitchFamily="1" charset="0"/>
                          <a:ea typeface="ＭＳ Ｐゴシック" pitchFamily="1" charset="-128"/>
                        </a:rPr>
                        <a:t>364.0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FF"/>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Q</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343.2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12.8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Q|L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343.2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343.2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FF"/>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L &amp; Q</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376.8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AC"/>
                          </a:solidFill>
                          <a:effectLst/>
                          <a:latin typeface="Tahoma" pitchFamily="1" charset="0"/>
                          <a:ea typeface="ＭＳ Ｐゴシック" pitchFamily="1" charset="-128"/>
                        </a:rPr>
                        <a:t>376.8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r>
            </a:tbl>
          </a:graphicData>
        </a:graphic>
      </p:graphicFrame>
    </p:spTree>
  </p:cSld>
  <p:clrMapOvr>
    <a:masterClrMapping/>
  </p:clrMapOvr>
  <p:transition spd="med">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5" descr="A repeat of the table from Slide 14.  A table listing five different contrasts and their sums of squares when linear and quadratic contrast coefficients are orthogonal to each other (column 2) and not orthogonal to each other (column 3).&#10;" title="Contrast sums of squares"/>
          <p:cNvGraphicFramePr>
            <a:graphicFrameLocks noGrp="1"/>
          </p:cNvGraphicFramePr>
          <p:nvPr>
            <p:extLst>
              <p:ext uri="{D42A27DB-BD31-4B8C-83A1-F6EECF244321}">
                <p14:modId xmlns:p14="http://schemas.microsoft.com/office/powerpoint/2010/main" val="3843014943"/>
              </p:ext>
            </p:extLst>
          </p:nvPr>
        </p:nvGraphicFramePr>
        <p:xfrm>
          <a:off x="1439863" y="3051175"/>
          <a:ext cx="5334000" cy="2228850"/>
        </p:xfrm>
        <a:graphic>
          <a:graphicData uri="http://schemas.openxmlformats.org/drawingml/2006/table">
            <a:tbl>
              <a:tblPr firstRow="1"/>
              <a:tblGrid>
                <a:gridCol w="1524000"/>
                <a:gridCol w="1676400"/>
                <a:gridCol w="213360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Tahoma" pitchFamily="1" charset="0"/>
                          <a:ea typeface="ＭＳ Ｐゴシック" pitchFamily="1" charset="-128"/>
                        </a:rPr>
                        <a:t>Term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Tahoma" pitchFamily="1" charset="0"/>
                          <a:ea typeface="ＭＳ Ｐゴシック" pitchFamily="1" charset="-128"/>
                        </a:rPr>
                        <a:t>Orth. 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Tahoma" pitchFamily="1" charset="0"/>
                          <a:ea typeface="ＭＳ Ｐゴシック" pitchFamily="1" charset="-128"/>
                        </a:rPr>
                        <a:t>Non-Orth 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33.6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33.6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L|Q</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33.6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364.0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FF"/>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Q</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AC"/>
                          </a:solidFill>
                          <a:effectLst/>
                          <a:latin typeface="Tahoma" pitchFamily="1" charset="0"/>
                          <a:ea typeface="ＭＳ Ｐゴシック" pitchFamily="1" charset="-128"/>
                        </a:rPr>
                        <a:t>343.2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12.8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Q|L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343.2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343.2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FF"/>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L &amp; Q</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AC"/>
                          </a:solidFill>
                          <a:effectLst/>
                          <a:latin typeface="Tahoma" pitchFamily="1" charset="0"/>
                          <a:ea typeface="ＭＳ Ｐゴシック" pitchFamily="1" charset="-128"/>
                        </a:rPr>
                        <a:t>376.8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AC"/>
                          </a:solidFill>
                          <a:effectLst/>
                          <a:latin typeface="Tahoma" pitchFamily="1" charset="0"/>
                          <a:ea typeface="ＭＳ Ｐゴシック" pitchFamily="1" charset="-128"/>
                        </a:rPr>
                        <a:t>376.8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FF"/>
                    </a:solidFill>
                  </a:tcPr>
                </a:tc>
              </a:tr>
            </a:tbl>
          </a:graphicData>
        </a:graphic>
      </p:graphicFrame>
      <p:sp>
        <p:nvSpPr>
          <p:cNvPr id="54275" name="Rectangle 3"/>
          <p:cNvSpPr>
            <a:spLocks noGrp="1" noChangeArrowheads="1"/>
          </p:cNvSpPr>
          <p:nvPr>
            <p:ph type="body" sz="half" idx="1"/>
          </p:nvPr>
        </p:nvSpPr>
        <p:spPr>
          <a:xfrm>
            <a:off x="457200" y="1600200"/>
            <a:ext cx="7772400" cy="1447800"/>
          </a:xfrm>
        </p:spPr>
        <p:txBody>
          <a:bodyPr/>
          <a:lstStyle/>
          <a:p>
            <a:pPr eaLnBrk="1" hangingPunct="1">
              <a:buFont typeface="Wingdings" pitchFamily="1" charset="2"/>
              <a:buChar char="n"/>
              <a:defRPr/>
            </a:pPr>
            <a:r>
              <a:rPr lang="en-US" sz="2800" smtClean="0">
                <a:latin typeface="Arial Unicode MS" pitchFamily="1" charset="0"/>
                <a:ea typeface="ＭＳ Ｐゴシック" pitchFamily="1" charset="-128"/>
              </a:rPr>
              <a:t>For Orthogonal SS, L&amp;Q=L+Q; Q=Q|L; L=L|Q</a:t>
            </a:r>
          </a:p>
          <a:p>
            <a:pPr eaLnBrk="1" hangingPunct="1">
              <a:buFont typeface="Wingdings" pitchFamily="1" charset="2"/>
              <a:buChar char="n"/>
              <a:defRPr/>
            </a:pPr>
            <a:r>
              <a:rPr lang="en-US" sz="2800" smtClean="0">
                <a:latin typeface="Arial Unicode MS" pitchFamily="1" charset="0"/>
                <a:ea typeface="ＭＳ Ｐゴシック" pitchFamily="1" charset="-128"/>
              </a:rPr>
              <a:t>For Nonorthogonal SS, L&amp;Q=L+Q|L=Q+L|Q</a:t>
            </a:r>
          </a:p>
          <a:p>
            <a:pPr eaLnBrk="1" hangingPunct="1">
              <a:buFontTx/>
              <a:buNone/>
              <a:defRPr/>
            </a:pPr>
            <a:endParaRPr lang="en-US" sz="2800" smtClean="0">
              <a:latin typeface="Arial Unicode MS" pitchFamily="1" charset="0"/>
              <a:ea typeface="ＭＳ Ｐゴシック" pitchFamily="1" charset="-128"/>
            </a:endParaRPr>
          </a:p>
          <a:p>
            <a:pPr eaLnBrk="1" hangingPunct="1">
              <a:buFontTx/>
              <a:buNone/>
              <a:defRPr/>
            </a:pPr>
            <a:endParaRPr lang="en-US" sz="2800" smtClean="0">
              <a:latin typeface="Arial Unicode MS" pitchFamily="1" charset="0"/>
              <a:ea typeface="ＭＳ Ｐゴシック" pitchFamily="1" charset="-128"/>
            </a:endParaRPr>
          </a:p>
        </p:txBody>
      </p:sp>
      <p:sp>
        <p:nvSpPr>
          <p:cNvPr id="54274" name="Rectangle 2"/>
          <p:cNvSpPr>
            <a:spLocks noGrp="1" noChangeArrowheads="1"/>
          </p:cNvSpPr>
          <p:nvPr>
            <p:ph type="title"/>
          </p:nvPr>
        </p:nvSpPr>
        <p:spPr/>
        <p:txBody>
          <a:bodyPr/>
          <a:lstStyle/>
          <a:p>
            <a:pPr eaLnBrk="1" hangingPunct="1">
              <a:defRPr/>
            </a:pPr>
            <a:r>
              <a:rPr lang="en-US"/>
              <a:t>Cotton Fiber Example  </a:t>
            </a:r>
          </a:p>
        </p:txBody>
      </p:sp>
    </p:spTree>
  </p:cSld>
  <p:clrMapOvr>
    <a:masterClrMapping/>
  </p:clrMapOvr>
  <p:transition spd="med">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US"/>
              <a:t>Orthogonal polynomial contrasts</a:t>
            </a:r>
          </a:p>
        </p:txBody>
      </p:sp>
      <p:sp>
        <p:nvSpPr>
          <p:cNvPr id="13315"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Require quantitative factors</a:t>
            </a:r>
          </a:p>
          <a:p>
            <a:pPr eaLnBrk="1" hangingPunct="1">
              <a:buFont typeface="Wingdings" pitchFamily="1" charset="2"/>
              <a:buChar char="n"/>
              <a:defRPr/>
            </a:pPr>
            <a:r>
              <a:rPr lang="en-US" smtClean="0">
                <a:latin typeface="Arial Unicode MS" pitchFamily="1" charset="0"/>
                <a:ea typeface="ＭＳ Ｐゴシック" pitchFamily="1" charset="-128"/>
              </a:rPr>
              <a:t>Equal spacing of factor levels (d)</a:t>
            </a:r>
          </a:p>
          <a:p>
            <a:pPr eaLnBrk="1" hangingPunct="1">
              <a:buFont typeface="Wingdings" pitchFamily="1" charset="2"/>
              <a:buChar char="n"/>
              <a:defRPr/>
            </a:pPr>
            <a:r>
              <a:rPr lang="en-US" smtClean="0">
                <a:latin typeface="Arial Unicode MS" pitchFamily="1" charset="0"/>
                <a:ea typeface="ＭＳ Ｐゴシック" pitchFamily="1" charset="-128"/>
              </a:rPr>
              <a:t>Equal n</a:t>
            </a:r>
            <a:r>
              <a:rPr lang="en-US" baseline="-25000" smtClean="0">
                <a:latin typeface="Arial Unicode MS" pitchFamily="1" charset="0"/>
                <a:ea typeface="ＭＳ Ｐゴシック" pitchFamily="1" charset="-128"/>
              </a:rPr>
              <a:t>i</a:t>
            </a:r>
          </a:p>
          <a:p>
            <a:pPr eaLnBrk="1" hangingPunct="1">
              <a:buFont typeface="Wingdings" pitchFamily="1" charset="2"/>
              <a:buChar char="n"/>
              <a:defRPr/>
            </a:pPr>
            <a:r>
              <a:rPr lang="en-US" smtClean="0">
                <a:latin typeface="Arial Unicode MS" pitchFamily="1" charset="0"/>
                <a:ea typeface="ＭＳ Ｐゴシック" pitchFamily="1" charset="-128"/>
              </a:rPr>
              <a:t>Usually, only the linear and quadratic contrasts are of interest</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Tree>
  </p:cSld>
  <p:clrMapOvr>
    <a:masterClrMapping/>
  </p:clrMapOvr>
  <p:transition spd="med">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24" name="Object 2" descr="The main table has six columns, representing the mean, the levels of each factor as percent cotton, and the contrast coefficients for linear, quadratic, cubic and quartic polynomial contrasts.  The first row of the subtable lists the actual value for each of the four contrasts, while the second row lists their sums of squares. " title="Orthogonal polynomial contrasts"/>
          <p:cNvGraphicFramePr>
            <a:graphicFrameLocks noChangeAspect="1"/>
          </p:cNvGraphicFramePr>
          <p:nvPr>
            <p:extLst>
              <p:ext uri="{D42A27DB-BD31-4B8C-83A1-F6EECF244321}">
                <p14:modId xmlns:p14="http://schemas.microsoft.com/office/powerpoint/2010/main" val="2015103664"/>
              </p:ext>
            </p:extLst>
          </p:nvPr>
        </p:nvGraphicFramePr>
        <p:xfrm>
          <a:off x="917575" y="3149600"/>
          <a:ext cx="7307263" cy="2716213"/>
        </p:xfrm>
        <a:graphic>
          <a:graphicData uri="http://schemas.openxmlformats.org/presentationml/2006/ole">
            <mc:AlternateContent xmlns:mc="http://schemas.openxmlformats.org/markup-compatibility/2006">
              <mc:Choice xmlns:v="urn:schemas-microsoft-com:vml" Requires="v">
                <p:oleObj spid="_x0000_s30743" name="Document" r:id="rId4" imgW="6235471" imgH="2552606" progId="Word.Document.8">
                  <p:embed/>
                </p:oleObj>
              </mc:Choice>
              <mc:Fallback>
                <p:oleObj name="Document" r:id="rId4" imgW="6235471" imgH="2552606" progId="Word.Documen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7575" y="3149600"/>
                        <a:ext cx="7307263" cy="2716213"/>
                      </a:xfrm>
                      <a:prstGeom prst="rect">
                        <a:avLst/>
                      </a:prstGeom>
                      <a:solidFill>
                        <a:schemeClr val="tx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339" name="Rectangle 3"/>
          <p:cNvSpPr>
            <a:spLocks noGrp="1" noChangeArrowheads="1"/>
          </p:cNvSpPr>
          <p:nvPr>
            <p:ph idx="1"/>
          </p:nvPr>
        </p:nvSpPr>
        <p:spPr/>
        <p:txBody>
          <a:bodyPr/>
          <a:lstStyle/>
          <a:p>
            <a:pPr eaLnBrk="1" hangingPunct="1">
              <a:defRPr/>
            </a:pPr>
            <a:r>
              <a:rPr lang="en-US"/>
              <a:t>Cotton Fiber Example</a:t>
            </a:r>
          </a:p>
        </p:txBody>
      </p:sp>
      <p:sp>
        <p:nvSpPr>
          <p:cNvPr id="14338" name="Rectangle 2"/>
          <p:cNvSpPr>
            <a:spLocks noGrp="1" noChangeArrowheads="1"/>
          </p:cNvSpPr>
          <p:nvPr>
            <p:ph type="title"/>
          </p:nvPr>
        </p:nvSpPr>
        <p:spPr/>
        <p:txBody>
          <a:bodyPr/>
          <a:lstStyle/>
          <a:p>
            <a:pPr eaLnBrk="1" hangingPunct="1">
              <a:defRPr/>
            </a:pPr>
            <a:r>
              <a:rPr lang="en-US" dirty="0" smtClean="0"/>
              <a:t>Orthogonal Polynomial Contrast Sums of Squares</a:t>
            </a:r>
            <a:endParaRPr lang="en-US" dirty="0"/>
          </a:p>
        </p:txBody>
      </p:sp>
    </p:spTree>
  </p:cSld>
  <p:clrMapOvr>
    <a:masterClrMapping/>
  </p:clrMapOvr>
  <p:transition spd="med">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748" name="Object 2" descr="ANOVA table for cotton fiber example with six columns: Source, degrees of freedom, sum of squares, mean square, F statistics and p-value." title="Analysis of variance table"/>
          <p:cNvGraphicFramePr>
            <a:graphicFrameLocks noChangeAspect="1"/>
          </p:cNvGraphicFramePr>
          <p:nvPr>
            <p:extLst>
              <p:ext uri="{D42A27DB-BD31-4B8C-83A1-F6EECF244321}">
                <p14:modId xmlns:p14="http://schemas.microsoft.com/office/powerpoint/2010/main" val="3692440945"/>
              </p:ext>
            </p:extLst>
          </p:nvPr>
        </p:nvGraphicFramePr>
        <p:xfrm>
          <a:off x="903288" y="3167063"/>
          <a:ext cx="7297737" cy="2667000"/>
        </p:xfrm>
        <a:graphic>
          <a:graphicData uri="http://schemas.openxmlformats.org/presentationml/2006/ole">
            <mc:AlternateContent xmlns:mc="http://schemas.openxmlformats.org/markup-compatibility/2006">
              <mc:Choice xmlns:v="urn:schemas-microsoft-com:vml" Requires="v">
                <p:oleObj spid="_x0000_s31767" name="Document" r:id="rId4" imgW="6248170" imgH="2298615" progId="Word.Document.8">
                  <p:embed/>
                </p:oleObj>
              </mc:Choice>
              <mc:Fallback>
                <p:oleObj name="Document" r:id="rId4" imgW="6248170" imgH="2298615" progId="Word.Documen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3288" y="3167063"/>
                        <a:ext cx="7297737" cy="2667000"/>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363"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Cotton Fiber Example</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
        <p:nvSpPr>
          <p:cNvPr id="15362" name="Rectangle 2"/>
          <p:cNvSpPr>
            <a:spLocks noGrp="1" noChangeArrowheads="1"/>
          </p:cNvSpPr>
          <p:nvPr>
            <p:ph type="title"/>
          </p:nvPr>
        </p:nvSpPr>
        <p:spPr/>
        <p:txBody>
          <a:bodyPr/>
          <a:lstStyle/>
          <a:p>
            <a:pPr eaLnBrk="1" hangingPunct="1">
              <a:defRPr/>
            </a:pPr>
            <a:r>
              <a:rPr lang="en-US" dirty="0"/>
              <a:t>Orthogonal polynomial </a:t>
            </a:r>
            <a:r>
              <a:rPr lang="en-US" dirty="0" smtClean="0"/>
              <a:t>contrasts F tests</a:t>
            </a:r>
            <a:endParaRPr lang="en-US" dirty="0"/>
          </a:p>
        </p:txBody>
      </p:sp>
    </p:spTree>
  </p:cSld>
  <p:clrMapOvr>
    <a:masterClrMapping/>
  </p:clrMapOvr>
  <p:transition spd="med">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sz="quarter"/>
          </p:nvPr>
        </p:nvSpPr>
        <p:spPr/>
        <p:txBody>
          <a:bodyPr/>
          <a:lstStyle/>
          <a:p>
            <a:pPr eaLnBrk="1" hangingPunct="1">
              <a:defRPr/>
            </a:pPr>
            <a:r>
              <a:rPr lang="en-US" dirty="0"/>
              <a:t>Orthogonal polynomial </a:t>
            </a:r>
            <a:r>
              <a:rPr lang="en-US" dirty="0" smtClean="0"/>
              <a:t>contrasts and goodness/lack of fit</a:t>
            </a:r>
            <a:endParaRPr lang="en-US" dirty="0"/>
          </a:p>
        </p:txBody>
      </p:sp>
      <p:graphicFrame>
        <p:nvGraphicFramePr>
          <p:cNvPr id="34819" name="Object 2" descr="Two F statistics computed by hand, along with their p-values.  The first F statistic measues whether a quadratic model is better than an intercept model, while the second measures whehter a quartic model is as good as a cell means model." title="F tests for goodness of fit"/>
          <p:cNvGraphicFramePr>
            <a:graphicFrameLocks noGrp="1" noChangeAspect="1"/>
          </p:cNvGraphicFramePr>
          <p:nvPr>
            <p:ph sz="quarter" idx="1"/>
            <p:extLst>
              <p:ext uri="{D42A27DB-BD31-4B8C-83A1-F6EECF244321}">
                <p14:modId xmlns:p14="http://schemas.microsoft.com/office/powerpoint/2010/main" val="3496875264"/>
              </p:ext>
            </p:extLst>
          </p:nvPr>
        </p:nvGraphicFramePr>
        <p:xfrm>
          <a:off x="1143000" y="4495800"/>
          <a:ext cx="6834188" cy="1905000"/>
        </p:xfrm>
        <a:graphic>
          <a:graphicData uri="http://schemas.openxmlformats.org/presentationml/2006/ole">
            <mc:AlternateContent xmlns:mc="http://schemas.openxmlformats.org/markup-compatibility/2006">
              <mc:Choice xmlns:v="urn:schemas-microsoft-com:vml" Requires="v">
                <p:oleObj spid="_x0000_s34839" name="Equation" r:id="rId3" imgW="2870200" imgH="800100" progId="Equation.3">
                  <p:embed/>
                </p:oleObj>
              </mc:Choice>
              <mc:Fallback>
                <p:oleObj name="Equation" r:id="rId3" imgW="2870200" imgH="8001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4495800"/>
                        <a:ext cx="6834188" cy="1905000"/>
                      </a:xfrm>
                      <a:prstGeom prst="rect">
                        <a:avLst/>
                      </a:prstGeom>
                      <a:solidFill>
                        <a:schemeClr val="tx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267" name="Rectangle 3"/>
          <p:cNvSpPr>
            <a:spLocks noGrp="1" noChangeArrowheads="1"/>
          </p:cNvSpPr>
          <p:nvPr>
            <p:ph sz="quarter" idx="3"/>
          </p:nvPr>
        </p:nvSpPr>
        <p:spPr>
          <a:xfrm>
            <a:off x="685800" y="1828800"/>
            <a:ext cx="7848600" cy="1828800"/>
          </a:xfrm>
        </p:spPr>
        <p:txBody>
          <a:bodyPr/>
          <a:lstStyle/>
          <a:p>
            <a:pPr marL="0" indent="0" eaLnBrk="1" hangingPunct="1">
              <a:buFontTx/>
              <a:buNone/>
              <a:defRPr/>
            </a:pPr>
            <a:r>
              <a:rPr lang="en-US" smtClean="0">
                <a:latin typeface="Arial Unicode MS" pitchFamily="1" charset="0"/>
                <a:ea typeface="ＭＳ Ｐゴシック" pitchFamily="1" charset="-128"/>
              </a:rPr>
              <a:t>Cotton Fiber Example</a:t>
            </a:r>
          </a:p>
          <a:p>
            <a:pPr marL="457200" lvl="1" indent="0" eaLnBrk="1" hangingPunct="1">
              <a:buFontTx/>
              <a:buNone/>
              <a:defRPr/>
            </a:pPr>
            <a:r>
              <a:rPr lang="en-US" smtClean="0">
                <a:latin typeface="Arial Unicode MS" pitchFamily="1" charset="0"/>
                <a:ea typeface="ＭＳ Ｐゴシック" pitchFamily="1" charset="-128"/>
              </a:rPr>
              <a:t>Is a L+Q model better than an intercept model?</a:t>
            </a:r>
          </a:p>
          <a:p>
            <a:pPr marL="457200" lvl="1" indent="0" eaLnBrk="1" hangingPunct="1">
              <a:buFontTx/>
              <a:buNone/>
              <a:defRPr/>
            </a:pPr>
            <a:r>
              <a:rPr lang="en-US" smtClean="0">
                <a:latin typeface="Arial Unicode MS" pitchFamily="1" charset="0"/>
                <a:ea typeface="ＭＳ Ｐゴシック" pitchFamily="1" charset="-128"/>
              </a:rPr>
              <a:t>Is a L+Q model not as good as a cell means model? (Lack of Fit test)</a:t>
            </a:r>
          </a:p>
          <a:p>
            <a:pPr marL="457200" lvl="1" indent="0" algn="ctr" eaLnBrk="1" hangingPunct="1">
              <a:buFontTx/>
              <a:buNone/>
              <a:defRPr/>
            </a:pPr>
            <a:endParaRPr lang="en-US" smtClean="0">
              <a:latin typeface="Arial Unicode MS" pitchFamily="1" charset="0"/>
              <a:ea typeface="ＭＳ Ｐゴシック" pitchFamily="1" charset="-128"/>
            </a:endParaRPr>
          </a:p>
        </p:txBody>
      </p:sp>
    </p:spTree>
  </p:cSld>
  <p:clrMapOvr>
    <a:masterClrMapping/>
  </p:clrMapOvr>
  <p:transition spd="med">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4" name="Object 2" descr="Provides the cell means model equation for response variable Y, and notes that errors are normal, independent and identically distributed" title="Cell means model"/>
          <p:cNvGraphicFramePr>
            <a:graphicFrameLocks noChangeAspect="1"/>
          </p:cNvGraphicFramePr>
          <p:nvPr>
            <p:extLst>
              <p:ext uri="{D42A27DB-BD31-4B8C-83A1-F6EECF244321}">
                <p14:modId xmlns:p14="http://schemas.microsoft.com/office/powerpoint/2010/main" val="2330041234"/>
              </p:ext>
            </p:extLst>
          </p:nvPr>
        </p:nvGraphicFramePr>
        <p:xfrm>
          <a:off x="1241425" y="2598738"/>
          <a:ext cx="6253163" cy="1736725"/>
        </p:xfrm>
        <a:graphic>
          <a:graphicData uri="http://schemas.openxmlformats.org/presentationml/2006/ole">
            <mc:AlternateContent xmlns:mc="http://schemas.openxmlformats.org/markup-compatibility/2006">
              <mc:Choice xmlns:v="urn:schemas-microsoft-com:vml" Requires="v">
                <p:oleObj spid="_x0000_s35855" name="Equation" r:id="rId3" imgW="2120760" imgH="533160" progId="Equation.3">
                  <p:embed/>
                </p:oleObj>
              </mc:Choice>
              <mc:Fallback>
                <p:oleObj name="Equation" r:id="rId3" imgW="2120760" imgH="53316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41425" y="2598738"/>
                        <a:ext cx="6253163" cy="1736725"/>
                      </a:xfrm>
                      <a:prstGeom prst="rect">
                        <a:avLst/>
                      </a:prstGeom>
                      <a:solidFill>
                        <a:schemeClr val="tx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195" name="Rectangle 3"/>
          <p:cNvSpPr>
            <a:spLocks noGrp="1" noChangeArrowheads="1"/>
          </p:cNvSpPr>
          <p:nvPr>
            <p:ph idx="1"/>
          </p:nvPr>
        </p:nvSpPr>
        <p:spPr>
          <a:xfrm>
            <a:off x="457200" y="1600200"/>
            <a:ext cx="7620000" cy="990600"/>
          </a:xfrm>
        </p:spPr>
        <p:txBody>
          <a:bodyPr/>
          <a:lstStyle/>
          <a:p>
            <a:pPr eaLnBrk="1" hangingPunct="1">
              <a:defRPr/>
            </a:pPr>
            <a:r>
              <a:rPr lang="en-US"/>
              <a:t>Cell means model:</a:t>
            </a:r>
          </a:p>
        </p:txBody>
      </p:sp>
      <p:sp>
        <p:nvSpPr>
          <p:cNvPr id="8194" name="Rectangle 2"/>
          <p:cNvSpPr>
            <a:spLocks noGrp="1" noChangeArrowheads="1"/>
          </p:cNvSpPr>
          <p:nvPr>
            <p:ph type="title"/>
          </p:nvPr>
        </p:nvSpPr>
        <p:spPr/>
        <p:txBody>
          <a:bodyPr/>
          <a:lstStyle/>
          <a:p>
            <a:pPr eaLnBrk="1" hangingPunct="1">
              <a:defRPr/>
            </a:pPr>
            <a:r>
              <a:rPr lang="en-US"/>
              <a:t>Completely Randomized Design</a:t>
            </a:r>
          </a:p>
        </p:txBody>
      </p:sp>
    </p:spTree>
    <p:extLst>
      <p:ext uri="{BB962C8B-B14F-4D97-AF65-F5344CB8AC3E}">
        <p14:creationId xmlns:p14="http://schemas.microsoft.com/office/powerpoint/2010/main" val="3680691197"/>
      </p:ext>
    </p:extLst>
  </p:cSld>
  <p:clrMapOvr>
    <a:masterClrMapping/>
  </p:clrMapOvr>
  <p:transition spd="med">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defRPr/>
            </a:pPr>
            <a:r>
              <a:rPr lang="en-US" dirty="0"/>
              <a:t>Orthogonal polynomial </a:t>
            </a:r>
            <a:r>
              <a:rPr lang="en-US" dirty="0" smtClean="0"/>
              <a:t>contrasts—another approach</a:t>
            </a:r>
            <a:br>
              <a:rPr lang="en-US" dirty="0" smtClean="0"/>
            </a:br>
            <a:endParaRPr lang="en-US" dirty="0"/>
          </a:p>
        </p:txBody>
      </p:sp>
      <p:sp>
        <p:nvSpPr>
          <p:cNvPr id="47107" name="Rectangle 3"/>
          <p:cNvSpPr>
            <a:spLocks noGrp="1" noChangeArrowheads="1"/>
          </p:cNvSpPr>
          <p:nvPr>
            <p:ph idx="1"/>
          </p:nvPr>
        </p:nvSpPr>
        <p:spPr/>
        <p:txBody>
          <a:bodyPr/>
          <a:lstStyle/>
          <a:p>
            <a:pPr eaLnBrk="1" hangingPunct="1">
              <a:defRPr/>
            </a:pPr>
            <a:r>
              <a:rPr lang="en-US" dirty="0" err="1"/>
              <a:t>Yandell</a:t>
            </a:r>
            <a:r>
              <a:rPr lang="en-US" dirty="0"/>
              <a:t> has an interesting approach to reconstructing these tests</a:t>
            </a:r>
          </a:p>
          <a:p>
            <a:pPr lvl="1" eaLnBrk="1" hangingPunct="1">
              <a:defRPr/>
            </a:pPr>
            <a:r>
              <a:rPr lang="en-US" dirty="0"/>
              <a:t>Construct the first (linear) term</a:t>
            </a:r>
          </a:p>
          <a:p>
            <a:pPr lvl="1" eaLnBrk="1" hangingPunct="1">
              <a:defRPr/>
            </a:pPr>
            <a:r>
              <a:rPr lang="en-US" dirty="0"/>
              <a:t>Include a quadratic term that is neither orthogonal, nor a contrast</a:t>
            </a:r>
          </a:p>
          <a:p>
            <a:pPr lvl="1" eaLnBrk="1" hangingPunct="1">
              <a:defRPr/>
            </a:pPr>
            <a:r>
              <a:rPr lang="en-US" dirty="0"/>
              <a:t>Do not construct higher-order contrasts at all</a:t>
            </a:r>
          </a:p>
          <a:p>
            <a:pPr lvl="1" eaLnBrk="1" hangingPunct="1">
              <a:defRPr/>
            </a:pPr>
            <a:r>
              <a:rPr lang="en-US" dirty="0"/>
              <a:t>Use a Type I analysis for testing</a:t>
            </a:r>
          </a:p>
        </p:txBody>
      </p:sp>
    </p:spTree>
  </p:cSld>
  <p:clrMapOvr>
    <a:masterClrMapping/>
  </p:clrMapOvr>
  <p:transition spd="med">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a:t>Effects Model</a:t>
            </a:r>
          </a:p>
        </p:txBody>
      </p:sp>
      <p:graphicFrame>
        <p:nvGraphicFramePr>
          <p:cNvPr id="16387" name="Object 2" descr="Provides the effects model for response variable Y, which includes an intercept term and an effect for each factor level.  A couple common constraints are provided for the effects parameter, and the normal independent identically distributed error assumption is restated." title="Effects model"/>
          <p:cNvGraphicFramePr>
            <a:graphicFrameLocks noGrp="1" noChangeAspect="1"/>
          </p:cNvGraphicFramePr>
          <p:nvPr>
            <p:ph sz="half" idx="1"/>
            <p:extLst>
              <p:ext uri="{D42A27DB-BD31-4B8C-83A1-F6EECF244321}">
                <p14:modId xmlns:p14="http://schemas.microsoft.com/office/powerpoint/2010/main" val="530632046"/>
              </p:ext>
            </p:extLst>
          </p:nvPr>
        </p:nvGraphicFramePr>
        <p:xfrm>
          <a:off x="1371600" y="2590800"/>
          <a:ext cx="6499225" cy="2514600"/>
        </p:xfrm>
        <a:graphic>
          <a:graphicData uri="http://schemas.openxmlformats.org/presentationml/2006/ole">
            <mc:AlternateContent xmlns:mc="http://schemas.openxmlformats.org/markup-compatibility/2006">
              <mc:Choice xmlns:v="urn:schemas-microsoft-com:vml" Requires="v">
                <p:oleObj spid="_x0000_s16405" name="Equation" r:id="rId4" imgW="2527300" imgH="977900" progId="Equation.3">
                  <p:embed/>
                </p:oleObj>
              </mc:Choice>
              <mc:Fallback>
                <p:oleObj name="Equation" r:id="rId4" imgW="2527300" imgH="9779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2590800"/>
                        <a:ext cx="6499225" cy="2514600"/>
                      </a:xfrm>
                      <a:prstGeom prst="rect">
                        <a:avLst/>
                      </a:prstGeom>
                      <a:solidFill>
                        <a:schemeClr val="tx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a:t>GLM for Effects Model</a:t>
            </a:r>
          </a:p>
        </p:txBody>
      </p:sp>
      <p:graphicFrame>
        <p:nvGraphicFramePr>
          <p:cNvPr id="17411" name="Object 2" descr="The effects model is listed in matrix notation.  The responses are listed as a column vector, as are the parameters and error terms.  The design matrix linking the response to the parameters has column dimension equal to the total sample size and row dimension equal to the number of nonredundant parameters." title="General linear model in matrix form"/>
          <p:cNvGraphicFramePr>
            <a:graphicFrameLocks noGrp="1" noChangeAspect="1"/>
          </p:cNvGraphicFramePr>
          <p:nvPr>
            <p:ph idx="1"/>
            <p:extLst>
              <p:ext uri="{D42A27DB-BD31-4B8C-83A1-F6EECF244321}">
                <p14:modId xmlns:p14="http://schemas.microsoft.com/office/powerpoint/2010/main" val="3526110817"/>
              </p:ext>
            </p:extLst>
          </p:nvPr>
        </p:nvGraphicFramePr>
        <p:xfrm>
          <a:off x="2163763" y="1960563"/>
          <a:ext cx="4359275" cy="4179887"/>
        </p:xfrm>
        <a:graphic>
          <a:graphicData uri="http://schemas.openxmlformats.org/presentationml/2006/ole">
            <mc:AlternateContent xmlns:mc="http://schemas.openxmlformats.org/markup-compatibility/2006">
              <mc:Choice xmlns:v="urn:schemas-microsoft-com:vml" Requires="v">
                <p:oleObj spid="_x0000_s17429" name="Equation" r:id="rId4" imgW="2781300" imgH="2667000" progId="Equation.3">
                  <p:embed/>
                </p:oleObj>
              </mc:Choice>
              <mc:Fallback>
                <p:oleObj name="Equation" r:id="rId4" imgW="2781300" imgH="26670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3763" y="1960563"/>
                        <a:ext cx="4359275" cy="4179887"/>
                      </a:xfrm>
                      <a:prstGeom prst="rect">
                        <a:avLst/>
                      </a:prstGeom>
                      <a:solidFill>
                        <a:schemeClr val="tx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6" name="Object 2" descr="A simple equation constraining the contrast coefficients to sum to zero." title="Contrast coefficients"/>
          <p:cNvGraphicFramePr>
            <a:graphicFrameLocks noGrp="1" noChangeAspect="1"/>
          </p:cNvGraphicFramePr>
          <p:nvPr>
            <p:ph sz="half" idx="2"/>
            <p:extLst>
              <p:ext uri="{D42A27DB-BD31-4B8C-83A1-F6EECF244321}">
                <p14:modId xmlns:p14="http://schemas.microsoft.com/office/powerpoint/2010/main" val="1359296459"/>
              </p:ext>
            </p:extLst>
          </p:nvPr>
        </p:nvGraphicFramePr>
        <p:xfrm>
          <a:off x="2895600" y="5181600"/>
          <a:ext cx="2438400" cy="1058863"/>
        </p:xfrm>
        <a:graphic>
          <a:graphicData uri="http://schemas.openxmlformats.org/presentationml/2006/ole">
            <mc:AlternateContent xmlns:mc="http://schemas.openxmlformats.org/markup-compatibility/2006">
              <mc:Choice xmlns:v="urn:schemas-microsoft-com:vml" Requires="v">
                <p:oleObj spid="_x0000_s18472" name="Equation" r:id="rId3" imgW="672808" imgH="291973" progId="Equation.3">
                  <p:embed/>
                </p:oleObj>
              </mc:Choice>
              <mc:Fallback>
                <p:oleObj name="Equation" r:id="rId3" imgW="672808" imgH="291973"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5181600"/>
                        <a:ext cx="2438400" cy="1058863"/>
                      </a:xfrm>
                      <a:prstGeom prst="rect">
                        <a:avLst/>
                      </a:prstGeom>
                      <a:solidFill>
                        <a:schemeClr val="tx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437" name="Object 3" descr="A simple linear equation shows L as the inner product of contrast coefficients and cell means." title="Definition of contrast"/>
          <p:cNvGraphicFramePr>
            <a:graphicFrameLocks noChangeAspect="1"/>
          </p:cNvGraphicFramePr>
          <p:nvPr>
            <p:extLst>
              <p:ext uri="{D42A27DB-BD31-4B8C-83A1-F6EECF244321}">
                <p14:modId xmlns:p14="http://schemas.microsoft.com/office/powerpoint/2010/main" val="3928106239"/>
              </p:ext>
            </p:extLst>
          </p:nvPr>
        </p:nvGraphicFramePr>
        <p:xfrm>
          <a:off x="2667000" y="2590800"/>
          <a:ext cx="2362200" cy="1631950"/>
        </p:xfrm>
        <a:graphic>
          <a:graphicData uri="http://schemas.openxmlformats.org/presentationml/2006/ole">
            <mc:AlternateContent xmlns:mc="http://schemas.openxmlformats.org/markup-compatibility/2006">
              <mc:Choice xmlns:v="urn:schemas-microsoft-com:vml" Requires="v">
                <p:oleObj spid="_x0000_s18473" name="Equation" r:id="rId5" imgW="698197" imgH="431613" progId="Equation.3">
                  <p:embed/>
                </p:oleObj>
              </mc:Choice>
              <mc:Fallback>
                <p:oleObj name="Equation" r:id="rId5" imgW="698197" imgH="431613"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67000" y="2590800"/>
                        <a:ext cx="2362200" cy="1631950"/>
                      </a:xfrm>
                      <a:prstGeom prst="rect">
                        <a:avLst/>
                      </a:prstGeom>
                      <a:solidFill>
                        <a:schemeClr val="tx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075" name="Rectangle 3"/>
          <p:cNvSpPr>
            <a:spLocks noGrp="1" noChangeArrowheads="1"/>
          </p:cNvSpPr>
          <p:nvPr>
            <p:ph type="body" sz="half" idx="1"/>
          </p:nvPr>
        </p:nvSpPr>
        <p:spPr>
          <a:xfrm>
            <a:off x="457200" y="1600200"/>
            <a:ext cx="7391400" cy="4572000"/>
          </a:xfrm>
        </p:spPr>
        <p:txBody>
          <a:bodyPr/>
          <a:lstStyle/>
          <a:p>
            <a:pPr eaLnBrk="1" hangingPunct="1">
              <a:buFontTx/>
              <a:buNone/>
              <a:defRPr/>
            </a:pPr>
            <a:r>
              <a:rPr lang="en-US" sz="2800" smtClean="0">
                <a:latin typeface="Arial Unicode MS" pitchFamily="1" charset="0"/>
                <a:ea typeface="ＭＳ Ｐゴシック" pitchFamily="1" charset="-128"/>
              </a:rPr>
              <a:t>Balanced case (n</a:t>
            </a:r>
            <a:r>
              <a:rPr lang="en-US" sz="2800" baseline="-25000" smtClean="0">
                <a:latin typeface="Arial Unicode MS" pitchFamily="1" charset="0"/>
                <a:ea typeface="ＭＳ Ｐゴシック" pitchFamily="1" charset="-128"/>
              </a:rPr>
              <a:t>i</a:t>
            </a:r>
            <a:r>
              <a:rPr lang="en-US" sz="2800" smtClean="0">
                <a:latin typeface="Arial Unicode MS" pitchFamily="1" charset="0"/>
                <a:ea typeface="ＭＳ Ｐゴシック" pitchFamily="1" charset="-128"/>
              </a:rPr>
              <a:t>=n)</a:t>
            </a:r>
          </a:p>
          <a:p>
            <a:pPr eaLnBrk="1" hangingPunct="1">
              <a:buFontTx/>
              <a:buNone/>
              <a:defRPr/>
            </a:pPr>
            <a:r>
              <a:rPr lang="en-US" sz="2800" smtClean="0">
                <a:latin typeface="Arial Unicode MS" pitchFamily="1" charset="0"/>
                <a:ea typeface="ＭＳ Ｐゴシック" pitchFamily="1" charset="-128"/>
              </a:rPr>
              <a:t>-A linear combination </a:t>
            </a:r>
            <a:r>
              <a:rPr lang="en-US" sz="2800" b="1" i="1" smtClean="0">
                <a:latin typeface="Arial Unicode MS" pitchFamily="1" charset="0"/>
                <a:ea typeface="ＭＳ Ｐゴシック" pitchFamily="1" charset="-128"/>
              </a:rPr>
              <a:t>L</a:t>
            </a:r>
            <a:r>
              <a:rPr lang="en-US" sz="2800" smtClean="0">
                <a:latin typeface="Arial Unicode MS" pitchFamily="1" charset="0"/>
                <a:ea typeface="ＭＳ Ｐゴシック" pitchFamily="1" charset="-128"/>
              </a:rPr>
              <a:t> has the form:</a:t>
            </a:r>
          </a:p>
          <a:p>
            <a:pPr eaLnBrk="1" hangingPunct="1">
              <a:buFontTx/>
              <a:buNone/>
              <a:defRPr/>
            </a:pPr>
            <a:endParaRPr lang="en-US" sz="2800" smtClean="0">
              <a:latin typeface="Arial Unicode MS" pitchFamily="1" charset="0"/>
              <a:ea typeface="ＭＳ Ｐゴシック" pitchFamily="1" charset="-128"/>
            </a:endParaRPr>
          </a:p>
          <a:p>
            <a:pPr eaLnBrk="1" hangingPunct="1">
              <a:buFontTx/>
              <a:buNone/>
              <a:defRPr/>
            </a:pPr>
            <a:endParaRPr lang="en-US" sz="2800" smtClean="0">
              <a:latin typeface="Arial Unicode MS" pitchFamily="1" charset="0"/>
              <a:ea typeface="ＭＳ Ｐゴシック" pitchFamily="1" charset="-128"/>
            </a:endParaRPr>
          </a:p>
          <a:p>
            <a:pPr eaLnBrk="1" hangingPunct="1">
              <a:buFontTx/>
              <a:buNone/>
              <a:defRPr/>
            </a:pPr>
            <a:endParaRPr lang="en-US" sz="2800" smtClean="0">
              <a:latin typeface="Arial Unicode MS" pitchFamily="1" charset="0"/>
              <a:ea typeface="ＭＳ Ｐゴシック" pitchFamily="1" charset="-128"/>
            </a:endParaRPr>
          </a:p>
          <a:p>
            <a:pPr eaLnBrk="1" hangingPunct="1">
              <a:buFontTx/>
              <a:buNone/>
              <a:defRPr/>
            </a:pPr>
            <a:r>
              <a:rPr lang="en-US" sz="2800" smtClean="0">
                <a:latin typeface="Arial Unicode MS" pitchFamily="1" charset="0"/>
                <a:ea typeface="ＭＳ Ｐゴシック" pitchFamily="1" charset="-128"/>
              </a:rPr>
              <a:t>-A contrast is a linear combination with the additional constraint:</a:t>
            </a:r>
          </a:p>
        </p:txBody>
      </p:sp>
      <p:sp>
        <p:nvSpPr>
          <p:cNvPr id="3074" name="Rectangle 2"/>
          <p:cNvSpPr>
            <a:spLocks noGrp="1" noChangeArrowheads="1"/>
          </p:cNvSpPr>
          <p:nvPr>
            <p:ph type="title"/>
          </p:nvPr>
        </p:nvSpPr>
        <p:spPr/>
        <p:txBody>
          <a:bodyPr/>
          <a:lstStyle/>
          <a:p>
            <a:pPr eaLnBrk="1" hangingPunct="1">
              <a:defRPr/>
            </a:pPr>
            <a:r>
              <a:rPr lang="en-US"/>
              <a:t>CRD Contrasts</a:t>
            </a:r>
          </a:p>
        </p:txBody>
      </p:sp>
    </p:spTree>
  </p:cSld>
  <p:clrMapOvr>
    <a:masterClrMapping/>
  </p:clrMapOvr>
  <p:transition spd="med">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p:cNvSpPr>
            <a:spLocks noGrp="1"/>
          </p:cNvSpPr>
          <p:nvPr>
            <p:ph type="ftr" sz="quarter" idx="11"/>
          </p:nvPr>
        </p:nvSpPr>
        <p:spPr/>
        <p:txBody>
          <a:bodyPr/>
          <a:lstStyle>
            <a:lvl1pPr eaLnBrk="0" hangingPunct="0">
              <a:defRPr sz="2400">
                <a:solidFill>
                  <a:schemeClr val="tx1"/>
                </a:solidFill>
                <a:latin typeface="Arial" charset="0"/>
                <a:ea typeface="ＭＳ Ｐゴシック" pitchFamily="1" charset="-128"/>
              </a:defRPr>
            </a:lvl1pPr>
            <a:lvl2pPr marL="37931725" indent="-37474525" eaLnBrk="0" hangingPunct="0">
              <a:defRPr sz="2400">
                <a:solidFill>
                  <a:schemeClr val="tx1"/>
                </a:solidFill>
                <a:latin typeface="Arial" charset="0"/>
                <a:ea typeface="ＭＳ Ｐゴシック" pitchFamily="1" charset="-128"/>
              </a:defRPr>
            </a:lvl2pPr>
            <a:lvl3pPr eaLnBrk="0" hangingPunct="0">
              <a:defRPr sz="2400">
                <a:solidFill>
                  <a:schemeClr val="tx1"/>
                </a:solidFill>
                <a:latin typeface="Arial" charset="0"/>
                <a:ea typeface="ＭＳ Ｐゴシック" pitchFamily="1" charset="-128"/>
              </a:defRPr>
            </a:lvl3pPr>
            <a:lvl4pPr eaLnBrk="0" hangingPunct="0">
              <a:defRPr sz="2400">
                <a:solidFill>
                  <a:schemeClr val="tx1"/>
                </a:solidFill>
                <a:latin typeface="Arial" charset="0"/>
                <a:ea typeface="ＭＳ Ｐゴシック" pitchFamily="1" charset="-128"/>
              </a:defRPr>
            </a:lvl4pPr>
            <a:lvl5pPr eaLnBrk="0" hangingPunct="0">
              <a:defRPr sz="2400">
                <a:solidFill>
                  <a:schemeClr val="tx1"/>
                </a:solidFill>
                <a:latin typeface="Arial" charset="0"/>
                <a:ea typeface="ＭＳ Ｐゴシック" pitchFamily="1" charset="-128"/>
              </a:defRPr>
            </a:lvl5pPr>
            <a:lvl6pPr marL="457200" eaLnBrk="0" fontAlgn="base" hangingPunct="0">
              <a:spcBef>
                <a:spcPct val="0"/>
              </a:spcBef>
              <a:spcAft>
                <a:spcPct val="0"/>
              </a:spcAft>
              <a:defRPr sz="2400">
                <a:solidFill>
                  <a:schemeClr val="tx1"/>
                </a:solidFill>
                <a:latin typeface="Arial" charset="0"/>
                <a:ea typeface="ＭＳ Ｐゴシック" pitchFamily="1" charset="-128"/>
              </a:defRPr>
            </a:lvl6pPr>
            <a:lvl7pPr marL="914400" eaLnBrk="0" fontAlgn="base" hangingPunct="0">
              <a:spcBef>
                <a:spcPct val="0"/>
              </a:spcBef>
              <a:spcAft>
                <a:spcPct val="0"/>
              </a:spcAft>
              <a:defRPr sz="2400">
                <a:solidFill>
                  <a:schemeClr val="tx1"/>
                </a:solidFill>
                <a:latin typeface="Arial" charset="0"/>
                <a:ea typeface="ＭＳ Ｐゴシック" pitchFamily="1" charset="-128"/>
              </a:defRPr>
            </a:lvl7pPr>
            <a:lvl8pPr marL="1371600" eaLnBrk="0" fontAlgn="base" hangingPunct="0">
              <a:spcBef>
                <a:spcPct val="0"/>
              </a:spcBef>
              <a:spcAft>
                <a:spcPct val="0"/>
              </a:spcAft>
              <a:defRPr sz="2400">
                <a:solidFill>
                  <a:schemeClr val="tx1"/>
                </a:solidFill>
                <a:latin typeface="Arial" charset="0"/>
                <a:ea typeface="ＭＳ Ｐゴシック" pitchFamily="1" charset="-128"/>
              </a:defRPr>
            </a:lvl8pPr>
            <a:lvl9pPr marL="1828800" eaLnBrk="0" fontAlgn="base" hangingPunct="0">
              <a:spcBef>
                <a:spcPct val="0"/>
              </a:spcBef>
              <a:spcAft>
                <a:spcPct val="0"/>
              </a:spcAft>
              <a:defRPr sz="2400">
                <a:solidFill>
                  <a:schemeClr val="tx1"/>
                </a:solidFill>
                <a:latin typeface="Arial" charset="0"/>
                <a:ea typeface="ＭＳ Ｐゴシック" pitchFamily="1" charset="-128"/>
              </a:defRPr>
            </a:lvl9pPr>
          </a:lstStyle>
          <a:p>
            <a:pPr eaLnBrk="1" fontAlgn="base" hangingPunct="1">
              <a:spcBef>
                <a:spcPct val="0"/>
              </a:spcBef>
              <a:spcAft>
                <a:spcPct val="0"/>
              </a:spcAft>
              <a:defRPr/>
            </a:pPr>
            <a:r>
              <a:rPr lang="en-US" sz="1200" smtClean="0">
                <a:solidFill>
                  <a:srgbClr val="FFFF00"/>
                </a:solidFill>
                <a:latin typeface="Arial Unicode MS" pitchFamily="1" charset="0"/>
              </a:rPr>
              <a:t>Montgomery, D. (2005) Design and Analysis of Experiments, 6th Ed. Wiley, NY.</a:t>
            </a:r>
          </a:p>
        </p:txBody>
      </p:sp>
      <p:graphicFrame>
        <p:nvGraphicFramePr>
          <p:cNvPr id="19461" name="Object 2" descr="The factor level means are placed in a column vector, as are the facto level contrast coefficients." title="Mean and contrast vectors"/>
          <p:cNvGraphicFramePr>
            <a:graphicFrameLocks noChangeAspect="1"/>
          </p:cNvGraphicFramePr>
          <p:nvPr>
            <p:extLst>
              <p:ext uri="{D42A27DB-BD31-4B8C-83A1-F6EECF244321}">
                <p14:modId xmlns:p14="http://schemas.microsoft.com/office/powerpoint/2010/main" val="3539008947"/>
              </p:ext>
            </p:extLst>
          </p:nvPr>
        </p:nvGraphicFramePr>
        <p:xfrm>
          <a:off x="2605088" y="3235325"/>
          <a:ext cx="3340100" cy="2247900"/>
        </p:xfrm>
        <a:graphic>
          <a:graphicData uri="http://schemas.openxmlformats.org/presentationml/2006/ole">
            <mc:AlternateContent xmlns:mc="http://schemas.openxmlformats.org/markup-compatibility/2006">
              <mc:Choice xmlns:v="urn:schemas-microsoft-com:vml" Requires="v">
                <p:oleObj spid="_x0000_s19479" name="Equation" r:id="rId4" imgW="1015920" imgH="685800" progId="Equation.3">
                  <p:embed/>
                </p:oleObj>
              </mc:Choice>
              <mc:Fallback>
                <p:oleObj name="Equation" r:id="rId4" imgW="1015920" imgH="6858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05088" y="3235325"/>
                        <a:ext cx="3340100" cy="2247900"/>
                      </a:xfrm>
                      <a:prstGeom prst="rect">
                        <a:avLst/>
                      </a:prstGeom>
                      <a:solidFill>
                        <a:schemeClr val="tx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099" name="Rectangle 3"/>
          <p:cNvSpPr>
            <a:spLocks noGrp="1" noChangeArrowheads="1"/>
          </p:cNvSpPr>
          <p:nvPr>
            <p:ph idx="1"/>
          </p:nvPr>
        </p:nvSpPr>
        <p:spPr/>
        <p:txBody>
          <a:bodyPr/>
          <a:lstStyle/>
          <a:p>
            <a:pPr eaLnBrk="1" hangingPunct="1">
              <a:buFont typeface="Wingdings" pitchFamily="1" charset="2"/>
              <a:buChar char="n"/>
              <a:defRPr/>
            </a:pPr>
            <a:r>
              <a:rPr lang="en-US" dirty="0" smtClean="0">
                <a:solidFill>
                  <a:schemeClr val="tx2"/>
                </a:solidFill>
                <a:latin typeface="Arial Unicode MS" pitchFamily="1" charset="0"/>
                <a:ea typeface="ＭＳ Ｐゴシック" pitchFamily="1" charset="-128"/>
              </a:rPr>
              <a:t>Treatment--% cotton by weight (15%, 20%, 25%, 30%, 35%)</a:t>
            </a:r>
          </a:p>
          <a:p>
            <a:pPr eaLnBrk="1" hangingPunct="1">
              <a:buFont typeface="Wingdings" pitchFamily="1" charset="2"/>
              <a:buChar char="n"/>
              <a:defRPr/>
            </a:pPr>
            <a:r>
              <a:rPr lang="en-US" dirty="0" smtClean="0">
                <a:solidFill>
                  <a:schemeClr val="tx2"/>
                </a:solidFill>
                <a:latin typeface="Arial Unicode MS" pitchFamily="1" charset="0"/>
                <a:ea typeface="ＭＳ Ｐゴシック" pitchFamily="1" charset="-128"/>
              </a:rPr>
              <a:t>Response--Tensile strength</a:t>
            </a:r>
          </a:p>
          <a:p>
            <a:pPr eaLnBrk="1" hangingPunct="1">
              <a:buFont typeface="Wingdings" pitchFamily="1" charset="2"/>
              <a:buChar char="n"/>
              <a:defRPr/>
            </a:pPr>
            <a:endParaRPr lang="en-US" dirty="0" smtClean="0">
              <a:solidFill>
                <a:schemeClr val="tx2"/>
              </a:solidFill>
              <a:latin typeface="Arial Unicode MS" pitchFamily="1" charset="0"/>
              <a:ea typeface="ＭＳ Ｐゴシック" pitchFamily="1" charset="-128"/>
            </a:endParaRPr>
          </a:p>
        </p:txBody>
      </p:sp>
      <p:sp>
        <p:nvSpPr>
          <p:cNvPr id="4098" name="Rectangle 2"/>
          <p:cNvSpPr>
            <a:spLocks noGrp="1" noChangeArrowheads="1"/>
          </p:cNvSpPr>
          <p:nvPr>
            <p:ph type="title"/>
          </p:nvPr>
        </p:nvSpPr>
        <p:spPr/>
        <p:txBody>
          <a:bodyPr/>
          <a:lstStyle/>
          <a:p>
            <a:pPr eaLnBrk="1" hangingPunct="1">
              <a:defRPr/>
            </a:pPr>
            <a:r>
              <a:rPr lang="en-US"/>
              <a:t>Cotton Fiber Example</a:t>
            </a:r>
          </a:p>
        </p:txBody>
      </p:sp>
    </p:spTree>
  </p:cSld>
  <p:clrMapOvr>
    <a:masterClrMapping/>
  </p:clrMapOvr>
  <p:transition spd="med">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defRPr/>
            </a:pPr>
            <a:r>
              <a:rPr lang="en-US" dirty="0" smtClean="0"/>
              <a:t>A Simple Contrast</a:t>
            </a:r>
            <a:endParaRPr lang="en-US" dirty="0"/>
          </a:p>
        </p:txBody>
      </p:sp>
      <p:graphicFrame>
        <p:nvGraphicFramePr>
          <p:cNvPr id="20483" name="Object 2" descr="Contrast coefficients are provided for a contrast that represents the difference between the first and second level factor means." title="An example contrast"/>
          <p:cNvGraphicFramePr>
            <a:graphicFrameLocks noGrp="1" noChangeAspect="1"/>
          </p:cNvGraphicFramePr>
          <p:nvPr>
            <p:ph sz="half" idx="2"/>
            <p:extLst>
              <p:ext uri="{D42A27DB-BD31-4B8C-83A1-F6EECF244321}">
                <p14:modId xmlns:p14="http://schemas.microsoft.com/office/powerpoint/2010/main" val="1829145502"/>
              </p:ext>
            </p:extLst>
          </p:nvPr>
        </p:nvGraphicFramePr>
        <p:xfrm>
          <a:off x="2438400" y="1981200"/>
          <a:ext cx="4200525" cy="1828800"/>
        </p:xfrm>
        <a:graphic>
          <a:graphicData uri="http://schemas.openxmlformats.org/presentationml/2006/ole">
            <mc:AlternateContent xmlns:mc="http://schemas.openxmlformats.org/markup-compatibility/2006">
              <mc:Choice xmlns:v="urn:schemas-microsoft-com:vml" Requires="v">
                <p:oleObj spid="_x0000_s20502" name="Equation" r:id="rId3" imgW="1079500" imgH="469900" progId="Equation.3">
                  <p:embed/>
                </p:oleObj>
              </mc:Choice>
              <mc:Fallback>
                <p:oleObj name="Equation" r:id="rId3" imgW="1079500" imgH="4699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1981200"/>
                        <a:ext cx="4200525" cy="1828800"/>
                      </a:xfrm>
                      <a:prstGeom prst="rect">
                        <a:avLst/>
                      </a:prstGeom>
                      <a:solidFill>
                        <a:schemeClr val="tx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en-US" dirty="0" smtClean="0"/>
              <a:t>Contrast Formulas</a:t>
            </a:r>
            <a:endParaRPr lang="en-US" dirty="0"/>
          </a:p>
        </p:txBody>
      </p:sp>
      <p:graphicFrame>
        <p:nvGraphicFramePr>
          <p:cNvPr id="21507" name="Object 2" descr="Three formulas are provided for the contrast from the previous page, its variance, and its sum of squares." title="Contrast formulas"/>
          <p:cNvGraphicFramePr>
            <a:graphicFrameLocks noGrp="1" noChangeAspect="1"/>
          </p:cNvGraphicFramePr>
          <p:nvPr>
            <p:ph idx="1"/>
            <p:extLst>
              <p:ext uri="{D42A27DB-BD31-4B8C-83A1-F6EECF244321}">
                <p14:modId xmlns:p14="http://schemas.microsoft.com/office/powerpoint/2010/main" val="4290194040"/>
              </p:ext>
            </p:extLst>
          </p:nvPr>
        </p:nvGraphicFramePr>
        <p:xfrm>
          <a:off x="2897188" y="2001838"/>
          <a:ext cx="2992437" cy="3749675"/>
        </p:xfrm>
        <a:graphic>
          <a:graphicData uri="http://schemas.openxmlformats.org/presentationml/2006/ole">
            <mc:AlternateContent xmlns:mc="http://schemas.openxmlformats.org/markup-compatibility/2006">
              <mc:Choice xmlns:v="urn:schemas-microsoft-com:vml" Requires="v">
                <p:oleObj spid="_x0000_s21526" name="Equation" r:id="rId4" imgW="1104900" imgH="1384300" progId="Equation.3">
                  <p:embed/>
                </p:oleObj>
              </mc:Choice>
              <mc:Fallback>
                <p:oleObj name="Equation" r:id="rId4" imgW="1104900" imgH="13843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7188" y="2001838"/>
                        <a:ext cx="2992437" cy="3749675"/>
                      </a:xfrm>
                      <a:prstGeom prst="rect">
                        <a:avLst/>
                      </a:prstGeom>
                      <a:solidFill>
                        <a:schemeClr val="tx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531" name="Object 2" descr="The T statistic for a contrast is defined; its degrees of freedom is equal to the total sample size minus the number of factor levels.  The squared statistic has an F distribution with one numerator degree of freedom and the same number of denominator degrees of freedom as the T statistics." title="T statistics for a contrast"/>
          <p:cNvGraphicFramePr>
            <a:graphicFrameLocks noGrp="1" noChangeAspect="1"/>
          </p:cNvGraphicFramePr>
          <p:nvPr>
            <p:ph idx="1"/>
            <p:extLst>
              <p:ext uri="{D42A27DB-BD31-4B8C-83A1-F6EECF244321}">
                <p14:modId xmlns:p14="http://schemas.microsoft.com/office/powerpoint/2010/main" val="1256841657"/>
              </p:ext>
            </p:extLst>
          </p:nvPr>
        </p:nvGraphicFramePr>
        <p:xfrm>
          <a:off x="2344738" y="2395538"/>
          <a:ext cx="4451350" cy="3602037"/>
        </p:xfrm>
        <a:graphic>
          <a:graphicData uri="http://schemas.openxmlformats.org/presentationml/2006/ole">
            <mc:AlternateContent xmlns:mc="http://schemas.openxmlformats.org/markup-compatibility/2006">
              <mc:Choice xmlns:v="urn:schemas-microsoft-com:vml" Requires="v">
                <p:oleObj spid="_x0000_s22550" name="Equation" r:id="rId4" imgW="1397000" imgH="1130300" progId="Equation.3">
                  <p:embed/>
                </p:oleObj>
              </mc:Choice>
              <mc:Fallback>
                <p:oleObj name="Equation" r:id="rId4" imgW="1397000" imgH="11303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44738" y="2395538"/>
                        <a:ext cx="4451350" cy="3602037"/>
                      </a:xfrm>
                      <a:prstGeom prst="rect">
                        <a:avLst/>
                      </a:prstGeom>
                      <a:solidFill>
                        <a:schemeClr val="tx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532" name="Text Box 7"/>
          <p:cNvSpPr txBox="1">
            <a:spLocks noChangeArrowheads="1"/>
          </p:cNvSpPr>
          <p:nvPr/>
        </p:nvSpPr>
        <p:spPr bwMode="auto">
          <a:xfrm>
            <a:off x="898525" y="1463675"/>
            <a:ext cx="290512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200"/>
              <a:t>Under H</a:t>
            </a:r>
            <a:r>
              <a:rPr lang="en-US" altLang="en-US" sz="3200" baseline="-25000"/>
              <a:t>o</a:t>
            </a:r>
            <a:r>
              <a:rPr lang="en-US" altLang="en-US" sz="3200"/>
              <a:t>:L</a:t>
            </a:r>
            <a:r>
              <a:rPr lang="en-US" altLang="en-US" sz="3200" baseline="-25000"/>
              <a:t>1</a:t>
            </a:r>
            <a:r>
              <a:rPr lang="en-US" altLang="en-US" sz="3200"/>
              <a:t>=0,</a:t>
            </a:r>
          </a:p>
        </p:txBody>
      </p:sp>
      <p:sp>
        <p:nvSpPr>
          <p:cNvPr id="7170" name="Rectangle 2"/>
          <p:cNvSpPr>
            <a:spLocks noGrp="1" noChangeArrowheads="1"/>
          </p:cNvSpPr>
          <p:nvPr>
            <p:ph type="title"/>
          </p:nvPr>
        </p:nvSpPr>
        <p:spPr/>
        <p:txBody>
          <a:bodyPr/>
          <a:lstStyle/>
          <a:p>
            <a:pPr eaLnBrk="1" hangingPunct="1">
              <a:defRPr/>
            </a:pPr>
            <a:r>
              <a:rPr lang="en-US"/>
              <a:t>Contrast Test Statistic</a:t>
            </a:r>
          </a:p>
        </p:txBody>
      </p:sp>
    </p:spTree>
  </p:cSld>
  <p:clrMapOvr>
    <a:masterClrMapping/>
  </p:clrMapOvr>
  <p:transition spd="med">
    <p:dissolve/>
  </p:transition>
  <p:timing>
    <p:tnLst>
      <p:par>
        <p:cTn id="1" dur="indefinite" restart="never" nodeType="tmRoot"/>
      </p:par>
    </p:tnLst>
  </p:timing>
</p:sld>
</file>

<file path=ppt/theme/theme1.xml><?xml version="1.0" encoding="utf-8"?>
<a:theme xmlns:a="http://schemas.openxmlformats.org/drawingml/2006/main" name="Theme1">
  <a:themeElements>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Chapter 9.pptx</Template>
  <TotalTime>18450</TotalTime>
  <Words>611</Words>
  <Application>Microsoft Office PowerPoint</Application>
  <PresentationFormat>On-screen Show (4:3)</PresentationFormat>
  <Paragraphs>117</Paragraphs>
  <Slides>20</Slides>
  <Notes>11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20</vt:i4>
      </vt:variant>
    </vt:vector>
  </HeadingPairs>
  <TitlesOfParts>
    <vt:vector size="29" baseType="lpstr">
      <vt:lpstr>Arial Unicode MS</vt:lpstr>
      <vt:lpstr>ＭＳ Ｐゴシック</vt:lpstr>
      <vt:lpstr>Arial</vt:lpstr>
      <vt:lpstr>Tahoma</vt:lpstr>
      <vt:lpstr>Times</vt:lpstr>
      <vt:lpstr>Wingdings</vt:lpstr>
      <vt:lpstr>Theme1</vt:lpstr>
      <vt:lpstr>Equation</vt:lpstr>
      <vt:lpstr>Document</vt:lpstr>
      <vt:lpstr>Completely Randomized Design Outline </vt:lpstr>
      <vt:lpstr>Completely Randomized Design</vt:lpstr>
      <vt:lpstr>Effects Model</vt:lpstr>
      <vt:lpstr>GLM for Effects Model</vt:lpstr>
      <vt:lpstr>CRD Contrasts</vt:lpstr>
      <vt:lpstr>Cotton Fiber Example</vt:lpstr>
      <vt:lpstr>A Simple Contrast</vt:lpstr>
      <vt:lpstr>Contrast Formulas</vt:lpstr>
      <vt:lpstr>Contrast Test Statistic</vt:lpstr>
      <vt:lpstr>Unbalanced CRD Contrast SS</vt:lpstr>
      <vt:lpstr>Orthogonality</vt:lpstr>
      <vt:lpstr>Orthogonality Discussion, I </vt:lpstr>
      <vt:lpstr>Orthogonality Discussion, II</vt:lpstr>
      <vt:lpstr>Cotton Fiber Quadratic Contrasts</vt:lpstr>
      <vt:lpstr>Cotton Fiber Example  </vt:lpstr>
      <vt:lpstr>Orthogonal polynomial contrasts</vt:lpstr>
      <vt:lpstr>Orthogonal Polynomial Contrast Sums of Squares</vt:lpstr>
      <vt:lpstr>Orthogonal polynomial contrasts F tests</vt:lpstr>
      <vt:lpstr>Orthogonal polynomial contrasts and goodness/lack of fit</vt:lpstr>
      <vt:lpstr>Orthogonal polynomial contrasts—another approach </vt:lpstr>
    </vt:vector>
  </TitlesOfParts>
  <Company>USC Statistics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CRD Contrasts</dc:title>
  <dc:creator>John Grego</dc:creator>
  <cp:lastModifiedBy>Grego John</cp:lastModifiedBy>
  <cp:revision>75</cp:revision>
  <cp:lastPrinted>2014-09-03T14:47:28Z</cp:lastPrinted>
  <dcterms:created xsi:type="dcterms:W3CDTF">2012-08-10T16:24:17Z</dcterms:created>
  <dcterms:modified xsi:type="dcterms:W3CDTF">2018-08-30T14:36:10Z</dcterms:modified>
</cp:coreProperties>
</file>