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3" r:id="rId4"/>
    <p:sldId id="260" r:id="rId5"/>
    <p:sldId id="262" r:id="rId6"/>
    <p:sldId id="276" r:id="rId7"/>
    <p:sldId id="263" r:id="rId8"/>
    <p:sldId id="274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/>
            </a:lvl1pPr>
          </a:lstStyle>
          <a:p>
            <a:fld id="{0CFC1D22-D06A-4069-9644-8FE3B1E10E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695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5BFEF-A2FC-494C-BCEB-EC76DBE8E46C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8900" y="1149350"/>
            <a:ext cx="4140200" cy="3105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7538"/>
            <a:ext cx="5486400" cy="3622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60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60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5E20A-ABAA-4BFE-AB4C-95933F19D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8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of many texts.  Dividing by a standardizes phi.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97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 remainder of </a:t>
            </a:r>
            <a:r>
              <a:rPr lang="en-US" dirty="0" err="1" smtClean="0"/>
              <a:t>power_crd.sas</a:t>
            </a:r>
            <a:r>
              <a:rPr lang="en-US" dirty="0" smtClean="0"/>
              <a:t>.  Explain Class Exercise</a:t>
            </a:r>
            <a:r>
              <a:rPr lang="en-US" baseline="0" dirty="0" smtClean="0"/>
              <a:t>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5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Choice of the OCC table will depend on nu=a-1,</a:t>
            </a:r>
            <a:r>
              <a:rPr lang="en-US" baseline="0" dirty="0" smtClean="0"/>
              <a:t> alpha=0.01 or 0.05.  Choice of curve within table depends on denominator </a:t>
            </a:r>
            <a:r>
              <a:rPr lang="en-US" baseline="0" dirty="0" err="1" smtClean="0"/>
              <a:t>df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0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 work “backward” for a sample size analysis, but it’s really awkward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1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MSE</a:t>
            </a:r>
            <a:r>
              <a:rPr lang="en-US" baseline="0" dirty="0" smtClean="0"/>
              <a:t> over sigma^2 is always central chi-square.  Delta^2=0 implies that E(MSTR)=E(MSE)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711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Though components are not independent,</a:t>
            </a:r>
            <a:r>
              <a:rPr lang="en-US" baseline="0" dirty="0" smtClean="0"/>
              <a:t> this intuitive motivation for delta^2 still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97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98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equations involve the </a:t>
            </a:r>
            <a:r>
              <a:rPr lang="en-US" dirty="0" err="1" smtClean="0"/>
              <a:t>cdf’s</a:t>
            </a:r>
            <a:r>
              <a:rPr lang="en-US" dirty="0" smtClean="0"/>
              <a:t> of non-central F</a:t>
            </a:r>
            <a:r>
              <a:rPr lang="en-US" baseline="0" dirty="0" smtClean="0"/>
              <a:t> distributions, which are available in most computer packages.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06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addition to</a:t>
            </a:r>
            <a:r>
              <a:rPr lang="en-US" baseline="0" dirty="0" smtClean="0"/>
              <a:t> PROC GCONTOUR, the contour plots can be produced in Minitab.  Run the first part of </a:t>
            </a:r>
            <a:r>
              <a:rPr lang="en-US" baseline="0" dirty="0" err="1" smtClean="0"/>
              <a:t>power_crd.sas</a:t>
            </a:r>
            <a:r>
              <a:rPr lang="en-US" baseline="0" dirty="0" smtClean="0"/>
              <a:t>.  If using Minitab, open power.txt.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0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End of Day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5E20A-ABAA-4BFE-AB4C-95933F19D1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66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38A52-7CA7-4B6F-895B-60D11904FF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219055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A3844-7E7B-46EA-BDAD-CBD581B60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503257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8B851-BE2E-4D9B-ACCE-1597D478A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131123"/>
      </p:ext>
    </p:extLst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8B313-59E9-4724-B06A-6E170814D9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49151"/>
      </p:ext>
    </p:extLst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F0FC6-DA57-4297-8AF1-2BD26722C9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269523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3D306-6F02-4AB7-BAA9-C914D54C19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0732235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FD85B-ED44-47CD-92E5-34E5BD5DD1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25446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216BF-B49E-42A6-9142-3BBA54AD2D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87612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119BE-10D3-4958-9DE7-53D05ABDFD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656580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1347D-177D-4980-B97B-0EF1706114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751793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03DC30-94B2-48C8-8583-A5F3A1EBC4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08291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95897-523A-42AC-8008-5A5D5BC74D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119316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BA284-5A19-4161-8ECE-A8C2F6C081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107585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 bright="-42000" contrast="-2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anose="020B0604020202020204" pitchFamily="34" charset="-128"/>
              </a:defRPr>
            </a:lvl1pPr>
          </a:lstStyle>
          <a:p>
            <a:fld id="{0BC8851D-096D-4B77-B68F-4FB4B6B35F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4" name="Object 2" descr="Defines each cell effect (alpha sub i) as the difference between the cell mean and the grand mean." title="Definition of cell effect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475339"/>
              </p:ext>
            </p:extLst>
          </p:nvPr>
        </p:nvGraphicFramePr>
        <p:xfrm>
          <a:off x="3048000" y="4724400"/>
          <a:ext cx="37846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3" imgW="1397000" imgH="228600" progId="Equation.3">
                  <p:embed/>
                </p:oleObj>
              </mc:Choice>
              <mc:Fallback>
                <p:oleObj name="Equation" r:id="rId3" imgW="13970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3784600" cy="61912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3" descr="Defines the grand mean (mu-tilde) as the weighted average of cell means, where the weights are cell sample sizes." title="Formula for grand mea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412359"/>
              </p:ext>
            </p:extLst>
          </p:nvPr>
        </p:nvGraphicFramePr>
        <p:xfrm>
          <a:off x="3609975" y="3092450"/>
          <a:ext cx="2003425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5" imgW="787320" imgH="482400" progId="Equation.3">
                  <p:embed/>
                </p:oleObj>
              </mc:Choice>
              <mc:Fallback>
                <p:oleObj name="Equation" r:id="rId5" imgW="787320" imgH="4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092450"/>
                        <a:ext cx="2003425" cy="123031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Many of you have seen OCC’s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First specify test size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Symbol" pitchFamily="1" charset="2"/>
                <a:ea typeface="ＭＳ Ｐゴシック" pitchFamily="1" charset="-128"/>
              </a:rPr>
              <a:t>a, s</a:t>
            </a:r>
            <a:r>
              <a:rPr lang="en-US" baseline="30000" dirty="0" smtClean="0">
                <a:latin typeface="Symbol" pitchFamily="1" charset="2"/>
                <a:ea typeface="ＭＳ Ｐゴシック" pitchFamily="1" charset="-128"/>
              </a:rPr>
              <a:t>2</a:t>
            </a:r>
            <a:r>
              <a:rPr lang="en-US" dirty="0" smtClean="0">
                <a:latin typeface="Symbol" pitchFamily="1" charset="2"/>
                <a:ea typeface="ＭＳ Ｐゴシック" pitchFamily="1" charset="-128"/>
              </a:rPr>
              <a:t>, </a:t>
            </a:r>
            <a:r>
              <a:rPr lang="en-US" b="1" dirty="0" smtClean="0">
                <a:latin typeface="Symbol" pitchFamily="1" charset="2"/>
                <a:ea typeface="ＭＳ Ｐゴシック" pitchFamily="1" charset="-128"/>
              </a:rPr>
              <a:t>m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1" charset="-128"/>
              </a:rPr>
              <a:t>in a CRD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Compute :</a:t>
            </a:r>
            <a:endParaRPr lang="en-US" u="sng" dirty="0" smtClean="0">
              <a:latin typeface="Arial" charset="0"/>
              <a:ea typeface="ＭＳ Ｐゴシック" pitchFamily="1" charset="-128"/>
            </a:endParaRPr>
          </a:p>
          <a:p>
            <a:pPr lvl="1" eaLnBrk="1" hangingPunct="1">
              <a:buFontTx/>
              <a:buNone/>
              <a:defRPr/>
            </a:pPr>
            <a:endParaRPr lang="en-US" dirty="0" smtClean="0">
              <a:latin typeface="Arial" charset="0"/>
              <a:ea typeface="ＭＳ Ｐゴシック" pitchFamily="1" charset="-128"/>
            </a:endParaRPr>
          </a:p>
          <a:p>
            <a:pPr lvl="1" eaLnBrk="1" hangingPunct="1">
              <a:buFontTx/>
              <a:buNone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lvl="1"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Compute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Power Analysis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9" name="Object 3" descr="The power in the above expression is simplified for the balanced case." title="Power in balanced cas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549137"/>
              </p:ext>
            </p:extLst>
          </p:nvPr>
        </p:nvGraphicFramePr>
        <p:xfrm>
          <a:off x="2049463" y="4173538"/>
          <a:ext cx="4930775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Equation" r:id="rId4" imgW="2019240" imgH="558720" progId="Equation.3">
                  <p:embed/>
                </p:oleObj>
              </mc:Choice>
              <mc:Fallback>
                <p:oleObj name="Equation" r:id="rId4" imgW="2019240" imgH="5587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4173538"/>
                        <a:ext cx="4930775" cy="1366837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For the balanced case, we have: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" charset="0"/>
              <a:ea typeface="ＭＳ Ｐゴシック" pitchFamily="1" charset="-128"/>
            </a:endParaRPr>
          </a:p>
        </p:txBody>
      </p:sp>
      <p:graphicFrame>
        <p:nvGraphicFramePr>
          <p:cNvPr id="26628" name="Object 2" descr="The power of the one-way ANOVA test is related to the tail probability of a non-central F random variable when compared to a central F critical value" title="Pow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686324"/>
              </p:ext>
            </p:extLst>
          </p:nvPr>
        </p:nvGraphicFramePr>
        <p:xfrm>
          <a:off x="2195513" y="2133600"/>
          <a:ext cx="49339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3" name="Equation" r:id="rId6" imgW="1752480" imgH="266400" progId="Equation.3">
                  <p:embed/>
                </p:oleObj>
              </mc:Choice>
              <mc:Fallback>
                <p:oleObj name="Equation" r:id="rId6" imgW="1752480" imgH="26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133600"/>
                        <a:ext cx="4933950" cy="7493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Power formulas</a:t>
            </a:r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Computer Code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SAS example</a:t>
            </a:r>
          </a:p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R code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Courier New" pitchFamily="1" charset="0"/>
              </a:rPr>
              <a:t>S02&lt;-rep(</a:t>
            </a:r>
            <a:r>
              <a:rPr lang="en-US" dirty="0" err="1" smtClean="0">
                <a:latin typeface="Courier New" pitchFamily="1" charset="0"/>
              </a:rPr>
              <a:t>seq</a:t>
            </a:r>
            <a:r>
              <a:rPr lang="en-US" dirty="0" smtClean="0">
                <a:latin typeface="Courier New" pitchFamily="1" charset="0"/>
              </a:rPr>
              <a:t>(1,5),each=14)</a:t>
            </a:r>
            <a:endParaRPr lang="en-US" dirty="0">
              <a:latin typeface="Courier New" pitchFamily="1" charset="0"/>
            </a:endParaRPr>
          </a:p>
          <a:p>
            <a:pPr eaLnBrk="1" hangingPunct="1">
              <a:buFontTx/>
              <a:buNone/>
              <a:defRPr/>
            </a:pPr>
            <a:r>
              <a:rPr lang="en-US" dirty="0">
                <a:latin typeface="Courier New" pitchFamily="1" charset="0"/>
              </a:rPr>
              <a:t>n</a:t>
            </a:r>
            <a:r>
              <a:rPr lang="en-US" dirty="0" smtClean="0">
                <a:latin typeface="Courier New" pitchFamily="1" charset="0"/>
              </a:rPr>
              <a:t>&lt;-rep(</a:t>
            </a:r>
            <a:r>
              <a:rPr lang="en-US" dirty="0" err="1" smtClean="0">
                <a:latin typeface="Courier New" pitchFamily="1" charset="0"/>
              </a:rPr>
              <a:t>seq</a:t>
            </a:r>
            <a:r>
              <a:rPr lang="en-US" dirty="0" smtClean="0">
                <a:latin typeface="Courier New" pitchFamily="1" charset="0"/>
              </a:rPr>
              <a:t>(2,15),</a:t>
            </a:r>
            <a:r>
              <a:rPr lang="en-US" dirty="0">
                <a:latin typeface="Courier New" pitchFamily="1" charset="0"/>
              </a:rPr>
              <a:t>5)</a:t>
            </a:r>
          </a:p>
          <a:p>
            <a:pPr eaLnBrk="1" hangingPunct="1">
              <a:buFontTx/>
              <a:buNone/>
              <a:defRPr/>
            </a:pPr>
            <a:r>
              <a:rPr lang="en-US" dirty="0" err="1">
                <a:latin typeface="Courier New" pitchFamily="1" charset="0"/>
              </a:rPr>
              <a:t>n</a:t>
            </a:r>
            <a:r>
              <a:rPr lang="en-US" dirty="0" err="1" smtClean="0">
                <a:latin typeface="Courier New" pitchFamily="1" charset="0"/>
              </a:rPr>
              <a:t>cvec</a:t>
            </a:r>
            <a:r>
              <a:rPr lang="en-US" dirty="0" smtClean="0">
                <a:latin typeface="Courier New" pitchFamily="1" charset="0"/>
              </a:rPr>
              <a:t>&lt;-n*s02</a:t>
            </a:r>
            <a:endParaRPr lang="en-US" dirty="0">
              <a:latin typeface="Courier New" pitchFamily="1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pitchFamily="1" charset="0"/>
              </a:rPr>
              <a:t>R Computer Code</a:t>
            </a:r>
            <a:endParaRPr lang="en-US" dirty="0">
              <a:latin typeface="Arial" pitchFamily="1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Power&lt;-1-pf(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qf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(.95,a-1,n*a-a),a-1,n*a-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a,ncvec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Contour(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seq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(2,15),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seq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(1,5),matrix(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power,ncol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=5),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xlab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=“Sample Size”,</a:t>
            </a:r>
            <a:r>
              <a:rPr lang="en-US" dirty="0" err="1" smtClean="0">
                <a:latin typeface="Courier New" pitchFamily="1" charset="0"/>
                <a:ea typeface="ＭＳ Ｐゴシック" pitchFamily="1" charset="-128"/>
              </a:rPr>
              <a:t>ylab</a:t>
            </a:r>
            <a:r>
              <a:rPr lang="en-US" dirty="0" smtClean="0">
                <a:latin typeface="Courier New" pitchFamily="1" charset="0"/>
                <a:ea typeface="ＭＳ Ｐゴシック" pitchFamily="1" charset="-128"/>
              </a:rPr>
              <a:t>=“Effect”)</a:t>
            </a:r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0" name="Object 2" descr="Properties of a contrast are provided, including its formula, its estimate and its variance." title="Properties of contrast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22094"/>
              </p:ext>
            </p:extLst>
          </p:nvPr>
        </p:nvGraphicFramePr>
        <p:xfrm>
          <a:off x="993775" y="5122863"/>
          <a:ext cx="6926263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7" name="Equation" r:id="rId3" imgW="2197080" imgH="457200" progId="Equation.3">
                  <p:embed/>
                </p:oleObj>
              </mc:Choice>
              <mc:Fallback>
                <p:oleObj name="Equation" r:id="rId3" imgW="219708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5122863"/>
                        <a:ext cx="6926263" cy="1439862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Magnitude of contrasts under H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A</a:t>
            </a:r>
            <a:r>
              <a:rPr lang="en-US" smtClean="0">
                <a:latin typeface="Arial" charset="0"/>
                <a:ea typeface="ＭＳ Ｐゴシック" pitchFamily="1" charset="-128"/>
              </a:rPr>
              <a:t> is easy for experimenters to articulate (Yandell, Edwards)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We consider one df contrasts only (Yandell focuses on specific cases; our treatment will be more general)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</a:rPr>
              <a:t>Power Analysis for Contrasts</a:t>
            </a:r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4" name="Object 2" descr="The F statistic for a contrast is written.  It has a non-central F distribution under the alternative hypothesis." title="F statistic for a contrast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086918"/>
              </p:ext>
            </p:extLst>
          </p:nvPr>
        </p:nvGraphicFramePr>
        <p:xfrm>
          <a:off x="1660525" y="4124325"/>
          <a:ext cx="4984750" cy="166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3" imgW="2209680" imgH="736560" progId="Equation.3">
                  <p:embed/>
                </p:oleObj>
              </mc:Choice>
              <mc:Fallback>
                <p:oleObj name="Equation" r:id="rId3" imgW="2209680" imgH="7365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525" y="4124325"/>
                        <a:ext cx="4984750" cy="166211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We will test H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o</a:t>
            </a:r>
            <a:r>
              <a:rPr lang="en-US" smtClean="0">
                <a:latin typeface="Arial" charset="0"/>
                <a:ea typeface="ＭＳ Ｐゴシック" pitchFamily="1" charset="-128"/>
              </a:rPr>
              <a:t>:L-L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o</a:t>
            </a:r>
            <a:r>
              <a:rPr lang="en-US" smtClean="0">
                <a:latin typeface="Arial" charset="0"/>
                <a:ea typeface="ＭＳ Ｐゴシック" pitchFamily="1" charset="-128"/>
              </a:rPr>
              <a:t>=0 vs. H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A</a:t>
            </a:r>
            <a:r>
              <a:rPr lang="en-US" smtClean="0">
                <a:latin typeface="Arial" charset="0"/>
                <a:ea typeface="ＭＳ Ｐゴシック" pitchFamily="1" charset="-128"/>
              </a:rPr>
              <a:t>:L-L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o</a:t>
            </a:r>
            <a:r>
              <a:rPr lang="en-US" smtClean="0">
                <a:latin typeface="Arial" charset="0"/>
                <a:ea typeface="ＭＳ Ｐゴシック" pitchFamily="1" charset="-128"/>
              </a:rPr>
              <a:t>≠0</a:t>
            </a:r>
            <a:endParaRPr lang="en-US" baseline="-25000" smtClean="0">
              <a:latin typeface="Arial" charset="0"/>
              <a:ea typeface="ＭＳ Ｐゴシック" pitchFamily="1" charset="-128"/>
            </a:endParaRPr>
          </a:p>
          <a:p>
            <a:pPr lvl="1" eaLnBrk="1" hangingPunct="1"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Typically, L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o</a:t>
            </a:r>
            <a:r>
              <a:rPr lang="en-US" smtClean="0">
                <a:latin typeface="Arial" charset="0"/>
                <a:ea typeface="ＭＳ Ｐゴシック" pitchFamily="1" charset="-128"/>
              </a:rPr>
              <a:t>=0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Regardless of the true state of nature,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pitchFamily="1" charset="0"/>
              </a:rPr>
              <a:t>Non-central F for contrasts</a:t>
            </a:r>
            <a:endParaRPr lang="en-US" dirty="0">
              <a:latin typeface="Arial" pitchFamily="1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8" name="Object 2" descr="The non-central F distribution is provided for the F statistis of a contrast in the balanced case." title="F statistic for a contrast in balanced experiment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235814"/>
              </p:ext>
            </p:extLst>
          </p:nvPr>
        </p:nvGraphicFramePr>
        <p:xfrm>
          <a:off x="2614613" y="3151188"/>
          <a:ext cx="3681412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5" name="Equation" r:id="rId3" imgW="1041120" imgH="406080" progId="Equation.3">
                  <p:embed/>
                </p:oleObj>
              </mc:Choice>
              <mc:Fallback>
                <p:oleObj name="Equation" r:id="rId3" imgW="1041120" imgH="4060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3151188"/>
                        <a:ext cx="3681412" cy="1436687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For the balanced case,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pitchFamily="1" charset="0"/>
              </a:rPr>
              <a:t>Non-central F: balanced case</a:t>
            </a:r>
            <a:endParaRPr lang="en-US" dirty="0">
              <a:latin typeface="Arial" pitchFamily="1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pitchFamily="1" charset="0"/>
              </a:rPr>
              <a:t>SAS code for contrasts</a:t>
            </a:r>
            <a:br>
              <a:rPr lang="en-US" dirty="0" smtClean="0">
                <a:latin typeface="Arial" pitchFamily="1" charset="0"/>
              </a:rPr>
            </a:br>
            <a:endParaRPr lang="en-US" dirty="0">
              <a:latin typeface="Arial" pitchFamily="1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To adapt the SAS program to contrasts, note that the coefficient of n in the </a:t>
            </a:r>
            <a:r>
              <a:rPr lang="en-US" dirty="0" err="1">
                <a:latin typeface="Arial" pitchFamily="1" charset="0"/>
              </a:rPr>
              <a:t>noncentrality</a:t>
            </a:r>
            <a:r>
              <a:rPr lang="en-US" dirty="0">
                <a:latin typeface="Arial" pitchFamily="1" charset="0"/>
              </a:rPr>
              <a:t> parameter has changed</a:t>
            </a:r>
          </a:p>
          <a:p>
            <a:pPr lvl="1" eaLnBrk="1" hangingPunct="1">
              <a:defRPr/>
            </a:pPr>
            <a:r>
              <a:rPr lang="en-US" dirty="0">
                <a:latin typeface="Arial" pitchFamily="1" charset="0"/>
              </a:rPr>
              <a:t>Loop on L (not s02) and calculate </a:t>
            </a:r>
            <a:r>
              <a:rPr lang="en-US" dirty="0" smtClean="0">
                <a:latin typeface="Arial" pitchFamily="1" charset="0"/>
              </a:rPr>
              <a:t>the remaining terms in the </a:t>
            </a:r>
            <a:r>
              <a:rPr lang="en-US" dirty="0" err="1" smtClean="0">
                <a:latin typeface="Arial" pitchFamily="1" charset="0"/>
              </a:rPr>
              <a:t>noncentrality</a:t>
            </a:r>
            <a:r>
              <a:rPr lang="en-US" dirty="0" smtClean="0">
                <a:latin typeface="Arial" pitchFamily="1" charset="0"/>
              </a:rPr>
              <a:t> parameter </a:t>
            </a:r>
            <a:r>
              <a:rPr lang="en-US" dirty="0">
                <a:latin typeface="Arial" pitchFamily="1" charset="0"/>
              </a:rPr>
              <a:t>in the loop</a:t>
            </a:r>
          </a:p>
          <a:p>
            <a:pPr lvl="1" eaLnBrk="1" hangingPunct="1">
              <a:defRPr/>
            </a:pPr>
            <a:r>
              <a:rPr lang="en-US" dirty="0">
                <a:latin typeface="Arial" pitchFamily="1" charset="0"/>
              </a:rPr>
              <a:t>This ensures that L is output </a:t>
            </a:r>
            <a:endParaRPr lang="en-US" dirty="0" smtClean="0">
              <a:latin typeface="Arial" pitchFamily="1" charset="0"/>
            </a:endParaRPr>
          </a:p>
          <a:p>
            <a:pPr lvl="1" eaLnBrk="1" hangingPunct="1">
              <a:defRPr/>
            </a:pPr>
            <a:r>
              <a:rPr lang="en-US" dirty="0" smtClean="0">
                <a:latin typeface="Arial" pitchFamily="1" charset="0"/>
              </a:rPr>
              <a:t>Remember </a:t>
            </a:r>
            <a:r>
              <a:rPr lang="en-US" dirty="0">
                <a:latin typeface="Arial" pitchFamily="1" charset="0"/>
              </a:rPr>
              <a:t>to change numerator </a:t>
            </a:r>
            <a:r>
              <a:rPr lang="en-US" dirty="0" err="1">
                <a:latin typeface="Arial" pitchFamily="1" charset="0"/>
              </a:rPr>
              <a:t>df</a:t>
            </a:r>
            <a:endParaRPr lang="en-US" dirty="0">
              <a:latin typeface="Arial" pitchFamily="1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8" name="Object 2" descr="Formula for non-centrality parameter often used for table look-ups." title="Non-centrality paramet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629161"/>
              </p:ext>
            </p:extLst>
          </p:nvPr>
        </p:nvGraphicFramePr>
        <p:xfrm>
          <a:off x="1219200" y="2209800"/>
          <a:ext cx="61039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4" imgW="3124200" imgH="584200" progId="Equation.3">
                  <p:embed/>
                </p:oleObj>
              </mc:Choice>
              <mc:Fallback>
                <p:oleObj name="Equation" r:id="rId4" imgW="31242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09800"/>
                        <a:ext cx="6103938" cy="11430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Compute a summary measure of H</a:t>
            </a:r>
            <a:r>
              <a:rPr lang="en-US" baseline="-25000" smtClean="0">
                <a:latin typeface="Arial" charset="0"/>
                <a:ea typeface="ＭＳ Ｐゴシック" pitchFamily="1" charset="-128"/>
              </a:rPr>
              <a:t>a</a:t>
            </a:r>
            <a:r>
              <a:rPr lang="en-US" smtClean="0">
                <a:latin typeface="Arial" charset="0"/>
                <a:ea typeface="ＭＳ Ｐゴシック" pitchFamily="1" charset="-128"/>
              </a:rPr>
              <a:t>:</a:t>
            </a: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  <a:ea typeface="ＭＳ Ｐゴシック" pitchFamily="1" charset="-128"/>
              </a:rPr>
              <a:t>OCC curves will depend on </a:t>
            </a:r>
            <a:r>
              <a:rPr lang="en-US" smtClean="0">
                <a:latin typeface="Symbol" pitchFamily="1" charset="2"/>
                <a:ea typeface="ＭＳ Ｐゴシック" pitchFamily="1" charset="-128"/>
              </a:rPr>
              <a:t>a</a:t>
            </a:r>
            <a:r>
              <a:rPr lang="en-US" smtClean="0">
                <a:latin typeface="Arial" charset="0"/>
                <a:ea typeface="ＭＳ Ｐゴシック" pitchFamily="1" charset="-128"/>
              </a:rPr>
              <a:t>, and the numerator and denominator df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Power </a:t>
            </a:r>
            <a:r>
              <a:rPr lang="en-US" dirty="0" smtClean="0">
                <a:latin typeface="Arial" pitchFamily="1" charset="0"/>
              </a:rPr>
              <a:t>Analysis-</a:t>
            </a:r>
            <a:r>
              <a:rPr lang="en-US" dirty="0" err="1" smtClean="0">
                <a:latin typeface="Arial" pitchFamily="1" charset="0"/>
              </a:rPr>
              <a:t>Noncentrality</a:t>
            </a:r>
            <a:r>
              <a:rPr lang="en-US" dirty="0" smtClean="0">
                <a:latin typeface="Arial" pitchFamily="1" charset="0"/>
              </a:rPr>
              <a:t> parameter</a:t>
            </a:r>
            <a:endParaRPr lang="en-US" dirty="0">
              <a:latin typeface="Arial" pitchFamily="1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Power </a:t>
            </a:r>
            <a:r>
              <a:rPr lang="en-US" dirty="0" smtClean="0">
                <a:latin typeface="Arial" pitchFamily="1" charset="0"/>
              </a:rPr>
              <a:t>Analysis—Using tables</a:t>
            </a:r>
            <a:br>
              <a:rPr lang="en-US" dirty="0" smtClean="0">
                <a:latin typeface="Arial" pitchFamily="1" charset="0"/>
              </a:rPr>
            </a:br>
            <a:endParaRPr lang="en-US" dirty="0">
              <a:latin typeface="Arial" pitchFamily="1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Select the appropriate OCC curve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Find where vertical line drawn from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Symbol" pitchFamily="1" charset="2"/>
                <a:ea typeface="ＭＳ Ｐゴシック" pitchFamily="1" charset="-128"/>
              </a:rPr>
              <a:t>f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1" charset="-128"/>
              </a:rPr>
              <a:t>on horizontal axis intersects appropriate OCC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Read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Symbol" pitchFamily="1" charset="2"/>
                <a:ea typeface="ＭＳ Ｐゴシック" pitchFamily="1" charset="-128"/>
              </a:rPr>
              <a:t>b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1" charset="-128"/>
              </a:rPr>
              <a:t>on vertical axis; compute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Symbol" pitchFamily="1" charset="2"/>
                <a:ea typeface="ＭＳ Ｐゴシック" pitchFamily="1" charset="-128"/>
              </a:rPr>
              <a:t>1-b</a:t>
            </a: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5" name="Object 3" descr="This box points out the relationship between the true non-centrality parameter and the scaled non-centrality parameter that often appears in tables in texts." title="Non-centrality paramet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664085"/>
              </p:ext>
            </p:extLst>
          </p:nvPr>
        </p:nvGraphicFramePr>
        <p:xfrm>
          <a:off x="5149850" y="4397375"/>
          <a:ext cx="2852738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9" name="Equation" r:id="rId4" imgW="1104900" imgH="482600" progId="Equation.3">
                  <p:embed/>
                </p:oleObj>
              </mc:Choice>
              <mc:Fallback>
                <p:oleObj name="Equation" r:id="rId4" imgW="1104900" imgH="482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4397375"/>
                        <a:ext cx="2852738" cy="12461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 w="31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AutoShape 8" descr="An arrow pointing out that the non-centrality parameter in an F distribution is related to the noncentrality parameter that often appears in tables in texts." title="Arrow"/>
          <p:cNvSpPr>
            <a:spLocks noChangeArrowheads="1"/>
          </p:cNvSpPr>
          <p:nvPr/>
        </p:nvSpPr>
        <p:spPr bwMode="auto">
          <a:xfrm>
            <a:off x="3429000" y="5638800"/>
            <a:ext cx="3505200" cy="914400"/>
          </a:xfrm>
          <a:prstGeom prst="curvedUpArrow">
            <a:avLst>
              <a:gd name="adj1" fmla="val 76667"/>
              <a:gd name="adj2" fmla="val 15333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20484" name="Object 2" descr="The F statistic has a non-central F distribution.  The non-centrality parameter depends on cell sample sizes, the common cell variance and cell effects." title="Non-central F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43634"/>
              </p:ext>
            </p:extLst>
          </p:nvPr>
        </p:nvGraphicFramePr>
        <p:xfrm>
          <a:off x="1339850" y="4387850"/>
          <a:ext cx="3573463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Equation" r:id="rId6" imgW="1384300" imgH="508000" progId="Equation.3">
                  <p:embed/>
                </p:oleObj>
              </mc:Choice>
              <mc:Fallback>
                <p:oleObj name="Equation" r:id="rId6" imgW="1384300" imgH="50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4387850"/>
                        <a:ext cx="3573463" cy="131127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OCC’s can be used for sample size analysis, but they are awkward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The curves are computed from the distribution of the F statistic under H</a:t>
            </a:r>
            <a:r>
              <a:rPr lang="en-US" baseline="-25000" dirty="0" smtClean="0">
                <a:latin typeface="Arial" charset="0"/>
                <a:ea typeface="ＭＳ Ｐゴシック" pitchFamily="1" charset="-128"/>
              </a:rPr>
              <a:t>A</a:t>
            </a:r>
            <a:endParaRPr lang="en-US" dirty="0" smtClean="0">
              <a:latin typeface="Arial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</a:rPr>
              <a:t>Power </a:t>
            </a:r>
            <a:r>
              <a:rPr lang="en-US" dirty="0" smtClean="0">
                <a:latin typeface="Arial" pitchFamily="1" charset="0"/>
              </a:rPr>
              <a:t>Analysis—Sample Size Analysis</a:t>
            </a:r>
            <a:endParaRPr lang="en-US" dirty="0">
              <a:latin typeface="Arial" pitchFamily="1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8" name="Object 2" descr="Expresses the F statistics as MSTR over MSE, and then provides sum of squares formulas for the numerator and denominator." title="F statistic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351879"/>
              </p:ext>
            </p:extLst>
          </p:nvPr>
        </p:nvGraphicFramePr>
        <p:xfrm>
          <a:off x="1570038" y="3170238"/>
          <a:ext cx="5621337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3" imgW="2336800" imgH="736600" progId="Equation.3">
                  <p:embed/>
                </p:oleObj>
              </mc:Choice>
              <mc:Fallback>
                <p:oleObj name="Equation" r:id="rId3" imgW="2336800" imgH="736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3170238"/>
                        <a:ext cx="5621337" cy="177482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Recall that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Derivation of OCC’s</a:t>
            </a:r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" name="Object 3" descr="Formulas are provided for the non-centrality parameter of the non-central chi-squared distribution for MSTR.  The expectation of MSTR depends on the non-centrality parameter." title="Non-centrality parameter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6072986"/>
              </p:ext>
            </p:extLst>
          </p:nvPr>
        </p:nvGraphicFramePr>
        <p:xfrm>
          <a:off x="1295400" y="5111750"/>
          <a:ext cx="67818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Equation" r:id="rId4" imgW="2959100" imgH="520700" progId="Equation.3">
                  <p:embed/>
                </p:oleObj>
              </mc:Choice>
              <mc:Fallback>
                <p:oleObj name="Equation" r:id="rId4" imgW="2959100" imgH="520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11750"/>
                        <a:ext cx="6781800" cy="11938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2" descr="Both MSTR and MSE, when scaled by the population variance, have chi-squared distributions." title="Chi-squared distribution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8449"/>
              </p:ext>
            </p:extLst>
          </p:nvPr>
        </p:nvGraphicFramePr>
        <p:xfrm>
          <a:off x="1958975" y="2647950"/>
          <a:ext cx="507206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6" imgW="2057400" imgH="495300" progId="Equation.3">
                  <p:embed/>
                </p:oleObj>
              </mc:Choice>
              <mc:Fallback>
                <p:oleObj name="Equation" r:id="rId6" imgW="2057400" imgH="495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2647950"/>
                        <a:ext cx="5072063" cy="122237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696200" cy="4191000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z="2800" smtClean="0">
                <a:latin typeface="Arial" charset="0"/>
                <a:ea typeface="ＭＳ Ｐゴシック" pitchFamily="1" charset="-128"/>
              </a:rPr>
              <a:t>Regardless of the true state of nature,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Tx/>
              <a:buNone/>
              <a:defRPr/>
            </a:pPr>
            <a:r>
              <a:rPr lang="en-US" sz="2800" smtClean="0">
                <a:latin typeface="Arial" charset="0"/>
                <a:ea typeface="ＭＳ Ｐゴシック" pitchFamily="1" charset="-128"/>
              </a:rPr>
              <a:t>where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Properties of Mean Squares</a:t>
            </a: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6" name="Object 2" descr="This provides the non-centrality parameter for a set of independent normal random variables with different means." title="Non-centrality paramet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06545"/>
              </p:ext>
            </p:extLst>
          </p:nvPr>
        </p:nvGraphicFramePr>
        <p:xfrm>
          <a:off x="3124200" y="3276600"/>
          <a:ext cx="1720850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4" imgW="710891" imgH="520474" progId="Equation.3">
                  <p:embed/>
                </p:oleObj>
              </mc:Choice>
              <mc:Fallback>
                <p:oleObj name="Equation" r:id="rId4" imgW="710891" imgH="52047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76600"/>
                        <a:ext cx="1720850" cy="126206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z="2800" smtClean="0">
                <a:latin typeface="Arial" charset="0"/>
                <a:ea typeface="ＭＳ Ｐゴシック" pitchFamily="1" charset="-128"/>
              </a:rPr>
              <a:t>A non-central </a:t>
            </a:r>
            <a:r>
              <a:rPr lang="en-US" sz="2800" smtClean="0">
                <a:latin typeface="Symbol" pitchFamily="1" charset="2"/>
                <a:ea typeface="ＭＳ Ｐゴシック" pitchFamily="1" charset="-128"/>
              </a:rPr>
              <a:t>c</a:t>
            </a:r>
            <a:r>
              <a:rPr lang="en-US" sz="2800" baseline="30000" smtClean="0">
                <a:latin typeface="Arial" charset="0"/>
                <a:ea typeface="ＭＳ Ｐゴシック" pitchFamily="1" charset="-128"/>
              </a:rPr>
              <a:t>2</a:t>
            </a:r>
            <a:r>
              <a:rPr lang="en-US" sz="2800" smtClean="0">
                <a:latin typeface="Arial" charset="0"/>
                <a:ea typeface="ＭＳ Ｐゴシック" pitchFamily="1" charset="-128"/>
              </a:rPr>
              <a:t> rv is often introduced as a sum of independent squared N(</a:t>
            </a:r>
            <a:r>
              <a:rPr lang="en-US" sz="2800" smtClean="0">
                <a:latin typeface="Symbol" pitchFamily="1" charset="2"/>
                <a:ea typeface="ＭＳ Ｐゴシック" pitchFamily="1" charset="-128"/>
              </a:rPr>
              <a:t>l</a:t>
            </a:r>
            <a:r>
              <a:rPr lang="en-US" sz="2800" baseline="-25000" smtClean="0">
                <a:latin typeface="Arial" charset="0"/>
                <a:ea typeface="ＭＳ Ｐゴシック" pitchFamily="1" charset="-128"/>
              </a:rPr>
              <a:t>i</a:t>
            </a:r>
            <a:r>
              <a:rPr lang="en-US" sz="2800" smtClean="0">
                <a:latin typeface="Arial" charset="0"/>
                <a:ea typeface="ＭＳ Ｐゴシック" pitchFamily="1" charset="-128"/>
              </a:rPr>
              <a:t>,</a:t>
            </a:r>
            <a:r>
              <a:rPr lang="en-US" sz="2800" smtClean="0">
                <a:latin typeface="Symbol" pitchFamily="1" charset="2"/>
                <a:ea typeface="ＭＳ Ｐゴシック" pitchFamily="1" charset="-128"/>
              </a:rPr>
              <a:t>s</a:t>
            </a:r>
            <a:r>
              <a:rPr lang="en-US" sz="2800" baseline="30000" smtClean="0">
                <a:latin typeface="Arial" charset="0"/>
                <a:ea typeface="ＭＳ Ｐゴシック" pitchFamily="1" charset="-128"/>
              </a:rPr>
              <a:t>2</a:t>
            </a:r>
            <a:r>
              <a:rPr lang="en-US" sz="2800" smtClean="0">
                <a:latin typeface="Arial" charset="0"/>
                <a:ea typeface="ＭＳ Ｐゴシック" pitchFamily="1" charset="-128"/>
              </a:rPr>
              <a:t>) rv’s; its noncentrality parameter would be: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Tx/>
              <a:buNone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z="2800" smtClean="0">
                <a:latin typeface="Arial" charset="0"/>
                <a:ea typeface="ＭＳ Ｐゴシック" pitchFamily="1" charset="-128"/>
              </a:rPr>
              <a:t>In our case, the normal components are not independent.</a:t>
            </a:r>
            <a:endParaRPr lang="en-US" sz="2800" baseline="30000" smtClean="0">
              <a:latin typeface="Arial" charset="0"/>
              <a:ea typeface="ＭＳ Ｐゴシック" pitchFamily="1" charset="-128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Non-centrality parameter</a:t>
            </a:r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Non-central F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153400" cy="4191000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z="2800" smtClean="0">
                <a:latin typeface="Arial" charset="0"/>
                <a:ea typeface="ＭＳ Ｐゴシック" pitchFamily="1" charset="-128"/>
              </a:rPr>
              <a:t>We say that F has a noncentral F distribution with noncentrality parameter </a:t>
            </a:r>
            <a:r>
              <a:rPr lang="en-US" sz="2800" smtClean="0">
                <a:latin typeface="Symbol" pitchFamily="1" charset="2"/>
                <a:ea typeface="ＭＳ Ｐゴシック" pitchFamily="1" charset="-128"/>
              </a:rPr>
              <a:t>d</a:t>
            </a:r>
            <a:r>
              <a:rPr lang="en-US" sz="2800" baseline="30000" smtClean="0">
                <a:latin typeface="Arial" charset="0"/>
                <a:ea typeface="ＭＳ Ｐゴシック" pitchFamily="1" charset="-128"/>
              </a:rPr>
              <a:t>2</a:t>
            </a:r>
            <a:endParaRPr lang="en-US" sz="2800" smtClean="0">
              <a:latin typeface="Arial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Symbol" pitchFamily="1" charset="2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z="2800" smtClean="0">
              <a:latin typeface="Symbol" pitchFamily="1" charset="2"/>
              <a:ea typeface="ＭＳ Ｐゴシック" pitchFamily="1" charset="-128"/>
            </a:endParaRPr>
          </a:p>
          <a:p>
            <a:pPr lvl="1" eaLnBrk="1" hangingPunct="1">
              <a:defRPr/>
            </a:pPr>
            <a:endParaRPr lang="en-US" sz="240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z="2800" smtClean="0">
                <a:latin typeface="Arial" charset="0"/>
                <a:ea typeface="ＭＳ Ｐゴシック" pitchFamily="1" charset="-128"/>
              </a:rPr>
              <a:t>A non-central F rv is based on a ratio of </a:t>
            </a:r>
            <a:r>
              <a:rPr lang="en-US" sz="2800" i="1" smtClean="0">
                <a:latin typeface="Arial" charset="0"/>
                <a:ea typeface="ＭＳ Ｐゴシック" pitchFamily="1" charset="-128"/>
              </a:rPr>
              <a:t>independent </a:t>
            </a:r>
            <a:r>
              <a:rPr lang="en-US" sz="2800" smtClean="0">
                <a:latin typeface="Arial" charset="0"/>
                <a:ea typeface="ＭＳ Ｐゴシック" pitchFamily="1" charset="-128"/>
              </a:rPr>
              <a:t>non-central </a:t>
            </a:r>
            <a:r>
              <a:rPr lang="en-US" sz="2800" smtClean="0">
                <a:latin typeface="Symbol" pitchFamily="1" charset="2"/>
                <a:ea typeface="ＭＳ Ｐゴシック" pitchFamily="1" charset="-128"/>
              </a:rPr>
              <a:t>c</a:t>
            </a:r>
            <a:r>
              <a:rPr lang="en-US" sz="2800" baseline="30000" smtClean="0">
                <a:latin typeface="Arial" charset="0"/>
                <a:ea typeface="ＭＳ Ｐゴシック" pitchFamily="1" charset="-128"/>
              </a:rPr>
              <a:t>2</a:t>
            </a:r>
            <a:r>
              <a:rPr lang="en-US" sz="2800" smtClean="0">
                <a:latin typeface="Arial" charset="0"/>
                <a:ea typeface="ＭＳ Ｐゴシック" pitchFamily="1" charset="-128"/>
              </a:rPr>
              <a:t> and central </a:t>
            </a:r>
            <a:r>
              <a:rPr lang="en-US" sz="2800" smtClean="0">
                <a:latin typeface="Symbol" pitchFamily="1" charset="2"/>
                <a:ea typeface="ＭＳ Ｐゴシック" pitchFamily="1" charset="-128"/>
              </a:rPr>
              <a:t>c</a:t>
            </a:r>
            <a:r>
              <a:rPr lang="en-US" sz="2800" baseline="30000" smtClean="0">
                <a:latin typeface="Arial" charset="0"/>
                <a:ea typeface="ＭＳ Ｐゴシック" pitchFamily="1" charset="-128"/>
              </a:rPr>
              <a:t>2 </a:t>
            </a:r>
            <a:r>
              <a:rPr lang="en-US" sz="2800" smtClean="0">
                <a:latin typeface="Arial" charset="0"/>
                <a:ea typeface="ＭＳ Ｐゴシック" pitchFamily="1" charset="-128"/>
              </a:rPr>
              <a:t>rv’s</a:t>
            </a:r>
          </a:p>
        </p:txBody>
      </p:sp>
      <p:graphicFrame>
        <p:nvGraphicFramePr>
          <p:cNvPr id="24580" name="Object 2" descr="The F statistic based on the ratio of a set of independent normal random variables with non-zero means and a central chi-squared random variable has a non-central F distribution." title="Non-central F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4512807"/>
              </p:ext>
            </p:extLst>
          </p:nvPr>
        </p:nvGraphicFramePr>
        <p:xfrm>
          <a:off x="3062288" y="3200400"/>
          <a:ext cx="2560637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3" imgW="875920" imgH="266584" progId="Equation.3">
                  <p:embed/>
                </p:oleObj>
              </mc:Choice>
              <mc:Fallback>
                <p:oleObj name="Equation" r:id="rId3" imgW="875920" imgH="26658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3200400"/>
                        <a:ext cx="2560637" cy="77946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ea typeface="ＭＳ Ｐゴシック" pitchFamily="1" charset="-128"/>
              </a:rPr>
              <a:t>Derivation of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00200" y="1981201"/>
                <a:ext cx="6781800" cy="3451779"/>
              </a:xfrm>
              <a:prstGeom prst="rect">
                <a:avLst/>
              </a:prstGeom>
              <a:solidFill>
                <a:schemeClr val="tx2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600" dirty="0" smtClean="0">
                    <a:solidFill>
                      <a:schemeClr val="accent4">
                        <a:lumMod val="10000"/>
                      </a:schemeClr>
                    </a:solidFill>
                  </a:rPr>
                  <a:t>P</a:t>
                </a:r>
                <a:r>
                  <a:rPr lang="en-US" sz="3600" i="0" dirty="0" smtClean="0">
                    <a:solidFill>
                      <a:schemeClr val="accent4">
                        <a:lumMod val="10000"/>
                      </a:schemeClr>
                    </a:solidFill>
                    <a:latin typeface="+mj-lt"/>
                  </a:rPr>
                  <a:t>(</a:t>
                </a:r>
                <a:r>
                  <a:rPr lang="en-US" sz="3600" i="0" dirty="0" smtClean="0">
                    <a:solidFill>
                      <a:schemeClr val="accent4">
                        <a:lumMod val="10000"/>
                      </a:schemeClr>
                    </a:solidFill>
                    <a:cs typeface="Times" panose="02020603050405020304" pitchFamily="18" charset="0"/>
                  </a:rPr>
                  <a:t>Reject</a:t>
                </a:r>
                <a:r>
                  <a:rPr lang="en-US" sz="3600" b="0" i="0" dirty="0" smtClean="0">
                    <a:solidFill>
                      <a:schemeClr val="accent4">
                        <a:lumMod val="10000"/>
                      </a:schemeClr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3600" b="0" i="0" dirty="0" smtClean="0">
                    <a:solidFill>
                      <a:schemeClr val="accent4">
                        <a:lumMod val="10000"/>
                      </a:schemeClr>
                    </a:solidFill>
                    <a:latin typeface="+mj-lt"/>
                  </a:rPr>
                  <a:t>|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chemeClr val="accent4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3600" b="0" i="0" dirty="0" smtClean="0">
                    <a:solidFill>
                      <a:schemeClr val="accent4">
                        <a:lumMod val="10000"/>
                      </a:schemeClr>
                    </a:solidFill>
                    <a:latin typeface="+mj-lt"/>
                  </a:rPr>
                  <a:t>)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chemeClr val="accent4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600" dirty="0" smtClean="0">
                  <a:solidFill>
                    <a:schemeClr val="accent4">
                      <a:lumMod val="10000"/>
                    </a:schemeClr>
                  </a:solidFill>
                  <a:cs typeface="Times" panose="02020603050405020304" pitchFamily="18" charset="0"/>
                </a:endParaRPr>
              </a:p>
              <a:p>
                <a:r>
                  <a:rPr lang="en-US" sz="3600" dirty="0" smtClean="0">
                    <a:solidFill>
                      <a:schemeClr val="accent4">
                        <a:lumMod val="10000"/>
                      </a:schemeClr>
                    </a:solidFill>
                  </a:rPr>
                  <a:t>P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sz="3600" b="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;</m:t>
                            </m:r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−1,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</m:sub>
                            </m:sSub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600" dirty="0" smtClean="0">
                    <a:solidFill>
                      <a:schemeClr val="accent4">
                        <a:lumMod val="10000"/>
                      </a:schemeClr>
                    </a:solidFill>
                  </a:rPr>
                  <a:t>=</a:t>
                </a:r>
              </a:p>
              <a:p>
                <a:r>
                  <a:rPr lang="en-US" sz="3600" dirty="0">
                    <a:solidFill>
                      <a:schemeClr val="accent4">
                        <a:lumMod val="10000"/>
                      </a:schemeClr>
                    </a:solidFill>
                  </a:rPr>
                  <a:t>P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−1,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b="0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sub>
                        </m:sSub>
                        <m:r>
                          <a:rPr lang="en-US" sz="3600" i="1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;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−1,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600" dirty="0" smtClean="0">
                    <a:solidFill>
                      <a:schemeClr val="accent4">
                        <a:lumMod val="10000"/>
                      </a:schemeClr>
                    </a:solidFill>
                  </a:rPr>
                  <a:t>=</a:t>
                </a:r>
              </a:p>
              <a:p>
                <a:endParaRPr lang="en-US" sz="3600" dirty="0">
                  <a:solidFill>
                    <a:schemeClr val="accent4">
                      <a:lumMod val="10000"/>
                    </a:schemeClr>
                  </a:solidFill>
                </a:endParaRPr>
              </a:p>
              <a:p>
                <a:r>
                  <a:rPr lang="en-US" sz="3600" dirty="0" smtClean="0">
                    <a:solidFill>
                      <a:schemeClr val="accent4">
                        <a:lumMod val="10000"/>
                      </a:schemeClr>
                    </a:solidFill>
                  </a:rPr>
                  <a:t>1-P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−1,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sub>
                        </m:sSub>
                        <m:r>
                          <a:rPr lang="en-US" sz="3600" b="0" i="1" smtClean="0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;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−1,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chemeClr val="accent4">
                                        <a:lumMod val="1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600" dirty="0">
                    <a:solidFill>
                      <a:schemeClr val="accent4">
                        <a:lumMod val="10000"/>
                      </a:schemeClr>
                    </a:solidFill>
                  </a:rPr>
                  <a:t>=</a:t>
                </a:r>
              </a:p>
              <a:p>
                <a:endParaRPr lang="en-US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1981201"/>
                <a:ext cx="6781800" cy="3451779"/>
              </a:xfrm>
              <a:prstGeom prst="rect">
                <a:avLst/>
              </a:prstGeom>
              <a:blipFill rotWithShape="0">
                <a:blip r:embed="rId3"/>
                <a:stretch>
                  <a:fillRect l="-4137" t="-4417" r="-13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Theme1">
  <a:themeElements>
    <a:clrScheme name="Slit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9.pptx</Template>
  <TotalTime>19827</TotalTime>
  <Words>531</Words>
  <Application>Microsoft Office PowerPoint</Application>
  <PresentationFormat>On-screen Show (4:3)</PresentationFormat>
  <Paragraphs>95</Paragraphs>
  <Slides>16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 Unicode MS</vt:lpstr>
      <vt:lpstr>ＭＳ Ｐゴシック</vt:lpstr>
      <vt:lpstr>Arial</vt:lpstr>
      <vt:lpstr>Calibri</vt:lpstr>
      <vt:lpstr>Cambria Math</vt:lpstr>
      <vt:lpstr>Courier New</vt:lpstr>
      <vt:lpstr>Symbol</vt:lpstr>
      <vt:lpstr>Tahoma</vt:lpstr>
      <vt:lpstr>Times</vt:lpstr>
      <vt:lpstr>Wingdings</vt:lpstr>
      <vt:lpstr>Theme1</vt:lpstr>
      <vt:lpstr>Equation</vt:lpstr>
      <vt:lpstr>Power Analysis</vt:lpstr>
      <vt:lpstr>Power Analysis-Noncentrality parameter</vt:lpstr>
      <vt:lpstr>Power Analysis—Using tables </vt:lpstr>
      <vt:lpstr>Power Analysis—Sample Size Analysis</vt:lpstr>
      <vt:lpstr>Derivation of OCC’s</vt:lpstr>
      <vt:lpstr>Properties of Mean Squares</vt:lpstr>
      <vt:lpstr>Non-centrality parameter</vt:lpstr>
      <vt:lpstr>Non-central F</vt:lpstr>
      <vt:lpstr>Derivation of Power</vt:lpstr>
      <vt:lpstr>Power formulas</vt:lpstr>
      <vt:lpstr>Computer Code</vt:lpstr>
      <vt:lpstr>R Computer Code</vt:lpstr>
      <vt:lpstr>Power Analysis for Contrasts</vt:lpstr>
      <vt:lpstr>Non-central F for contrasts</vt:lpstr>
      <vt:lpstr>Non-central F: balanced case</vt:lpstr>
      <vt:lpstr>SAS code for contrasts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Analysis</dc:title>
  <dc:creator>John and Rhonda Grego</dc:creator>
  <cp:lastModifiedBy>Grego John</cp:lastModifiedBy>
  <cp:revision>68</cp:revision>
  <dcterms:created xsi:type="dcterms:W3CDTF">2001-09-08T06:42:35Z</dcterms:created>
  <dcterms:modified xsi:type="dcterms:W3CDTF">2018-09-17T13:20:49Z</dcterms:modified>
</cp:coreProperties>
</file>