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5"/>
  </p:notesMasterIdLst>
  <p:handoutMasterIdLst>
    <p:handoutMasterId r:id="rId6"/>
  </p:handoutMasterIdLst>
  <p:sldIdLst>
    <p:sldId id="256" r:id="rId2"/>
    <p:sldId id="257" r:id="rId3"/>
    <p:sldId id="258" r:id="rId4"/>
  </p:sldIdLst>
  <p:sldSz cx="9144000" cy="6858000" type="screen4x3"/>
  <p:notesSz cx="6858000" cy="9199563"/>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78" y="5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 charset="0"/>
                <a:ea typeface="+mn-ea"/>
              </a:defRPr>
            </a:lvl1pPr>
          </a:lstStyle>
          <a:p>
            <a:pPr>
              <a:defRPr/>
            </a:pPr>
            <a:endParaRPr lang="en-US"/>
          </a:p>
        </p:txBody>
      </p:sp>
      <p:sp>
        <p:nvSpPr>
          <p:cNvPr id="7171" name="Rectangle 3"/>
          <p:cNvSpPr>
            <a:spLocks noGrp="1" noChangeArrowheads="1"/>
          </p:cNvSpPr>
          <p:nvPr>
            <p:ph type="dt" sz="quarter" idx="1"/>
          </p:nvPr>
        </p:nvSpPr>
        <p:spPr bwMode="auto">
          <a:xfrm>
            <a:off x="388620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 charset="0"/>
                <a:ea typeface="+mn-ea"/>
              </a:defRPr>
            </a:lvl1pPr>
          </a:lstStyle>
          <a:p>
            <a:pPr>
              <a:defRPr/>
            </a:pPr>
            <a:endParaRPr lang="en-US"/>
          </a:p>
        </p:txBody>
      </p:sp>
      <p:sp>
        <p:nvSpPr>
          <p:cNvPr id="7172" name="Rectangle 4"/>
          <p:cNvSpPr>
            <a:spLocks noGrp="1" noChangeArrowheads="1"/>
          </p:cNvSpPr>
          <p:nvPr>
            <p:ph type="ftr" sz="quarter" idx="2"/>
          </p:nvPr>
        </p:nvSpPr>
        <p:spPr bwMode="auto">
          <a:xfrm>
            <a:off x="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 charset="0"/>
                <a:ea typeface="+mn-ea"/>
              </a:defRPr>
            </a:lvl1pPr>
          </a:lstStyle>
          <a:p>
            <a:pPr>
              <a:defRPr/>
            </a:pPr>
            <a:endParaRPr lang="en-US"/>
          </a:p>
        </p:txBody>
      </p:sp>
      <p:sp>
        <p:nvSpPr>
          <p:cNvPr id="7173" name="Rectangle 5"/>
          <p:cNvSpPr>
            <a:spLocks noGrp="1" noChangeArrowheads="1"/>
          </p:cNvSpPr>
          <p:nvPr>
            <p:ph type="sldNum" sz="quarter" idx="3"/>
          </p:nvPr>
        </p:nvSpPr>
        <p:spPr bwMode="auto">
          <a:xfrm>
            <a:off x="388620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5B0D83B-DDFC-408C-BD7B-EF32BBC13341}" type="slidenum">
              <a:rPr lang="en-US" altLang="en-US"/>
              <a:pPr/>
              <a:t>‹#›</a:t>
            </a:fld>
            <a:endParaRPr lang="en-US" altLang="en-US"/>
          </a:p>
        </p:txBody>
      </p:sp>
    </p:spTree>
    <p:extLst>
      <p:ext uri="{BB962C8B-B14F-4D97-AF65-F5344CB8AC3E}">
        <p14:creationId xmlns:p14="http://schemas.microsoft.com/office/powerpoint/2010/main" val="2227729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1963"/>
          </a:xfrm>
          <a:prstGeom prst="rect">
            <a:avLst/>
          </a:prstGeom>
        </p:spPr>
        <p:txBody>
          <a:bodyPr vert="horz" lIns="91440" tIns="45720" rIns="91440" bIns="45720" rtlCol="0"/>
          <a:lstStyle>
            <a:lvl1pPr algn="r">
              <a:defRPr sz="1200"/>
            </a:lvl1pPr>
          </a:lstStyle>
          <a:p>
            <a:fld id="{6E9C544C-E11F-46A4-A985-CFAEA1C371A0}" type="datetimeFigureOut">
              <a:rPr lang="en-US" smtClean="0"/>
              <a:t>9/17/2018</a:t>
            </a:fld>
            <a:endParaRPr lang="en-US"/>
          </a:p>
        </p:txBody>
      </p:sp>
      <p:sp>
        <p:nvSpPr>
          <p:cNvPr id="4" name="Slide Image Placeholder 3"/>
          <p:cNvSpPr>
            <a:spLocks noGrp="1" noRot="1" noChangeAspect="1"/>
          </p:cNvSpPr>
          <p:nvPr>
            <p:ph type="sldImg" idx="2"/>
          </p:nvPr>
        </p:nvSpPr>
        <p:spPr>
          <a:xfrm>
            <a:off x="1358900" y="1149350"/>
            <a:ext cx="4140200" cy="3105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7538"/>
            <a:ext cx="5486400" cy="36226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37600"/>
            <a:ext cx="2971800"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37600"/>
            <a:ext cx="2971800" cy="461963"/>
          </a:xfrm>
          <a:prstGeom prst="rect">
            <a:avLst/>
          </a:prstGeom>
        </p:spPr>
        <p:txBody>
          <a:bodyPr vert="horz" lIns="91440" tIns="45720" rIns="91440" bIns="45720" rtlCol="0" anchor="b"/>
          <a:lstStyle>
            <a:lvl1pPr algn="r">
              <a:defRPr sz="1200"/>
            </a:lvl1pPr>
          </a:lstStyle>
          <a:p>
            <a:fld id="{FA091DC4-89C0-4710-9BE4-3EB8566A69CB}" type="slidenum">
              <a:rPr lang="en-US" smtClean="0"/>
              <a:t>‹#›</a:t>
            </a:fld>
            <a:endParaRPr lang="en-US"/>
          </a:p>
        </p:txBody>
      </p:sp>
    </p:spTree>
    <p:extLst>
      <p:ext uri="{BB962C8B-B14F-4D97-AF65-F5344CB8AC3E}">
        <p14:creationId xmlns:p14="http://schemas.microsoft.com/office/powerpoint/2010/main" val="906392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Explain A optimality</a:t>
            </a:r>
            <a:endParaRPr lang="en-US" dirty="0"/>
          </a:p>
        </p:txBody>
      </p:sp>
      <p:sp>
        <p:nvSpPr>
          <p:cNvPr id="4" name="Slide Number Placeholder 3"/>
          <p:cNvSpPr>
            <a:spLocks noGrp="1"/>
          </p:cNvSpPr>
          <p:nvPr>
            <p:ph type="sldNum" sz="quarter" idx="10"/>
          </p:nvPr>
        </p:nvSpPr>
        <p:spPr/>
        <p:txBody>
          <a:bodyPr/>
          <a:lstStyle/>
          <a:p>
            <a:fld id="{FA091DC4-89C0-4710-9BE4-3EB8566A69CB}" type="slidenum">
              <a:rPr lang="en-US" smtClean="0"/>
              <a:t>1</a:t>
            </a:fld>
            <a:endParaRPr lang="en-US"/>
          </a:p>
        </p:txBody>
      </p:sp>
    </p:spTree>
    <p:extLst>
      <p:ext uri="{BB962C8B-B14F-4D97-AF65-F5344CB8AC3E}">
        <p14:creationId xmlns:p14="http://schemas.microsoft.com/office/powerpoint/2010/main" val="2113257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have a homework problem that uses</a:t>
            </a:r>
            <a:r>
              <a:rPr lang="en-US" baseline="0" dirty="0" smtClean="0"/>
              <a:t> another </a:t>
            </a:r>
            <a:r>
              <a:rPr lang="en-US" baseline="0" smtClean="0"/>
              <a:t>optimality criterion</a:t>
            </a:r>
            <a:endParaRPr lang="en-US"/>
          </a:p>
        </p:txBody>
      </p:sp>
      <p:sp>
        <p:nvSpPr>
          <p:cNvPr id="4" name="Slide Number Placeholder 3"/>
          <p:cNvSpPr>
            <a:spLocks noGrp="1"/>
          </p:cNvSpPr>
          <p:nvPr>
            <p:ph type="sldNum" sz="quarter" idx="10"/>
          </p:nvPr>
        </p:nvSpPr>
        <p:spPr/>
        <p:txBody>
          <a:bodyPr/>
          <a:lstStyle/>
          <a:p>
            <a:fld id="{FA091DC4-89C0-4710-9BE4-3EB8566A69CB}" type="slidenum">
              <a:rPr lang="en-US" smtClean="0"/>
              <a:t>2</a:t>
            </a:fld>
            <a:endParaRPr lang="en-US"/>
          </a:p>
        </p:txBody>
      </p:sp>
    </p:spTree>
    <p:extLst>
      <p:ext uri="{BB962C8B-B14F-4D97-AF65-F5344CB8AC3E}">
        <p14:creationId xmlns:p14="http://schemas.microsoft.com/office/powerpoint/2010/main" val="1708481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091DC4-89C0-4710-9BE4-3EB8566A69CB}" type="slidenum">
              <a:rPr lang="en-US" smtClean="0"/>
              <a:t>3</a:t>
            </a:fld>
            <a:endParaRPr lang="en-US"/>
          </a:p>
        </p:txBody>
      </p:sp>
    </p:spTree>
    <p:extLst>
      <p:ext uri="{BB962C8B-B14F-4D97-AF65-F5344CB8AC3E}">
        <p14:creationId xmlns:p14="http://schemas.microsoft.com/office/powerpoint/2010/main" val="2118391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51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51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7" name="Rectangle 6"/>
          <p:cNvSpPr>
            <a:spLocks noGrp="1" noChangeArrowheads="1"/>
          </p:cNvSpPr>
          <p:nvPr>
            <p:ph type="dt" sz="quarter" idx="10"/>
          </p:nvPr>
        </p:nvSpPr>
        <p:spPr/>
        <p:txBody>
          <a:bodyPr/>
          <a:lstStyle>
            <a:lvl1pPr fontAlgn="auto">
              <a:spcBef>
                <a:spcPts val="0"/>
              </a:spcBef>
              <a:spcAft>
                <a:spcPts val="0"/>
              </a:spcAft>
              <a:defRPr/>
            </a:lvl1pPr>
          </a:lstStyle>
          <a:p>
            <a:pPr>
              <a:defRPr/>
            </a:pPr>
            <a:endParaRPr lang="en-US"/>
          </a:p>
        </p:txBody>
      </p:sp>
      <p:sp>
        <p:nvSpPr>
          <p:cNvPr id="8" name="Rectangle 7"/>
          <p:cNvSpPr>
            <a:spLocks noGrp="1" noChangeArrowheads="1"/>
          </p:cNvSpPr>
          <p:nvPr>
            <p:ph type="ftr" sz="quarter" idx="11"/>
          </p:nvPr>
        </p:nvSpPr>
        <p:spPr>
          <a:xfrm>
            <a:off x="3124200" y="6248400"/>
            <a:ext cx="2895600" cy="457200"/>
          </a:xfrm>
        </p:spPr>
        <p:txBody>
          <a:bodyPr/>
          <a:lstStyle>
            <a:lvl1pPr algn="ctr" fontAlgn="auto">
              <a:spcBef>
                <a:spcPts val="0"/>
              </a:spcBef>
              <a:spcAft>
                <a:spcPts val="0"/>
              </a:spcAft>
              <a:defRPr>
                <a:solidFill>
                  <a:srgbClr val="FFFFFF"/>
                </a:solidFill>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1E949FED-2EB8-41F2-98B9-318D73CE3F09}" type="slidenum">
              <a:rPr lang="en-US" altLang="en-US"/>
              <a:pPr/>
              <a:t>‹#›</a:t>
            </a:fld>
            <a:endParaRPr lang="en-US" altLang="en-US"/>
          </a:p>
        </p:txBody>
      </p:sp>
    </p:spTree>
    <p:extLst>
      <p:ext uri="{BB962C8B-B14F-4D97-AF65-F5344CB8AC3E}">
        <p14:creationId xmlns:p14="http://schemas.microsoft.com/office/powerpoint/2010/main" val="2239205861"/>
      </p:ext>
    </p:extLst>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0EFC7F7E-65A0-4ADE-BCBE-06D3583052F2}" type="slidenum">
              <a:rPr lang="en-US" altLang="en-US"/>
              <a:pPr/>
              <a:t>‹#›</a:t>
            </a:fld>
            <a:endParaRPr lang="en-US" altLang="en-US"/>
          </a:p>
        </p:txBody>
      </p:sp>
    </p:spTree>
    <p:extLst>
      <p:ext uri="{BB962C8B-B14F-4D97-AF65-F5344CB8AC3E}">
        <p14:creationId xmlns:p14="http://schemas.microsoft.com/office/powerpoint/2010/main" val="2117689065"/>
      </p:ext>
    </p:extLst>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3745B806-6489-4679-9E17-7F34B42688FB}" type="slidenum">
              <a:rPr lang="en-US" altLang="en-US"/>
              <a:pPr/>
              <a:t>‹#›</a:t>
            </a:fld>
            <a:endParaRPr lang="en-US" altLang="en-US"/>
          </a:p>
        </p:txBody>
      </p:sp>
    </p:spTree>
    <p:extLst>
      <p:ext uri="{BB962C8B-B14F-4D97-AF65-F5344CB8AC3E}">
        <p14:creationId xmlns:p14="http://schemas.microsoft.com/office/powerpoint/2010/main" val="1821411495"/>
      </p:ext>
    </p:extLst>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8"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fld id="{F82390CD-FF6B-446A-9555-8B6B8E199B58}" type="slidenum">
              <a:rPr lang="en-US" altLang="en-US"/>
              <a:pPr/>
              <a:t>‹#›</a:t>
            </a:fld>
            <a:endParaRPr lang="en-US" altLang="en-US"/>
          </a:p>
        </p:txBody>
      </p:sp>
    </p:spTree>
    <p:extLst>
      <p:ext uri="{BB962C8B-B14F-4D97-AF65-F5344CB8AC3E}">
        <p14:creationId xmlns:p14="http://schemas.microsoft.com/office/powerpoint/2010/main" val="80236189"/>
      </p:ext>
    </p:extLst>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33BE52BC-B6D9-4083-B13C-6A218CA4107A}" type="slidenum">
              <a:rPr lang="en-US" altLang="en-US"/>
              <a:pPr/>
              <a:t>‹#›</a:t>
            </a:fld>
            <a:endParaRPr lang="en-US" altLang="en-US"/>
          </a:p>
        </p:txBody>
      </p:sp>
    </p:spTree>
    <p:extLst>
      <p:ext uri="{BB962C8B-B14F-4D97-AF65-F5344CB8AC3E}">
        <p14:creationId xmlns:p14="http://schemas.microsoft.com/office/powerpoint/2010/main" val="419844474"/>
      </p:ext>
    </p:extLst>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5CC965FD-449B-41D9-9DA9-60484FCB5F5F}" type="slidenum">
              <a:rPr lang="en-US" altLang="en-US"/>
              <a:pPr/>
              <a:t>‹#›</a:t>
            </a:fld>
            <a:endParaRPr lang="en-US" altLang="en-US"/>
          </a:p>
        </p:txBody>
      </p:sp>
    </p:spTree>
    <p:extLst>
      <p:ext uri="{BB962C8B-B14F-4D97-AF65-F5344CB8AC3E}">
        <p14:creationId xmlns:p14="http://schemas.microsoft.com/office/powerpoint/2010/main" val="4112291586"/>
      </p:ext>
    </p:extLst>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5D9B23A1-EF7C-40AD-9C1B-7980BAC27542}" type="slidenum">
              <a:rPr lang="en-US" altLang="en-US"/>
              <a:pPr/>
              <a:t>‹#›</a:t>
            </a:fld>
            <a:endParaRPr lang="en-US" altLang="en-US"/>
          </a:p>
        </p:txBody>
      </p:sp>
    </p:spTree>
    <p:extLst>
      <p:ext uri="{BB962C8B-B14F-4D97-AF65-F5344CB8AC3E}">
        <p14:creationId xmlns:p14="http://schemas.microsoft.com/office/powerpoint/2010/main" val="3412387451"/>
      </p:ext>
    </p:extLst>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fld id="{847138A8-EF37-4729-8848-BB7E40498054}" type="slidenum">
              <a:rPr lang="en-US" altLang="en-US"/>
              <a:pPr/>
              <a:t>‹#›</a:t>
            </a:fld>
            <a:endParaRPr lang="en-US" altLang="en-US"/>
          </a:p>
        </p:txBody>
      </p:sp>
    </p:spTree>
    <p:extLst>
      <p:ext uri="{BB962C8B-B14F-4D97-AF65-F5344CB8AC3E}">
        <p14:creationId xmlns:p14="http://schemas.microsoft.com/office/powerpoint/2010/main" val="982627463"/>
      </p:ext>
    </p:extLst>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3"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9"/>
          <p:cNvSpPr>
            <a:spLocks noGrp="1" noChangeArrowheads="1"/>
          </p:cNvSpPr>
          <p:nvPr>
            <p:ph type="sldNum" sz="quarter" idx="12"/>
          </p:nvPr>
        </p:nvSpPr>
        <p:spPr/>
        <p:txBody>
          <a:bodyPr/>
          <a:lstStyle>
            <a:lvl1pPr>
              <a:defRPr/>
            </a:lvl1pPr>
          </a:lstStyle>
          <a:p>
            <a:fld id="{04CD00A6-96C8-4296-94A3-10DDF43A69F8}" type="slidenum">
              <a:rPr lang="en-US" altLang="en-US"/>
              <a:pPr/>
              <a:t>‹#›</a:t>
            </a:fld>
            <a:endParaRPr lang="en-US" altLang="en-US"/>
          </a:p>
        </p:txBody>
      </p:sp>
    </p:spTree>
    <p:extLst>
      <p:ext uri="{BB962C8B-B14F-4D97-AF65-F5344CB8AC3E}">
        <p14:creationId xmlns:p14="http://schemas.microsoft.com/office/powerpoint/2010/main" val="420286230"/>
      </p:ext>
    </p:extLst>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CF30A1A8-A2E0-4C96-B34F-B88DE6306C63}" type="slidenum">
              <a:rPr lang="en-US" altLang="en-US"/>
              <a:pPr/>
              <a:t>‹#›</a:t>
            </a:fld>
            <a:endParaRPr lang="en-US" altLang="en-US"/>
          </a:p>
        </p:txBody>
      </p:sp>
    </p:spTree>
    <p:extLst>
      <p:ext uri="{BB962C8B-B14F-4D97-AF65-F5344CB8AC3E}">
        <p14:creationId xmlns:p14="http://schemas.microsoft.com/office/powerpoint/2010/main" val="3103663612"/>
      </p:ext>
    </p:extLst>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907E7DA6-DBF4-42B3-BA6B-EB7750939F67}" type="slidenum">
              <a:rPr lang="en-US" altLang="en-US"/>
              <a:pPr/>
              <a:t>‹#›</a:t>
            </a:fld>
            <a:endParaRPr lang="en-US" altLang="en-US"/>
          </a:p>
        </p:txBody>
      </p:sp>
    </p:spTree>
    <p:extLst>
      <p:ext uri="{BB962C8B-B14F-4D97-AF65-F5344CB8AC3E}">
        <p14:creationId xmlns:p14="http://schemas.microsoft.com/office/powerpoint/2010/main" val="478698141"/>
      </p:ext>
    </p:extLst>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110E5EA0-CC94-46C1-B34F-89F1F53D667F}" type="slidenum">
              <a:rPr lang="en-US" altLang="en-US"/>
              <a:pPr/>
              <a:t>‹#›</a:t>
            </a:fld>
            <a:endParaRPr lang="en-US" altLang="en-US"/>
          </a:p>
        </p:txBody>
      </p:sp>
    </p:spTree>
    <p:extLst>
      <p:ext uri="{BB962C8B-B14F-4D97-AF65-F5344CB8AC3E}">
        <p14:creationId xmlns:p14="http://schemas.microsoft.com/office/powerpoint/2010/main" val="1736964910"/>
      </p:ext>
    </p:extLst>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DBC5CB86-4019-4EDF-A400-8CC658583874}" type="slidenum">
              <a:rPr lang="en-US" altLang="en-US"/>
              <a:pPr/>
              <a:t>‹#›</a:t>
            </a:fld>
            <a:endParaRPr lang="en-US" altLang="en-US"/>
          </a:p>
        </p:txBody>
      </p:sp>
    </p:spTree>
    <p:extLst>
      <p:ext uri="{BB962C8B-B14F-4D97-AF65-F5344CB8AC3E}">
        <p14:creationId xmlns:p14="http://schemas.microsoft.com/office/powerpoint/2010/main" val="2290167278"/>
      </p:ext>
    </p:extLst>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bright="-42000" contrast="-22000"/>
          </a:blip>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40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41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4101" name="Rectangle 5"/>
          <p:cNvSpPr>
            <a:spLocks noGrp="1" noChangeArrowheads="1"/>
          </p:cNvSpPr>
          <p:nvPr>
            <p:ph type="title"/>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4" name="Rectangle 8"/>
          <p:cNvSpPr>
            <a:spLocks noGrp="1" noChangeArrowheads="1"/>
          </p:cNvSpPr>
          <p:nvPr>
            <p:ph type="ftr" sz="quarter" idx="3"/>
          </p:nvPr>
        </p:nvSpPr>
        <p:spPr bwMode="auto">
          <a:xfrm>
            <a:off x="3124200" y="6248400"/>
            <a:ext cx="5638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00"/>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Unicode MS" panose="020B0604020202020204" pitchFamily="34" charset="-128"/>
              </a:defRPr>
            </a:lvl1pPr>
          </a:lstStyle>
          <a:p>
            <a:fld id="{3C0A466D-300D-4A6F-A46E-F89D9C3DB56F}"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transition spd="med">
    <p:fade/>
  </p:transition>
  <p:timing>
    <p:tnLst>
      <p:par>
        <p:cTn id="1" dur="indefinite" restart="never" nodeType="tmRoot"/>
      </p:par>
    </p:tnLst>
  </p:timing>
  <p:txStyles>
    <p:titleStyle>
      <a:lvl1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2pPr>
      <a:lvl3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3pPr>
      <a:lvl4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4pPr>
      <a:lvl5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Char char="–"/>
        <a:defRPr sz="2800">
          <a:solidFill>
            <a:srgbClr val="FFFF00"/>
          </a:solidFill>
          <a:effectLst>
            <a:outerShdw blurRad="38100" dist="38100" dir="2700000" algn="tl">
              <a:srgbClr val="000000"/>
            </a:outerShdw>
          </a:effectLst>
          <a:latin typeface="Arial Unicode MS"/>
          <a:ea typeface="ＭＳ Ｐゴシック" charset="-128"/>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rgbClr val="FFFF00"/>
          </a:solidFill>
          <a:effectLst>
            <a:outerShdw blurRad="38100" dist="38100" dir="2700000" algn="tl">
              <a:srgbClr val="000000"/>
            </a:outerShdw>
          </a:effectLst>
          <a:latin typeface="Arial Unicode MS"/>
          <a:ea typeface="ＭＳ Ｐゴシック" charset="-128"/>
        </a:defRPr>
      </a:lvl3pPr>
      <a:lvl4pPr marL="1600200" indent="-228600" algn="l" rtl="0" eaLnBrk="0" fontAlgn="base" hangingPunct="0">
        <a:spcBef>
          <a:spcPct val="20000"/>
        </a:spcBef>
        <a:spcAft>
          <a:spcPct val="0"/>
        </a:spcAft>
        <a:buChar char="–"/>
        <a:defRPr sz="2000">
          <a:solidFill>
            <a:srgbClr val="FFFF00"/>
          </a:solidFill>
          <a:effectLst>
            <a:outerShdw blurRad="38100" dist="38100" dir="2700000" algn="tl">
              <a:srgbClr val="000000"/>
            </a:outerShdw>
          </a:effectLst>
          <a:latin typeface="Arial Unicode MS"/>
          <a:ea typeface="ＭＳ Ｐゴシック" charset="-128"/>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rgbClr val="FFFF00"/>
          </a:solidFill>
          <a:effectLst>
            <a:outerShdw blurRad="38100" dist="38100" dir="2700000" algn="tl">
              <a:srgbClr val="000000"/>
            </a:outerShdw>
          </a:effectLst>
          <a:latin typeface="Arial Unicode MS"/>
          <a:ea typeface="ＭＳ Ｐゴシック" charset="-128"/>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4" name="Object 2" descr="A formula for the quantity to be minimized under a constraint.  It lists the sum of cell variances and the Lagrangian multiplier imposing the constraint." title="Minimization formula"/>
          <p:cNvGraphicFramePr>
            <a:graphicFrameLocks noChangeAspect="1"/>
          </p:cNvGraphicFramePr>
          <p:nvPr>
            <p:extLst>
              <p:ext uri="{D42A27DB-BD31-4B8C-83A1-F6EECF244321}">
                <p14:modId xmlns:p14="http://schemas.microsoft.com/office/powerpoint/2010/main" val="3331075556"/>
              </p:ext>
            </p:extLst>
          </p:nvPr>
        </p:nvGraphicFramePr>
        <p:xfrm>
          <a:off x="1922463" y="4918075"/>
          <a:ext cx="4687887" cy="1298575"/>
        </p:xfrm>
        <a:graphic>
          <a:graphicData uri="http://schemas.openxmlformats.org/presentationml/2006/ole">
            <mc:AlternateContent xmlns:mc="http://schemas.openxmlformats.org/markup-compatibility/2006">
              <mc:Choice xmlns:v="urn:schemas-microsoft-com:vml" Requires="v">
                <p:oleObj spid="_x0000_s15372" name="Equation" r:id="rId4" imgW="1651000" imgH="457200" progId="Equation.3">
                  <p:embed/>
                </p:oleObj>
              </mc:Choice>
              <mc:Fallback>
                <p:oleObj name="Equation" r:id="rId4" imgW="1651000" imgH="457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22463" y="4918075"/>
                        <a:ext cx="4687887" cy="12985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365" name="Object 3" descr="The sum of cell population variances is minimized under the constraints that cell sample sizes sum to a fixed value--the allocated total sample size." title="Variance Minimization under a Constraint"/>
          <p:cNvGraphicFramePr>
            <a:graphicFrameLocks noChangeAspect="1"/>
          </p:cNvGraphicFramePr>
          <p:nvPr>
            <p:extLst>
              <p:ext uri="{D42A27DB-BD31-4B8C-83A1-F6EECF244321}">
                <p14:modId xmlns:p14="http://schemas.microsoft.com/office/powerpoint/2010/main" val="1777943292"/>
              </p:ext>
            </p:extLst>
          </p:nvPr>
        </p:nvGraphicFramePr>
        <p:xfrm>
          <a:off x="1066800" y="2743200"/>
          <a:ext cx="5867400" cy="1073150"/>
        </p:xfrm>
        <a:graphic>
          <a:graphicData uri="http://schemas.openxmlformats.org/presentationml/2006/ole">
            <mc:AlternateContent xmlns:mc="http://schemas.openxmlformats.org/markup-compatibility/2006">
              <mc:Choice xmlns:v="urn:schemas-microsoft-com:vml" Requires="v">
                <p:oleObj spid="_x0000_s15373" name="Equation" r:id="rId6" imgW="2361960" imgH="431640" progId="Equation.3">
                  <p:embed/>
                </p:oleObj>
              </mc:Choice>
              <mc:Fallback>
                <p:oleObj name="Equation" r:id="rId6" imgW="2361960" imgH="43164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2743200"/>
                        <a:ext cx="5867400" cy="10731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5" name="Rectangle 3"/>
          <p:cNvSpPr>
            <a:spLocks noGrp="1" noChangeArrowheads="1"/>
          </p:cNvSpPr>
          <p:nvPr>
            <p:ph idx="1"/>
          </p:nvPr>
        </p:nvSpPr>
        <p:spPr>
          <a:xfrm>
            <a:off x="609600" y="1568450"/>
            <a:ext cx="8229600" cy="4495800"/>
          </a:xfrm>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Given n</a:t>
            </a:r>
            <a:r>
              <a:rPr lang="en-US" baseline="-25000" dirty="0" smtClean="0">
                <a:latin typeface="Arial Unicode MS" pitchFamily="1" charset="0"/>
                <a:ea typeface="ＭＳ Ｐゴシック" pitchFamily="1" charset="-128"/>
              </a:rPr>
              <a:t>.</a:t>
            </a:r>
            <a:r>
              <a:rPr lang="en-US" dirty="0" smtClean="0">
                <a:latin typeface="Arial Unicode MS" pitchFamily="1" charset="0"/>
                <a:ea typeface="ＭＳ Ｐゴシック" pitchFamily="1" charset="-128"/>
              </a:rPr>
              <a:t> observations, how should we allocate them to </a:t>
            </a:r>
            <a:r>
              <a:rPr lang="en-US" i="1" dirty="0" smtClean="0">
                <a:latin typeface="Arial Unicode MS" pitchFamily="1" charset="0"/>
                <a:ea typeface="ＭＳ Ｐゴシック" pitchFamily="1" charset="-128"/>
              </a:rPr>
              <a:t>a</a:t>
            </a:r>
            <a:r>
              <a:rPr lang="en-US" dirty="0" smtClean="0">
                <a:latin typeface="Arial Unicode MS" pitchFamily="1" charset="0"/>
                <a:ea typeface="ＭＳ Ｐゴシック" pitchFamily="1" charset="-128"/>
              </a:rPr>
              <a:t> treatments?</a:t>
            </a:r>
          </a:p>
          <a:p>
            <a:pPr eaLnBrk="1" hangingPunct="1">
              <a:buFont typeface="Wingdings" pitchFamily="1" charset="2"/>
              <a:buChar char="n"/>
              <a:defRPr/>
            </a:pPr>
            <a:endParaRPr lang="en-US" dirty="0" smtClean="0">
              <a:latin typeface="Arial Unicode MS" pitchFamily="1" charset="0"/>
              <a:ea typeface="ＭＳ Ｐゴシック" pitchFamily="1" charset="-128"/>
            </a:endParaRPr>
          </a:p>
          <a:p>
            <a:pPr eaLnBrk="1" hangingPunct="1">
              <a:buFontTx/>
              <a:buNone/>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r>
              <a:rPr lang="en-US" dirty="0" smtClean="0">
                <a:latin typeface="Arial Unicode MS" pitchFamily="1" charset="0"/>
                <a:ea typeface="ＭＳ Ｐゴシック" pitchFamily="1" charset="-128"/>
              </a:rPr>
              <a:t>Use a Lagrange multiplier and minimize</a:t>
            </a:r>
          </a:p>
        </p:txBody>
      </p:sp>
      <p:sp>
        <p:nvSpPr>
          <p:cNvPr id="3074" name="Rectangle 2"/>
          <p:cNvSpPr>
            <a:spLocks noGrp="1" noChangeArrowheads="1"/>
          </p:cNvSpPr>
          <p:nvPr>
            <p:ph type="title"/>
          </p:nvPr>
        </p:nvSpPr>
        <p:spPr/>
        <p:txBody>
          <a:bodyPr/>
          <a:lstStyle/>
          <a:p>
            <a:pPr eaLnBrk="1" hangingPunct="1">
              <a:defRPr/>
            </a:pPr>
            <a:r>
              <a:rPr lang="en-US" dirty="0"/>
              <a:t>Resource Allocation</a:t>
            </a: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7" name="Object 2" descr="The partial derivative of the function provided on the last slide is calculated for each of the sample sizes and for the lagrangian multiplier.  These derivatives are set to zero and solved." title="Partial Derivative formulas"/>
          <p:cNvGraphicFramePr>
            <a:graphicFrameLocks noChangeAspect="1"/>
          </p:cNvGraphicFramePr>
          <p:nvPr>
            <p:extLst>
              <p:ext uri="{D42A27DB-BD31-4B8C-83A1-F6EECF244321}">
                <p14:modId xmlns:p14="http://schemas.microsoft.com/office/powerpoint/2010/main" val="1126555783"/>
              </p:ext>
            </p:extLst>
          </p:nvPr>
        </p:nvGraphicFramePr>
        <p:xfrm>
          <a:off x="1881188" y="1835150"/>
          <a:ext cx="5207000" cy="4179888"/>
        </p:xfrm>
        <a:graphic>
          <a:graphicData uri="http://schemas.openxmlformats.org/presentationml/2006/ole">
            <mc:AlternateContent xmlns:mc="http://schemas.openxmlformats.org/markup-compatibility/2006">
              <mc:Choice xmlns:v="urn:schemas-microsoft-com:vml" Requires="v">
                <p:oleObj spid="_x0000_s16391" name="Equation" r:id="rId4" imgW="1866600" imgH="1498320" progId="Equation.3">
                  <p:embed/>
                </p:oleObj>
              </mc:Choice>
              <mc:Fallback>
                <p:oleObj name="Equation" r:id="rId4" imgW="1866600" imgH="149832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1188" y="1835150"/>
                        <a:ext cx="5207000" cy="417988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8" name="Rectangle 2"/>
          <p:cNvSpPr>
            <a:spLocks noGrp="1" noChangeArrowheads="1"/>
          </p:cNvSpPr>
          <p:nvPr>
            <p:ph type="title"/>
          </p:nvPr>
        </p:nvSpPr>
        <p:spPr/>
        <p:txBody>
          <a:bodyPr/>
          <a:lstStyle/>
          <a:p>
            <a:pPr eaLnBrk="1" hangingPunct="1">
              <a:defRPr/>
            </a:pPr>
            <a:r>
              <a:rPr lang="en-US" dirty="0" smtClean="0"/>
              <a:t>Sample Size Derivation</a:t>
            </a:r>
            <a:endParaRPr lang="en-US" dirty="0"/>
          </a:p>
        </p:txBody>
      </p:sp>
    </p:spTree>
  </p:cSld>
  <p:clrMapOvr>
    <a:masterClrMapping/>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2" name="Object 2" descr="A formula for the optimal sample allocation under a fixed total sample size constraint.  For this case, all cells should have the same sample size." title="Optimal sample size formula"/>
          <p:cNvGraphicFramePr>
            <a:graphicFrameLocks noChangeAspect="1"/>
          </p:cNvGraphicFramePr>
          <p:nvPr>
            <p:extLst>
              <p:ext uri="{D42A27DB-BD31-4B8C-83A1-F6EECF244321}">
                <p14:modId xmlns:p14="http://schemas.microsoft.com/office/powerpoint/2010/main" val="3781861468"/>
              </p:ext>
            </p:extLst>
          </p:nvPr>
        </p:nvGraphicFramePr>
        <p:xfrm>
          <a:off x="2786063" y="3405188"/>
          <a:ext cx="3040062" cy="1214437"/>
        </p:xfrm>
        <a:graphic>
          <a:graphicData uri="http://schemas.openxmlformats.org/presentationml/2006/ole">
            <mc:AlternateContent xmlns:mc="http://schemas.openxmlformats.org/markup-compatibility/2006">
              <mc:Choice xmlns:v="urn:schemas-microsoft-com:vml" Requires="v">
                <p:oleObj spid="_x0000_s17416" name="Equation" r:id="rId4" imgW="571252" imgH="228501" progId="Equation.3">
                  <p:embed/>
                </p:oleObj>
              </mc:Choice>
              <mc:Fallback>
                <p:oleObj name="Equation" r:id="rId4" imgW="571252" imgH="228501"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6063" y="3405188"/>
                        <a:ext cx="3040062" cy="121443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3" name="Rectangle 3"/>
          <p:cNvSpPr>
            <a:spLocks noGrp="1" noChangeArrowheads="1"/>
          </p:cNvSpPr>
          <p:nvPr>
            <p:ph idx="1"/>
          </p:nvPr>
        </p:nvSpPr>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The </a:t>
            </a:r>
            <a:r>
              <a:rPr lang="en-US" dirty="0" err="1" smtClean="0">
                <a:latin typeface="Arial Unicode MS" pitchFamily="1" charset="0"/>
                <a:ea typeface="ＭＳ Ｐゴシック" pitchFamily="1" charset="-128"/>
              </a:rPr>
              <a:t>n</a:t>
            </a:r>
            <a:r>
              <a:rPr lang="en-US" baseline="-25000" dirty="0" err="1" smtClean="0">
                <a:latin typeface="Arial Unicode MS" pitchFamily="1" charset="0"/>
                <a:ea typeface="ＭＳ Ｐゴシック" pitchFamily="1" charset="-128"/>
              </a:rPr>
              <a:t>i</a:t>
            </a:r>
            <a:r>
              <a:rPr lang="en-US" dirty="0" smtClean="0">
                <a:latin typeface="Arial Unicode MS" pitchFamily="1" charset="0"/>
                <a:ea typeface="ＭＳ Ｐゴシック" pitchFamily="1" charset="-128"/>
              </a:rPr>
              <a:t> must all be equal</a:t>
            </a:r>
          </a:p>
          <a:p>
            <a:pPr eaLnBrk="1" hangingPunct="1">
              <a:buFont typeface="Wingdings" pitchFamily="1" charset="2"/>
              <a:buChar char="n"/>
              <a:defRPr/>
            </a:pPr>
            <a:r>
              <a:rPr lang="en-US" dirty="0" smtClean="0">
                <a:latin typeface="Arial Unicode MS" pitchFamily="1" charset="0"/>
                <a:ea typeface="ＭＳ Ｐゴシック" pitchFamily="1" charset="-128"/>
              </a:rPr>
              <a:t>Applying the summation constraint, we have:</a:t>
            </a:r>
          </a:p>
          <a:p>
            <a:pPr eaLnBrk="1" hangingPunct="1">
              <a:buFont typeface="Wingdings" pitchFamily="1" charset="2"/>
              <a:buChar char="n"/>
              <a:defRPr/>
            </a:pPr>
            <a:endParaRPr lang="en-US" dirty="0" smtClean="0">
              <a:latin typeface="Arial Unicode MS" pitchFamily="1" charset="0"/>
              <a:ea typeface="ＭＳ Ｐゴシック" pitchFamily="1" charset="-128"/>
            </a:endParaRPr>
          </a:p>
        </p:txBody>
      </p:sp>
      <p:sp>
        <p:nvSpPr>
          <p:cNvPr id="5122" name="Rectangle 2"/>
          <p:cNvSpPr>
            <a:spLocks noGrp="1" noChangeArrowheads="1"/>
          </p:cNvSpPr>
          <p:nvPr>
            <p:ph type="title"/>
          </p:nvPr>
        </p:nvSpPr>
        <p:spPr/>
        <p:txBody>
          <a:bodyPr/>
          <a:lstStyle/>
          <a:p>
            <a:pPr eaLnBrk="1" hangingPunct="1">
              <a:defRPr/>
            </a:pPr>
            <a:r>
              <a:rPr lang="en-US" dirty="0" smtClean="0"/>
              <a:t>Optimal Sample Size</a:t>
            </a:r>
            <a:endParaRPr lang="en-US" dirty="0"/>
          </a:p>
        </p:txBody>
      </p:sp>
    </p:spTree>
  </p:cSld>
  <p:clrMapOvr>
    <a:masterClrMapping/>
  </p:clrMapOvr>
  <p:transition spd="med">
    <p:dissolve/>
  </p:transition>
</p:sld>
</file>

<file path=ppt/theme/theme1.xml><?xml version="1.0" encoding="utf-8"?>
<a:theme xmlns:a="http://schemas.openxmlformats.org/drawingml/2006/main" name="Theme1">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Chapter 9.pptx</Template>
  <TotalTime>1716</TotalTime>
  <Words>59</Words>
  <Application>Microsoft Office PowerPoint</Application>
  <PresentationFormat>On-screen Show (4:3)</PresentationFormat>
  <Paragraphs>14</Paragraphs>
  <Slides>3</Slides>
  <Notes>3</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vt:i4>
      </vt:variant>
    </vt:vector>
  </HeadingPairs>
  <TitlesOfParts>
    <vt:vector size="11" baseType="lpstr">
      <vt:lpstr>Arial Unicode MS</vt:lpstr>
      <vt:lpstr>ＭＳ Ｐゴシック</vt:lpstr>
      <vt:lpstr>Calibri</vt:lpstr>
      <vt:lpstr>Tahoma</vt:lpstr>
      <vt:lpstr>Times</vt:lpstr>
      <vt:lpstr>Wingdings</vt:lpstr>
      <vt:lpstr>Theme1</vt:lpstr>
      <vt:lpstr>Equation</vt:lpstr>
      <vt:lpstr>Resource Allocation</vt:lpstr>
      <vt:lpstr>Sample Size Derivation</vt:lpstr>
      <vt:lpstr>Optimal Sample Size</vt:lpstr>
    </vt:vector>
  </TitlesOfParts>
  <Company>USC Statistics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Resource Allocation</dc:title>
  <dc:creator>John Grego</dc:creator>
  <cp:lastModifiedBy>Grego John</cp:lastModifiedBy>
  <cp:revision>16</cp:revision>
  <dcterms:created xsi:type="dcterms:W3CDTF">2001-09-16T18:33:18Z</dcterms:created>
  <dcterms:modified xsi:type="dcterms:W3CDTF">2018-09-17T15:55:14Z</dcterms:modified>
</cp:coreProperties>
</file>