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Lst>
  <p:notesMasterIdLst>
    <p:notesMasterId r:id="rId19"/>
  </p:notesMasterIdLst>
  <p:handoutMasterIdLst>
    <p:handoutMasterId r:id="rId20"/>
  </p:handoutMasterIdLst>
  <p:sldIdLst>
    <p:sldId id="274" r:id="rId2"/>
    <p:sldId id="291" r:id="rId3"/>
    <p:sldId id="281" r:id="rId4"/>
    <p:sldId id="276" r:id="rId5"/>
    <p:sldId id="294" r:id="rId6"/>
    <p:sldId id="292" r:id="rId7"/>
    <p:sldId id="293" r:id="rId8"/>
    <p:sldId id="277" r:id="rId9"/>
    <p:sldId id="282" r:id="rId10"/>
    <p:sldId id="283" r:id="rId11"/>
    <p:sldId id="284" r:id="rId12"/>
    <p:sldId id="285" r:id="rId13"/>
    <p:sldId id="286" r:id="rId14"/>
    <p:sldId id="287" r:id="rId15"/>
    <p:sldId id="288" r:id="rId16"/>
    <p:sldId id="289" r:id="rId17"/>
    <p:sldId id="290" r:id="rId18"/>
  </p:sldIdLst>
  <p:sldSz cx="9144000" cy="6858000" type="screen4x3"/>
  <p:notesSz cx="6858000" cy="9199563"/>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7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545" tIns="45773" rIns="91545" bIns="45773" numCol="1" anchor="t" anchorCtr="0" compatLnSpc="1">
            <a:prstTxWarp prst="textNoShape">
              <a:avLst/>
            </a:prstTxWarp>
          </a:bodyPr>
          <a:lstStyle>
            <a:lvl1pPr defTabSz="915988">
              <a:defRPr sz="1200">
                <a:latin typeface="Times" pitchFamily="1" charset="0"/>
                <a:ea typeface="+mn-ea"/>
              </a:defRPr>
            </a:lvl1pPr>
          </a:lstStyle>
          <a:p>
            <a:pPr>
              <a:defRPr/>
            </a:pPr>
            <a:endParaRPr lang="en-US"/>
          </a:p>
        </p:txBody>
      </p:sp>
      <p:sp>
        <p:nvSpPr>
          <p:cNvPr id="15363" name="Rectangle 3"/>
          <p:cNvSpPr>
            <a:spLocks noGrp="1" noChangeArrowheads="1"/>
          </p:cNvSpPr>
          <p:nvPr>
            <p:ph type="dt" sz="quarter" idx="1"/>
          </p:nvPr>
        </p:nvSpPr>
        <p:spPr bwMode="auto">
          <a:xfrm>
            <a:off x="3886200" y="0"/>
            <a:ext cx="2971800" cy="460375"/>
          </a:xfrm>
          <a:prstGeom prst="rect">
            <a:avLst/>
          </a:prstGeom>
          <a:noFill/>
          <a:ln w="9525">
            <a:noFill/>
            <a:miter lim="800000"/>
            <a:headEnd/>
            <a:tailEnd/>
          </a:ln>
          <a:effectLst/>
        </p:spPr>
        <p:txBody>
          <a:bodyPr vert="horz" wrap="square" lIns="91545" tIns="45773" rIns="91545" bIns="45773" numCol="1" anchor="t" anchorCtr="0" compatLnSpc="1">
            <a:prstTxWarp prst="textNoShape">
              <a:avLst/>
            </a:prstTxWarp>
          </a:bodyPr>
          <a:lstStyle>
            <a:lvl1pPr algn="r" defTabSz="915988">
              <a:defRPr sz="1200">
                <a:latin typeface="Times" pitchFamily="1" charset="0"/>
                <a:ea typeface="+mn-ea"/>
              </a:defRPr>
            </a:lvl1pPr>
          </a:lstStyle>
          <a:p>
            <a:pPr>
              <a:defRPr/>
            </a:pPr>
            <a:endParaRPr lang="en-US"/>
          </a:p>
        </p:txBody>
      </p:sp>
      <p:sp>
        <p:nvSpPr>
          <p:cNvPr id="15364" name="Rectangle 4"/>
          <p:cNvSpPr>
            <a:spLocks noGrp="1" noChangeArrowheads="1"/>
          </p:cNvSpPr>
          <p:nvPr>
            <p:ph type="ftr" sz="quarter" idx="2"/>
          </p:nvPr>
        </p:nvSpPr>
        <p:spPr bwMode="auto">
          <a:xfrm>
            <a:off x="0" y="8739188"/>
            <a:ext cx="2971800" cy="460375"/>
          </a:xfrm>
          <a:prstGeom prst="rect">
            <a:avLst/>
          </a:prstGeom>
          <a:noFill/>
          <a:ln w="9525">
            <a:noFill/>
            <a:miter lim="800000"/>
            <a:headEnd/>
            <a:tailEnd/>
          </a:ln>
          <a:effectLst/>
        </p:spPr>
        <p:txBody>
          <a:bodyPr vert="horz" wrap="square" lIns="91545" tIns="45773" rIns="91545" bIns="45773" numCol="1" anchor="b" anchorCtr="0" compatLnSpc="1">
            <a:prstTxWarp prst="textNoShape">
              <a:avLst/>
            </a:prstTxWarp>
          </a:bodyPr>
          <a:lstStyle>
            <a:lvl1pPr defTabSz="915988">
              <a:defRPr sz="1200">
                <a:latin typeface="Times" pitchFamily="1" charset="0"/>
                <a:ea typeface="+mn-ea"/>
              </a:defRPr>
            </a:lvl1pPr>
          </a:lstStyle>
          <a:p>
            <a:pPr>
              <a:defRPr/>
            </a:pPr>
            <a:endParaRPr lang="en-US"/>
          </a:p>
        </p:txBody>
      </p:sp>
      <p:sp>
        <p:nvSpPr>
          <p:cNvPr id="15365" name="Rectangle 5"/>
          <p:cNvSpPr>
            <a:spLocks noGrp="1" noChangeArrowheads="1"/>
          </p:cNvSpPr>
          <p:nvPr>
            <p:ph type="sldNum" sz="quarter" idx="3"/>
          </p:nvPr>
        </p:nvSpPr>
        <p:spPr bwMode="auto">
          <a:xfrm>
            <a:off x="3886200" y="8739188"/>
            <a:ext cx="2971800" cy="460375"/>
          </a:xfrm>
          <a:prstGeom prst="rect">
            <a:avLst/>
          </a:prstGeom>
          <a:noFill/>
          <a:ln w="9525">
            <a:noFill/>
            <a:miter lim="800000"/>
            <a:headEnd/>
            <a:tailEnd/>
          </a:ln>
          <a:effectLst/>
        </p:spPr>
        <p:txBody>
          <a:bodyPr vert="horz" wrap="square" lIns="91545" tIns="45773" rIns="91545" bIns="45773" numCol="1" anchor="b" anchorCtr="0" compatLnSpc="1">
            <a:prstTxWarp prst="textNoShape">
              <a:avLst/>
            </a:prstTxWarp>
          </a:bodyPr>
          <a:lstStyle>
            <a:lvl1pPr algn="r" defTabSz="915988">
              <a:defRPr sz="1200"/>
            </a:lvl1pPr>
          </a:lstStyle>
          <a:p>
            <a:fld id="{4043CFDD-11DF-49BF-AC79-5F10E0E7B4C6}" type="slidenum">
              <a:rPr lang="en-US" altLang="en-US"/>
              <a:pPr/>
              <a:t>‹#›</a:t>
            </a:fld>
            <a:endParaRPr lang="en-US" altLang="en-US"/>
          </a:p>
        </p:txBody>
      </p:sp>
    </p:spTree>
    <p:extLst>
      <p:ext uri="{BB962C8B-B14F-4D97-AF65-F5344CB8AC3E}">
        <p14:creationId xmlns:p14="http://schemas.microsoft.com/office/powerpoint/2010/main" val="3488232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pitchFamily="1" charset="0"/>
                <a:ea typeface="+mn-ea"/>
              </a:defRPr>
            </a:lvl1pPr>
          </a:lstStyle>
          <a:p>
            <a:pPr>
              <a:defRPr/>
            </a:pPr>
            <a:endParaRPr lang="en-US"/>
          </a:p>
        </p:txBody>
      </p:sp>
      <p:sp>
        <p:nvSpPr>
          <p:cNvPr id="61443"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pitchFamily="1" charset="0"/>
                <a:ea typeface="+mn-ea"/>
              </a:defRPr>
            </a:lvl1pPr>
          </a:lstStyle>
          <a:p>
            <a:pPr>
              <a:defRPr/>
            </a:pPr>
            <a:endParaRPr lang="en-US"/>
          </a:p>
        </p:txBody>
      </p:sp>
      <p:sp>
        <p:nvSpPr>
          <p:cNvPr id="33796" name="Rectangle 4"/>
          <p:cNvSpPr>
            <a:spLocks noGrp="1" noRot="1" noChangeAspect="1" noChangeArrowheads="1" noTextEdit="1"/>
          </p:cNvSpPr>
          <p:nvPr>
            <p:ph type="sldImg" idx="2"/>
          </p:nvPr>
        </p:nvSpPr>
        <p:spPr bwMode="auto">
          <a:xfrm>
            <a:off x="1130300" y="690563"/>
            <a:ext cx="4597400" cy="34496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5"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446"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pitchFamily="1" charset="0"/>
                <a:ea typeface="+mn-ea"/>
              </a:defRPr>
            </a:lvl1pPr>
          </a:lstStyle>
          <a:p>
            <a:pPr>
              <a:defRPr/>
            </a:pPr>
            <a:endParaRPr lang="en-US"/>
          </a:p>
        </p:txBody>
      </p:sp>
      <p:sp>
        <p:nvSpPr>
          <p:cNvPr id="61447"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C87CD53-0879-40D3-A146-9083662ECBD8}" type="slidenum">
              <a:rPr lang="en-US" altLang="en-US"/>
              <a:pPr/>
              <a:t>‹#›</a:t>
            </a:fld>
            <a:endParaRPr lang="en-US" altLang="en-US"/>
          </a:p>
        </p:txBody>
      </p:sp>
    </p:spTree>
    <p:extLst>
      <p:ext uri="{BB962C8B-B14F-4D97-AF65-F5344CB8AC3E}">
        <p14:creationId xmlns:p14="http://schemas.microsoft.com/office/powerpoint/2010/main" val="10355188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 charset="0"/>
        <a:ea typeface="ＭＳ Ｐゴシック" pitchFamily="34" charset="-128"/>
        <a:cs typeface="+mn-cs"/>
      </a:defRPr>
    </a:lvl1pPr>
    <a:lvl2pPr marL="457200" algn="l" rtl="0" eaLnBrk="0" fontAlgn="base" hangingPunct="0">
      <a:spcBef>
        <a:spcPct val="30000"/>
      </a:spcBef>
      <a:spcAft>
        <a:spcPct val="0"/>
      </a:spcAft>
      <a:defRPr sz="1200" kern="1200">
        <a:solidFill>
          <a:schemeClr val="tx1"/>
        </a:solidFill>
        <a:latin typeface="Times" pitchFamily="1"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Times" pitchFamily="1"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Times" pitchFamily="1"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Times" pitchFamily="1" charset="0"/>
        <a:ea typeface="ＭＳ Ｐゴシック" pitchFamily="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81-Effect of mycoplasma on growth.  Focusing on small</a:t>
            </a:r>
            <a:r>
              <a:rPr lang="en-US" baseline="0" dirty="0" smtClean="0"/>
              <a:t> k.  Issues with blocking ignored for now.</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1</a:t>
            </a:fld>
            <a:endParaRPr lang="en-US" altLang="en-US"/>
          </a:p>
        </p:txBody>
      </p:sp>
    </p:spTree>
    <p:extLst>
      <p:ext uri="{BB962C8B-B14F-4D97-AF65-F5344CB8AC3E}">
        <p14:creationId xmlns:p14="http://schemas.microsoft.com/office/powerpoint/2010/main" val="705078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Pooled values can be used as yet another estimate of sigma-squared</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13</a:t>
            </a:fld>
            <a:endParaRPr lang="en-US" altLang="en-US"/>
          </a:p>
        </p:txBody>
      </p:sp>
    </p:spTree>
    <p:extLst>
      <p:ext uri="{BB962C8B-B14F-4D97-AF65-F5344CB8AC3E}">
        <p14:creationId xmlns:p14="http://schemas.microsoft.com/office/powerpoint/2010/main" val="21738597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Lenth’s</a:t>
            </a:r>
            <a:r>
              <a:rPr lang="en-US" dirty="0" smtClean="0"/>
              <a:t> test is</a:t>
            </a:r>
            <a:r>
              <a:rPr lang="en-US" baseline="0" dirty="0" smtClean="0"/>
              <a:t> somewhat more formal.</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14</a:t>
            </a:fld>
            <a:endParaRPr lang="en-US" altLang="en-US"/>
          </a:p>
        </p:txBody>
      </p:sp>
    </p:spTree>
    <p:extLst>
      <p:ext uri="{BB962C8B-B14F-4D97-AF65-F5344CB8AC3E}">
        <p14:creationId xmlns:p14="http://schemas.microsoft.com/office/powerpoint/2010/main" val="2319008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S-naught is tau-hat from Minitab</a:t>
            </a:r>
            <a:r>
              <a:rPr lang="en-US" baseline="0" dirty="0" smtClean="0"/>
              <a:t> output.  PSE stands for pseudo-standard error.</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15</a:t>
            </a:fld>
            <a:endParaRPr lang="en-US" altLang="en-US"/>
          </a:p>
        </p:txBody>
      </p:sp>
    </p:spTree>
    <p:extLst>
      <p:ext uri="{BB962C8B-B14F-4D97-AF65-F5344CB8AC3E}">
        <p14:creationId xmlns:p14="http://schemas.microsoft.com/office/powerpoint/2010/main" val="2925262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 hoc </a:t>
            </a:r>
            <a:r>
              <a:rPr lang="en-US" dirty="0" err="1" smtClean="0"/>
              <a:t>df</a:t>
            </a:r>
            <a:r>
              <a:rPr lang="en-US" dirty="0" smtClean="0"/>
              <a:t>.</a:t>
            </a:r>
            <a:r>
              <a:rPr lang="en-US" baseline="0" dirty="0" smtClean="0"/>
              <a:t>  </a:t>
            </a:r>
            <a:r>
              <a:rPr lang="en-US" dirty="0" smtClean="0"/>
              <a:t>We use</a:t>
            </a:r>
            <a:r>
              <a:rPr lang="en-US" baseline="0" dirty="0" smtClean="0"/>
              <a:t> a </a:t>
            </a:r>
            <a:r>
              <a:rPr lang="en-US" baseline="0" dirty="0" err="1" smtClean="0"/>
              <a:t>Sidak</a:t>
            </a:r>
            <a:r>
              <a:rPr lang="en-US" baseline="0" dirty="0" smtClean="0"/>
              <a:t>-like correction for SME.</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16</a:t>
            </a:fld>
            <a:endParaRPr lang="en-US" altLang="en-US"/>
          </a:p>
        </p:txBody>
      </p:sp>
    </p:spTree>
    <p:extLst>
      <p:ext uri="{BB962C8B-B14F-4D97-AF65-F5344CB8AC3E}">
        <p14:creationId xmlns:p14="http://schemas.microsoft.com/office/powerpoint/2010/main" val="3546987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Refer to Minitab project </a:t>
            </a:r>
            <a:r>
              <a:rPr lang="en-US" dirty="0" err="1" smtClean="0"/>
              <a:t>BacteriaFactorial.MPJ</a:t>
            </a:r>
            <a:r>
              <a:rPr lang="en-US" baseline="0" dirty="0" smtClean="0"/>
              <a:t>.  Layout here reflects blocking by Inoculation.</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2</a:t>
            </a:fld>
            <a:endParaRPr lang="en-US" altLang="en-US"/>
          </a:p>
        </p:txBody>
      </p:sp>
    </p:spTree>
    <p:extLst>
      <p:ext uri="{BB962C8B-B14F-4D97-AF65-F5344CB8AC3E}">
        <p14:creationId xmlns:p14="http://schemas.microsoft.com/office/powerpoint/2010/main" val="4212075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HW, we will be using conventional analysis</a:t>
            </a:r>
            <a:r>
              <a:rPr lang="en-US" baseline="0" dirty="0" smtClean="0"/>
              <a:t> tools in SAS.</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3</a:t>
            </a:fld>
            <a:endParaRPr lang="en-US" altLang="en-US"/>
          </a:p>
        </p:txBody>
      </p:sp>
    </p:spTree>
    <p:extLst>
      <p:ext uri="{BB962C8B-B14F-4D97-AF65-F5344CB8AC3E}">
        <p14:creationId xmlns:p14="http://schemas.microsoft.com/office/powerpoint/2010/main" val="47501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Level coding can be (0,1),</a:t>
            </a:r>
            <a:r>
              <a:rPr lang="en-US" baseline="0" dirty="0" smtClean="0"/>
              <a:t> (1,-1) or (1,2).  Details on contrasts to come.</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4</a:t>
            </a:fld>
            <a:endParaRPr lang="en-US" altLang="en-US"/>
          </a:p>
        </p:txBody>
      </p:sp>
    </p:spTree>
    <p:extLst>
      <p:ext uri="{BB962C8B-B14F-4D97-AF65-F5344CB8AC3E}">
        <p14:creationId xmlns:p14="http://schemas.microsoft.com/office/powerpoint/2010/main" val="901717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Explain</a:t>
            </a:r>
            <a:r>
              <a:rPr lang="en-US" baseline="0" dirty="0" smtClean="0"/>
              <a:t> (1) run notation, (2) interaction computation</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6</a:t>
            </a:fld>
            <a:endParaRPr lang="en-US" altLang="en-US"/>
          </a:p>
        </p:txBody>
      </p:sp>
    </p:spTree>
    <p:extLst>
      <p:ext uri="{BB962C8B-B14F-4D97-AF65-F5344CB8AC3E}">
        <p14:creationId xmlns:p14="http://schemas.microsoft.com/office/powerpoint/2010/main" val="2460300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notation is a little confusing, since the c’s aren’t the full contrast coefficients.  The</a:t>
            </a:r>
            <a:r>
              <a:rPr lang="en-US" baseline="0" dirty="0" smtClean="0"/>
              <a:t> divisor can be motivated by considering main effects.  Explain why effects are twice as large; make sure you know how your computer package is computing these effects.</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7</a:t>
            </a:fld>
            <a:endParaRPr lang="en-US" altLang="en-US"/>
          </a:p>
        </p:txBody>
      </p:sp>
    </p:spTree>
    <p:extLst>
      <p:ext uri="{BB962C8B-B14F-4D97-AF65-F5344CB8AC3E}">
        <p14:creationId xmlns:p14="http://schemas.microsoft.com/office/powerpoint/2010/main" val="15218645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Write out steps here.  SS has very simple form.</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8</a:t>
            </a:fld>
            <a:endParaRPr lang="en-US" altLang="en-US"/>
          </a:p>
        </p:txBody>
      </p:sp>
    </p:spTree>
    <p:extLst>
      <p:ext uri="{BB962C8B-B14F-4D97-AF65-F5344CB8AC3E}">
        <p14:creationId xmlns:p14="http://schemas.microsoft.com/office/powerpoint/2010/main" val="30609929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a:t>
            </a:r>
            <a:r>
              <a:rPr lang="en-US" baseline="0" dirty="0" smtClean="0"/>
              <a:t> Minitab (or another stat package) to compute full set of SS</a:t>
            </a:r>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9</a:t>
            </a:fld>
            <a:endParaRPr lang="en-US" altLang="en-US"/>
          </a:p>
        </p:txBody>
      </p:sp>
    </p:spTree>
    <p:extLst>
      <p:ext uri="{BB962C8B-B14F-4D97-AF65-F5344CB8AC3E}">
        <p14:creationId xmlns:p14="http://schemas.microsoft.com/office/powerpoint/2010/main" val="23650772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
            </a:r>
            <a:r>
              <a:rPr lang="en-US" baseline="0" dirty="0" smtClean="0"/>
              <a:t> can use any estimate of sigma-squared as the divisor—just adjust denominator </a:t>
            </a:r>
            <a:r>
              <a:rPr lang="en-US" baseline="0" dirty="0" err="1" smtClean="0"/>
              <a:t>df</a:t>
            </a:r>
            <a:r>
              <a:rPr lang="en-US" baseline="0" dirty="0" smtClean="0"/>
              <a:t> accordingly.</a:t>
            </a:r>
          </a:p>
          <a:p>
            <a:endParaRPr lang="en-US" dirty="0"/>
          </a:p>
        </p:txBody>
      </p:sp>
      <p:sp>
        <p:nvSpPr>
          <p:cNvPr id="4" name="Slide Number Placeholder 3"/>
          <p:cNvSpPr>
            <a:spLocks noGrp="1"/>
          </p:cNvSpPr>
          <p:nvPr>
            <p:ph type="sldNum" sz="quarter" idx="10"/>
          </p:nvPr>
        </p:nvSpPr>
        <p:spPr/>
        <p:txBody>
          <a:bodyPr/>
          <a:lstStyle/>
          <a:p>
            <a:fld id="{5C87CD53-0879-40D3-A146-9083662ECBD8}" type="slidenum">
              <a:rPr lang="en-US" altLang="en-US" smtClean="0"/>
              <a:pPr/>
              <a:t>11</a:t>
            </a:fld>
            <a:endParaRPr lang="en-US" altLang="en-US"/>
          </a:p>
        </p:txBody>
      </p:sp>
    </p:spTree>
    <p:extLst>
      <p:ext uri="{BB962C8B-B14F-4D97-AF65-F5344CB8AC3E}">
        <p14:creationId xmlns:p14="http://schemas.microsoft.com/office/powerpoint/2010/main" val="3877397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51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51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7" name="Rectangle 6"/>
          <p:cNvSpPr>
            <a:spLocks noGrp="1" noChangeArrowheads="1"/>
          </p:cNvSpPr>
          <p:nvPr>
            <p:ph type="dt" sz="quarter" idx="10"/>
          </p:nvPr>
        </p:nvSpPr>
        <p:spPr/>
        <p:txBody>
          <a:bodyPr/>
          <a:lstStyle>
            <a:lvl1pPr fontAlgn="auto">
              <a:spcBef>
                <a:spcPts val="0"/>
              </a:spcBef>
              <a:spcAft>
                <a:spcPts val="0"/>
              </a:spcAft>
              <a:defRPr/>
            </a:lvl1pPr>
          </a:lstStyle>
          <a:p>
            <a:pPr>
              <a:defRPr/>
            </a:pPr>
            <a:endParaRPr lang="en-US"/>
          </a:p>
        </p:txBody>
      </p:sp>
      <p:sp>
        <p:nvSpPr>
          <p:cNvPr id="8" name="Rectangle 7"/>
          <p:cNvSpPr>
            <a:spLocks noGrp="1" noChangeArrowheads="1"/>
          </p:cNvSpPr>
          <p:nvPr>
            <p:ph type="ftr" sz="quarter" idx="11"/>
          </p:nvPr>
        </p:nvSpPr>
        <p:spPr>
          <a:xfrm>
            <a:off x="3124200" y="6248400"/>
            <a:ext cx="2895600" cy="457200"/>
          </a:xfrm>
        </p:spPr>
        <p:txBody>
          <a:bodyPr/>
          <a:lstStyle>
            <a:lvl1pPr algn="ctr" fontAlgn="auto">
              <a:spcBef>
                <a:spcPts val="0"/>
              </a:spcBef>
              <a:spcAft>
                <a:spcPts val="0"/>
              </a:spcAft>
              <a:defRPr>
                <a:solidFill>
                  <a:srgbClr val="FFFFFF"/>
                </a:solidFill>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E2057FF4-D3D2-4989-8448-93F0C8952A75}" type="slidenum">
              <a:rPr lang="en-US" altLang="en-US"/>
              <a:pPr/>
              <a:t>‹#›</a:t>
            </a:fld>
            <a:endParaRPr lang="en-US" altLang="en-US"/>
          </a:p>
        </p:txBody>
      </p:sp>
    </p:spTree>
    <p:extLst>
      <p:ext uri="{BB962C8B-B14F-4D97-AF65-F5344CB8AC3E}">
        <p14:creationId xmlns:p14="http://schemas.microsoft.com/office/powerpoint/2010/main" val="583058436"/>
      </p:ext>
    </p:extLst>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17D8ACBC-56F9-44CF-BBE7-F0B105F1B22F}" type="slidenum">
              <a:rPr lang="en-US" altLang="en-US"/>
              <a:pPr/>
              <a:t>‹#›</a:t>
            </a:fld>
            <a:endParaRPr lang="en-US" altLang="en-US"/>
          </a:p>
        </p:txBody>
      </p:sp>
    </p:spTree>
    <p:extLst>
      <p:ext uri="{BB962C8B-B14F-4D97-AF65-F5344CB8AC3E}">
        <p14:creationId xmlns:p14="http://schemas.microsoft.com/office/powerpoint/2010/main" val="4188701403"/>
      </p:ext>
    </p:extLst>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4D93D971-C5DA-4788-A1CF-017613FC0F4A}" type="slidenum">
              <a:rPr lang="en-US" altLang="en-US"/>
              <a:pPr/>
              <a:t>‹#›</a:t>
            </a:fld>
            <a:endParaRPr lang="en-US" altLang="en-US"/>
          </a:p>
        </p:txBody>
      </p:sp>
    </p:spTree>
    <p:extLst>
      <p:ext uri="{BB962C8B-B14F-4D97-AF65-F5344CB8AC3E}">
        <p14:creationId xmlns:p14="http://schemas.microsoft.com/office/powerpoint/2010/main" val="2126278613"/>
      </p:ext>
    </p:extLst>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8"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fld id="{5AE7BA2A-977E-4B87-A785-EA8868CB1BB8}" type="slidenum">
              <a:rPr lang="en-US" altLang="en-US"/>
              <a:pPr/>
              <a:t>‹#›</a:t>
            </a:fld>
            <a:endParaRPr lang="en-US" altLang="en-US"/>
          </a:p>
        </p:txBody>
      </p:sp>
    </p:spTree>
    <p:extLst>
      <p:ext uri="{BB962C8B-B14F-4D97-AF65-F5344CB8AC3E}">
        <p14:creationId xmlns:p14="http://schemas.microsoft.com/office/powerpoint/2010/main" val="3931768855"/>
      </p:ext>
    </p:extLst>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A9DA9A47-BEE5-42C8-AC98-8650D3948515}" type="slidenum">
              <a:rPr lang="en-US" altLang="en-US"/>
              <a:pPr/>
              <a:t>‹#›</a:t>
            </a:fld>
            <a:endParaRPr lang="en-US" altLang="en-US"/>
          </a:p>
        </p:txBody>
      </p:sp>
    </p:spTree>
    <p:extLst>
      <p:ext uri="{BB962C8B-B14F-4D97-AF65-F5344CB8AC3E}">
        <p14:creationId xmlns:p14="http://schemas.microsoft.com/office/powerpoint/2010/main" val="1786319239"/>
      </p:ext>
    </p:extLst>
  </p:cSld>
  <p:clrMapOvr>
    <a:masterClrMapping/>
  </p:clrMapOvr>
  <p:transition spd="med">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Date Placeholder 3"/>
          <p:cNvSpPr>
            <a:spLocks noGrp="1"/>
          </p:cNvSpPr>
          <p:nvPr>
            <p:ph type="dt" sz="half" idx="10"/>
          </p:nvPr>
        </p:nvSpPr>
        <p:spPr>
          <a:xfrm>
            <a:off x="685800" y="6248400"/>
            <a:ext cx="1905000" cy="457200"/>
          </a:xfrm>
        </p:spPr>
        <p:txBody>
          <a:bodyPr/>
          <a:lstStyle>
            <a:lvl1pPr>
              <a:defRPr/>
            </a:lvl1pPr>
          </a:lstStyle>
          <a:p>
            <a:pPr>
              <a:defRPr/>
            </a:pPr>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E91CE80B-E82C-48D4-A382-685E3FAA91B3}" type="slidenum">
              <a:rPr lang="en-US" altLang="en-US"/>
              <a:pPr/>
              <a:t>‹#›</a:t>
            </a:fld>
            <a:endParaRPr lang="en-US" altLang="en-US"/>
          </a:p>
        </p:txBody>
      </p:sp>
    </p:spTree>
    <p:extLst>
      <p:ext uri="{BB962C8B-B14F-4D97-AF65-F5344CB8AC3E}">
        <p14:creationId xmlns:p14="http://schemas.microsoft.com/office/powerpoint/2010/main" val="1255075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98810DA9-B723-40D6-BD30-B31BA9EC8FD7}" type="slidenum">
              <a:rPr lang="en-US" altLang="en-US"/>
              <a:pPr/>
              <a:t>‹#›</a:t>
            </a:fld>
            <a:endParaRPr lang="en-US" altLang="en-US"/>
          </a:p>
        </p:txBody>
      </p:sp>
    </p:spTree>
    <p:extLst>
      <p:ext uri="{BB962C8B-B14F-4D97-AF65-F5344CB8AC3E}">
        <p14:creationId xmlns:p14="http://schemas.microsoft.com/office/powerpoint/2010/main" val="3615481210"/>
      </p:ext>
    </p:extLst>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04772D42-A76D-4788-8559-41FD9B70A462}" type="slidenum">
              <a:rPr lang="en-US" altLang="en-US"/>
              <a:pPr/>
              <a:t>‹#›</a:t>
            </a:fld>
            <a:endParaRPr lang="en-US" altLang="en-US"/>
          </a:p>
        </p:txBody>
      </p:sp>
    </p:spTree>
    <p:extLst>
      <p:ext uri="{BB962C8B-B14F-4D97-AF65-F5344CB8AC3E}">
        <p14:creationId xmlns:p14="http://schemas.microsoft.com/office/powerpoint/2010/main" val="4053544383"/>
      </p:ext>
    </p:extLst>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fld id="{21B6FB38-D1DB-41C9-9E84-84B4285556E2}" type="slidenum">
              <a:rPr lang="en-US" altLang="en-US"/>
              <a:pPr/>
              <a:t>‹#›</a:t>
            </a:fld>
            <a:endParaRPr lang="en-US" altLang="en-US"/>
          </a:p>
        </p:txBody>
      </p:sp>
    </p:spTree>
    <p:extLst>
      <p:ext uri="{BB962C8B-B14F-4D97-AF65-F5344CB8AC3E}">
        <p14:creationId xmlns:p14="http://schemas.microsoft.com/office/powerpoint/2010/main" val="1769564897"/>
      </p:ext>
    </p:extLst>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3"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9"/>
          <p:cNvSpPr>
            <a:spLocks noGrp="1" noChangeArrowheads="1"/>
          </p:cNvSpPr>
          <p:nvPr>
            <p:ph type="sldNum" sz="quarter" idx="12"/>
          </p:nvPr>
        </p:nvSpPr>
        <p:spPr/>
        <p:txBody>
          <a:bodyPr/>
          <a:lstStyle>
            <a:lvl1pPr>
              <a:defRPr/>
            </a:lvl1pPr>
          </a:lstStyle>
          <a:p>
            <a:fld id="{6F6B768A-E312-4ACA-96D6-9ED4B4DD7F00}" type="slidenum">
              <a:rPr lang="en-US" altLang="en-US"/>
              <a:pPr/>
              <a:t>‹#›</a:t>
            </a:fld>
            <a:endParaRPr lang="en-US" altLang="en-US"/>
          </a:p>
        </p:txBody>
      </p:sp>
    </p:spTree>
    <p:extLst>
      <p:ext uri="{BB962C8B-B14F-4D97-AF65-F5344CB8AC3E}">
        <p14:creationId xmlns:p14="http://schemas.microsoft.com/office/powerpoint/2010/main" val="3369963949"/>
      </p:ext>
    </p:extLst>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313F44BB-C3BE-4FB8-B6BD-421A60B35EE9}" type="slidenum">
              <a:rPr lang="en-US" altLang="en-US"/>
              <a:pPr/>
              <a:t>‹#›</a:t>
            </a:fld>
            <a:endParaRPr lang="en-US" altLang="en-US"/>
          </a:p>
        </p:txBody>
      </p:sp>
    </p:spTree>
    <p:extLst>
      <p:ext uri="{BB962C8B-B14F-4D97-AF65-F5344CB8AC3E}">
        <p14:creationId xmlns:p14="http://schemas.microsoft.com/office/powerpoint/2010/main" val="2300689448"/>
      </p:ext>
    </p:extLst>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3D91480A-4A40-4CF3-93D8-0939B2EC3F20}" type="slidenum">
              <a:rPr lang="en-US" altLang="en-US"/>
              <a:pPr/>
              <a:t>‹#›</a:t>
            </a:fld>
            <a:endParaRPr lang="en-US" altLang="en-US"/>
          </a:p>
        </p:txBody>
      </p:sp>
    </p:spTree>
    <p:extLst>
      <p:ext uri="{BB962C8B-B14F-4D97-AF65-F5344CB8AC3E}">
        <p14:creationId xmlns:p14="http://schemas.microsoft.com/office/powerpoint/2010/main" val="331107881"/>
      </p:ext>
    </p:extLst>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3C1BE6F4-1376-4A99-A735-1ED125F5DC7A}" type="slidenum">
              <a:rPr lang="en-US" altLang="en-US"/>
              <a:pPr/>
              <a:t>‹#›</a:t>
            </a:fld>
            <a:endParaRPr lang="en-US" altLang="en-US"/>
          </a:p>
        </p:txBody>
      </p:sp>
    </p:spTree>
    <p:extLst>
      <p:ext uri="{BB962C8B-B14F-4D97-AF65-F5344CB8AC3E}">
        <p14:creationId xmlns:p14="http://schemas.microsoft.com/office/powerpoint/2010/main" val="157473115"/>
      </p:ext>
    </p:extLst>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DC6694F3-68D3-454A-8E06-00FFAA6590FF}" type="slidenum">
              <a:rPr lang="en-US" altLang="en-US"/>
              <a:pPr/>
              <a:t>‹#›</a:t>
            </a:fld>
            <a:endParaRPr lang="en-US" altLang="en-US"/>
          </a:p>
        </p:txBody>
      </p:sp>
    </p:spTree>
    <p:extLst>
      <p:ext uri="{BB962C8B-B14F-4D97-AF65-F5344CB8AC3E}">
        <p14:creationId xmlns:p14="http://schemas.microsoft.com/office/powerpoint/2010/main" val="3872859382"/>
      </p:ext>
    </p:extLst>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bright="-42000" contrast="-22000"/>
          </a:blip>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40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41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4101" name="Rectangle 5"/>
          <p:cNvSpPr>
            <a:spLocks noGrp="1" noChangeArrowheads="1"/>
          </p:cNvSpPr>
          <p:nvPr>
            <p:ph type="title"/>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4" name="Rectangle 8"/>
          <p:cNvSpPr>
            <a:spLocks noGrp="1" noChangeArrowheads="1"/>
          </p:cNvSpPr>
          <p:nvPr>
            <p:ph type="ftr" sz="quarter" idx="3"/>
          </p:nvPr>
        </p:nvSpPr>
        <p:spPr bwMode="auto">
          <a:xfrm>
            <a:off x="3124200" y="6248400"/>
            <a:ext cx="5638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00"/>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Unicode MS" panose="020B0604020202020204" pitchFamily="34" charset="-128"/>
              </a:defRPr>
            </a:lvl1pPr>
          </a:lstStyle>
          <a:p>
            <a:fld id="{30187202-CA56-476B-920F-C61B3DCE698E}"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Lst>
  <p:transition spd="med">
    <p:fade/>
  </p:transition>
  <p:timing>
    <p:tnLst>
      <p:par>
        <p:cTn id="1" dur="indefinite" restart="never" nodeType="tmRoot"/>
      </p:par>
    </p:tnLst>
  </p:timing>
  <p:txStyles>
    <p:titleStyle>
      <a:lvl1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2pPr>
      <a:lvl3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3pPr>
      <a:lvl4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4pPr>
      <a:lvl5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Char char="–"/>
        <a:defRPr sz="2800">
          <a:solidFill>
            <a:srgbClr val="FFFF00"/>
          </a:solidFill>
          <a:effectLst>
            <a:outerShdw blurRad="38100" dist="38100" dir="2700000" algn="tl">
              <a:srgbClr val="000000"/>
            </a:outerShdw>
          </a:effectLst>
          <a:latin typeface="Arial Unicode MS"/>
          <a:ea typeface="ＭＳ Ｐゴシック" charset="-128"/>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rgbClr val="FFFF00"/>
          </a:solidFill>
          <a:effectLst>
            <a:outerShdw blurRad="38100" dist="38100" dir="2700000" algn="tl">
              <a:srgbClr val="000000"/>
            </a:outerShdw>
          </a:effectLst>
          <a:latin typeface="Arial Unicode MS"/>
          <a:ea typeface="ＭＳ Ｐゴシック" charset="-128"/>
        </a:defRPr>
      </a:lvl3pPr>
      <a:lvl4pPr marL="1600200" indent="-228600" algn="l" rtl="0" eaLnBrk="0" fontAlgn="base" hangingPunct="0">
        <a:spcBef>
          <a:spcPct val="20000"/>
        </a:spcBef>
        <a:spcAft>
          <a:spcPct val="0"/>
        </a:spcAft>
        <a:buChar char="–"/>
        <a:defRPr sz="2000">
          <a:solidFill>
            <a:srgbClr val="FFFF00"/>
          </a:solidFill>
          <a:effectLst>
            <a:outerShdw blurRad="38100" dist="38100" dir="2700000" algn="tl">
              <a:srgbClr val="000000"/>
            </a:outerShdw>
          </a:effectLst>
          <a:latin typeface="Arial Unicode MS"/>
          <a:ea typeface="ＭＳ Ｐゴシック" charset="-128"/>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rgbClr val="FFFF00"/>
          </a:solidFill>
          <a:effectLst>
            <a:outerShdw blurRad="38100" dist="38100" dir="2700000" algn="tl">
              <a:srgbClr val="000000"/>
            </a:outerShdw>
          </a:effectLst>
          <a:latin typeface="Arial Unicode MS"/>
          <a:ea typeface="ＭＳ Ｐゴシック" charset="-128"/>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Microsoft_Word_97_-_2003_Document1.doc"/><Relationship Id="rId2" Type="http://schemas.openxmlformats.org/officeDocument/2006/relationships/slideLayout" Target="../slideLayouts/slideLayout14.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9.wmf"/><Relationship Id="rId4" Type="http://schemas.openxmlformats.org/officeDocument/2006/relationships/oleObject" Target="../embeddings/oleObject7.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0.wm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1.wmf"/><Relationship Id="rId4" Type="http://schemas.openxmlformats.org/officeDocument/2006/relationships/oleObject" Target="../embeddings/oleObject9.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2.wmf"/><Relationship Id="rId4" Type="http://schemas.openxmlformats.org/officeDocument/2006/relationships/oleObject" Target="../embeddings/oleObject10.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4.e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7.wmf"/><Relationship Id="rId2" Type="http://schemas.openxmlformats.org/officeDocument/2006/relationships/slideLayout" Target="../slideLayouts/slideLayout11.xml"/><Relationship Id="rId1" Type="http://schemas.openxmlformats.org/officeDocument/2006/relationships/vmlDrawing" Target="../drawings/vmlDrawing5.v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a:t>Two-level Factorial Designs</a:t>
            </a:r>
          </a:p>
        </p:txBody>
      </p:sp>
      <p:sp>
        <p:nvSpPr>
          <p:cNvPr id="33795" name="Rectangle 3"/>
          <p:cNvSpPr>
            <a:spLocks noGrp="1" noChangeArrowheads="1"/>
          </p:cNvSpPr>
          <p:nvPr>
            <p:ph idx="1"/>
          </p:nvPr>
        </p:nvSpPr>
        <p:spPr/>
        <p:txBody>
          <a:bodyPr/>
          <a:lstStyle/>
          <a:p>
            <a:pPr eaLnBrk="1" hangingPunct="1">
              <a:defRPr/>
            </a:pPr>
            <a:r>
              <a:rPr lang="en-US" smtClean="0">
                <a:latin typeface="Arial Unicode MS" pitchFamily="34" charset="-128"/>
                <a:ea typeface="ＭＳ Ｐゴシック" pitchFamily="34" charset="-128"/>
              </a:rPr>
              <a:t>Bacteria Example:</a:t>
            </a:r>
          </a:p>
          <a:p>
            <a:pPr lvl="1" eaLnBrk="1" hangingPunct="1">
              <a:defRPr/>
            </a:pPr>
            <a:r>
              <a:rPr lang="en-US" smtClean="0">
                <a:latin typeface="Arial Unicode MS" pitchFamily="34" charset="-128"/>
                <a:ea typeface="ＭＳ Ｐゴシック" pitchFamily="34" charset="-128"/>
              </a:rPr>
              <a:t>Response: Bill length</a:t>
            </a:r>
          </a:p>
          <a:p>
            <a:pPr lvl="1" eaLnBrk="1" hangingPunct="1">
              <a:defRPr/>
            </a:pPr>
            <a:r>
              <a:rPr lang="en-US" smtClean="0">
                <a:latin typeface="Arial Unicode MS" pitchFamily="34" charset="-128"/>
                <a:ea typeface="ＭＳ Ｐゴシック" pitchFamily="34" charset="-128"/>
              </a:rPr>
              <a:t>Factors:	</a:t>
            </a:r>
          </a:p>
          <a:p>
            <a:pPr lvl="2" eaLnBrk="1" hangingPunct="1">
              <a:defRPr/>
            </a:pPr>
            <a:r>
              <a:rPr lang="en-US" smtClean="0">
                <a:latin typeface="Arial Unicode MS" pitchFamily="34" charset="-128"/>
                <a:ea typeface="ＭＳ Ｐゴシック" pitchFamily="34" charset="-128"/>
              </a:rPr>
              <a:t>B: Bacteria (Myco, Control)</a:t>
            </a:r>
          </a:p>
          <a:p>
            <a:pPr lvl="2" eaLnBrk="1" hangingPunct="1">
              <a:defRPr/>
            </a:pPr>
            <a:r>
              <a:rPr lang="en-US" smtClean="0">
                <a:latin typeface="Arial Unicode MS" pitchFamily="34" charset="-128"/>
                <a:ea typeface="ＭＳ Ｐゴシック" pitchFamily="34" charset="-128"/>
              </a:rPr>
              <a:t>T: Room Temp (Warm, Cold)</a:t>
            </a:r>
          </a:p>
          <a:p>
            <a:pPr lvl="2" eaLnBrk="1" hangingPunct="1">
              <a:defRPr/>
            </a:pPr>
            <a:r>
              <a:rPr lang="en-US" smtClean="0">
                <a:latin typeface="Arial Unicode MS" pitchFamily="34" charset="-128"/>
                <a:ea typeface="ＭＳ Ｐゴシック" pitchFamily="34" charset="-128"/>
              </a:rPr>
              <a:t>I:  Inoculation (Eggs, Chicks) </a:t>
            </a:r>
          </a:p>
          <a:p>
            <a:pPr lvl="1" eaLnBrk="1" hangingPunct="1">
              <a:defRPr/>
            </a:pPr>
            <a:endParaRPr lang="en-US" smtClean="0">
              <a:latin typeface="Arial Unicode MS" pitchFamily="34" charset="-128"/>
              <a:ea typeface="ＭＳ Ｐゴシック" pitchFamily="34" charset="-128"/>
            </a:endParaRPr>
          </a:p>
        </p:txBody>
      </p:sp>
      <p:sp>
        <p:nvSpPr>
          <p:cNvPr id="5" name="Footer Placeholder 4"/>
          <p:cNvSpPr>
            <a:spLocks noGrp="1"/>
          </p:cNvSpPr>
          <p:nvPr>
            <p:ph type="ftr" sz="quarter" idx="11"/>
          </p:nvPr>
        </p:nvSpPr>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fontAlgn="base">
              <a:spcBef>
                <a:spcPct val="0"/>
              </a:spcBef>
              <a:spcAft>
                <a:spcPct val="0"/>
              </a:spcAft>
              <a:defRPr/>
            </a:pPr>
            <a:r>
              <a:rPr lang="en-US" sz="1200" smtClean="0">
                <a:solidFill>
                  <a:srgbClr val="FFFF00"/>
                </a:solidFill>
                <a:latin typeface="Arial Unicode MS" pitchFamily="34" charset="-128"/>
              </a:rPr>
              <a:t>Yandell, B. (2002) Practical Data Analysis for Designed Experiments, Chapman &amp; Hall, London</a:t>
            </a:r>
          </a:p>
        </p:txBody>
      </p:sp>
    </p:spTree>
  </p:cSld>
  <p:clrMapOvr>
    <a:masterClrMapping/>
  </p:clrMapOvr>
  <p:transition spd="med">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2" name="Object 2" descr="The analysis of variance table, listing Source, Degrees of Freedom, Effect and Sum of squares, is presented for the bacteria example." title="ANOVA table"/>
          <p:cNvGraphicFramePr>
            <a:graphicFrameLocks noGrp="1" noChangeAspect="1"/>
          </p:cNvGraphicFramePr>
          <p:nvPr>
            <p:ph type="tbl" idx="1"/>
            <p:extLst>
              <p:ext uri="{D42A27DB-BD31-4B8C-83A1-F6EECF244321}">
                <p14:modId xmlns:p14="http://schemas.microsoft.com/office/powerpoint/2010/main" val="3678779205"/>
              </p:ext>
            </p:extLst>
          </p:nvPr>
        </p:nvGraphicFramePr>
        <p:xfrm>
          <a:off x="1066800" y="1447800"/>
          <a:ext cx="6781800" cy="5134537"/>
        </p:xfrm>
        <a:graphic>
          <a:graphicData uri="http://schemas.openxmlformats.org/presentationml/2006/ole">
            <mc:AlternateContent xmlns:mc="http://schemas.openxmlformats.org/markup-compatibility/2006">
              <mc:Choice xmlns:v="urn:schemas-microsoft-com:vml" Requires="v">
                <p:oleObj spid="_x0000_s25613" name="Document" r:id="rId3" imgW="8107577" imgH="6139009" progId="Word.Document.8">
                  <p:embed/>
                </p:oleObj>
              </mc:Choice>
              <mc:Fallback>
                <p:oleObj name="Document" r:id="rId3" imgW="8107577" imgH="6139009" progId="Word.Document.8">
                  <p:embed/>
                  <p:pic>
                    <p:nvPicPr>
                      <p:cNvPr id="0" name="Object 2"/>
                      <p:cNvPicPr>
                        <a:picLocks noChangeAspect="1" noChangeArrowheads="1"/>
                      </p:cNvPicPr>
                      <p:nvPr/>
                    </p:nvPicPr>
                    <p:blipFill>
                      <a:blip r:embed="rId4"/>
                      <a:srcRect/>
                      <a:stretch>
                        <a:fillRect/>
                      </a:stretch>
                    </p:blipFill>
                    <p:spPr bwMode="auto">
                      <a:xfrm>
                        <a:off x="1066800" y="1447800"/>
                        <a:ext cx="6781800" cy="5134537"/>
                      </a:xfrm>
                      <a:prstGeom prst="rect">
                        <a:avLst/>
                      </a:prstGeom>
                      <a:solidFill>
                        <a:schemeClr val="tx2"/>
                      </a:solidFill>
                      <a:ln>
                        <a:noFill/>
                      </a:ln>
                      <a:extLst/>
                    </p:spPr>
                  </p:pic>
                </p:oleObj>
              </mc:Fallback>
            </mc:AlternateContent>
          </a:graphicData>
        </a:graphic>
      </p:graphicFrame>
      <p:sp>
        <p:nvSpPr>
          <p:cNvPr id="2" name="TextBox 1"/>
          <p:cNvSpPr txBox="1"/>
          <p:nvPr/>
        </p:nvSpPr>
        <p:spPr>
          <a:xfrm>
            <a:off x="1676400" y="228600"/>
            <a:ext cx="5791200" cy="769441"/>
          </a:xfrm>
          <a:prstGeom prst="rect">
            <a:avLst/>
          </a:prstGeom>
          <a:noFill/>
        </p:spPr>
        <p:txBody>
          <a:bodyPr wrap="square" rtlCol="0">
            <a:spAutoFit/>
          </a:bodyPr>
          <a:lstStyle/>
          <a:p>
            <a:pPr algn="ctr"/>
            <a:r>
              <a:rPr lang="en-US" sz="4400" dirty="0" smtClean="0">
                <a:solidFill>
                  <a:srgbClr val="FFFF00"/>
                </a:solidFill>
                <a:latin typeface="Arial Unicode MS" panose="020B0604020202020204" pitchFamily="34" charset="-128"/>
                <a:ea typeface="Arial Unicode MS" panose="020B0604020202020204" pitchFamily="34" charset="-128"/>
                <a:cs typeface="Arial Unicode MS" panose="020B0604020202020204" pitchFamily="34" charset="-128"/>
              </a:rPr>
              <a:t>ANOVA Table</a:t>
            </a:r>
            <a:endParaRPr lang="en-US" sz="4400" dirty="0">
              <a:solidFill>
                <a:srgbClr val="FFFF00"/>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8" name="Object 2" descr="The F statistic for a sample effect (effect A, in this case) is defined and stated as having a F distribution with one numerator degree of freedom and n-1 times 2 raised to the power k denominator degrees of freedom." title="F statistic"/>
          <p:cNvGraphicFramePr>
            <a:graphicFrameLocks noChangeAspect="1"/>
          </p:cNvGraphicFramePr>
          <p:nvPr>
            <p:extLst>
              <p:ext uri="{D42A27DB-BD31-4B8C-83A1-F6EECF244321}">
                <p14:modId xmlns:p14="http://schemas.microsoft.com/office/powerpoint/2010/main" val="2109087907"/>
              </p:ext>
            </p:extLst>
          </p:nvPr>
        </p:nvGraphicFramePr>
        <p:xfrm>
          <a:off x="2133600" y="2362200"/>
          <a:ext cx="4267200" cy="941388"/>
        </p:xfrm>
        <a:graphic>
          <a:graphicData uri="http://schemas.openxmlformats.org/presentationml/2006/ole">
            <mc:AlternateContent xmlns:mc="http://schemas.openxmlformats.org/markup-compatibility/2006">
              <mc:Choice xmlns:v="urn:schemas-microsoft-com:vml" Requires="v">
                <p:oleObj spid="_x0000_s26639" name="Equation" r:id="rId4" imgW="1612900" imgH="355600" progId="Equation.3">
                  <p:embed/>
                </p:oleObj>
              </mc:Choice>
              <mc:Fallback>
                <p:oleObj name="Equation" r:id="rId4" imgW="1612900" imgH="355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2362200"/>
                        <a:ext cx="4267200" cy="94138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5059" name="Rectangle 3"/>
          <p:cNvSpPr>
            <a:spLocks noGrp="1" noChangeArrowheads="1"/>
          </p:cNvSpPr>
          <p:nvPr>
            <p:ph idx="1"/>
          </p:nvPr>
        </p:nvSpPr>
        <p:spPr/>
        <p:txBody>
          <a:bodyPr/>
          <a:lstStyle/>
          <a:p>
            <a:pPr eaLnBrk="1" hangingPunct="1">
              <a:defRPr/>
            </a:pPr>
            <a:r>
              <a:rPr lang="en-US" dirty="0" smtClean="0">
                <a:latin typeface="Arial Unicode MS" pitchFamily="34" charset="-128"/>
                <a:ea typeface="ＭＳ Ｐゴシック" pitchFamily="34" charset="-128"/>
              </a:rPr>
              <a:t>With replication (n&gt;1)</a:t>
            </a:r>
          </a:p>
          <a:p>
            <a:pPr eaLnBrk="1" hangingPunct="1">
              <a:defRPr/>
            </a:pPr>
            <a:endParaRPr lang="en-US" dirty="0" smtClean="0">
              <a:latin typeface="Arial Unicode MS" pitchFamily="34" charset="-128"/>
              <a:ea typeface="ＭＳ Ｐゴシック" pitchFamily="34" charset="-128"/>
            </a:endParaRPr>
          </a:p>
          <a:p>
            <a:pPr eaLnBrk="1" hangingPunct="1">
              <a:defRPr/>
            </a:pPr>
            <a:endParaRPr lang="en-US" dirty="0" smtClean="0">
              <a:latin typeface="Arial Unicode MS" pitchFamily="34" charset="-128"/>
              <a:ea typeface="ＭＳ Ｐゴシック" pitchFamily="34" charset="-128"/>
            </a:endParaRPr>
          </a:p>
          <a:p>
            <a:pPr eaLnBrk="1" hangingPunct="1">
              <a:defRPr/>
            </a:pPr>
            <a:r>
              <a:rPr lang="en-US" dirty="0" smtClean="0">
                <a:latin typeface="Arial Unicode MS" pitchFamily="34" charset="-128"/>
                <a:ea typeface="ＭＳ Ｐゴシック" pitchFamily="34" charset="-128"/>
              </a:rPr>
              <a:t>Without replication (k large)</a:t>
            </a:r>
          </a:p>
          <a:p>
            <a:pPr lvl="1" eaLnBrk="1" hangingPunct="1">
              <a:defRPr/>
            </a:pPr>
            <a:r>
              <a:rPr lang="en-US" dirty="0" smtClean="0">
                <a:latin typeface="Arial Unicode MS" pitchFamily="34" charset="-128"/>
                <a:ea typeface="ＭＳ Ｐゴシック" pitchFamily="34" charset="-128"/>
              </a:rPr>
              <a:t>Claim higher-order interactions are negligible and pool them</a:t>
            </a:r>
          </a:p>
          <a:p>
            <a:pPr lvl="1" eaLnBrk="1" hangingPunct="1">
              <a:defRPr/>
            </a:pPr>
            <a:r>
              <a:rPr lang="en-US" dirty="0" smtClean="0">
                <a:latin typeface="Arial Unicode MS" pitchFamily="34" charset="-128"/>
                <a:ea typeface="ＭＳ Ｐゴシック" pitchFamily="34" charset="-128"/>
              </a:rPr>
              <a:t>For k=6, if 3-way (and higher) interactions are negligible, 42 </a:t>
            </a:r>
            <a:r>
              <a:rPr lang="en-US" dirty="0" err="1" smtClean="0">
                <a:latin typeface="Arial Unicode MS" pitchFamily="34" charset="-128"/>
                <a:ea typeface="ＭＳ Ｐゴシック" pitchFamily="34" charset="-128"/>
              </a:rPr>
              <a:t>d.f.</a:t>
            </a:r>
            <a:r>
              <a:rPr lang="en-US" dirty="0" smtClean="0">
                <a:latin typeface="Arial Unicode MS" pitchFamily="34" charset="-128"/>
                <a:ea typeface="ＭＳ Ｐゴシック" pitchFamily="34" charset="-128"/>
              </a:rPr>
              <a:t> would be available for error </a:t>
            </a:r>
          </a:p>
          <a:p>
            <a:pPr eaLnBrk="1" hangingPunct="1">
              <a:defRPr/>
            </a:pPr>
            <a:endParaRPr lang="en-US" dirty="0" smtClean="0">
              <a:latin typeface="Arial Unicode MS" pitchFamily="34" charset="-128"/>
              <a:ea typeface="ＭＳ Ｐゴシック" pitchFamily="34" charset="-128"/>
            </a:endParaRPr>
          </a:p>
        </p:txBody>
      </p:sp>
      <p:sp>
        <p:nvSpPr>
          <p:cNvPr id="45058" name="Rectangle 2"/>
          <p:cNvSpPr>
            <a:spLocks noGrp="1" noChangeArrowheads="1"/>
          </p:cNvSpPr>
          <p:nvPr>
            <p:ph type="title"/>
          </p:nvPr>
        </p:nvSpPr>
        <p:spPr/>
        <p:txBody>
          <a:bodyPr/>
          <a:lstStyle/>
          <a:p>
            <a:pPr eaLnBrk="1" hangingPunct="1">
              <a:defRPr/>
            </a:pPr>
            <a:r>
              <a:rPr lang="en-US"/>
              <a:t>Testing Effects</a:t>
            </a:r>
          </a:p>
        </p:txBody>
      </p:sp>
    </p:spTree>
  </p:cSld>
  <p:clrMapOvr>
    <a:masterClrMapping/>
  </p:clrMapOvr>
  <p:transition spd="med">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52" name="Object 2" descr="An expression is provided for the variance of each of the model's effects." title="Effect variance"/>
          <p:cNvGraphicFramePr>
            <a:graphicFrameLocks noChangeAspect="1"/>
          </p:cNvGraphicFramePr>
          <p:nvPr>
            <p:extLst>
              <p:ext uri="{D42A27DB-BD31-4B8C-83A1-F6EECF244321}">
                <p14:modId xmlns:p14="http://schemas.microsoft.com/office/powerpoint/2010/main" val="3114550913"/>
              </p:ext>
            </p:extLst>
          </p:nvPr>
        </p:nvGraphicFramePr>
        <p:xfrm>
          <a:off x="3962400" y="4572000"/>
          <a:ext cx="1524000" cy="1474788"/>
        </p:xfrm>
        <a:graphic>
          <a:graphicData uri="http://schemas.openxmlformats.org/presentationml/2006/ole">
            <mc:AlternateContent xmlns:mc="http://schemas.openxmlformats.org/markup-compatibility/2006">
              <mc:Choice xmlns:v="urn:schemas-microsoft-com:vml" Requires="v">
                <p:oleObj spid="_x0000_s27663" name="Equation" r:id="rId3" imgW="393700" imgH="381000" progId="Equation.3">
                  <p:embed/>
                </p:oleObj>
              </mc:Choice>
              <mc:Fallback>
                <p:oleObj name="Equation" r:id="rId3" imgW="393700" imgH="3810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4572000"/>
                        <a:ext cx="1524000" cy="147478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083" name="Rectangle 3"/>
          <p:cNvSpPr>
            <a:spLocks noGrp="1" noChangeArrowheads="1"/>
          </p:cNvSpPr>
          <p:nvPr>
            <p:ph idx="1"/>
          </p:nvPr>
        </p:nvSpPr>
        <p:spPr/>
        <p:txBody>
          <a:bodyPr/>
          <a:lstStyle/>
          <a:p>
            <a:pPr eaLnBrk="1" hangingPunct="1">
              <a:defRPr/>
            </a:pPr>
            <a:r>
              <a:rPr lang="en-US" dirty="0" smtClean="0">
                <a:latin typeface="Arial Unicode MS" pitchFamily="34" charset="-128"/>
                <a:ea typeface="ＭＳ Ｐゴシック" pitchFamily="34" charset="-128"/>
              </a:rPr>
              <a:t>Without replication--Normal Probability Plots</a:t>
            </a:r>
          </a:p>
          <a:p>
            <a:pPr lvl="1" eaLnBrk="1" hangingPunct="1">
              <a:defRPr/>
            </a:pPr>
            <a:r>
              <a:rPr lang="en-US" dirty="0" smtClean="0">
                <a:latin typeface="Arial Unicode MS" pitchFamily="34" charset="-128"/>
                <a:ea typeface="ＭＳ Ｐゴシック" pitchFamily="34" charset="-128"/>
              </a:rPr>
              <a:t>If none of the effects is significant, the effects are orthogonal normal random variables with mean 0 and variance</a:t>
            </a:r>
          </a:p>
          <a:p>
            <a:pPr lvl="1" eaLnBrk="1" hangingPunct="1">
              <a:defRPr/>
            </a:pPr>
            <a:endParaRPr lang="en-US" dirty="0" smtClean="0">
              <a:latin typeface="Arial Unicode MS" pitchFamily="34" charset="-128"/>
              <a:ea typeface="ＭＳ Ｐゴシック" pitchFamily="34" charset="-128"/>
            </a:endParaRPr>
          </a:p>
        </p:txBody>
      </p:sp>
      <p:sp>
        <p:nvSpPr>
          <p:cNvPr id="46082" name="Rectangle 2"/>
          <p:cNvSpPr>
            <a:spLocks noGrp="1" noChangeArrowheads="1"/>
          </p:cNvSpPr>
          <p:nvPr>
            <p:ph type="title"/>
          </p:nvPr>
        </p:nvSpPr>
        <p:spPr/>
        <p:txBody>
          <a:bodyPr/>
          <a:lstStyle/>
          <a:p>
            <a:pPr eaLnBrk="1" hangingPunct="1">
              <a:defRPr/>
            </a:pPr>
            <a:r>
              <a:rPr lang="en-US" dirty="0" smtClean="0"/>
              <a:t>Testing Without Replication</a:t>
            </a:r>
            <a:endParaRPr lang="en-US" dirty="0"/>
          </a:p>
        </p:txBody>
      </p:sp>
    </p:spTree>
  </p:cSld>
  <p:clrMapOvr>
    <a:masterClrMapping/>
  </p:clrMapOvr>
  <p:transition spd="med">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US" dirty="0" smtClean="0"/>
              <a:t>Normal Probability Plots</a:t>
            </a:r>
            <a:endParaRPr lang="en-US" dirty="0"/>
          </a:p>
        </p:txBody>
      </p:sp>
      <p:sp>
        <p:nvSpPr>
          <p:cNvPr id="47107" name="Rectangle 3"/>
          <p:cNvSpPr>
            <a:spLocks noGrp="1" noChangeArrowheads="1"/>
          </p:cNvSpPr>
          <p:nvPr>
            <p:ph idx="1"/>
          </p:nvPr>
        </p:nvSpPr>
        <p:spPr/>
        <p:txBody>
          <a:bodyPr/>
          <a:lstStyle/>
          <a:p>
            <a:pPr eaLnBrk="1" hangingPunct="1">
              <a:defRPr/>
            </a:pPr>
            <a:r>
              <a:rPr lang="en-US" smtClean="0">
                <a:latin typeface="Arial Unicode MS" pitchFamily="34" charset="-128"/>
                <a:ea typeface="ＭＳ Ｐゴシック" pitchFamily="34" charset="-128"/>
              </a:rPr>
              <a:t>Because the effects are normal, they are also independent</a:t>
            </a:r>
          </a:p>
          <a:p>
            <a:pPr eaLnBrk="1" hangingPunct="1">
              <a:defRPr/>
            </a:pPr>
            <a:r>
              <a:rPr lang="en-US" smtClean="0">
                <a:latin typeface="Arial Unicode MS" pitchFamily="34" charset="-128"/>
                <a:ea typeface="ＭＳ Ｐゴシック" pitchFamily="34" charset="-128"/>
              </a:rPr>
              <a:t>IID normal effects can be “tested” using a normal probability plot (Minitab Example)</a:t>
            </a:r>
          </a:p>
          <a:p>
            <a:pPr eaLnBrk="1" hangingPunct="1">
              <a:defRPr/>
            </a:pPr>
            <a:r>
              <a:rPr lang="en-US" smtClean="0">
                <a:latin typeface="Arial Unicode MS" pitchFamily="34" charset="-128"/>
                <a:ea typeface="ＭＳ Ｐゴシック" pitchFamily="34" charset="-128"/>
              </a:rPr>
              <a:t>Yandell uses a half-normal plot</a:t>
            </a:r>
          </a:p>
          <a:p>
            <a:pPr eaLnBrk="1" hangingPunct="1">
              <a:defRPr/>
            </a:pPr>
            <a:r>
              <a:rPr lang="en-US" smtClean="0">
                <a:latin typeface="Arial Unicode MS" pitchFamily="34" charset="-128"/>
                <a:ea typeface="ＭＳ Ｐゴシック" pitchFamily="34" charset="-128"/>
              </a:rPr>
              <a:t>You can pool values on the line as error and construct an ANOVA table</a:t>
            </a:r>
          </a:p>
        </p:txBody>
      </p:sp>
    </p:spTree>
  </p:cSld>
  <p:clrMapOvr>
    <a:masterClrMapping/>
  </p:clrMapOvr>
  <p:transition spd="med">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dirty="0" err="1" smtClean="0"/>
              <a:t>Lenth’s</a:t>
            </a:r>
            <a:r>
              <a:rPr lang="en-US" dirty="0" smtClean="0"/>
              <a:t> Test</a:t>
            </a:r>
            <a:endParaRPr lang="en-US" dirty="0"/>
          </a:p>
        </p:txBody>
      </p:sp>
      <p:sp>
        <p:nvSpPr>
          <p:cNvPr id="48131" name="Rectangle 3"/>
          <p:cNvSpPr>
            <a:spLocks noGrp="1" noChangeArrowheads="1"/>
          </p:cNvSpPr>
          <p:nvPr>
            <p:ph idx="1"/>
          </p:nvPr>
        </p:nvSpPr>
        <p:spPr/>
        <p:txBody>
          <a:bodyPr/>
          <a:lstStyle/>
          <a:p>
            <a:pPr eaLnBrk="1" hangingPunct="1">
              <a:defRPr/>
            </a:pPr>
            <a:r>
              <a:rPr lang="en-US" dirty="0" err="1" smtClean="0">
                <a:latin typeface="Arial Unicode MS" pitchFamily="34" charset="-128"/>
                <a:ea typeface="ＭＳ Ｐゴシック" pitchFamily="34" charset="-128"/>
              </a:rPr>
              <a:t>Lenth</a:t>
            </a:r>
            <a:r>
              <a:rPr lang="en-US" dirty="0" smtClean="0">
                <a:latin typeface="Arial Unicode MS" pitchFamily="34" charset="-128"/>
                <a:ea typeface="ＭＳ Ｐゴシック" pitchFamily="34" charset="-128"/>
              </a:rPr>
              <a:t> (1989) developed a more formal test of effects. </a:t>
            </a:r>
          </a:p>
          <a:p>
            <a:pPr eaLnBrk="1" hangingPunct="1">
              <a:defRPr/>
            </a:pPr>
            <a:r>
              <a:rPr lang="en-US" dirty="0" smtClean="0">
                <a:latin typeface="Arial Unicode MS" pitchFamily="34" charset="-128"/>
                <a:ea typeface="ＭＳ Ｐゴシック" pitchFamily="34" charset="-128"/>
              </a:rPr>
              <a:t>Denote the effects by </a:t>
            </a:r>
            <a:r>
              <a:rPr lang="en-US" dirty="0" err="1" smtClean="0">
                <a:latin typeface="Arial Unicode MS" pitchFamily="34" charset="-128"/>
                <a:ea typeface="ＭＳ Ｐゴシック" pitchFamily="34" charset="-128"/>
              </a:rPr>
              <a:t>e</a:t>
            </a:r>
            <a:r>
              <a:rPr lang="en-US" baseline="-25000" dirty="0" err="1" smtClean="0">
                <a:latin typeface="Arial Unicode MS" pitchFamily="34" charset="-128"/>
                <a:ea typeface="ＭＳ Ｐゴシック" pitchFamily="34" charset="-128"/>
              </a:rPr>
              <a:t>i</a:t>
            </a:r>
            <a:r>
              <a:rPr lang="en-US" dirty="0" smtClean="0">
                <a:latin typeface="Arial Unicode MS" pitchFamily="34" charset="-128"/>
                <a:ea typeface="ＭＳ Ｐゴシック" pitchFamily="34" charset="-128"/>
              </a:rPr>
              <a:t>, </a:t>
            </a:r>
            <a:r>
              <a:rPr lang="en-US" dirty="0" err="1" smtClean="0">
                <a:latin typeface="Arial Unicode MS" pitchFamily="34" charset="-128"/>
                <a:ea typeface="ＭＳ Ｐゴシック" pitchFamily="34" charset="-128"/>
              </a:rPr>
              <a:t>i</a:t>
            </a:r>
            <a:r>
              <a:rPr lang="en-US" dirty="0" smtClean="0">
                <a:latin typeface="Arial Unicode MS" pitchFamily="34" charset="-128"/>
                <a:ea typeface="ＭＳ Ｐゴシック" pitchFamily="34" charset="-128"/>
              </a:rPr>
              <a:t>=1,…,m (m=2</a:t>
            </a:r>
            <a:r>
              <a:rPr lang="en-US" baseline="30000" dirty="0" smtClean="0">
                <a:latin typeface="Arial Unicode MS" pitchFamily="34" charset="-128"/>
                <a:ea typeface="ＭＳ Ｐゴシック" pitchFamily="34" charset="-128"/>
              </a:rPr>
              <a:t>k</a:t>
            </a:r>
            <a:r>
              <a:rPr lang="en-US" dirty="0" smtClean="0">
                <a:latin typeface="Arial Unicode MS" pitchFamily="34" charset="-128"/>
                <a:ea typeface="ＭＳ Ｐゴシック" pitchFamily="34" charset="-128"/>
              </a:rPr>
              <a:t>-1 for 2</a:t>
            </a:r>
            <a:r>
              <a:rPr lang="en-US" baseline="30000" dirty="0" smtClean="0">
                <a:latin typeface="Arial Unicode MS" pitchFamily="34" charset="-128"/>
                <a:ea typeface="ＭＳ Ｐゴシック" pitchFamily="34" charset="-128"/>
              </a:rPr>
              <a:t>k</a:t>
            </a:r>
            <a:r>
              <a:rPr lang="en-US" dirty="0" smtClean="0">
                <a:latin typeface="Arial Unicode MS" pitchFamily="34" charset="-128"/>
                <a:ea typeface="ＭＳ Ｐゴシック" pitchFamily="34" charset="-128"/>
              </a:rPr>
              <a:t> designs).</a:t>
            </a:r>
          </a:p>
          <a:p>
            <a:pPr eaLnBrk="1" hangingPunct="1">
              <a:defRPr/>
            </a:pPr>
            <a:r>
              <a:rPr lang="en-US" dirty="0" smtClean="0">
                <a:latin typeface="Arial Unicode MS" pitchFamily="34" charset="-128"/>
                <a:ea typeface="ＭＳ Ｐゴシック" pitchFamily="34" charset="-128"/>
              </a:rPr>
              <a:t>We say that the </a:t>
            </a:r>
            <a:r>
              <a:rPr lang="en-US" dirty="0" err="1" smtClean="0">
                <a:latin typeface="Arial Unicode MS" pitchFamily="34" charset="-128"/>
                <a:ea typeface="ＭＳ Ｐゴシック" pitchFamily="34" charset="-128"/>
              </a:rPr>
              <a:t>e</a:t>
            </a:r>
            <a:r>
              <a:rPr lang="en-US" baseline="-25000" dirty="0" err="1" smtClean="0">
                <a:latin typeface="Arial Unicode MS" pitchFamily="34" charset="-128"/>
                <a:ea typeface="ＭＳ Ｐゴシック" pitchFamily="34" charset="-128"/>
              </a:rPr>
              <a:t>i</a:t>
            </a:r>
            <a:r>
              <a:rPr lang="en-US" dirty="0" err="1" smtClean="0">
                <a:latin typeface="Arial Unicode MS" pitchFamily="34" charset="-128"/>
                <a:ea typeface="ＭＳ Ｐゴシック" pitchFamily="34" charset="-128"/>
              </a:rPr>
              <a:t>’s</a:t>
            </a:r>
            <a:r>
              <a:rPr lang="en-US" dirty="0" smtClean="0">
                <a:latin typeface="Arial Unicode MS" pitchFamily="34" charset="-128"/>
                <a:ea typeface="ＭＳ Ｐゴシック" pitchFamily="34" charset="-128"/>
              </a:rPr>
              <a:t> are </a:t>
            </a:r>
            <a:r>
              <a:rPr lang="en-US" dirty="0" err="1" smtClean="0">
                <a:latin typeface="Arial Unicode MS" pitchFamily="34" charset="-128"/>
                <a:ea typeface="ＭＳ Ｐゴシック" pitchFamily="34" charset="-128"/>
              </a:rPr>
              <a:t>iid</a:t>
            </a:r>
            <a:r>
              <a:rPr lang="en-US" dirty="0" smtClean="0">
                <a:latin typeface="Arial Unicode MS" pitchFamily="34" charset="-128"/>
                <a:ea typeface="ＭＳ Ｐゴシック" pitchFamily="34" charset="-128"/>
              </a:rPr>
              <a:t> N(0,</a:t>
            </a:r>
            <a:r>
              <a:rPr lang="en-US" dirty="0" smtClean="0">
                <a:latin typeface="Symbol" pitchFamily="18" charset="2"/>
                <a:ea typeface="ＭＳ Ｐゴシック" pitchFamily="34" charset="-128"/>
              </a:rPr>
              <a:t>t</a:t>
            </a:r>
            <a:r>
              <a:rPr lang="en-US" baseline="30000" dirty="0" smtClean="0">
                <a:latin typeface="Symbol" pitchFamily="18" charset="2"/>
                <a:ea typeface="ＭＳ Ｐゴシック" pitchFamily="34" charset="-128"/>
              </a:rPr>
              <a:t>2</a:t>
            </a:r>
            <a:r>
              <a:rPr lang="en-US" dirty="0" smtClean="0">
                <a:latin typeface="Arial Unicode MS" pitchFamily="34" charset="-128"/>
                <a:ea typeface="ＭＳ Ｐゴシック" pitchFamily="34" charset="-128"/>
              </a:rPr>
              <a:t>), where </a:t>
            </a:r>
            <a:r>
              <a:rPr lang="en-US" dirty="0" smtClean="0">
                <a:latin typeface="Symbol" pitchFamily="18" charset="2"/>
                <a:ea typeface="ＭＳ Ｐゴシック" pitchFamily="34" charset="-128"/>
              </a:rPr>
              <a:t>t </a:t>
            </a:r>
            <a:r>
              <a:rPr lang="en-US" dirty="0" smtClean="0">
                <a:latin typeface="Arial Unicode MS" pitchFamily="34" charset="-128"/>
                <a:ea typeface="ＭＳ Ｐゴシック" pitchFamily="34" charset="-128"/>
              </a:rPr>
              <a:t>is their common standard error.</a:t>
            </a:r>
            <a:endParaRPr lang="en-US" baseline="-25000" dirty="0" smtClean="0">
              <a:latin typeface="Arial Unicode MS" pitchFamily="34" charset="-128"/>
              <a:ea typeface="ＭＳ Ｐゴシック" pitchFamily="34" charset="-128"/>
            </a:endParaRPr>
          </a:p>
        </p:txBody>
      </p:sp>
    </p:spTree>
  </p:cSld>
  <p:clrMapOvr>
    <a:masterClrMapping/>
  </p:clrMapOvr>
  <p:transition spd="med">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24" name="Object 2" descr="Two different estimates of experimental error are provided, s underscore 0, and PSE (Pseudo standard error).  The latter is more robust." title="Estimates of experimental error"/>
          <p:cNvGraphicFramePr>
            <a:graphicFrameLocks noChangeAspect="1"/>
          </p:cNvGraphicFramePr>
          <p:nvPr>
            <p:extLst>
              <p:ext uri="{D42A27DB-BD31-4B8C-83A1-F6EECF244321}">
                <p14:modId xmlns:p14="http://schemas.microsoft.com/office/powerpoint/2010/main" val="3598128861"/>
              </p:ext>
            </p:extLst>
          </p:nvPr>
        </p:nvGraphicFramePr>
        <p:xfrm>
          <a:off x="2003425" y="3536950"/>
          <a:ext cx="4445000" cy="2044700"/>
        </p:xfrm>
        <a:graphic>
          <a:graphicData uri="http://schemas.openxmlformats.org/presentationml/2006/ole">
            <mc:AlternateContent xmlns:mc="http://schemas.openxmlformats.org/markup-compatibility/2006">
              <mc:Choice xmlns:v="urn:schemas-microsoft-com:vml" Requires="v">
                <p:oleObj spid="_x0000_s30735" name="Equation" r:id="rId4" imgW="1269720" imgH="583920" progId="Equation.3">
                  <p:embed/>
                </p:oleObj>
              </mc:Choice>
              <mc:Fallback>
                <p:oleObj name="Equation" r:id="rId4" imgW="1269720" imgH="58392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03425" y="3536950"/>
                        <a:ext cx="4445000" cy="20447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9155" name="Rectangle 3"/>
          <p:cNvSpPr>
            <a:spLocks noGrp="1" noChangeArrowheads="1"/>
          </p:cNvSpPr>
          <p:nvPr>
            <p:ph idx="1"/>
          </p:nvPr>
        </p:nvSpPr>
        <p:spPr/>
        <p:txBody>
          <a:bodyPr/>
          <a:lstStyle/>
          <a:p>
            <a:pPr eaLnBrk="1" hangingPunct="1">
              <a:defRPr/>
            </a:pPr>
            <a:r>
              <a:rPr lang="en-US" dirty="0" err="1" smtClean="0">
                <a:latin typeface="Arial Unicode MS" pitchFamily="34" charset="-128"/>
                <a:ea typeface="ＭＳ Ｐゴシック" pitchFamily="34" charset="-128"/>
              </a:rPr>
              <a:t>Lenth</a:t>
            </a:r>
            <a:r>
              <a:rPr lang="en-US" dirty="0" smtClean="0">
                <a:latin typeface="Arial Unicode MS" pitchFamily="34" charset="-128"/>
                <a:ea typeface="ＭＳ Ｐゴシック" pitchFamily="34" charset="-128"/>
              </a:rPr>
              <a:t> develops two estimates of the common standard error, </a:t>
            </a:r>
            <a:r>
              <a:rPr lang="en-US" dirty="0" smtClean="0">
                <a:latin typeface="Symbol" pitchFamily="18" charset="2"/>
                <a:ea typeface="ＭＳ Ｐゴシック" pitchFamily="34" charset="-128"/>
              </a:rPr>
              <a:t>t</a:t>
            </a:r>
            <a:r>
              <a:rPr lang="en-US" dirty="0" smtClean="0">
                <a:latin typeface="Arial Unicode MS" pitchFamily="34" charset="-128"/>
                <a:ea typeface="ＭＳ Ｐゴシック" pitchFamily="34" charset="-128"/>
              </a:rPr>
              <a:t>, of the </a:t>
            </a:r>
            <a:r>
              <a:rPr lang="en-US" dirty="0" err="1" smtClean="0">
                <a:latin typeface="Arial Unicode MS" pitchFamily="34" charset="-128"/>
                <a:ea typeface="ＭＳ Ｐゴシック" pitchFamily="34" charset="-128"/>
              </a:rPr>
              <a:t>e</a:t>
            </a:r>
            <a:r>
              <a:rPr lang="en-US" baseline="-25000" dirty="0" err="1" smtClean="0">
                <a:latin typeface="Arial Unicode MS" pitchFamily="34" charset="-128"/>
                <a:ea typeface="ＭＳ Ｐゴシック" pitchFamily="34" charset="-128"/>
              </a:rPr>
              <a:t>i</a:t>
            </a:r>
            <a:r>
              <a:rPr lang="en-US" dirty="0" err="1" smtClean="0">
                <a:latin typeface="Arial Unicode MS" pitchFamily="34" charset="-128"/>
                <a:ea typeface="ＭＳ Ｐゴシック" pitchFamily="34" charset="-128"/>
              </a:rPr>
              <a:t>’s</a:t>
            </a:r>
            <a:r>
              <a:rPr lang="en-US" dirty="0" smtClean="0">
                <a:latin typeface="Arial Unicode MS" pitchFamily="34" charset="-128"/>
                <a:ea typeface="ＭＳ Ｐゴシック" pitchFamily="34" charset="-128"/>
              </a:rPr>
              <a:t>:</a:t>
            </a:r>
            <a:endParaRPr lang="en-US" baseline="-25000" dirty="0" smtClean="0">
              <a:latin typeface="Arial Unicode MS" pitchFamily="34" charset="-128"/>
              <a:ea typeface="ＭＳ Ｐゴシック" pitchFamily="34" charset="-128"/>
            </a:endParaRPr>
          </a:p>
        </p:txBody>
      </p:sp>
      <p:sp>
        <p:nvSpPr>
          <p:cNvPr id="49154" name="Rectangle 2"/>
          <p:cNvSpPr>
            <a:spLocks noGrp="1" noChangeArrowheads="1"/>
          </p:cNvSpPr>
          <p:nvPr>
            <p:ph type="title"/>
          </p:nvPr>
        </p:nvSpPr>
        <p:spPr/>
        <p:txBody>
          <a:bodyPr/>
          <a:lstStyle/>
          <a:p>
            <a:pPr eaLnBrk="1" hangingPunct="1">
              <a:defRPr/>
            </a:pPr>
            <a:r>
              <a:rPr lang="en-US" dirty="0" smtClean="0"/>
              <a:t>Experimental Error Estimates</a:t>
            </a:r>
            <a:endParaRPr lang="en-US" dirty="0"/>
          </a:p>
        </p:txBody>
      </p:sp>
    </p:spTree>
  </p:cSld>
  <p:clrMapOvr>
    <a:masterClrMapping/>
  </p:clrMapOvr>
  <p:transition spd="med">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48" name="Object 2" descr="Two different expressions are provided for a margin of error test of estimated effects; both are based on a t-distribution.  The latter accounts for simultaneous testing of all effects." title="Margins of Error"/>
          <p:cNvGraphicFramePr>
            <a:graphicFrameLocks noChangeAspect="1"/>
          </p:cNvGraphicFramePr>
          <p:nvPr>
            <p:extLst>
              <p:ext uri="{D42A27DB-BD31-4B8C-83A1-F6EECF244321}">
                <p14:modId xmlns:p14="http://schemas.microsoft.com/office/powerpoint/2010/main" val="2861233530"/>
              </p:ext>
            </p:extLst>
          </p:nvPr>
        </p:nvGraphicFramePr>
        <p:xfrm>
          <a:off x="1524000" y="3810000"/>
          <a:ext cx="6553200" cy="2678113"/>
        </p:xfrm>
        <a:graphic>
          <a:graphicData uri="http://schemas.openxmlformats.org/presentationml/2006/ole">
            <mc:AlternateContent xmlns:mc="http://schemas.openxmlformats.org/markup-compatibility/2006">
              <mc:Choice xmlns:v="urn:schemas-microsoft-com:vml" Requires="v">
                <p:oleObj spid="_x0000_s31759" name="Equation" r:id="rId4" imgW="2362200" imgH="965200" progId="Equation.3">
                  <p:embed/>
                </p:oleObj>
              </mc:Choice>
              <mc:Fallback>
                <p:oleObj name="Equation" r:id="rId4" imgW="2362200" imgH="9652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3810000"/>
                        <a:ext cx="6553200" cy="267811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0179" name="Rectangle 3"/>
          <p:cNvSpPr>
            <a:spLocks noGrp="1" noChangeArrowheads="1"/>
          </p:cNvSpPr>
          <p:nvPr>
            <p:ph idx="1"/>
          </p:nvPr>
        </p:nvSpPr>
        <p:spPr/>
        <p:txBody>
          <a:bodyPr/>
          <a:lstStyle/>
          <a:p>
            <a:pPr eaLnBrk="1" hangingPunct="1">
              <a:defRPr/>
            </a:pPr>
            <a:r>
              <a:rPr lang="en-US" dirty="0" smtClean="0">
                <a:latin typeface="Arial Unicode MS" pitchFamily="34" charset="-128"/>
                <a:ea typeface="ＭＳ Ｐゴシック" pitchFamily="34" charset="-128"/>
              </a:rPr>
              <a:t>Though both are consistent estimates, PSE is more robust</a:t>
            </a:r>
          </a:p>
          <a:p>
            <a:pPr eaLnBrk="1" hangingPunct="1">
              <a:defRPr/>
            </a:pPr>
            <a:r>
              <a:rPr lang="en-US" dirty="0" smtClean="0">
                <a:latin typeface="Arial Unicode MS" pitchFamily="34" charset="-128"/>
                <a:ea typeface="ＭＳ Ｐゴシック" pitchFamily="34" charset="-128"/>
              </a:rPr>
              <a:t>The following terms (margins </a:t>
            </a:r>
            <a:r>
              <a:rPr lang="en-US" smtClean="0">
                <a:latin typeface="Arial Unicode MS" pitchFamily="34" charset="-128"/>
                <a:ea typeface="ＭＳ Ｐゴシック" pitchFamily="34" charset="-128"/>
              </a:rPr>
              <a:t>of error) are </a:t>
            </a:r>
            <a:r>
              <a:rPr lang="en-US" dirty="0" smtClean="0">
                <a:latin typeface="Arial Unicode MS" pitchFamily="34" charset="-128"/>
                <a:ea typeface="ＭＳ Ｐゴシック" pitchFamily="34" charset="-128"/>
              </a:rPr>
              <a:t>used to test effects</a:t>
            </a:r>
            <a:endParaRPr lang="en-US" baseline="-25000" dirty="0" smtClean="0">
              <a:latin typeface="Arial Unicode MS" pitchFamily="34" charset="-128"/>
              <a:ea typeface="ＭＳ Ｐゴシック" pitchFamily="34" charset="-128"/>
            </a:endParaRPr>
          </a:p>
        </p:txBody>
      </p:sp>
      <p:sp>
        <p:nvSpPr>
          <p:cNvPr id="50178" name="Rectangle 2"/>
          <p:cNvSpPr>
            <a:spLocks noGrp="1" noChangeArrowheads="1"/>
          </p:cNvSpPr>
          <p:nvPr>
            <p:ph type="title"/>
          </p:nvPr>
        </p:nvSpPr>
        <p:spPr/>
        <p:txBody>
          <a:bodyPr/>
          <a:lstStyle/>
          <a:p>
            <a:pPr eaLnBrk="1" hangingPunct="1">
              <a:defRPr/>
            </a:pPr>
            <a:r>
              <a:rPr lang="en-US" dirty="0" smtClean="0"/>
              <a:t>Margins of Error</a:t>
            </a:r>
            <a:endParaRPr lang="en-US" dirty="0"/>
          </a:p>
        </p:txBody>
      </p:sp>
    </p:spTree>
  </p:cSld>
  <p:clrMapOvr>
    <a:masterClrMapping/>
  </p:clrMapOvr>
  <p:transition spd="med">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dirty="0" smtClean="0"/>
              <a:t>Testing with Margins of Error</a:t>
            </a:r>
            <a:br>
              <a:rPr lang="en-US" dirty="0" smtClean="0"/>
            </a:br>
            <a:endParaRPr lang="en-US" dirty="0"/>
          </a:p>
        </p:txBody>
      </p:sp>
      <p:sp>
        <p:nvSpPr>
          <p:cNvPr id="51203" name="Rectangle 3"/>
          <p:cNvSpPr>
            <a:spLocks noGrp="1" noChangeArrowheads="1"/>
          </p:cNvSpPr>
          <p:nvPr>
            <p:ph idx="1"/>
          </p:nvPr>
        </p:nvSpPr>
        <p:spPr/>
        <p:txBody>
          <a:bodyPr/>
          <a:lstStyle/>
          <a:p>
            <a:pPr eaLnBrk="1" hangingPunct="1">
              <a:defRPr/>
            </a:pPr>
            <a:r>
              <a:rPr lang="en-US" dirty="0"/>
              <a:t>The </a:t>
            </a:r>
            <a:r>
              <a:rPr lang="en-US" dirty="0" err="1"/>
              <a:t>df</a:t>
            </a:r>
            <a:r>
              <a:rPr lang="en-US" dirty="0"/>
              <a:t> term was developed from a study of the empirical distribution of PSE</a:t>
            </a:r>
            <a:r>
              <a:rPr lang="en-US" baseline="30000" dirty="0"/>
              <a:t>2</a:t>
            </a:r>
            <a:endParaRPr lang="en-US" dirty="0"/>
          </a:p>
          <a:p>
            <a:pPr eaLnBrk="1" hangingPunct="1">
              <a:defRPr/>
            </a:pPr>
            <a:r>
              <a:rPr lang="en-US" dirty="0"/>
              <a:t>ME is a 1-</a:t>
            </a:r>
            <a:r>
              <a:rPr lang="en-US" dirty="0">
                <a:latin typeface="Symbol" pitchFamily="1" charset="2"/>
              </a:rPr>
              <a:t>a </a:t>
            </a:r>
            <a:r>
              <a:rPr lang="en-US" dirty="0"/>
              <a:t>confidence bound for the absolute value of a single effect</a:t>
            </a:r>
          </a:p>
          <a:p>
            <a:pPr eaLnBrk="1" hangingPunct="1">
              <a:defRPr/>
            </a:pPr>
            <a:r>
              <a:rPr lang="en-US" dirty="0"/>
              <a:t>SME is an exact (since the effects are independent) simultaneous 1-</a:t>
            </a:r>
            <a:r>
              <a:rPr lang="en-US" dirty="0">
                <a:latin typeface="Symbol" pitchFamily="1" charset="2"/>
              </a:rPr>
              <a:t>a</a:t>
            </a:r>
            <a:r>
              <a:rPr lang="en-US" dirty="0"/>
              <a:t> confidence bound for all </a:t>
            </a:r>
            <a:r>
              <a:rPr lang="en-US" i="1" dirty="0"/>
              <a:t>m</a:t>
            </a:r>
            <a:r>
              <a:rPr lang="en-US" dirty="0"/>
              <a:t> effects</a:t>
            </a: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defRPr/>
            </a:pPr>
            <a:r>
              <a:rPr lang="en-US" dirty="0" smtClean="0"/>
              <a:t>Bacteria Response Table</a:t>
            </a:r>
            <a:endParaRPr lang="en-US" dirty="0"/>
          </a:p>
        </p:txBody>
      </p:sp>
      <p:graphicFrame>
        <p:nvGraphicFramePr>
          <p:cNvPr id="52270" name="Group 46" descr="Beak length is tabulated as a function of Bacteria, Temperature and Inoculation" title="Response Table"/>
          <p:cNvGraphicFramePr>
            <a:graphicFrameLocks noGrp="1"/>
          </p:cNvGraphicFramePr>
          <p:nvPr>
            <p:ph type="tbl" idx="1"/>
            <p:extLst>
              <p:ext uri="{D42A27DB-BD31-4B8C-83A1-F6EECF244321}">
                <p14:modId xmlns:p14="http://schemas.microsoft.com/office/powerpoint/2010/main" val="1261944179"/>
              </p:ext>
            </p:extLst>
          </p:nvPr>
        </p:nvGraphicFramePr>
        <p:xfrm>
          <a:off x="1295400" y="1981200"/>
          <a:ext cx="6218238" cy="4114801"/>
        </p:xfrm>
        <a:graphic>
          <a:graphicData uri="http://schemas.openxmlformats.org/drawingml/2006/table">
            <a:tbl>
              <a:tblPr firstRow="1"/>
              <a:tblGrid>
                <a:gridCol w="1554163"/>
                <a:gridCol w="1554162"/>
                <a:gridCol w="1555750"/>
                <a:gridCol w="1554163"/>
              </a:tblGrid>
              <a:tr h="8223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Times" pitchFamily="1" charset="0"/>
                        </a:rPr>
                        <a:t>Bacteria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pitchFamily="1" charset="0"/>
                        </a:rPr>
                        <a:t>Temp.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Times" pitchFamily="1" charset="0"/>
                        </a:rPr>
                        <a:t>Egg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Times" pitchFamily="1" charset="0"/>
                        </a:rPr>
                        <a:t>Chick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91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pitchFamily="1" charset="0"/>
                        </a:rPr>
                        <a:t>Control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Times" pitchFamily="1" charset="0"/>
                        </a:rPr>
                        <a:t>Cold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Times" pitchFamily="1" charset="0"/>
                        </a:rPr>
                        <a:t>39.77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Times" pitchFamily="1" charset="0"/>
                        </a:rPr>
                        <a:t>40.23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3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pitchFamily="1" charset="0"/>
                        </a:rPr>
                        <a:t>Myco</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Times" pitchFamily="1" charset="0"/>
                        </a:rPr>
                        <a:t>Cold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pitchFamily="1" charset="0"/>
                        </a:rPr>
                        <a:t>39.19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pitchFamily="1" charset="0"/>
                        </a:rPr>
                        <a:t>38.95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391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pitchFamily="1" charset="0"/>
                        </a:rPr>
                        <a:t>Control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pitchFamily="1" charset="0"/>
                        </a:rPr>
                        <a:t>Warm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pitchFamily="1" charset="0"/>
                        </a:rPr>
                        <a:t>40.37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pitchFamily="1" charset="0"/>
                        </a:rPr>
                        <a:t>41.71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325">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err="1">
                          <a:ln>
                            <a:noFill/>
                          </a:ln>
                          <a:solidFill>
                            <a:schemeClr val="tx1"/>
                          </a:solidFill>
                          <a:effectLst/>
                          <a:latin typeface="Times" pitchFamily="1" charset="0"/>
                        </a:rPr>
                        <a:t>Myco</a:t>
                      </a:r>
                      <a:endParaRPr kumimoji="0" lang="en-US" sz="2800" b="0" i="0" u="none" strike="noStrike" cap="none" normalizeH="0" baseline="0" dirty="0">
                        <a:ln>
                          <a:noFill/>
                        </a:ln>
                        <a:solidFill>
                          <a:schemeClr val="tx1"/>
                        </a:solidFill>
                        <a:effectLst/>
                        <a:latin typeface="Times" pitchFamily="1"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pitchFamily="1" charset="0"/>
                        </a:rPr>
                        <a:t>Warm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a:ln>
                            <a:noFill/>
                          </a:ln>
                          <a:solidFill>
                            <a:schemeClr val="tx1"/>
                          </a:solidFill>
                          <a:effectLst/>
                          <a:latin typeface="Times" pitchFamily="1" charset="0"/>
                        </a:rPr>
                        <a:t>40.21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a:ln>
                            <a:noFill/>
                          </a:ln>
                          <a:solidFill>
                            <a:schemeClr val="tx1"/>
                          </a:solidFill>
                          <a:effectLst/>
                          <a:latin typeface="Times" pitchFamily="1" charset="0"/>
                        </a:rPr>
                        <a:t>40.78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5" name="Object 2"/>
          <p:cNvGraphicFramePr>
            <a:graphicFrameLocks noGrp="1" noChangeAspect="1"/>
          </p:cNvGraphicFramePr>
          <p:nvPr>
            <p:ph idx="1"/>
            <p:extLst>
              <p:ext uri="{D42A27DB-BD31-4B8C-83A1-F6EECF244321}">
                <p14:modId xmlns:p14="http://schemas.microsoft.com/office/powerpoint/2010/main" val="609834191"/>
              </p:ext>
            </p:extLst>
          </p:nvPr>
        </p:nvGraphicFramePr>
        <p:xfrm>
          <a:off x="3200400" y="2933700"/>
          <a:ext cx="2743200" cy="1828800"/>
        </p:xfrm>
        <a:graphic>
          <a:graphicData uri="http://schemas.openxmlformats.org/presentationml/2006/ole">
            <mc:AlternateContent xmlns:mc="http://schemas.openxmlformats.org/markup-compatibility/2006">
              <mc:Choice xmlns:v="urn:schemas-microsoft-com:vml" Requires="v">
                <p:oleObj spid="_x0000_s18448" name="Picture" r:id="rId4" imgW="2743200" imgH="1828800" progId="Word.Picture.8">
                  <p:embed/>
                </p:oleObj>
              </mc:Choice>
              <mc:Fallback>
                <p:oleObj name="Picture" r:id="rId4" imgW="2743200" imgH="1828800" progId="Word.Picture.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0400" y="2933700"/>
                        <a:ext cx="2743200" cy="1828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20484" name="Group 48" descr="A cube plot of the response with the two levels of Bacteria representing the sides of the cube, the two levels of Inoculation representing the front and back of the cube, and the two level of Temperature representing the top and bottom of the cube." title="Cube Plot"/>
          <p:cNvGrpSpPr>
            <a:grpSpLocks noChangeAspect="1"/>
          </p:cNvGrpSpPr>
          <p:nvPr/>
        </p:nvGrpSpPr>
        <p:grpSpPr bwMode="auto">
          <a:xfrm>
            <a:off x="381000" y="1676400"/>
            <a:ext cx="8382000" cy="4921447"/>
            <a:chOff x="454" y="1335"/>
            <a:chExt cx="7200" cy="4347"/>
          </a:xfrm>
          <a:solidFill>
            <a:schemeClr val="tx2"/>
          </a:solidFill>
        </p:grpSpPr>
        <p:sp>
          <p:nvSpPr>
            <p:cNvPr id="20485" name="AutoShape 49" title="Cube Plot"/>
            <p:cNvSpPr>
              <a:spLocks noChangeAspect="1" noChangeArrowheads="1"/>
            </p:cNvSpPr>
            <p:nvPr/>
          </p:nvSpPr>
          <p:spPr bwMode="auto">
            <a:xfrm>
              <a:off x="454" y="1352"/>
              <a:ext cx="7200" cy="433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US">
                  <a:latin typeface="Times" pitchFamily="1" charset="0"/>
                </a:rPr>
                <a:t>+</a:t>
              </a:r>
            </a:p>
          </p:txBody>
        </p:sp>
        <p:sp>
          <p:nvSpPr>
            <p:cNvPr id="20486" name="Line 50"/>
            <p:cNvSpPr>
              <a:spLocks noChangeShapeType="1"/>
            </p:cNvSpPr>
            <p:nvPr/>
          </p:nvSpPr>
          <p:spPr bwMode="auto">
            <a:xfrm>
              <a:off x="2074" y="3248"/>
              <a:ext cx="0" cy="1234"/>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87" name="Line 51"/>
            <p:cNvSpPr>
              <a:spLocks noChangeShapeType="1"/>
            </p:cNvSpPr>
            <p:nvPr/>
          </p:nvSpPr>
          <p:spPr bwMode="auto">
            <a:xfrm>
              <a:off x="2524" y="4945"/>
              <a:ext cx="1950" cy="0"/>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88" name="Line 52"/>
            <p:cNvSpPr>
              <a:spLocks noChangeShapeType="1"/>
            </p:cNvSpPr>
            <p:nvPr/>
          </p:nvSpPr>
          <p:spPr bwMode="auto">
            <a:xfrm>
              <a:off x="2524" y="2785"/>
              <a:ext cx="1950" cy="1"/>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89" name="Line 53"/>
            <p:cNvSpPr>
              <a:spLocks noChangeShapeType="1"/>
            </p:cNvSpPr>
            <p:nvPr/>
          </p:nvSpPr>
          <p:spPr bwMode="auto">
            <a:xfrm>
              <a:off x="4924" y="3248"/>
              <a:ext cx="0" cy="1234"/>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90" name="Line 54"/>
            <p:cNvSpPr>
              <a:spLocks noChangeShapeType="1"/>
            </p:cNvSpPr>
            <p:nvPr/>
          </p:nvSpPr>
          <p:spPr bwMode="auto">
            <a:xfrm>
              <a:off x="3724" y="2322"/>
              <a:ext cx="0" cy="1235"/>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91" name="Line 55"/>
            <p:cNvSpPr>
              <a:spLocks noChangeShapeType="1"/>
            </p:cNvSpPr>
            <p:nvPr/>
          </p:nvSpPr>
          <p:spPr bwMode="auto">
            <a:xfrm>
              <a:off x="4174" y="1859"/>
              <a:ext cx="1650" cy="1"/>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92" name="Line 56"/>
            <p:cNvSpPr>
              <a:spLocks noChangeShapeType="1"/>
            </p:cNvSpPr>
            <p:nvPr/>
          </p:nvSpPr>
          <p:spPr bwMode="auto">
            <a:xfrm>
              <a:off x="6274" y="2322"/>
              <a:ext cx="1" cy="1235"/>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93" name="Line 57"/>
            <p:cNvSpPr>
              <a:spLocks noChangeShapeType="1"/>
            </p:cNvSpPr>
            <p:nvPr/>
          </p:nvSpPr>
          <p:spPr bwMode="auto">
            <a:xfrm flipV="1">
              <a:off x="4174" y="4020"/>
              <a:ext cx="1650" cy="1"/>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94" name="Line 58"/>
            <p:cNvSpPr>
              <a:spLocks noChangeShapeType="1"/>
            </p:cNvSpPr>
            <p:nvPr/>
          </p:nvSpPr>
          <p:spPr bwMode="auto">
            <a:xfrm flipV="1">
              <a:off x="2374" y="2075"/>
              <a:ext cx="960" cy="457"/>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95" name="Line 59"/>
            <p:cNvSpPr>
              <a:spLocks noChangeShapeType="1"/>
            </p:cNvSpPr>
            <p:nvPr/>
          </p:nvSpPr>
          <p:spPr bwMode="auto">
            <a:xfrm flipV="1">
              <a:off x="2254" y="4174"/>
              <a:ext cx="1470" cy="740"/>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96" name="Line 60"/>
            <p:cNvSpPr>
              <a:spLocks noChangeShapeType="1"/>
            </p:cNvSpPr>
            <p:nvPr/>
          </p:nvSpPr>
          <p:spPr bwMode="auto">
            <a:xfrm flipV="1">
              <a:off x="5224" y="4020"/>
              <a:ext cx="900" cy="617"/>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97" name="Line 61"/>
            <p:cNvSpPr>
              <a:spLocks noChangeShapeType="1"/>
            </p:cNvSpPr>
            <p:nvPr/>
          </p:nvSpPr>
          <p:spPr bwMode="auto">
            <a:xfrm flipV="1">
              <a:off x="5224" y="1859"/>
              <a:ext cx="750" cy="618"/>
            </a:xfrm>
            <a:prstGeom prst="line">
              <a:avLst/>
            </a:prstGeom>
            <a:grpFill/>
            <a:ln w="9525">
              <a:solidFill>
                <a:srgbClr val="000000"/>
              </a:solidFill>
              <a:round/>
              <a:headEnd/>
              <a:tailEnd/>
            </a:ln>
            <a:extLst/>
          </p:spPr>
          <p:txBody>
            <a:bodyPr/>
            <a:lstStyle/>
            <a:p>
              <a:pPr>
                <a:defRPr/>
              </a:pPr>
              <a:endParaRPr lang="en-US">
                <a:latin typeface="Times" pitchFamily="1" charset="0"/>
              </a:endParaRPr>
            </a:p>
          </p:txBody>
        </p:sp>
        <p:sp>
          <p:nvSpPr>
            <p:cNvPr id="20498" name="Oval 62"/>
            <p:cNvSpPr>
              <a:spLocks noChangeArrowheads="1"/>
            </p:cNvSpPr>
            <p:nvPr/>
          </p:nvSpPr>
          <p:spPr bwMode="auto">
            <a:xfrm>
              <a:off x="1624" y="2199"/>
              <a:ext cx="990" cy="988"/>
            </a:xfrm>
            <a:prstGeom prst="ellipse">
              <a:avLst/>
            </a:prstGeom>
            <a:grpFill/>
            <a:ln w="9525">
              <a:solidFill>
                <a:srgbClr val="000000"/>
              </a:solidFill>
              <a:round/>
              <a:headEnd/>
              <a:tailEnd/>
            </a:ln>
          </p:spPr>
          <p:txBody>
            <a:bodyPr/>
            <a:lstStyle/>
            <a:p>
              <a:pPr>
                <a:defRPr/>
              </a:pPr>
              <a:endParaRPr lang="en-US">
                <a:latin typeface="Times" pitchFamily="1" charset="0"/>
              </a:endParaRPr>
            </a:p>
          </p:txBody>
        </p:sp>
        <p:sp>
          <p:nvSpPr>
            <p:cNvPr id="20499" name="Oval 63"/>
            <p:cNvSpPr>
              <a:spLocks noChangeArrowheads="1"/>
            </p:cNvSpPr>
            <p:nvPr/>
          </p:nvSpPr>
          <p:spPr bwMode="auto">
            <a:xfrm>
              <a:off x="3274" y="1335"/>
              <a:ext cx="1020" cy="987"/>
            </a:xfrm>
            <a:prstGeom prst="ellipse">
              <a:avLst/>
            </a:prstGeom>
            <a:grpFill/>
            <a:ln w="9525">
              <a:solidFill>
                <a:srgbClr val="000000"/>
              </a:solidFill>
              <a:round/>
              <a:headEnd/>
              <a:tailEnd/>
            </a:ln>
          </p:spPr>
          <p:txBody>
            <a:bodyPr/>
            <a:lstStyle/>
            <a:p>
              <a:pPr>
                <a:defRPr/>
              </a:pPr>
              <a:endParaRPr lang="en-US">
                <a:latin typeface="Times" pitchFamily="1" charset="0"/>
              </a:endParaRPr>
            </a:p>
          </p:txBody>
        </p:sp>
        <p:sp>
          <p:nvSpPr>
            <p:cNvPr id="20500" name="Oval 64"/>
            <p:cNvSpPr>
              <a:spLocks noChangeArrowheads="1"/>
            </p:cNvSpPr>
            <p:nvPr/>
          </p:nvSpPr>
          <p:spPr bwMode="auto">
            <a:xfrm>
              <a:off x="3274" y="3433"/>
              <a:ext cx="1020" cy="1049"/>
            </a:xfrm>
            <a:prstGeom prst="ellipse">
              <a:avLst/>
            </a:prstGeom>
            <a:grpFill/>
            <a:ln w="9525">
              <a:solidFill>
                <a:srgbClr val="000000"/>
              </a:solidFill>
              <a:round/>
              <a:headEnd/>
              <a:tailEnd/>
            </a:ln>
          </p:spPr>
          <p:txBody>
            <a:bodyPr/>
            <a:lstStyle/>
            <a:p>
              <a:pPr>
                <a:defRPr/>
              </a:pPr>
              <a:endParaRPr lang="en-US">
                <a:latin typeface="Times" pitchFamily="1" charset="0"/>
              </a:endParaRPr>
            </a:p>
          </p:txBody>
        </p:sp>
        <p:sp>
          <p:nvSpPr>
            <p:cNvPr id="20501" name="Oval 65"/>
            <p:cNvSpPr>
              <a:spLocks noChangeArrowheads="1"/>
            </p:cNvSpPr>
            <p:nvPr/>
          </p:nvSpPr>
          <p:spPr bwMode="auto">
            <a:xfrm>
              <a:off x="4474" y="4421"/>
              <a:ext cx="1020" cy="987"/>
            </a:xfrm>
            <a:prstGeom prst="ellipse">
              <a:avLst/>
            </a:prstGeom>
            <a:grpFill/>
            <a:ln w="9525">
              <a:solidFill>
                <a:srgbClr val="000000"/>
              </a:solidFill>
              <a:round/>
              <a:headEnd/>
              <a:tailEnd/>
            </a:ln>
          </p:spPr>
          <p:txBody>
            <a:bodyPr/>
            <a:lstStyle/>
            <a:p>
              <a:pPr>
                <a:defRPr/>
              </a:pPr>
              <a:endParaRPr lang="en-US">
                <a:latin typeface="Times" pitchFamily="1" charset="0"/>
              </a:endParaRPr>
            </a:p>
          </p:txBody>
        </p:sp>
        <p:sp>
          <p:nvSpPr>
            <p:cNvPr id="20502" name="Oval 66"/>
            <p:cNvSpPr>
              <a:spLocks noChangeArrowheads="1"/>
            </p:cNvSpPr>
            <p:nvPr/>
          </p:nvSpPr>
          <p:spPr bwMode="auto">
            <a:xfrm>
              <a:off x="5824" y="3433"/>
              <a:ext cx="990" cy="1049"/>
            </a:xfrm>
            <a:prstGeom prst="ellipse">
              <a:avLst/>
            </a:prstGeom>
            <a:grpFill/>
            <a:ln w="9525">
              <a:solidFill>
                <a:srgbClr val="000000"/>
              </a:solidFill>
              <a:round/>
              <a:headEnd/>
              <a:tailEnd/>
            </a:ln>
          </p:spPr>
          <p:txBody>
            <a:bodyPr/>
            <a:lstStyle/>
            <a:p>
              <a:pPr>
                <a:defRPr/>
              </a:pPr>
              <a:endParaRPr lang="en-US">
                <a:latin typeface="Times" pitchFamily="1" charset="0"/>
              </a:endParaRPr>
            </a:p>
          </p:txBody>
        </p:sp>
        <p:sp>
          <p:nvSpPr>
            <p:cNvPr id="20503" name="Oval 67"/>
            <p:cNvSpPr>
              <a:spLocks noChangeArrowheads="1"/>
            </p:cNvSpPr>
            <p:nvPr/>
          </p:nvSpPr>
          <p:spPr bwMode="auto">
            <a:xfrm>
              <a:off x="4474" y="2199"/>
              <a:ext cx="1020" cy="1049"/>
            </a:xfrm>
            <a:prstGeom prst="ellipse">
              <a:avLst/>
            </a:prstGeom>
            <a:grpFill/>
            <a:ln w="9525">
              <a:solidFill>
                <a:srgbClr val="000000"/>
              </a:solidFill>
              <a:round/>
              <a:headEnd/>
              <a:tailEnd/>
            </a:ln>
          </p:spPr>
          <p:txBody>
            <a:bodyPr/>
            <a:lstStyle/>
            <a:p>
              <a:pPr>
                <a:defRPr/>
              </a:pPr>
              <a:endParaRPr lang="en-US">
                <a:latin typeface="Times" pitchFamily="1" charset="0"/>
              </a:endParaRPr>
            </a:p>
          </p:txBody>
        </p:sp>
        <p:sp>
          <p:nvSpPr>
            <p:cNvPr id="20504" name="Oval 68"/>
            <p:cNvSpPr>
              <a:spLocks noChangeArrowheads="1"/>
            </p:cNvSpPr>
            <p:nvPr/>
          </p:nvSpPr>
          <p:spPr bwMode="auto">
            <a:xfrm>
              <a:off x="5824" y="1335"/>
              <a:ext cx="990" cy="987"/>
            </a:xfrm>
            <a:prstGeom prst="ellipse">
              <a:avLst/>
            </a:prstGeom>
            <a:grpFill/>
            <a:ln w="9525">
              <a:solidFill>
                <a:srgbClr val="000000"/>
              </a:solidFill>
              <a:round/>
              <a:headEnd/>
              <a:tailEnd/>
            </a:ln>
          </p:spPr>
          <p:txBody>
            <a:bodyPr/>
            <a:lstStyle/>
            <a:p>
              <a:pPr>
                <a:defRPr/>
              </a:pPr>
              <a:endParaRPr lang="en-US">
                <a:latin typeface="Times" pitchFamily="1" charset="0"/>
              </a:endParaRPr>
            </a:p>
          </p:txBody>
        </p:sp>
        <p:sp>
          <p:nvSpPr>
            <p:cNvPr id="20505" name="Text Box 69"/>
            <p:cNvSpPr txBox="1">
              <a:spLocks noChangeArrowheads="1"/>
            </p:cNvSpPr>
            <p:nvPr/>
          </p:nvSpPr>
          <p:spPr bwMode="auto">
            <a:xfrm>
              <a:off x="574" y="3680"/>
              <a:ext cx="840" cy="3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Roman" pitchFamily="18" charset="0"/>
                </a:rPr>
                <a:t>Temp</a:t>
              </a:r>
              <a:endParaRPr lang="en-US" sz="1800" b="1" dirty="0" smtClean="0">
                <a:solidFill>
                  <a:schemeClr val="bg1"/>
                </a:solidFill>
              </a:endParaRPr>
            </a:p>
          </p:txBody>
        </p:sp>
        <p:sp>
          <p:nvSpPr>
            <p:cNvPr id="20506" name="Text Box 70"/>
            <p:cNvSpPr txBox="1">
              <a:spLocks noChangeArrowheads="1"/>
            </p:cNvSpPr>
            <p:nvPr/>
          </p:nvSpPr>
          <p:spPr bwMode="auto">
            <a:xfrm>
              <a:off x="6214" y="4791"/>
              <a:ext cx="1200" cy="38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Roman" pitchFamily="18" charset="0"/>
                </a:rPr>
                <a:t>Inoculation</a:t>
              </a:r>
              <a:endParaRPr lang="en-US" sz="1800" b="1" dirty="0" smtClean="0">
                <a:solidFill>
                  <a:schemeClr val="bg1"/>
                </a:solidFill>
              </a:endParaRPr>
            </a:p>
          </p:txBody>
        </p:sp>
        <p:sp>
          <p:nvSpPr>
            <p:cNvPr id="20507" name="Text Box 71"/>
            <p:cNvSpPr txBox="1">
              <a:spLocks noChangeArrowheads="1"/>
            </p:cNvSpPr>
            <p:nvPr/>
          </p:nvSpPr>
          <p:spPr bwMode="auto">
            <a:xfrm>
              <a:off x="1174" y="2569"/>
              <a:ext cx="360" cy="3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Roman" pitchFamily="18" charset="0"/>
                </a:rPr>
                <a:t>W</a:t>
              </a:r>
              <a:endParaRPr lang="en-US" sz="1800" b="1" dirty="0" smtClean="0">
                <a:solidFill>
                  <a:schemeClr val="bg1"/>
                </a:solidFill>
              </a:endParaRPr>
            </a:p>
          </p:txBody>
        </p:sp>
        <p:sp>
          <p:nvSpPr>
            <p:cNvPr id="20508" name="Text Box 72"/>
            <p:cNvSpPr txBox="1">
              <a:spLocks noChangeArrowheads="1"/>
            </p:cNvSpPr>
            <p:nvPr/>
          </p:nvSpPr>
          <p:spPr bwMode="auto">
            <a:xfrm>
              <a:off x="1174" y="4668"/>
              <a:ext cx="360" cy="36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Roman" pitchFamily="18" charset="0"/>
                </a:rPr>
                <a:t>C</a:t>
              </a:r>
              <a:endParaRPr lang="en-US" sz="1800" b="1" dirty="0" smtClean="0">
                <a:solidFill>
                  <a:schemeClr val="bg1"/>
                </a:solidFill>
              </a:endParaRPr>
            </a:p>
          </p:txBody>
        </p:sp>
        <p:sp>
          <p:nvSpPr>
            <p:cNvPr id="20509" name="Line 73"/>
            <p:cNvSpPr>
              <a:spLocks noChangeShapeType="1"/>
            </p:cNvSpPr>
            <p:nvPr/>
          </p:nvSpPr>
          <p:spPr bwMode="auto">
            <a:xfrm flipV="1">
              <a:off x="1414" y="3063"/>
              <a:ext cx="1" cy="1358"/>
            </a:xfrm>
            <a:prstGeom prst="line">
              <a:avLst/>
            </a:prstGeom>
            <a:grpFill/>
            <a:ln w="9525">
              <a:solidFill>
                <a:srgbClr val="000000"/>
              </a:solidFill>
              <a:round/>
              <a:headEnd/>
              <a:tailEnd type="triangle" w="med" len="med"/>
            </a:ln>
            <a:extLst/>
          </p:spPr>
          <p:txBody>
            <a:bodyPr/>
            <a:lstStyle/>
            <a:p>
              <a:pPr>
                <a:defRPr/>
              </a:pPr>
              <a:endParaRPr lang="en-US">
                <a:latin typeface="Times" pitchFamily="1" charset="0"/>
              </a:endParaRPr>
            </a:p>
          </p:txBody>
        </p:sp>
        <p:sp>
          <p:nvSpPr>
            <p:cNvPr id="20510" name="Line 74"/>
            <p:cNvSpPr>
              <a:spLocks noChangeShapeType="1"/>
            </p:cNvSpPr>
            <p:nvPr/>
          </p:nvSpPr>
          <p:spPr bwMode="auto">
            <a:xfrm>
              <a:off x="2974" y="5161"/>
              <a:ext cx="1080" cy="0"/>
            </a:xfrm>
            <a:prstGeom prst="line">
              <a:avLst/>
            </a:prstGeom>
            <a:grpFill/>
            <a:ln w="9525">
              <a:solidFill>
                <a:srgbClr val="000000"/>
              </a:solidFill>
              <a:round/>
              <a:headEnd/>
              <a:tailEnd type="triangle" w="med" len="med"/>
            </a:ln>
            <a:extLst/>
          </p:spPr>
          <p:txBody>
            <a:bodyPr/>
            <a:lstStyle/>
            <a:p>
              <a:pPr>
                <a:defRPr/>
              </a:pPr>
              <a:endParaRPr lang="en-US">
                <a:latin typeface="Times" pitchFamily="1" charset="0"/>
              </a:endParaRPr>
            </a:p>
          </p:txBody>
        </p:sp>
        <p:sp>
          <p:nvSpPr>
            <p:cNvPr id="20511" name="Text Box 75"/>
            <p:cNvSpPr txBox="1">
              <a:spLocks noChangeArrowheads="1"/>
            </p:cNvSpPr>
            <p:nvPr/>
          </p:nvSpPr>
          <p:spPr bwMode="auto">
            <a:xfrm>
              <a:off x="2614" y="5038"/>
              <a:ext cx="360" cy="3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Roman" pitchFamily="18" charset="0"/>
                </a:rPr>
                <a:t>C</a:t>
              </a:r>
              <a:endParaRPr lang="en-US" sz="1800" b="1" dirty="0" smtClean="0">
                <a:solidFill>
                  <a:schemeClr val="bg1"/>
                </a:solidFill>
              </a:endParaRPr>
            </a:p>
          </p:txBody>
        </p:sp>
        <p:sp>
          <p:nvSpPr>
            <p:cNvPr id="20512" name="Text Box 76"/>
            <p:cNvSpPr txBox="1">
              <a:spLocks noChangeArrowheads="1"/>
            </p:cNvSpPr>
            <p:nvPr/>
          </p:nvSpPr>
          <p:spPr bwMode="auto">
            <a:xfrm>
              <a:off x="5494" y="4791"/>
              <a:ext cx="360" cy="37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Roman" pitchFamily="18" charset="0"/>
                </a:rPr>
                <a:t>E</a:t>
              </a:r>
              <a:endParaRPr lang="en-US" sz="1800" b="1" dirty="0" smtClean="0">
                <a:solidFill>
                  <a:schemeClr val="bg1"/>
                </a:solidFill>
              </a:endParaRPr>
            </a:p>
          </p:txBody>
        </p:sp>
        <p:sp>
          <p:nvSpPr>
            <p:cNvPr id="20513" name="Text Box 77"/>
            <p:cNvSpPr txBox="1">
              <a:spLocks noChangeArrowheads="1"/>
            </p:cNvSpPr>
            <p:nvPr/>
          </p:nvSpPr>
          <p:spPr bwMode="auto">
            <a:xfrm>
              <a:off x="6934" y="3938"/>
              <a:ext cx="360" cy="3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Roman" pitchFamily="18" charset="0"/>
                </a:rPr>
                <a:t>C</a:t>
              </a:r>
              <a:endParaRPr lang="en-US" sz="1800" b="1" dirty="0" smtClean="0">
                <a:solidFill>
                  <a:schemeClr val="bg1"/>
                </a:solidFill>
              </a:endParaRPr>
            </a:p>
          </p:txBody>
        </p:sp>
        <p:sp>
          <p:nvSpPr>
            <p:cNvPr id="20514" name="Line 78"/>
            <p:cNvSpPr>
              <a:spLocks noChangeShapeType="1"/>
            </p:cNvSpPr>
            <p:nvPr/>
          </p:nvSpPr>
          <p:spPr bwMode="auto">
            <a:xfrm flipV="1">
              <a:off x="5854" y="4298"/>
              <a:ext cx="960" cy="617"/>
            </a:xfrm>
            <a:prstGeom prst="line">
              <a:avLst/>
            </a:prstGeom>
            <a:grpFill/>
            <a:ln w="9525">
              <a:solidFill>
                <a:srgbClr val="000000"/>
              </a:solidFill>
              <a:round/>
              <a:headEnd/>
              <a:tailEnd type="triangle" w="med" len="med"/>
            </a:ln>
            <a:extLst/>
          </p:spPr>
          <p:txBody>
            <a:bodyPr/>
            <a:lstStyle/>
            <a:p>
              <a:pPr>
                <a:defRPr/>
              </a:pPr>
              <a:endParaRPr lang="en-US">
                <a:latin typeface="Times" pitchFamily="1" charset="0"/>
              </a:endParaRPr>
            </a:p>
          </p:txBody>
        </p:sp>
        <p:sp>
          <p:nvSpPr>
            <p:cNvPr id="20515" name="Oval 79"/>
            <p:cNvSpPr>
              <a:spLocks noChangeArrowheads="1"/>
            </p:cNvSpPr>
            <p:nvPr/>
          </p:nvSpPr>
          <p:spPr bwMode="auto">
            <a:xfrm>
              <a:off x="1624" y="4421"/>
              <a:ext cx="990" cy="988"/>
            </a:xfrm>
            <a:prstGeom prst="ellipse">
              <a:avLst/>
            </a:prstGeom>
            <a:grpFill/>
            <a:ln w="9525">
              <a:solidFill>
                <a:srgbClr val="000000"/>
              </a:solidFill>
              <a:round/>
              <a:headEnd/>
              <a:tailEnd/>
            </a:ln>
          </p:spPr>
          <p:txBody>
            <a:bodyPr/>
            <a:lstStyle/>
            <a:p>
              <a:pPr>
                <a:defRPr/>
              </a:pPr>
              <a:endParaRPr lang="en-US">
                <a:latin typeface="Times" pitchFamily="1" charset="0"/>
              </a:endParaRPr>
            </a:p>
          </p:txBody>
        </p:sp>
        <p:sp>
          <p:nvSpPr>
            <p:cNvPr id="20516" name="Text Box 80"/>
            <p:cNvSpPr txBox="1">
              <a:spLocks noChangeArrowheads="1"/>
            </p:cNvSpPr>
            <p:nvPr/>
          </p:nvSpPr>
          <p:spPr bwMode="auto">
            <a:xfrm>
              <a:off x="1774" y="4791"/>
              <a:ext cx="720" cy="37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W1)" charset="0"/>
                </a:rPr>
                <a:t>39.77</a:t>
              </a:r>
              <a:endParaRPr lang="en-US" sz="1800" b="1" dirty="0" smtClean="0">
                <a:solidFill>
                  <a:schemeClr val="bg1"/>
                </a:solidFill>
              </a:endParaRPr>
            </a:p>
          </p:txBody>
        </p:sp>
        <p:sp>
          <p:nvSpPr>
            <p:cNvPr id="20517" name="Text Box 81"/>
            <p:cNvSpPr txBox="1">
              <a:spLocks noChangeArrowheads="1"/>
            </p:cNvSpPr>
            <p:nvPr/>
          </p:nvSpPr>
          <p:spPr bwMode="auto">
            <a:xfrm>
              <a:off x="5974" y="1705"/>
              <a:ext cx="720" cy="37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rgbClr val="002060"/>
                  </a:solidFill>
                  <a:latin typeface="Times New (W1)" charset="0"/>
                </a:rPr>
                <a:t>40.78</a:t>
              </a:r>
              <a:endParaRPr lang="en-US" sz="1800" b="1" dirty="0" smtClean="0">
                <a:solidFill>
                  <a:srgbClr val="002060"/>
                </a:solidFill>
              </a:endParaRPr>
            </a:p>
          </p:txBody>
        </p:sp>
        <p:sp>
          <p:nvSpPr>
            <p:cNvPr id="20518" name="Text Box 82"/>
            <p:cNvSpPr txBox="1">
              <a:spLocks noChangeArrowheads="1"/>
            </p:cNvSpPr>
            <p:nvPr/>
          </p:nvSpPr>
          <p:spPr bwMode="auto">
            <a:xfrm>
              <a:off x="4654" y="2569"/>
              <a:ext cx="720" cy="37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W1)" charset="0"/>
                </a:rPr>
                <a:t>40.21</a:t>
              </a:r>
              <a:endParaRPr lang="en-US" sz="1800" b="1" dirty="0" smtClean="0">
                <a:solidFill>
                  <a:schemeClr val="bg1"/>
                </a:solidFill>
              </a:endParaRPr>
            </a:p>
          </p:txBody>
        </p:sp>
        <p:sp>
          <p:nvSpPr>
            <p:cNvPr id="20519" name="Text Box 83"/>
            <p:cNvSpPr txBox="1">
              <a:spLocks noChangeArrowheads="1"/>
            </p:cNvSpPr>
            <p:nvPr/>
          </p:nvSpPr>
          <p:spPr bwMode="auto">
            <a:xfrm>
              <a:off x="3454" y="1705"/>
              <a:ext cx="720" cy="37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W1)" charset="0"/>
                </a:rPr>
                <a:t>41.71</a:t>
              </a:r>
              <a:endParaRPr lang="en-US" sz="1800" b="1" dirty="0" smtClean="0">
                <a:solidFill>
                  <a:schemeClr val="bg1"/>
                </a:solidFill>
              </a:endParaRPr>
            </a:p>
          </p:txBody>
        </p:sp>
        <p:sp>
          <p:nvSpPr>
            <p:cNvPr id="20520" name="Text Box 84"/>
            <p:cNvSpPr txBox="1">
              <a:spLocks noChangeArrowheads="1"/>
            </p:cNvSpPr>
            <p:nvPr/>
          </p:nvSpPr>
          <p:spPr bwMode="auto">
            <a:xfrm>
              <a:off x="5974" y="3804"/>
              <a:ext cx="720" cy="37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W1)" charset="0"/>
                </a:rPr>
                <a:t>38.95</a:t>
              </a:r>
              <a:endParaRPr lang="en-US" sz="1800" b="1" dirty="0" smtClean="0">
                <a:solidFill>
                  <a:schemeClr val="bg1"/>
                </a:solidFill>
              </a:endParaRPr>
            </a:p>
          </p:txBody>
        </p:sp>
        <p:sp>
          <p:nvSpPr>
            <p:cNvPr id="20521" name="Text Box 85"/>
            <p:cNvSpPr txBox="1">
              <a:spLocks noChangeArrowheads="1"/>
            </p:cNvSpPr>
            <p:nvPr/>
          </p:nvSpPr>
          <p:spPr bwMode="auto">
            <a:xfrm>
              <a:off x="3454" y="3804"/>
              <a:ext cx="720" cy="37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W1)" charset="0"/>
                </a:rPr>
                <a:t>40.23</a:t>
              </a:r>
              <a:endParaRPr lang="en-US" sz="1800" b="1" dirty="0" smtClean="0">
                <a:solidFill>
                  <a:schemeClr val="bg1"/>
                </a:solidFill>
              </a:endParaRPr>
            </a:p>
          </p:txBody>
        </p:sp>
        <p:sp>
          <p:nvSpPr>
            <p:cNvPr id="20522" name="Text Box 86"/>
            <p:cNvSpPr txBox="1">
              <a:spLocks noChangeArrowheads="1"/>
            </p:cNvSpPr>
            <p:nvPr/>
          </p:nvSpPr>
          <p:spPr bwMode="auto">
            <a:xfrm>
              <a:off x="4654" y="4791"/>
              <a:ext cx="720" cy="37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W1)" charset="0"/>
                </a:rPr>
                <a:t>39.19</a:t>
              </a:r>
              <a:endParaRPr lang="en-US" sz="1800" b="1" dirty="0" smtClean="0">
                <a:solidFill>
                  <a:schemeClr val="bg1"/>
                </a:solidFill>
              </a:endParaRPr>
            </a:p>
          </p:txBody>
        </p:sp>
        <p:sp>
          <p:nvSpPr>
            <p:cNvPr id="20523" name="Text Box 87"/>
            <p:cNvSpPr txBox="1">
              <a:spLocks noChangeArrowheads="1"/>
            </p:cNvSpPr>
            <p:nvPr/>
          </p:nvSpPr>
          <p:spPr bwMode="auto">
            <a:xfrm>
              <a:off x="1774" y="2569"/>
              <a:ext cx="720" cy="37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W1)" charset="0"/>
                </a:rPr>
                <a:t>40.37</a:t>
              </a:r>
              <a:endParaRPr lang="en-US" sz="1800" b="1" dirty="0" smtClean="0">
                <a:solidFill>
                  <a:schemeClr val="bg1"/>
                </a:solidFill>
              </a:endParaRPr>
            </a:p>
          </p:txBody>
        </p:sp>
        <p:sp>
          <p:nvSpPr>
            <p:cNvPr id="20524" name="Text Box 88"/>
            <p:cNvSpPr txBox="1">
              <a:spLocks noChangeArrowheads="1"/>
            </p:cNvSpPr>
            <p:nvPr/>
          </p:nvSpPr>
          <p:spPr bwMode="auto">
            <a:xfrm>
              <a:off x="3214" y="4555"/>
              <a:ext cx="1080" cy="38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Roman" pitchFamily="18" charset="0"/>
                </a:rPr>
                <a:t>Bacteria</a:t>
              </a:r>
              <a:endParaRPr lang="en-US" sz="1800" b="1" dirty="0" smtClean="0">
                <a:solidFill>
                  <a:schemeClr val="bg1"/>
                </a:solidFill>
              </a:endParaRPr>
            </a:p>
          </p:txBody>
        </p:sp>
        <p:sp>
          <p:nvSpPr>
            <p:cNvPr id="20525" name="Text Box 89"/>
            <p:cNvSpPr txBox="1">
              <a:spLocks noChangeArrowheads="1"/>
            </p:cNvSpPr>
            <p:nvPr/>
          </p:nvSpPr>
          <p:spPr bwMode="auto">
            <a:xfrm>
              <a:off x="4054" y="5038"/>
              <a:ext cx="360" cy="37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 charset="0"/>
                  <a:ea typeface="ＭＳ Ｐゴシック" pitchFamily="34" charset="-128"/>
                </a:defRPr>
              </a:lvl1pPr>
              <a:lvl2pPr marL="37931725" indent="-37474525">
                <a:defRPr sz="2400">
                  <a:solidFill>
                    <a:schemeClr val="tx1"/>
                  </a:solidFill>
                  <a:latin typeface="Times" pitchFamily="1" charset="0"/>
                  <a:ea typeface="ＭＳ Ｐゴシック" pitchFamily="34" charset="-128"/>
                </a:defRPr>
              </a:lvl2pPr>
              <a:lvl3pPr>
                <a:defRPr sz="2400">
                  <a:solidFill>
                    <a:schemeClr val="tx1"/>
                  </a:solidFill>
                  <a:latin typeface="Times" pitchFamily="1" charset="0"/>
                  <a:ea typeface="ＭＳ Ｐゴシック" pitchFamily="34" charset="-128"/>
                </a:defRPr>
              </a:lvl3pPr>
              <a:lvl4pPr>
                <a:defRPr sz="2400">
                  <a:solidFill>
                    <a:schemeClr val="tx1"/>
                  </a:solidFill>
                  <a:latin typeface="Times" pitchFamily="1" charset="0"/>
                  <a:ea typeface="ＭＳ Ｐゴシック" pitchFamily="34" charset="-128"/>
                </a:defRPr>
              </a:lvl4pPr>
              <a:lvl5pPr>
                <a:defRPr sz="2400">
                  <a:solidFill>
                    <a:schemeClr val="tx1"/>
                  </a:solidFill>
                  <a:latin typeface="Times" pitchFamily="1" charset="0"/>
                  <a:ea typeface="ＭＳ Ｐゴシック" pitchFamily="34" charset="-128"/>
                </a:defRPr>
              </a:lvl5pPr>
              <a:lvl6pPr marL="457200" eaLnBrk="0" fontAlgn="base" hangingPunct="0">
                <a:spcBef>
                  <a:spcPct val="0"/>
                </a:spcBef>
                <a:spcAft>
                  <a:spcPct val="0"/>
                </a:spcAft>
                <a:defRPr sz="2400">
                  <a:solidFill>
                    <a:schemeClr val="tx1"/>
                  </a:solidFill>
                  <a:latin typeface="Times" pitchFamily="1" charset="0"/>
                  <a:ea typeface="ＭＳ Ｐゴシック" pitchFamily="34" charset="-128"/>
                </a:defRPr>
              </a:lvl6pPr>
              <a:lvl7pPr marL="914400" eaLnBrk="0" fontAlgn="base" hangingPunct="0">
                <a:spcBef>
                  <a:spcPct val="0"/>
                </a:spcBef>
                <a:spcAft>
                  <a:spcPct val="0"/>
                </a:spcAft>
                <a:defRPr sz="2400">
                  <a:solidFill>
                    <a:schemeClr val="tx1"/>
                  </a:solidFill>
                  <a:latin typeface="Times" pitchFamily="1" charset="0"/>
                  <a:ea typeface="ＭＳ Ｐゴシック" pitchFamily="34" charset="-128"/>
                </a:defRPr>
              </a:lvl7pPr>
              <a:lvl8pPr marL="1371600" eaLnBrk="0" fontAlgn="base" hangingPunct="0">
                <a:spcBef>
                  <a:spcPct val="0"/>
                </a:spcBef>
                <a:spcAft>
                  <a:spcPct val="0"/>
                </a:spcAft>
                <a:defRPr sz="2400">
                  <a:solidFill>
                    <a:schemeClr val="tx1"/>
                  </a:solidFill>
                  <a:latin typeface="Times" pitchFamily="1" charset="0"/>
                  <a:ea typeface="ＭＳ Ｐゴシック" pitchFamily="34" charset="-128"/>
                </a:defRPr>
              </a:lvl8pPr>
              <a:lvl9pPr marL="1828800" eaLnBrk="0" fontAlgn="base" hangingPunct="0">
                <a:spcBef>
                  <a:spcPct val="0"/>
                </a:spcBef>
                <a:spcAft>
                  <a:spcPct val="0"/>
                </a:spcAft>
                <a:defRPr sz="2400">
                  <a:solidFill>
                    <a:schemeClr val="tx1"/>
                  </a:solidFill>
                  <a:latin typeface="Times" pitchFamily="1" charset="0"/>
                  <a:ea typeface="ＭＳ Ｐゴシック" pitchFamily="34" charset="-128"/>
                </a:defRPr>
              </a:lvl9pPr>
            </a:lstStyle>
            <a:p>
              <a:pPr>
                <a:defRPr/>
              </a:pPr>
              <a:r>
                <a:rPr lang="en-US" sz="1800" b="1" dirty="0" smtClean="0">
                  <a:solidFill>
                    <a:schemeClr val="bg1"/>
                  </a:solidFill>
                  <a:latin typeface="Times New Roman" pitchFamily="18" charset="0"/>
                </a:rPr>
                <a:t>M</a:t>
              </a:r>
              <a:endParaRPr lang="en-US" sz="1800" b="1" dirty="0" smtClean="0">
                <a:solidFill>
                  <a:schemeClr val="bg1"/>
                </a:solidFill>
              </a:endParaRPr>
            </a:p>
          </p:txBody>
        </p:sp>
      </p:grpSp>
      <p:sp>
        <p:nvSpPr>
          <p:cNvPr id="41986" name="Rectangle 2"/>
          <p:cNvSpPr>
            <a:spLocks noGrp="1" noChangeArrowheads="1"/>
          </p:cNvSpPr>
          <p:nvPr>
            <p:ph type="title"/>
          </p:nvPr>
        </p:nvSpPr>
        <p:spPr>
          <a:xfrm>
            <a:off x="685800" y="609600"/>
            <a:ext cx="7696200" cy="914400"/>
          </a:xfrm>
        </p:spPr>
        <p:txBody>
          <a:bodyPr/>
          <a:lstStyle/>
          <a:p>
            <a:pPr eaLnBrk="1" hangingPunct="1">
              <a:defRPr/>
            </a:pPr>
            <a:r>
              <a:rPr lang="en-US" dirty="0"/>
              <a:t>Cube Plot</a:t>
            </a:r>
          </a:p>
        </p:txBody>
      </p:sp>
    </p:spTree>
  </p:cSld>
  <p:clrMapOvr>
    <a:masterClrMapping/>
  </p:clrMapOvr>
  <p:transition spd="med">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60" name="Object 2" descr="A simple equation stating the estimate of the population cell mean for a given cell is equal to the cell's sample mean." title="Cell mean estimator"/>
          <p:cNvGraphicFramePr>
            <a:graphicFrameLocks noChangeAspect="1"/>
          </p:cNvGraphicFramePr>
          <p:nvPr>
            <p:extLst>
              <p:ext uri="{D42A27DB-BD31-4B8C-83A1-F6EECF244321}">
                <p14:modId xmlns:p14="http://schemas.microsoft.com/office/powerpoint/2010/main" val="734813195"/>
              </p:ext>
            </p:extLst>
          </p:nvPr>
        </p:nvGraphicFramePr>
        <p:xfrm>
          <a:off x="2638425" y="2671763"/>
          <a:ext cx="3065463" cy="957262"/>
        </p:xfrm>
        <a:graphic>
          <a:graphicData uri="http://schemas.openxmlformats.org/presentationml/2006/ole">
            <mc:AlternateContent xmlns:mc="http://schemas.openxmlformats.org/markup-compatibility/2006">
              <mc:Choice xmlns:v="urn:schemas-microsoft-com:vml" Requires="v">
                <p:oleObj spid="_x0000_s19472" name="Equation" r:id="rId4" imgW="812447" imgH="253890" progId="Equation.3">
                  <p:embed/>
                </p:oleObj>
              </mc:Choice>
              <mc:Fallback>
                <p:oleObj name="Equation" r:id="rId4" imgW="812447" imgH="25389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38425" y="2671763"/>
                        <a:ext cx="3065463" cy="957262"/>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6867" name="Rectangle 3"/>
          <p:cNvSpPr>
            <a:spLocks noGrp="1" noChangeArrowheads="1"/>
          </p:cNvSpPr>
          <p:nvPr>
            <p:ph idx="1"/>
          </p:nvPr>
        </p:nvSpPr>
        <p:spPr/>
        <p:txBody>
          <a:bodyPr/>
          <a:lstStyle/>
          <a:p>
            <a:pPr eaLnBrk="1" hangingPunct="1">
              <a:lnSpc>
                <a:spcPct val="90000"/>
              </a:lnSpc>
              <a:defRPr/>
            </a:pPr>
            <a:r>
              <a:rPr lang="en-US" dirty="0"/>
              <a:t>For a k-factor design with n replicates, the cell means are estimated as</a:t>
            </a:r>
          </a:p>
          <a:p>
            <a:pPr eaLnBrk="1" hangingPunct="1">
              <a:lnSpc>
                <a:spcPct val="90000"/>
              </a:lnSpc>
              <a:defRPr/>
            </a:pPr>
            <a:endParaRPr lang="en-US" dirty="0"/>
          </a:p>
          <a:p>
            <a:pPr eaLnBrk="1" hangingPunct="1">
              <a:lnSpc>
                <a:spcPct val="90000"/>
              </a:lnSpc>
              <a:defRPr/>
            </a:pPr>
            <a:endParaRPr lang="en-US" dirty="0"/>
          </a:p>
          <a:p>
            <a:pPr eaLnBrk="1" hangingPunct="1">
              <a:lnSpc>
                <a:spcPct val="90000"/>
              </a:lnSpc>
              <a:defRPr/>
            </a:pPr>
            <a:r>
              <a:rPr lang="en-US" dirty="0"/>
              <a:t>We can write any effect as a contrast; interaction contrasts are obtained by  element-wise multiplication of main effect contrast coefficients.</a:t>
            </a:r>
          </a:p>
        </p:txBody>
      </p:sp>
      <p:sp>
        <p:nvSpPr>
          <p:cNvPr id="36866" name="Rectangle 2"/>
          <p:cNvSpPr>
            <a:spLocks noGrp="1" noChangeArrowheads="1"/>
          </p:cNvSpPr>
          <p:nvPr>
            <p:ph type="title"/>
          </p:nvPr>
        </p:nvSpPr>
        <p:spPr/>
        <p:txBody>
          <a:bodyPr/>
          <a:lstStyle/>
          <a:p>
            <a:pPr eaLnBrk="1" hangingPunct="1">
              <a:defRPr/>
            </a:pPr>
            <a:r>
              <a:rPr lang="en-US" dirty="0" smtClean="0"/>
              <a:t>Cell Mean Estimates</a:t>
            </a:r>
            <a:endParaRPr lang="en-US" dirty="0"/>
          </a:p>
        </p:txBody>
      </p:sp>
    </p:spTree>
  </p:cSld>
  <p:clrMapOvr>
    <a:masterClrMapping/>
  </p:clrMapOvr>
  <p:transition spd="med">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defRPr/>
            </a:pPr>
            <a:r>
              <a:rPr lang="en-US" dirty="0" smtClean="0"/>
              <a:t>Cell Mean Contrast Properties</a:t>
            </a:r>
            <a:endParaRPr lang="en-US" dirty="0"/>
          </a:p>
        </p:txBody>
      </p:sp>
      <p:sp>
        <p:nvSpPr>
          <p:cNvPr id="59395" name="Rectangle 3"/>
          <p:cNvSpPr>
            <a:spLocks noGrp="1" noChangeArrowheads="1"/>
          </p:cNvSpPr>
          <p:nvPr>
            <p:ph idx="1"/>
          </p:nvPr>
        </p:nvSpPr>
        <p:spPr/>
        <p:txBody>
          <a:bodyPr/>
          <a:lstStyle/>
          <a:p>
            <a:pPr eaLnBrk="1" hangingPunct="1">
              <a:defRPr/>
            </a:pPr>
            <a:r>
              <a:rPr lang="en-US" smtClean="0">
                <a:latin typeface="Arial Unicode MS" pitchFamily="34" charset="-128"/>
                <a:ea typeface="ＭＳ Ｐゴシック" pitchFamily="34" charset="-128"/>
              </a:rPr>
              <a:t>The resulting contrasts are mutually orthogonal.</a:t>
            </a:r>
          </a:p>
          <a:p>
            <a:pPr eaLnBrk="1" hangingPunct="1">
              <a:defRPr/>
            </a:pPr>
            <a:r>
              <a:rPr lang="en-US" smtClean="0">
                <a:latin typeface="Arial Unicode MS" pitchFamily="34" charset="-128"/>
                <a:ea typeface="ＭＳ Ｐゴシック" pitchFamily="34" charset="-128"/>
              </a:rPr>
              <a:t>The contrasts (up to a scaling constant) can be summarized as a table of ±1’s.</a:t>
            </a:r>
          </a:p>
        </p:txBody>
      </p:sp>
    </p:spTree>
  </p:cSld>
  <p:clrMapOvr>
    <a:masterClrMapping/>
  </p:clrMapOvr>
  <p:transition spd="med">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4"/>
          <p:cNvSpPr>
            <a:spLocks noGrp="1" noChangeArrowheads="1"/>
          </p:cNvSpPr>
          <p:nvPr>
            <p:ph type="title"/>
          </p:nvPr>
        </p:nvSpPr>
        <p:spPr/>
        <p:txBody>
          <a:bodyPr/>
          <a:lstStyle/>
          <a:p>
            <a:pPr eaLnBrk="1" hangingPunct="1">
              <a:defRPr/>
            </a:pPr>
            <a:r>
              <a:rPr lang="en-US"/>
              <a:t>Orthogonal Contrast Coefficients</a:t>
            </a:r>
          </a:p>
        </p:txBody>
      </p:sp>
      <p:graphicFrame>
        <p:nvGraphicFramePr>
          <p:cNvPr id="21507" name="Object 2" descr="A table listing contrast coefficients (all either +1 or -1) for the main effects and interactions for a 3-factor 2-level design.  The table also includes a Run column with run &quot;words&quot; that contain lower case letters for each factor observed at its high level.&#10;" title="Coefficient and Runs table"/>
          <p:cNvGraphicFramePr>
            <a:graphicFrameLocks noGrp="1" noChangeAspect="1"/>
          </p:cNvGraphicFramePr>
          <p:nvPr>
            <p:ph idx="1"/>
            <p:extLst>
              <p:ext uri="{D42A27DB-BD31-4B8C-83A1-F6EECF244321}">
                <p14:modId xmlns:p14="http://schemas.microsoft.com/office/powerpoint/2010/main" val="3255267226"/>
              </p:ext>
            </p:extLst>
          </p:nvPr>
        </p:nvGraphicFramePr>
        <p:xfrm>
          <a:off x="1981200" y="1676400"/>
          <a:ext cx="4953000" cy="4960938"/>
        </p:xfrm>
        <a:graphic>
          <a:graphicData uri="http://schemas.openxmlformats.org/presentationml/2006/ole">
            <mc:AlternateContent xmlns:mc="http://schemas.openxmlformats.org/markup-compatibility/2006">
              <mc:Choice xmlns:v="urn:schemas-microsoft-com:vml" Requires="v">
                <p:oleObj spid="_x0000_s21519" name="Document" r:id="rId4" imgW="6261883" imgH="6272478" progId="Word.Document.8">
                  <p:embed/>
                </p:oleObj>
              </mc:Choice>
              <mc:Fallback>
                <p:oleObj name="Document" r:id="rId4" imgW="6261883" imgH="6272478" progId="Word.Documen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676400"/>
                        <a:ext cx="4953000" cy="4960938"/>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32" name="Object 2" descr="The contrasts for main effects and interactions are estimated asThe inner product of contrast coefficients (from the previous table) and the vector of sample cell means divided by 2 to the power k-1." title="Estimated Contrasts"/>
          <p:cNvGraphicFramePr>
            <a:graphicFrameLocks noChangeAspect="1"/>
          </p:cNvGraphicFramePr>
          <p:nvPr>
            <p:extLst>
              <p:ext uri="{D42A27DB-BD31-4B8C-83A1-F6EECF244321}">
                <p14:modId xmlns:p14="http://schemas.microsoft.com/office/powerpoint/2010/main" val="2050603998"/>
              </p:ext>
            </p:extLst>
          </p:nvPr>
        </p:nvGraphicFramePr>
        <p:xfrm>
          <a:off x="1527175" y="3065463"/>
          <a:ext cx="5630863" cy="1236662"/>
        </p:xfrm>
        <a:graphic>
          <a:graphicData uri="http://schemas.openxmlformats.org/presentationml/2006/ole">
            <mc:AlternateContent xmlns:mc="http://schemas.openxmlformats.org/markup-compatibility/2006">
              <mc:Choice xmlns:v="urn:schemas-microsoft-com:vml" Requires="v">
                <p:oleObj spid="_x0000_s22544" name="Equation" r:id="rId4" imgW="1790700" imgH="393700" progId="Equation.3">
                  <p:embed/>
                </p:oleObj>
              </mc:Choice>
              <mc:Fallback>
                <p:oleObj name="Equation" r:id="rId4" imgW="1790700" imgH="3937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7175" y="3065463"/>
                        <a:ext cx="5630863" cy="1236662"/>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8371" name="Rectangle 3"/>
          <p:cNvSpPr>
            <a:spLocks noGrp="1" noChangeArrowheads="1"/>
          </p:cNvSpPr>
          <p:nvPr>
            <p:ph idx="1"/>
          </p:nvPr>
        </p:nvSpPr>
        <p:spPr/>
        <p:txBody>
          <a:bodyPr/>
          <a:lstStyle/>
          <a:p>
            <a:pPr eaLnBrk="1" hangingPunct="1">
              <a:defRPr/>
            </a:pPr>
            <a:r>
              <a:rPr lang="en-US" dirty="0" smtClean="0">
                <a:latin typeface="Arial Unicode MS" pitchFamily="34" charset="-128"/>
                <a:ea typeface="ＭＳ Ｐゴシック" pitchFamily="34" charset="-128"/>
              </a:rPr>
              <a:t>If we code contrast coefficients as ±1, the estimated effects are:</a:t>
            </a:r>
          </a:p>
          <a:p>
            <a:pPr eaLnBrk="1" hangingPunct="1">
              <a:defRPr/>
            </a:pPr>
            <a:endParaRPr lang="en-US" dirty="0" smtClean="0">
              <a:latin typeface="Arial Unicode MS" pitchFamily="34" charset="-128"/>
              <a:ea typeface="ＭＳ Ｐゴシック" pitchFamily="34" charset="-128"/>
            </a:endParaRPr>
          </a:p>
          <a:p>
            <a:pPr eaLnBrk="1" hangingPunct="1">
              <a:defRPr/>
            </a:pPr>
            <a:endParaRPr lang="en-US" dirty="0" smtClean="0">
              <a:latin typeface="Arial Unicode MS" pitchFamily="34" charset="-128"/>
              <a:ea typeface="ＭＳ Ｐゴシック" pitchFamily="34" charset="-128"/>
            </a:endParaRPr>
          </a:p>
          <a:p>
            <a:pPr eaLnBrk="1" hangingPunct="1">
              <a:defRPr/>
            </a:pPr>
            <a:endParaRPr lang="en-US" dirty="0" smtClean="0">
              <a:latin typeface="Arial Unicode MS" pitchFamily="34" charset="-128"/>
              <a:ea typeface="ＭＳ Ｐゴシック" pitchFamily="34" charset="-128"/>
            </a:endParaRPr>
          </a:p>
          <a:p>
            <a:pPr eaLnBrk="1" hangingPunct="1">
              <a:defRPr/>
            </a:pPr>
            <a:r>
              <a:rPr lang="en-US" dirty="0" smtClean="0">
                <a:latin typeface="Arial Unicode MS" pitchFamily="34" charset="-128"/>
                <a:ea typeface="ＭＳ Ｐゴシック" pitchFamily="34" charset="-128"/>
              </a:rPr>
              <a:t>These effects are twice the size of our usual ANOVA effects.</a:t>
            </a:r>
          </a:p>
        </p:txBody>
      </p:sp>
      <p:sp>
        <p:nvSpPr>
          <p:cNvPr id="58370" name="Rectangle 2"/>
          <p:cNvSpPr>
            <a:spLocks noGrp="1" noChangeArrowheads="1"/>
          </p:cNvSpPr>
          <p:nvPr>
            <p:ph type="title"/>
          </p:nvPr>
        </p:nvSpPr>
        <p:spPr/>
        <p:txBody>
          <a:bodyPr/>
          <a:lstStyle/>
          <a:p>
            <a:pPr eaLnBrk="1" hangingPunct="1">
              <a:defRPr/>
            </a:pPr>
            <a:r>
              <a:rPr lang="en-US"/>
              <a:t>Estimated Effects</a:t>
            </a:r>
          </a:p>
        </p:txBody>
      </p:sp>
    </p:spTree>
  </p:cSld>
  <p:clrMapOvr>
    <a:masterClrMapping/>
  </p:clrMapOvr>
  <p:transition spd="med">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557" name="Object 2" descr="The expression in the previous equations is simplifed after a little math." title="Effect sum of squares"/>
          <p:cNvGraphicFramePr>
            <a:graphicFrameLocks noChangeAspect="1"/>
          </p:cNvGraphicFramePr>
          <p:nvPr>
            <p:extLst>
              <p:ext uri="{D42A27DB-BD31-4B8C-83A1-F6EECF244321}">
                <p14:modId xmlns:p14="http://schemas.microsoft.com/office/powerpoint/2010/main" val="3335472238"/>
              </p:ext>
            </p:extLst>
          </p:nvPr>
        </p:nvGraphicFramePr>
        <p:xfrm>
          <a:off x="1160463" y="5449888"/>
          <a:ext cx="6669087" cy="669925"/>
        </p:xfrm>
        <a:graphic>
          <a:graphicData uri="http://schemas.openxmlformats.org/presentationml/2006/ole">
            <mc:AlternateContent xmlns:mc="http://schemas.openxmlformats.org/markup-compatibility/2006">
              <mc:Choice xmlns:v="urn:schemas-microsoft-com:vml" Requires="v">
                <p:oleObj spid="_x0000_s23580" name="Equation" r:id="rId4" imgW="2273300" imgH="228600" progId="Equation.3">
                  <p:embed/>
                </p:oleObj>
              </mc:Choice>
              <mc:Fallback>
                <p:oleObj name="Equation" r:id="rId4" imgW="2273300" imgH="2286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60463" y="5449888"/>
                        <a:ext cx="6669087" cy="66992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556" name="Object 3" descr="The sum of squares for an effect is defined using the usual defintion for the sum of squares for a contrast.  Contrast coefficients for this particular example are then plugged into the expression." title="Effect sum of squares"/>
          <p:cNvGraphicFramePr>
            <a:graphicFrameLocks noGrp="1" noChangeAspect="1"/>
          </p:cNvGraphicFramePr>
          <p:nvPr>
            <p:ph sz="quarter" idx="2"/>
            <p:extLst>
              <p:ext uri="{D42A27DB-BD31-4B8C-83A1-F6EECF244321}">
                <p14:modId xmlns:p14="http://schemas.microsoft.com/office/powerpoint/2010/main" val="3370327186"/>
              </p:ext>
            </p:extLst>
          </p:nvPr>
        </p:nvGraphicFramePr>
        <p:xfrm>
          <a:off x="1447800" y="3429000"/>
          <a:ext cx="5486400" cy="1692275"/>
        </p:xfrm>
        <a:graphic>
          <a:graphicData uri="http://schemas.openxmlformats.org/presentationml/2006/ole">
            <mc:AlternateContent xmlns:mc="http://schemas.openxmlformats.org/markup-compatibility/2006">
              <mc:Choice xmlns:v="urn:schemas-microsoft-com:vml" Requires="v">
                <p:oleObj spid="_x0000_s23581" name="Equation" r:id="rId6" imgW="2222500" imgH="685800" progId="Equation.3">
                  <p:embed/>
                </p:oleObj>
              </mc:Choice>
              <mc:Fallback>
                <p:oleObj name="Equation" r:id="rId6" imgW="2222500" imgH="6858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3429000"/>
                        <a:ext cx="5486400" cy="16922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7891" name="Rectangle 3"/>
          <p:cNvSpPr>
            <a:spLocks noGrp="1" noChangeArrowheads="1"/>
          </p:cNvSpPr>
          <p:nvPr>
            <p:ph type="body" sz="half" idx="1"/>
          </p:nvPr>
        </p:nvSpPr>
        <p:spPr>
          <a:xfrm>
            <a:off x="685800" y="1981200"/>
            <a:ext cx="7315200" cy="1905000"/>
          </a:xfrm>
        </p:spPr>
        <p:txBody>
          <a:bodyPr/>
          <a:lstStyle/>
          <a:p>
            <a:pPr eaLnBrk="1" hangingPunct="1">
              <a:defRPr/>
            </a:pPr>
            <a:r>
              <a:rPr lang="en-US" sz="2800" smtClean="0">
                <a:latin typeface="Arial Unicode MS" pitchFamily="34" charset="-128"/>
                <a:ea typeface="ＭＳ Ｐゴシック" pitchFamily="34" charset="-128"/>
              </a:rPr>
              <a:t>The sum of squares for the estimated effect can be computed using the sum of squares formula we learned for contrasts</a:t>
            </a:r>
          </a:p>
          <a:p>
            <a:pPr eaLnBrk="1" hangingPunct="1">
              <a:defRPr/>
            </a:pPr>
            <a:endParaRPr lang="en-US" sz="2800" smtClean="0">
              <a:latin typeface="Arial Unicode MS" pitchFamily="34" charset="-128"/>
              <a:ea typeface="ＭＳ Ｐゴシック" pitchFamily="34" charset="-128"/>
            </a:endParaRPr>
          </a:p>
        </p:txBody>
      </p:sp>
      <p:sp>
        <p:nvSpPr>
          <p:cNvPr id="37890" name="Rectangle 2"/>
          <p:cNvSpPr>
            <a:spLocks noGrp="1" noChangeArrowheads="1"/>
          </p:cNvSpPr>
          <p:nvPr>
            <p:ph type="title"/>
          </p:nvPr>
        </p:nvSpPr>
        <p:spPr/>
        <p:txBody>
          <a:bodyPr/>
          <a:lstStyle/>
          <a:p>
            <a:pPr eaLnBrk="1" hangingPunct="1">
              <a:defRPr/>
            </a:pPr>
            <a:r>
              <a:rPr lang="en-US" dirty="0" smtClean="0"/>
              <a:t>Sum of Squares</a:t>
            </a:r>
            <a:endParaRPr lang="en-US" dirty="0"/>
          </a:p>
        </p:txBody>
      </p:sp>
    </p:spTree>
  </p:cSld>
  <p:clrMapOvr>
    <a:masterClrMapping/>
  </p:clrMapOvr>
  <p:transition spd="med">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en-US" dirty="0" smtClean="0"/>
              <a:t>SS Example</a:t>
            </a:r>
            <a:endParaRPr lang="en-US" dirty="0"/>
          </a:p>
        </p:txBody>
      </p:sp>
      <p:sp>
        <p:nvSpPr>
          <p:cNvPr id="43011" name="Rectangle 3"/>
          <p:cNvSpPr>
            <a:spLocks noGrp="1" noChangeArrowheads="1"/>
          </p:cNvSpPr>
          <p:nvPr>
            <p:ph idx="1"/>
          </p:nvPr>
        </p:nvSpPr>
        <p:spPr/>
        <p:txBody>
          <a:bodyPr/>
          <a:lstStyle/>
          <a:p>
            <a:pPr eaLnBrk="1" hangingPunct="1">
              <a:defRPr/>
            </a:pPr>
            <a:r>
              <a:rPr lang="en-US"/>
              <a:t>Bacteria Example</a:t>
            </a:r>
          </a:p>
          <a:p>
            <a:pPr eaLnBrk="1" hangingPunct="1">
              <a:buFontTx/>
              <a:buNone/>
              <a:defRPr/>
            </a:pPr>
            <a:r>
              <a:rPr lang="en-US"/>
              <a:t>B effect=(39.19+38.95+40.21+40.78-39.77-40.23-40.37-41.71)/4</a:t>
            </a:r>
          </a:p>
          <a:p>
            <a:pPr eaLnBrk="1" hangingPunct="1">
              <a:buFontTx/>
              <a:buNone/>
              <a:defRPr/>
            </a:pPr>
            <a:r>
              <a:rPr lang="en-US"/>
              <a:t>             =-.7375</a:t>
            </a:r>
          </a:p>
          <a:p>
            <a:pPr eaLnBrk="1" hangingPunct="1">
              <a:buFontTx/>
              <a:buNone/>
              <a:defRPr/>
            </a:pPr>
            <a:r>
              <a:rPr lang="en-US"/>
              <a:t>SSB=(-.7375)</a:t>
            </a:r>
            <a:r>
              <a:rPr lang="en-US" baseline="30000"/>
              <a:t>2</a:t>
            </a:r>
            <a:r>
              <a:rPr lang="en-US"/>
              <a:t>x2=1.088</a:t>
            </a:r>
          </a:p>
          <a:p>
            <a:pPr eaLnBrk="1" hangingPunct="1">
              <a:defRPr/>
            </a:pPr>
            <a:r>
              <a:rPr lang="en-US"/>
              <a:t>The entire ANOVA table for this example can be constructed in this way</a:t>
            </a:r>
          </a:p>
        </p:txBody>
      </p:sp>
    </p:spTree>
  </p:cSld>
  <p:clrMapOvr>
    <a:masterClrMapping/>
  </p:clrMapOvr>
  <p:transition spd="med">
    <p:dissolve/>
  </p:transition>
</p:sld>
</file>

<file path=ppt/theme/theme1.xml><?xml version="1.0" encoding="utf-8"?>
<a:theme xmlns:a="http://schemas.openxmlformats.org/drawingml/2006/main" name="Theme1">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Chapter 9.pptx</Template>
  <TotalTime>7793</TotalTime>
  <Words>715</Words>
  <Application>Microsoft Office PowerPoint</Application>
  <PresentationFormat>On-screen Show (4:3)</PresentationFormat>
  <Paragraphs>126</Paragraphs>
  <Slides>17</Slides>
  <Notes>13</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3</vt:i4>
      </vt:variant>
      <vt:variant>
        <vt:lpstr>Slide Titles</vt:lpstr>
      </vt:variant>
      <vt:variant>
        <vt:i4>17</vt:i4>
      </vt:variant>
    </vt:vector>
  </HeadingPairs>
  <TitlesOfParts>
    <vt:vector size="29" baseType="lpstr">
      <vt:lpstr>Arial Unicode MS</vt:lpstr>
      <vt:lpstr>ＭＳ Ｐゴシック</vt:lpstr>
      <vt:lpstr>Symbol</vt:lpstr>
      <vt:lpstr>Tahoma</vt:lpstr>
      <vt:lpstr>Times</vt:lpstr>
      <vt:lpstr>Times New (W1)</vt:lpstr>
      <vt:lpstr>Times New Roman</vt:lpstr>
      <vt:lpstr>Wingdings</vt:lpstr>
      <vt:lpstr>Theme1</vt:lpstr>
      <vt:lpstr>Equation</vt:lpstr>
      <vt:lpstr>Picture</vt:lpstr>
      <vt:lpstr>Document</vt:lpstr>
      <vt:lpstr>Two-level Factorial Designs</vt:lpstr>
      <vt:lpstr>Bacteria Response Table</vt:lpstr>
      <vt:lpstr>Cube Plot</vt:lpstr>
      <vt:lpstr>Cell Mean Estimates</vt:lpstr>
      <vt:lpstr>Cell Mean Contrast Properties</vt:lpstr>
      <vt:lpstr>Orthogonal Contrast Coefficients</vt:lpstr>
      <vt:lpstr>Estimated Effects</vt:lpstr>
      <vt:lpstr>Sum of Squares</vt:lpstr>
      <vt:lpstr>SS Example</vt:lpstr>
      <vt:lpstr>PowerPoint Presentation</vt:lpstr>
      <vt:lpstr>Testing Effects</vt:lpstr>
      <vt:lpstr>Testing Without Replication</vt:lpstr>
      <vt:lpstr>Normal Probability Plots</vt:lpstr>
      <vt:lpstr>Lenth’s Test</vt:lpstr>
      <vt:lpstr>Experimental Error Estimates</vt:lpstr>
      <vt:lpstr>Margins of Error</vt:lpstr>
      <vt:lpstr>Testing with Margins of Error </vt:lpstr>
    </vt:vector>
  </TitlesOfParts>
  <Company>USC Statistics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Probability Marginal Means</dc:title>
  <dc:creator>John Grego</dc:creator>
  <cp:lastModifiedBy>Grego John</cp:lastModifiedBy>
  <cp:revision>68</cp:revision>
  <dcterms:created xsi:type="dcterms:W3CDTF">2001-10-30T23:56:42Z</dcterms:created>
  <dcterms:modified xsi:type="dcterms:W3CDTF">2018-09-20T16:37:22Z</dcterms:modified>
</cp:coreProperties>
</file>