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3"/>
  </p:notesMasterIdLst>
  <p:handoutMasterIdLst>
    <p:handoutMasterId r:id="rId14"/>
  </p:handoutMasterIdLst>
  <p:sldIdLst>
    <p:sldId id="256" r:id="rId2"/>
    <p:sldId id="278" r:id="rId3"/>
    <p:sldId id="257" r:id="rId4"/>
    <p:sldId id="279" r:id="rId5"/>
    <p:sldId id="281" r:id="rId6"/>
    <p:sldId id="284" r:id="rId7"/>
    <p:sldId id="285" r:id="rId8"/>
    <p:sldId id="286" r:id="rId9"/>
    <p:sldId id="287" r:id="rId10"/>
    <p:sldId id="288" r:id="rId11"/>
    <p:sldId id="289" r:id="rId12"/>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78" y="10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434" tIns="48217" rIns="96434" bIns="48217" numCol="1" anchor="t" anchorCtr="0" compatLnSpc="1">
            <a:prstTxWarp prst="textNoShape">
              <a:avLst/>
            </a:prstTxWarp>
          </a:bodyPr>
          <a:lstStyle>
            <a:lvl1pPr defTabSz="965200">
              <a:defRPr sz="1300">
                <a:latin typeface="Times" pitchFamily="1" charset="0"/>
                <a:ea typeface="+mn-ea"/>
              </a:defRPr>
            </a:lvl1pPr>
          </a:lstStyle>
          <a:p>
            <a:pPr>
              <a:defRPr/>
            </a:pPr>
            <a:endParaRPr lang="en-US"/>
          </a:p>
        </p:txBody>
      </p:sp>
      <p:sp>
        <p:nvSpPr>
          <p:cNvPr id="15363"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434" tIns="48217" rIns="96434" bIns="48217" numCol="1" anchor="t" anchorCtr="0" compatLnSpc="1">
            <a:prstTxWarp prst="textNoShape">
              <a:avLst/>
            </a:prstTxWarp>
          </a:bodyPr>
          <a:lstStyle>
            <a:lvl1pPr algn="r" defTabSz="965200">
              <a:defRPr sz="1300">
                <a:latin typeface="Times" pitchFamily="1" charset="0"/>
                <a:ea typeface="+mn-ea"/>
              </a:defRPr>
            </a:lvl1pPr>
          </a:lstStyle>
          <a:p>
            <a:pPr>
              <a:defRPr/>
            </a:pPr>
            <a:endParaRPr lang="en-US"/>
          </a:p>
        </p:txBody>
      </p:sp>
      <p:sp>
        <p:nvSpPr>
          <p:cNvPr id="15364"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434" tIns="48217" rIns="96434" bIns="48217" numCol="1" anchor="b" anchorCtr="0" compatLnSpc="1">
            <a:prstTxWarp prst="textNoShape">
              <a:avLst/>
            </a:prstTxWarp>
          </a:bodyPr>
          <a:lstStyle>
            <a:lvl1pPr defTabSz="965200">
              <a:defRPr sz="1300">
                <a:latin typeface="Times" pitchFamily="1" charset="0"/>
                <a:ea typeface="+mn-ea"/>
              </a:defRPr>
            </a:lvl1pPr>
          </a:lstStyle>
          <a:p>
            <a:pPr>
              <a:defRPr/>
            </a:pPr>
            <a:endParaRPr lang="en-US"/>
          </a:p>
        </p:txBody>
      </p:sp>
      <p:sp>
        <p:nvSpPr>
          <p:cNvPr id="15365"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434" tIns="48217" rIns="96434" bIns="48217" numCol="1" anchor="b" anchorCtr="0" compatLnSpc="1">
            <a:prstTxWarp prst="textNoShape">
              <a:avLst/>
            </a:prstTxWarp>
          </a:bodyPr>
          <a:lstStyle>
            <a:lvl1pPr algn="r" defTabSz="965200">
              <a:defRPr sz="1300"/>
            </a:lvl1pPr>
          </a:lstStyle>
          <a:p>
            <a:fld id="{435A2B9E-F6EC-482E-B907-D215AA6C4D8D}" type="slidenum">
              <a:rPr lang="en-US" altLang="en-US"/>
              <a:pPr/>
              <a:t>‹#›</a:t>
            </a:fld>
            <a:endParaRPr lang="en-US" altLang="en-US"/>
          </a:p>
        </p:txBody>
      </p:sp>
    </p:spTree>
    <p:extLst>
      <p:ext uri="{BB962C8B-B14F-4D97-AF65-F5344CB8AC3E}">
        <p14:creationId xmlns:p14="http://schemas.microsoft.com/office/powerpoint/2010/main" val="374151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23E016EB-BC33-4C23-9B4B-B5BD45C93A79}" type="datetimeFigureOut">
              <a:rPr lang="en-US" smtClean="0"/>
              <a:t>9/24/2018</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78BAA035-419C-45B8-9D00-DA4EAE328FD2}" type="slidenum">
              <a:rPr lang="en-US" smtClean="0"/>
              <a:t>‹#›</a:t>
            </a:fld>
            <a:endParaRPr lang="en-US"/>
          </a:p>
        </p:txBody>
      </p:sp>
    </p:spTree>
    <p:extLst>
      <p:ext uri="{BB962C8B-B14F-4D97-AF65-F5344CB8AC3E}">
        <p14:creationId xmlns:p14="http://schemas.microsoft.com/office/powerpoint/2010/main" val="666949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Skipping</a:t>
            </a:r>
            <a:r>
              <a:rPr lang="en-US" baseline="0" dirty="0" smtClean="0"/>
              <a:t> Chapter 9 (Model Selection)—701/705 topics.  Output of MEANS in SAS.</a:t>
            </a:r>
            <a:endParaRPr lang="en-US" dirty="0"/>
          </a:p>
        </p:txBody>
      </p:sp>
      <p:sp>
        <p:nvSpPr>
          <p:cNvPr id="4" name="Slide Number Placeholder 3"/>
          <p:cNvSpPr>
            <a:spLocks noGrp="1"/>
          </p:cNvSpPr>
          <p:nvPr>
            <p:ph type="sldNum" sz="quarter" idx="10"/>
          </p:nvPr>
        </p:nvSpPr>
        <p:spPr/>
        <p:txBody>
          <a:bodyPr/>
          <a:lstStyle/>
          <a:p>
            <a:fld id="{78BAA035-419C-45B8-9D00-DA4EAE328FD2}" type="slidenum">
              <a:rPr lang="en-US" smtClean="0"/>
              <a:t>1</a:t>
            </a:fld>
            <a:endParaRPr lang="en-US"/>
          </a:p>
        </p:txBody>
      </p:sp>
    </p:spTree>
    <p:extLst>
      <p:ext uri="{BB962C8B-B14F-4D97-AF65-F5344CB8AC3E}">
        <p14:creationId xmlns:p14="http://schemas.microsoft.com/office/powerpoint/2010/main" val="2704478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definitions.</a:t>
            </a:r>
            <a:endParaRPr lang="en-US" dirty="0"/>
          </a:p>
        </p:txBody>
      </p:sp>
      <p:sp>
        <p:nvSpPr>
          <p:cNvPr id="4" name="Slide Number Placeholder 3"/>
          <p:cNvSpPr>
            <a:spLocks noGrp="1"/>
          </p:cNvSpPr>
          <p:nvPr>
            <p:ph type="sldNum" sz="quarter" idx="10"/>
          </p:nvPr>
        </p:nvSpPr>
        <p:spPr/>
        <p:txBody>
          <a:bodyPr/>
          <a:lstStyle/>
          <a:p>
            <a:fld id="{78BAA035-419C-45B8-9D00-DA4EAE328FD2}" type="slidenum">
              <a:rPr lang="en-US" smtClean="0"/>
              <a:t>2</a:t>
            </a:fld>
            <a:endParaRPr lang="en-US"/>
          </a:p>
        </p:txBody>
      </p:sp>
    </p:spTree>
    <p:extLst>
      <p:ext uri="{BB962C8B-B14F-4D97-AF65-F5344CB8AC3E}">
        <p14:creationId xmlns:p14="http://schemas.microsoft.com/office/powerpoint/2010/main" val="30233378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more definitions.  Always estimable</a:t>
            </a:r>
            <a:r>
              <a:rPr lang="en-US" baseline="0" dirty="0" smtClean="0"/>
              <a:t> (and hence uninteresting) provided no cell count is 0.</a:t>
            </a:r>
            <a:endParaRPr lang="en-US" dirty="0"/>
          </a:p>
        </p:txBody>
      </p:sp>
      <p:sp>
        <p:nvSpPr>
          <p:cNvPr id="4" name="Slide Number Placeholder 3"/>
          <p:cNvSpPr>
            <a:spLocks noGrp="1"/>
          </p:cNvSpPr>
          <p:nvPr>
            <p:ph type="sldNum" sz="quarter" idx="10"/>
          </p:nvPr>
        </p:nvSpPr>
        <p:spPr/>
        <p:txBody>
          <a:bodyPr/>
          <a:lstStyle/>
          <a:p>
            <a:fld id="{78BAA035-419C-45B8-9D00-DA4EAE328FD2}" type="slidenum">
              <a:rPr lang="en-US" smtClean="0"/>
              <a:t>4</a:t>
            </a:fld>
            <a:endParaRPr lang="en-US"/>
          </a:p>
        </p:txBody>
      </p:sp>
    </p:spTree>
    <p:extLst>
      <p:ext uri="{BB962C8B-B14F-4D97-AF65-F5344CB8AC3E}">
        <p14:creationId xmlns:p14="http://schemas.microsoft.com/office/powerpoint/2010/main" val="335150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Concentrate on</a:t>
            </a:r>
            <a:r>
              <a:rPr lang="en-US" baseline="0" dirty="0" smtClean="0"/>
              <a:t> cell means model, but use effects model to understand additivity.  Write tables of cell means model, with and without additivity.</a:t>
            </a:r>
            <a:endParaRPr lang="en-US" dirty="0"/>
          </a:p>
        </p:txBody>
      </p:sp>
      <p:sp>
        <p:nvSpPr>
          <p:cNvPr id="4" name="Slide Number Placeholder 3"/>
          <p:cNvSpPr>
            <a:spLocks noGrp="1"/>
          </p:cNvSpPr>
          <p:nvPr>
            <p:ph type="sldNum" sz="quarter" idx="10"/>
          </p:nvPr>
        </p:nvSpPr>
        <p:spPr/>
        <p:txBody>
          <a:bodyPr/>
          <a:lstStyle/>
          <a:p>
            <a:fld id="{78BAA035-419C-45B8-9D00-DA4EAE328FD2}" type="slidenum">
              <a:rPr lang="en-US" smtClean="0"/>
              <a:t>6</a:t>
            </a:fld>
            <a:endParaRPr lang="en-US"/>
          </a:p>
        </p:txBody>
      </p:sp>
    </p:spTree>
    <p:extLst>
      <p:ext uri="{BB962C8B-B14F-4D97-AF65-F5344CB8AC3E}">
        <p14:creationId xmlns:p14="http://schemas.microsoft.com/office/powerpoint/2010/main" val="3698949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LS estimates based on observed cells.</a:t>
            </a:r>
            <a:endParaRPr lang="en-US" dirty="0"/>
          </a:p>
        </p:txBody>
      </p:sp>
      <p:sp>
        <p:nvSpPr>
          <p:cNvPr id="4" name="Slide Number Placeholder 3"/>
          <p:cNvSpPr>
            <a:spLocks noGrp="1"/>
          </p:cNvSpPr>
          <p:nvPr>
            <p:ph type="sldNum" sz="quarter" idx="10"/>
          </p:nvPr>
        </p:nvSpPr>
        <p:spPr/>
        <p:txBody>
          <a:bodyPr/>
          <a:lstStyle/>
          <a:p>
            <a:fld id="{78BAA035-419C-45B8-9D00-DA4EAE328FD2}" type="slidenum">
              <a:rPr lang="en-US" smtClean="0"/>
              <a:t>7</a:t>
            </a:fld>
            <a:endParaRPr lang="en-US"/>
          </a:p>
        </p:txBody>
      </p:sp>
    </p:spTree>
    <p:extLst>
      <p:ext uri="{BB962C8B-B14F-4D97-AF65-F5344CB8AC3E}">
        <p14:creationId xmlns:p14="http://schemas.microsoft.com/office/powerpoint/2010/main" val="192528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Write</a:t>
            </a:r>
            <a:r>
              <a:rPr lang="en-US" baseline="0" dirty="0" smtClean="0"/>
              <a:t> PMM’s as marginal means.  Two of these are straightforward averages.</a:t>
            </a:r>
            <a:endParaRPr lang="en-US" dirty="0"/>
          </a:p>
        </p:txBody>
      </p:sp>
      <p:sp>
        <p:nvSpPr>
          <p:cNvPr id="4" name="Slide Number Placeholder 3"/>
          <p:cNvSpPr>
            <a:spLocks noGrp="1"/>
          </p:cNvSpPr>
          <p:nvPr>
            <p:ph type="sldNum" sz="quarter" idx="10"/>
          </p:nvPr>
        </p:nvSpPr>
        <p:spPr/>
        <p:txBody>
          <a:bodyPr/>
          <a:lstStyle/>
          <a:p>
            <a:fld id="{78BAA035-419C-45B8-9D00-DA4EAE328FD2}" type="slidenum">
              <a:rPr lang="en-US" smtClean="0"/>
              <a:t>8</a:t>
            </a:fld>
            <a:endParaRPr lang="en-US"/>
          </a:p>
        </p:txBody>
      </p:sp>
    </p:spTree>
    <p:extLst>
      <p:ext uri="{BB962C8B-B14F-4D97-AF65-F5344CB8AC3E}">
        <p14:creationId xmlns:p14="http://schemas.microsoft.com/office/powerpoint/2010/main" val="14439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Gamma_22 is going to be a problem.</a:t>
            </a:r>
            <a:endParaRPr lang="en-US" dirty="0"/>
          </a:p>
        </p:txBody>
      </p:sp>
      <p:sp>
        <p:nvSpPr>
          <p:cNvPr id="4" name="Slide Number Placeholder 3"/>
          <p:cNvSpPr>
            <a:spLocks noGrp="1"/>
          </p:cNvSpPr>
          <p:nvPr>
            <p:ph type="sldNum" sz="quarter" idx="10"/>
          </p:nvPr>
        </p:nvSpPr>
        <p:spPr/>
        <p:txBody>
          <a:bodyPr/>
          <a:lstStyle/>
          <a:p>
            <a:fld id="{78BAA035-419C-45B8-9D00-DA4EAE328FD2}" type="slidenum">
              <a:rPr lang="en-US" smtClean="0"/>
              <a:t>9</a:t>
            </a:fld>
            <a:endParaRPr lang="en-US"/>
          </a:p>
        </p:txBody>
      </p:sp>
    </p:spTree>
    <p:extLst>
      <p:ext uri="{BB962C8B-B14F-4D97-AF65-F5344CB8AC3E}">
        <p14:creationId xmlns:p14="http://schemas.microsoft.com/office/powerpoint/2010/main" val="3335120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Open SAS code from website.  Connectedness is permutation invariant.  </a:t>
            </a:r>
            <a:endParaRPr lang="en-US" dirty="0"/>
          </a:p>
        </p:txBody>
      </p:sp>
      <p:sp>
        <p:nvSpPr>
          <p:cNvPr id="4" name="Slide Number Placeholder 3"/>
          <p:cNvSpPr>
            <a:spLocks noGrp="1"/>
          </p:cNvSpPr>
          <p:nvPr>
            <p:ph type="sldNum" sz="quarter" idx="10"/>
          </p:nvPr>
        </p:nvSpPr>
        <p:spPr/>
        <p:txBody>
          <a:bodyPr/>
          <a:lstStyle/>
          <a:p>
            <a:fld id="{78BAA035-419C-45B8-9D00-DA4EAE328FD2}" type="slidenum">
              <a:rPr lang="en-US" smtClean="0"/>
              <a:t>11</a:t>
            </a:fld>
            <a:endParaRPr lang="en-US"/>
          </a:p>
        </p:txBody>
      </p:sp>
    </p:spTree>
    <p:extLst>
      <p:ext uri="{BB962C8B-B14F-4D97-AF65-F5344CB8AC3E}">
        <p14:creationId xmlns:p14="http://schemas.microsoft.com/office/powerpoint/2010/main" val="2728509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9FB40C51-7ACB-4CCE-AE55-D1FDAD65E2DF}" type="slidenum">
              <a:rPr lang="en-US" altLang="en-US"/>
              <a:pPr/>
              <a:t>‹#›</a:t>
            </a:fld>
            <a:endParaRPr lang="en-US" altLang="en-US"/>
          </a:p>
        </p:txBody>
      </p:sp>
    </p:spTree>
    <p:extLst>
      <p:ext uri="{BB962C8B-B14F-4D97-AF65-F5344CB8AC3E}">
        <p14:creationId xmlns:p14="http://schemas.microsoft.com/office/powerpoint/2010/main" val="271896093"/>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FD823B24-BB04-4E70-9CAE-DB1737A02733}" type="slidenum">
              <a:rPr lang="en-US" altLang="en-US"/>
              <a:pPr/>
              <a:t>‹#›</a:t>
            </a:fld>
            <a:endParaRPr lang="en-US" altLang="en-US"/>
          </a:p>
        </p:txBody>
      </p:sp>
    </p:spTree>
    <p:extLst>
      <p:ext uri="{BB962C8B-B14F-4D97-AF65-F5344CB8AC3E}">
        <p14:creationId xmlns:p14="http://schemas.microsoft.com/office/powerpoint/2010/main" val="1799343746"/>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17CA43F6-9A8E-49B9-A297-8FC81FD6F32D}" type="slidenum">
              <a:rPr lang="en-US" altLang="en-US"/>
              <a:pPr/>
              <a:t>‹#›</a:t>
            </a:fld>
            <a:endParaRPr lang="en-US" altLang="en-US"/>
          </a:p>
        </p:txBody>
      </p:sp>
    </p:spTree>
    <p:extLst>
      <p:ext uri="{BB962C8B-B14F-4D97-AF65-F5344CB8AC3E}">
        <p14:creationId xmlns:p14="http://schemas.microsoft.com/office/powerpoint/2010/main" val="631690546"/>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331558BB-89D6-4648-ABB2-B8F1F9AB5F51}" type="slidenum">
              <a:rPr lang="en-US" altLang="en-US"/>
              <a:pPr/>
              <a:t>‹#›</a:t>
            </a:fld>
            <a:endParaRPr lang="en-US" altLang="en-US"/>
          </a:p>
        </p:txBody>
      </p:sp>
    </p:spTree>
    <p:extLst>
      <p:ext uri="{BB962C8B-B14F-4D97-AF65-F5344CB8AC3E}">
        <p14:creationId xmlns:p14="http://schemas.microsoft.com/office/powerpoint/2010/main" val="628525968"/>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9116CD5C-DADA-466D-AC75-A68B71A46E6D}" type="slidenum">
              <a:rPr lang="en-US" altLang="en-US"/>
              <a:pPr/>
              <a:t>‹#›</a:t>
            </a:fld>
            <a:endParaRPr lang="en-US" altLang="en-US"/>
          </a:p>
        </p:txBody>
      </p:sp>
    </p:spTree>
    <p:extLst>
      <p:ext uri="{BB962C8B-B14F-4D97-AF65-F5344CB8AC3E}">
        <p14:creationId xmlns:p14="http://schemas.microsoft.com/office/powerpoint/2010/main" val="3348462481"/>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BD05C474-F592-439A-A292-30C687D11BC6}" type="slidenum">
              <a:rPr lang="en-US" altLang="en-US"/>
              <a:pPr/>
              <a:t>‹#›</a:t>
            </a:fld>
            <a:endParaRPr lang="en-US" altLang="en-US"/>
          </a:p>
        </p:txBody>
      </p:sp>
    </p:spTree>
    <p:extLst>
      <p:ext uri="{BB962C8B-B14F-4D97-AF65-F5344CB8AC3E}">
        <p14:creationId xmlns:p14="http://schemas.microsoft.com/office/powerpoint/2010/main" val="2581867936"/>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952A4CD2-8559-4973-880F-0E4F84330BA6}" type="slidenum">
              <a:rPr lang="en-US" altLang="en-US"/>
              <a:pPr/>
              <a:t>‹#›</a:t>
            </a:fld>
            <a:endParaRPr lang="en-US" altLang="en-US"/>
          </a:p>
        </p:txBody>
      </p:sp>
    </p:spTree>
    <p:extLst>
      <p:ext uri="{BB962C8B-B14F-4D97-AF65-F5344CB8AC3E}">
        <p14:creationId xmlns:p14="http://schemas.microsoft.com/office/powerpoint/2010/main" val="3119064755"/>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EB6A614A-7A9C-4F00-A735-48B773CD7C5E}" type="slidenum">
              <a:rPr lang="en-US" altLang="en-US"/>
              <a:pPr/>
              <a:t>‹#›</a:t>
            </a:fld>
            <a:endParaRPr lang="en-US" altLang="en-US"/>
          </a:p>
        </p:txBody>
      </p:sp>
    </p:spTree>
    <p:extLst>
      <p:ext uri="{BB962C8B-B14F-4D97-AF65-F5344CB8AC3E}">
        <p14:creationId xmlns:p14="http://schemas.microsoft.com/office/powerpoint/2010/main" val="998532519"/>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27C38368-EECB-40C1-8FD1-FB332A036944}" type="slidenum">
              <a:rPr lang="en-US" altLang="en-US"/>
              <a:pPr/>
              <a:t>‹#›</a:t>
            </a:fld>
            <a:endParaRPr lang="en-US" altLang="en-US"/>
          </a:p>
        </p:txBody>
      </p:sp>
    </p:spTree>
    <p:extLst>
      <p:ext uri="{BB962C8B-B14F-4D97-AF65-F5344CB8AC3E}">
        <p14:creationId xmlns:p14="http://schemas.microsoft.com/office/powerpoint/2010/main" val="1473958028"/>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4D4ADCEC-D93B-4560-A3EC-68009BA9317E}" type="slidenum">
              <a:rPr lang="en-US" altLang="en-US"/>
              <a:pPr/>
              <a:t>‹#›</a:t>
            </a:fld>
            <a:endParaRPr lang="en-US" altLang="en-US"/>
          </a:p>
        </p:txBody>
      </p:sp>
    </p:spTree>
    <p:extLst>
      <p:ext uri="{BB962C8B-B14F-4D97-AF65-F5344CB8AC3E}">
        <p14:creationId xmlns:p14="http://schemas.microsoft.com/office/powerpoint/2010/main" val="4113816163"/>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D65729A7-7866-4654-8AFB-A890005085EA}" type="slidenum">
              <a:rPr lang="en-US" altLang="en-US"/>
              <a:pPr/>
              <a:t>‹#›</a:t>
            </a:fld>
            <a:endParaRPr lang="en-US" altLang="en-US"/>
          </a:p>
        </p:txBody>
      </p:sp>
    </p:spTree>
    <p:extLst>
      <p:ext uri="{BB962C8B-B14F-4D97-AF65-F5344CB8AC3E}">
        <p14:creationId xmlns:p14="http://schemas.microsoft.com/office/powerpoint/2010/main" val="3757801487"/>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DDAFA46D-27AF-46C9-B744-63FA016286B6}" type="slidenum">
              <a:rPr lang="en-US" altLang="en-US"/>
              <a:pPr/>
              <a:t>‹#›</a:t>
            </a:fld>
            <a:endParaRPr lang="en-US" altLang="en-US"/>
          </a:p>
        </p:txBody>
      </p:sp>
    </p:spTree>
    <p:extLst>
      <p:ext uri="{BB962C8B-B14F-4D97-AF65-F5344CB8AC3E}">
        <p14:creationId xmlns:p14="http://schemas.microsoft.com/office/powerpoint/2010/main" val="3805996891"/>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497DA2A9-422E-4E13-81BD-EBF4088C7F44}" type="slidenum">
              <a:rPr lang="en-US" altLang="en-US"/>
              <a:pPr/>
              <a:t>‹#›</a:t>
            </a:fld>
            <a:endParaRPr lang="en-US" altLang="en-US"/>
          </a:p>
        </p:txBody>
      </p:sp>
    </p:spTree>
    <p:extLst>
      <p:ext uri="{BB962C8B-B14F-4D97-AF65-F5344CB8AC3E}">
        <p14:creationId xmlns:p14="http://schemas.microsoft.com/office/powerpoint/2010/main" val="1540980336"/>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7CAAAA1D-C1F3-4202-BA77-883E03441406}"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6.w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8.wmf"/><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4" name="Object 2" descr="List the cell means model, then the sample row mean, and the expection of the sample row mean." title="Marginal Means"/>
          <p:cNvGraphicFramePr>
            <a:graphicFrameLocks noChangeAspect="1"/>
          </p:cNvGraphicFramePr>
          <p:nvPr>
            <p:extLst>
              <p:ext uri="{D42A27DB-BD31-4B8C-83A1-F6EECF244321}">
                <p14:modId xmlns:p14="http://schemas.microsoft.com/office/powerpoint/2010/main" val="1997633867"/>
              </p:ext>
            </p:extLst>
          </p:nvPr>
        </p:nvGraphicFramePr>
        <p:xfrm>
          <a:off x="2166938" y="2479675"/>
          <a:ext cx="4429125" cy="4256088"/>
        </p:xfrm>
        <a:graphic>
          <a:graphicData uri="http://schemas.openxmlformats.org/presentationml/2006/ole">
            <mc:AlternateContent xmlns:mc="http://schemas.openxmlformats.org/markup-compatibility/2006">
              <mc:Choice xmlns:v="urn:schemas-microsoft-com:vml" Requires="v">
                <p:oleObj spid="_x0000_s15375" name="Equation" r:id="rId4" imgW="1625600" imgH="1562100" progId="Equation.3">
                  <p:embed/>
                </p:oleObj>
              </mc:Choice>
              <mc:Fallback>
                <p:oleObj name="Equation" r:id="rId4" imgW="1625600" imgH="15621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6938" y="2479675"/>
                        <a:ext cx="4429125" cy="42560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Two factor model with replication</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
        <p:nvSpPr>
          <p:cNvPr id="3074" name="Rectangle 2"/>
          <p:cNvSpPr>
            <a:spLocks noGrp="1" noChangeArrowheads="1"/>
          </p:cNvSpPr>
          <p:nvPr>
            <p:ph type="title"/>
          </p:nvPr>
        </p:nvSpPr>
        <p:spPr/>
        <p:txBody>
          <a:bodyPr/>
          <a:lstStyle/>
          <a:p>
            <a:pPr eaLnBrk="1" hangingPunct="1">
              <a:defRPr/>
            </a:pPr>
            <a:r>
              <a:rPr lang="en-US"/>
              <a:t>Population Marginal Means</a:t>
            </a:r>
          </a:p>
        </p:txBody>
      </p:sp>
    </p:spTree>
  </p:cSld>
  <p:clrMapOvr>
    <a:masterClrMapping/>
  </p:clrMapOvr>
  <p:transition spd="med">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80" name="Object 2" descr="LS means are listed for the interaction model.  The LS mean for the missing cell is non-estimable." title="LS Estimates for interaction model"/>
          <p:cNvGraphicFramePr>
            <a:graphicFrameLocks noChangeAspect="1"/>
          </p:cNvGraphicFramePr>
          <p:nvPr>
            <p:extLst>
              <p:ext uri="{D42A27DB-BD31-4B8C-83A1-F6EECF244321}">
                <p14:modId xmlns:p14="http://schemas.microsoft.com/office/powerpoint/2010/main" val="407801472"/>
              </p:ext>
            </p:extLst>
          </p:nvPr>
        </p:nvGraphicFramePr>
        <p:xfrm>
          <a:off x="2362200" y="2971800"/>
          <a:ext cx="3832225" cy="1252538"/>
        </p:xfrm>
        <a:graphic>
          <a:graphicData uri="http://schemas.openxmlformats.org/presentationml/2006/ole">
            <mc:AlternateContent xmlns:mc="http://schemas.openxmlformats.org/markup-compatibility/2006">
              <mc:Choice xmlns:v="urn:schemas-microsoft-com:vml" Requires="v">
                <p:oleObj spid="_x0000_s24591" name="Equation" r:id="rId3" imgW="1320800" imgH="431800" progId="Equation.3">
                  <p:embed/>
                </p:oleObj>
              </mc:Choice>
              <mc:Fallback>
                <p:oleObj name="Equation" r:id="rId3" imgW="1320800" imgH="431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971800"/>
                        <a:ext cx="3832225" cy="12525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0179" name="Rectangle 3"/>
          <p:cNvSpPr>
            <a:spLocks noGrp="1" noChangeArrowheads="1"/>
          </p:cNvSpPr>
          <p:nvPr>
            <p:ph idx="1"/>
          </p:nvPr>
        </p:nvSpPr>
        <p:spPr/>
        <p:txBody>
          <a:bodyPr/>
          <a:lstStyle/>
          <a:p>
            <a:pPr eaLnBrk="1" hangingPunct="1">
              <a:buFont typeface="Wingdings" pitchFamily="1" charset="2"/>
              <a:buChar char="n"/>
              <a:defRPr/>
            </a:pPr>
            <a:r>
              <a:rPr lang="en-US" dirty="0" smtClean="0">
                <a:latin typeface="Arial Unicode MS" pitchFamily="1" charset="0"/>
                <a:ea typeface="ＭＳ Ｐゴシック" pitchFamily="1" charset="-128"/>
              </a:rPr>
              <a:t>Table of least squares estimates for the interaction model</a:t>
            </a: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endParaRPr lang="en-US" dirty="0" smtClean="0">
              <a:latin typeface="Arial Unicode MS" pitchFamily="1" charset="0"/>
              <a:ea typeface="ＭＳ Ｐゴシック" pitchFamily="1" charset="-128"/>
            </a:endParaRPr>
          </a:p>
          <a:p>
            <a:pPr eaLnBrk="1" hangingPunct="1">
              <a:buFont typeface="Wingdings" pitchFamily="1" charset="2"/>
              <a:buChar char="n"/>
              <a:defRPr/>
            </a:pPr>
            <a:r>
              <a:rPr lang="en-US" dirty="0" smtClean="0">
                <a:latin typeface="Arial Unicode MS" pitchFamily="1" charset="0"/>
                <a:ea typeface="ＭＳ Ｐゴシック" pitchFamily="1" charset="-128"/>
              </a:rPr>
              <a:t>PMM(</a:t>
            </a:r>
            <a:r>
              <a:rPr lang="en-US" dirty="0" smtClean="0">
                <a:latin typeface="Symbol" pitchFamily="1" charset="2"/>
                <a:ea typeface="ＭＳ Ｐゴシック" pitchFamily="1" charset="-128"/>
              </a:rPr>
              <a:t></a:t>
            </a:r>
            <a:r>
              <a:rPr lang="en-US" baseline="-25000" dirty="0" smtClean="0">
                <a:latin typeface="Symbol" pitchFamily="1" charset="2"/>
                <a:ea typeface="ＭＳ Ｐゴシック" pitchFamily="1" charset="-128"/>
              </a:rPr>
              <a:t>2</a:t>
            </a:r>
            <a:r>
              <a:rPr lang="en-US" dirty="0" smtClean="0">
                <a:latin typeface="Symbol" pitchFamily="1" charset="2"/>
                <a:ea typeface="ＭＳ Ｐゴシック" pitchFamily="1" charset="-128"/>
              </a:rPr>
              <a:t>), </a:t>
            </a:r>
            <a:r>
              <a:rPr lang="en-US" dirty="0" smtClean="0">
                <a:latin typeface="Arial Unicode MS" pitchFamily="1" charset="0"/>
                <a:ea typeface="ＭＳ Ｐゴシック" pitchFamily="1" charset="-128"/>
              </a:rPr>
              <a:t>PMM(</a:t>
            </a:r>
            <a:r>
              <a:rPr lang="en-US" dirty="0" smtClean="0">
                <a:latin typeface="Symbol" pitchFamily="1" charset="2"/>
                <a:ea typeface="ＭＳ Ｐゴシック" pitchFamily="1" charset="-128"/>
              </a:rPr>
              <a:t></a:t>
            </a:r>
            <a:r>
              <a:rPr lang="en-US" baseline="-25000" dirty="0" smtClean="0">
                <a:latin typeface="Symbol" pitchFamily="1" charset="2"/>
                <a:ea typeface="ＭＳ Ｐゴシック" pitchFamily="1" charset="-128"/>
              </a:rPr>
              <a:t>2</a:t>
            </a:r>
            <a:r>
              <a:rPr lang="en-US" dirty="0" smtClean="0">
                <a:latin typeface="Symbol" pitchFamily="1" charset="2"/>
                <a:ea typeface="ＭＳ Ｐゴシック" pitchFamily="1" charset="-128"/>
              </a:rPr>
              <a:t>), </a:t>
            </a:r>
            <a:r>
              <a:rPr lang="en-US" dirty="0" smtClean="0">
                <a:latin typeface="Arial Unicode MS" pitchFamily="1" charset="0"/>
                <a:ea typeface="ＭＳ Ｐゴシック" pitchFamily="1" charset="-128"/>
              </a:rPr>
              <a:t>PMM(</a:t>
            </a:r>
            <a:r>
              <a:rPr lang="en-US" dirty="0" smtClean="0">
                <a:latin typeface="Symbol" pitchFamily="1" charset="2"/>
                <a:ea typeface="ＭＳ Ｐゴシック" pitchFamily="1" charset="-128"/>
              </a:rPr>
              <a:t></a:t>
            </a:r>
            <a:r>
              <a:rPr lang="en-US" baseline="-25000" dirty="0" smtClean="0">
                <a:latin typeface="Symbol" pitchFamily="1" charset="2"/>
                <a:ea typeface="ＭＳ Ｐゴシック" pitchFamily="1" charset="-128"/>
              </a:rPr>
              <a:t>22</a:t>
            </a:r>
            <a:r>
              <a:rPr lang="en-US" dirty="0" smtClean="0">
                <a:latin typeface="Symbol" pitchFamily="1" charset="2"/>
                <a:ea typeface="ＭＳ Ｐゴシック" pitchFamily="1" charset="-128"/>
              </a:rPr>
              <a:t>) </a:t>
            </a:r>
            <a:r>
              <a:rPr lang="en-US" dirty="0" smtClean="0">
                <a:latin typeface="Arial Unicode MS" pitchFamily="1" charset="0"/>
                <a:ea typeface="ＭＳ Ｐゴシック" pitchFamily="1" charset="-128"/>
              </a:rPr>
              <a:t>are also non-estimable</a:t>
            </a:r>
            <a:r>
              <a:rPr lang="en-US" dirty="0" smtClean="0">
                <a:latin typeface="Symbol" pitchFamily="1" charset="2"/>
                <a:ea typeface="ＭＳ Ｐゴシック" pitchFamily="1" charset="-128"/>
              </a:rPr>
              <a:t> </a:t>
            </a:r>
          </a:p>
        </p:txBody>
      </p:sp>
      <p:sp>
        <p:nvSpPr>
          <p:cNvPr id="50178" name="Rectangle 2"/>
          <p:cNvSpPr>
            <a:spLocks noGrp="1" noChangeArrowheads="1"/>
          </p:cNvSpPr>
          <p:nvPr>
            <p:ph type="title"/>
          </p:nvPr>
        </p:nvSpPr>
        <p:spPr/>
        <p:txBody>
          <a:bodyPr/>
          <a:lstStyle/>
          <a:p>
            <a:pPr eaLnBrk="1" hangingPunct="1">
              <a:defRPr/>
            </a:pPr>
            <a:r>
              <a:rPr lang="en-US"/>
              <a:t>Missing Cells</a:t>
            </a:r>
            <a:br>
              <a:rPr lang="en-US"/>
            </a:br>
            <a:r>
              <a:rPr lang="en-US"/>
              <a:t>Estimability</a:t>
            </a:r>
          </a:p>
        </p:txBody>
      </p:sp>
    </p:spTree>
  </p:cSld>
  <p:clrMapOvr>
    <a:masterClrMapping/>
  </p:clrMapOvr>
  <p:transition spd="med">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dirty="0" smtClean="0"/>
              <a:t>SAS Exercise</a:t>
            </a:r>
            <a:endParaRPr lang="en-US" dirty="0"/>
          </a:p>
        </p:txBody>
      </p:sp>
      <p:sp>
        <p:nvSpPr>
          <p:cNvPr id="51203" name="Rectangle 3"/>
          <p:cNvSpPr>
            <a:spLocks noGrp="1" noChangeArrowheads="1"/>
          </p:cNvSpPr>
          <p:nvPr>
            <p:ph idx="1"/>
          </p:nvPr>
        </p:nvSpPr>
        <p:spPr/>
        <p:txBody>
          <a:bodyPr/>
          <a:lstStyle/>
          <a:p>
            <a:pPr eaLnBrk="1" hangingPunct="1">
              <a:defRPr/>
            </a:pPr>
            <a:r>
              <a:rPr lang="en-US"/>
              <a:t>Worksheet Example</a:t>
            </a:r>
          </a:p>
          <a:p>
            <a:pPr eaLnBrk="1" hangingPunct="1">
              <a:defRPr/>
            </a:pPr>
            <a:r>
              <a:rPr lang="en-US"/>
              <a:t>Yandell notes that cell means in an additive model are always estimable if the design is </a:t>
            </a:r>
            <a:r>
              <a:rPr lang="en-US" i="1"/>
              <a:t>connected</a:t>
            </a:r>
          </a:p>
          <a:p>
            <a:pPr lvl="1" eaLnBrk="1" hangingPunct="1">
              <a:defRPr/>
            </a:pPr>
            <a:r>
              <a:rPr lang="en-US"/>
              <a:t>Connectedness is easy to verify in a two-way layout; difficult in other contexts.</a:t>
            </a: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8" name="Object 2" descr="Lists the expections for row means, column means and grand mean.  For unbalanced models, this shows that these means depend on the distribution of observations among the cells." title="Marginal Mean Expectations"/>
          <p:cNvGraphicFramePr>
            <a:graphicFrameLocks noChangeAspect="1"/>
          </p:cNvGraphicFramePr>
          <p:nvPr>
            <p:extLst>
              <p:ext uri="{D42A27DB-BD31-4B8C-83A1-F6EECF244321}">
                <p14:modId xmlns:p14="http://schemas.microsoft.com/office/powerpoint/2010/main" val="3099356056"/>
              </p:ext>
            </p:extLst>
          </p:nvPr>
        </p:nvGraphicFramePr>
        <p:xfrm>
          <a:off x="685800" y="1905000"/>
          <a:ext cx="7467600" cy="4600575"/>
        </p:xfrm>
        <a:graphic>
          <a:graphicData uri="http://schemas.openxmlformats.org/presentationml/2006/ole">
            <mc:AlternateContent xmlns:mc="http://schemas.openxmlformats.org/markup-compatibility/2006">
              <mc:Choice xmlns:v="urn:schemas-microsoft-com:vml" Requires="v">
                <p:oleObj spid="_x0000_s16399" name="Equation" r:id="rId4" imgW="2679700" imgH="1651000" progId="Equation.3">
                  <p:embed/>
                </p:oleObj>
              </mc:Choice>
              <mc:Fallback>
                <p:oleObj name="Equation" r:id="rId4" imgW="2679700" imgH="1651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905000"/>
                        <a:ext cx="7467600" cy="46005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66" name="Rectangle 2"/>
          <p:cNvSpPr>
            <a:spLocks noGrp="1" noChangeArrowheads="1"/>
          </p:cNvSpPr>
          <p:nvPr>
            <p:ph type="title"/>
          </p:nvPr>
        </p:nvSpPr>
        <p:spPr/>
        <p:txBody>
          <a:bodyPr/>
          <a:lstStyle/>
          <a:p>
            <a:pPr eaLnBrk="1" hangingPunct="1">
              <a:defRPr/>
            </a:pPr>
            <a:r>
              <a:rPr lang="en-US" dirty="0" err="1" smtClean="0"/>
              <a:t>Expections</a:t>
            </a:r>
            <a:r>
              <a:rPr lang="en-US" dirty="0" smtClean="0"/>
              <a:t> of Marginal Means</a:t>
            </a:r>
            <a:endParaRPr lang="en-US" dirty="0"/>
          </a:p>
        </p:txBody>
      </p:sp>
    </p:spTree>
  </p:cSld>
  <p:clrMapOvr>
    <a:masterClrMapping/>
  </p:clrMapOvr>
  <p:transition spd="med">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en-US" dirty="0" smtClean="0"/>
              <a:t>Means vs. </a:t>
            </a:r>
            <a:r>
              <a:rPr lang="en-US" dirty="0" err="1" smtClean="0"/>
              <a:t>LSMeans</a:t>
            </a:r>
            <a:endParaRPr lang="en-US" dirty="0"/>
          </a:p>
        </p:txBody>
      </p:sp>
      <p:sp>
        <p:nvSpPr>
          <p:cNvPr id="4099"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The above expectation depends on the design</a:t>
            </a:r>
          </a:p>
          <a:p>
            <a:pPr eaLnBrk="1" hangingPunct="1">
              <a:buFont typeface="Wingdings" pitchFamily="1" charset="2"/>
              <a:buChar char="n"/>
              <a:defRPr/>
            </a:pPr>
            <a:r>
              <a:rPr lang="en-US" smtClean="0">
                <a:latin typeface="Arial Unicode MS" pitchFamily="1" charset="0"/>
                <a:ea typeface="ＭＳ Ｐゴシック" pitchFamily="1" charset="-128"/>
              </a:rPr>
              <a:t>Population marginal means depend only on the unknown parameters; it is these quantities that LSMEANS estimates</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6" name="Object 2" descr="Formulas for row PMM's and column PMM's are averages of cell means in each respective row and column.  The cell PMM is simply the cell mean.  The PMM for the intercept term is the average of all cell means.  None depend on the distribution of observations in the design." title="Population Marginal Means"/>
          <p:cNvGraphicFramePr>
            <a:graphicFrameLocks noChangeAspect="1"/>
          </p:cNvGraphicFramePr>
          <p:nvPr>
            <p:extLst>
              <p:ext uri="{D42A27DB-BD31-4B8C-83A1-F6EECF244321}">
                <p14:modId xmlns:p14="http://schemas.microsoft.com/office/powerpoint/2010/main" val="3105397979"/>
              </p:ext>
            </p:extLst>
          </p:nvPr>
        </p:nvGraphicFramePr>
        <p:xfrm>
          <a:off x="2362200" y="1752600"/>
          <a:ext cx="3914775" cy="4826000"/>
        </p:xfrm>
        <a:graphic>
          <a:graphicData uri="http://schemas.openxmlformats.org/presentationml/2006/ole">
            <mc:AlternateContent xmlns:mc="http://schemas.openxmlformats.org/markup-compatibility/2006">
              <mc:Choice xmlns:v="urn:schemas-microsoft-com:vml" Requires="v">
                <p:oleObj spid="_x0000_s18447" name="Equation" r:id="rId4" imgW="1524000" imgH="1879600" progId="Equation.3">
                  <p:embed/>
                </p:oleObj>
              </mc:Choice>
              <mc:Fallback>
                <p:oleObj name="Equation" r:id="rId4" imgW="1524000" imgH="1879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752600"/>
                        <a:ext cx="3914775" cy="48260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890" name="Rectangle 2"/>
          <p:cNvSpPr>
            <a:spLocks noGrp="1" noChangeArrowheads="1"/>
          </p:cNvSpPr>
          <p:nvPr>
            <p:ph type="title"/>
          </p:nvPr>
        </p:nvSpPr>
        <p:spPr/>
        <p:txBody>
          <a:bodyPr/>
          <a:lstStyle/>
          <a:p>
            <a:pPr eaLnBrk="1" hangingPunct="1">
              <a:defRPr/>
            </a:pPr>
            <a:r>
              <a:rPr lang="en-US" dirty="0" smtClean="0"/>
              <a:t>Definition of PMM’s</a:t>
            </a:r>
            <a:endParaRPr lang="en-US" dirty="0"/>
          </a:p>
        </p:txBody>
      </p:sp>
    </p:spTree>
  </p:cSld>
  <p:clrMapOvr>
    <a:masterClrMapping/>
  </p:clrMapOvr>
  <p:transition spd="med">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US"/>
              <a:t>Missing Cells</a:t>
            </a:r>
            <a:br>
              <a:rPr lang="en-US"/>
            </a:br>
            <a:r>
              <a:rPr lang="en-US"/>
              <a:t>Population Marginal Means</a:t>
            </a:r>
          </a:p>
        </p:txBody>
      </p:sp>
      <p:sp>
        <p:nvSpPr>
          <p:cNvPr id="43011"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Additive two factor model with replication</a:t>
            </a:r>
          </a:p>
          <a:p>
            <a:pPr eaLnBrk="1" hangingPunct="1">
              <a:buFont typeface="Wingdings" pitchFamily="1" charset="2"/>
              <a:buChar char="n"/>
              <a:defRPr/>
            </a:pPr>
            <a:r>
              <a:rPr lang="en-US" smtClean="0">
                <a:latin typeface="Arial Unicode MS" pitchFamily="1" charset="0"/>
                <a:ea typeface="ＭＳ Ｐゴシック" pitchFamily="1" charset="-128"/>
              </a:rPr>
              <a:t>Example from Searle</a:t>
            </a:r>
          </a:p>
          <a:p>
            <a:pPr lvl="2" eaLnBrk="1" hangingPunct="1">
              <a:buFont typeface="Wingdings" pitchFamily="1" charset="2"/>
              <a:buChar char="§"/>
              <a:defRPr/>
            </a:pPr>
            <a:r>
              <a:rPr lang="en-US" smtClean="0">
                <a:latin typeface="Arial Unicode MS" pitchFamily="1" charset="0"/>
                <a:ea typeface="ＭＳ Ｐゴシック" pitchFamily="1" charset="-128"/>
              </a:rPr>
              <a:t>a=2, b=2, n</a:t>
            </a:r>
            <a:r>
              <a:rPr lang="en-US" baseline="-25000" smtClean="0">
                <a:latin typeface="Arial Unicode MS" pitchFamily="1" charset="0"/>
                <a:ea typeface="ＭＳ Ｐゴシック" pitchFamily="1" charset="-128"/>
              </a:rPr>
              <a:t>22</a:t>
            </a:r>
            <a:r>
              <a:rPr lang="en-US" smtClean="0">
                <a:latin typeface="Arial Unicode MS" pitchFamily="1" charset="0"/>
                <a:ea typeface="ＭＳ Ｐゴシック" pitchFamily="1" charset="-128"/>
              </a:rPr>
              <a:t>=0</a:t>
            </a:r>
          </a:p>
          <a:p>
            <a:pPr lvl="2" eaLnBrk="1" hangingPunct="1">
              <a:buFont typeface="Wingdings" pitchFamily="1" charset="2"/>
              <a:buChar char="§"/>
              <a:defRPr/>
            </a:pPr>
            <a:r>
              <a:rPr lang="en-US" smtClean="0">
                <a:latin typeface="Arial Unicode MS" pitchFamily="1" charset="0"/>
                <a:ea typeface="ＭＳ Ｐゴシック" pitchFamily="1" charset="-128"/>
              </a:rPr>
              <a:t>Searle et al use unusual constraints—choice of constraints doesn’t affect estimators for either the observed or unobserved cell means</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4" name="Object 2" descr="Cell means in a 2 by 2 table are show as the sum of an intercept and row and column main effects" title="Additive model"/>
          <p:cNvGraphicFramePr>
            <a:graphicFrameLocks noChangeAspect="1"/>
          </p:cNvGraphicFramePr>
          <p:nvPr>
            <p:extLst>
              <p:ext uri="{D42A27DB-BD31-4B8C-83A1-F6EECF244321}">
                <p14:modId xmlns:p14="http://schemas.microsoft.com/office/powerpoint/2010/main" val="1918454076"/>
              </p:ext>
            </p:extLst>
          </p:nvPr>
        </p:nvGraphicFramePr>
        <p:xfrm>
          <a:off x="1143000" y="3240087"/>
          <a:ext cx="6629400" cy="1216025"/>
        </p:xfrm>
        <a:graphic>
          <a:graphicData uri="http://schemas.openxmlformats.org/presentationml/2006/ole">
            <mc:AlternateContent xmlns:mc="http://schemas.openxmlformats.org/markup-compatibility/2006">
              <mc:Choice xmlns:v="urn:schemas-microsoft-com:vml" Requires="v">
                <p:oleObj spid="_x0000_s20498" name="Equation" r:id="rId4" imgW="2286000" imgH="419100" progId="Equation.3">
                  <p:embed/>
                </p:oleObj>
              </mc:Choice>
              <mc:Fallback>
                <p:oleObj name="Equation" r:id="rId4" imgW="2286000" imgH="4191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240087"/>
                        <a:ext cx="6629400" cy="12160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83"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Table of expectations (note that </a:t>
            </a:r>
            <a:r>
              <a:rPr lang="en-US" smtClean="0">
                <a:latin typeface="Symbol" pitchFamily="1" charset="2"/>
                <a:ea typeface="ＭＳ Ｐゴシック" pitchFamily="1" charset="-128"/>
              </a:rPr>
              <a:t></a:t>
            </a:r>
            <a:r>
              <a:rPr lang="en-US" baseline="-25000" smtClean="0">
                <a:latin typeface="Symbol" pitchFamily="1" charset="2"/>
                <a:ea typeface="ＭＳ Ｐゴシック" pitchFamily="1" charset="-128"/>
              </a:rPr>
              <a:t>22</a:t>
            </a:r>
            <a:r>
              <a:rPr lang="en-US" smtClean="0">
                <a:latin typeface="Symbol" pitchFamily="1" charset="2"/>
                <a:ea typeface="ＭＳ Ｐゴシック" pitchFamily="1" charset="-128"/>
              </a:rPr>
              <a:t>= </a:t>
            </a:r>
            <a:r>
              <a:rPr lang="en-US" baseline="-25000" smtClean="0">
                <a:latin typeface="Symbol" pitchFamily="1" charset="2"/>
                <a:ea typeface="ＭＳ Ｐゴシック" pitchFamily="1" charset="-128"/>
              </a:rPr>
              <a:t>12</a:t>
            </a:r>
            <a:r>
              <a:rPr lang="en-US" smtClean="0">
                <a:latin typeface="Symbol" pitchFamily="1" charset="2"/>
                <a:ea typeface="ＭＳ Ｐゴシック" pitchFamily="1" charset="-128"/>
              </a:rPr>
              <a:t>+ </a:t>
            </a:r>
          </a:p>
          <a:p>
            <a:pPr eaLnBrk="1" hangingPunct="1">
              <a:buFontTx/>
              <a:buNone/>
              <a:defRPr/>
            </a:pPr>
            <a:r>
              <a:rPr lang="en-US" smtClean="0">
                <a:latin typeface="Symbol" pitchFamily="1" charset="2"/>
                <a:ea typeface="ＭＳ Ｐゴシック" pitchFamily="1" charset="-128"/>
              </a:rPr>
              <a:t></a:t>
            </a:r>
            <a:r>
              <a:rPr lang="en-US" baseline="-25000" smtClean="0">
                <a:latin typeface="Symbol" pitchFamily="1" charset="2"/>
                <a:ea typeface="ＭＳ Ｐゴシック" pitchFamily="1" charset="-128"/>
              </a:rPr>
              <a:t>21</a:t>
            </a:r>
            <a:r>
              <a:rPr lang="en-US" smtClean="0">
                <a:latin typeface="Symbol" pitchFamily="1" charset="2"/>
                <a:ea typeface="ＭＳ Ｐゴシック" pitchFamily="1" charset="-128"/>
              </a:rPr>
              <a:t>- </a:t>
            </a:r>
            <a:r>
              <a:rPr lang="en-US" baseline="-25000" smtClean="0">
                <a:latin typeface="Symbol" pitchFamily="1" charset="2"/>
                <a:ea typeface="ＭＳ Ｐゴシック" pitchFamily="1" charset="-128"/>
              </a:rPr>
              <a:t>11</a:t>
            </a:r>
            <a:r>
              <a:rPr lang="en-US" smtClean="0">
                <a:latin typeface="Symbol" pitchFamily="1" charset="2"/>
                <a:ea typeface="ＭＳ Ｐゴシック" pitchFamily="1" charset="-128"/>
              </a:rPr>
              <a:t>)</a:t>
            </a:r>
          </a:p>
        </p:txBody>
      </p:sp>
      <p:sp>
        <p:nvSpPr>
          <p:cNvPr id="46082" name="Rectangle 2"/>
          <p:cNvSpPr>
            <a:spLocks noGrp="1" noChangeArrowheads="1"/>
          </p:cNvSpPr>
          <p:nvPr>
            <p:ph type="title"/>
          </p:nvPr>
        </p:nvSpPr>
        <p:spPr/>
        <p:txBody>
          <a:bodyPr/>
          <a:lstStyle/>
          <a:p>
            <a:pPr eaLnBrk="1" hangingPunct="1">
              <a:defRPr/>
            </a:pPr>
            <a:r>
              <a:rPr lang="en-US" dirty="0" smtClean="0"/>
              <a:t>Additive model </a:t>
            </a:r>
            <a:endParaRPr lang="en-US" dirty="0"/>
          </a:p>
        </p:txBody>
      </p:sp>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8" name="Object 2" descr="The least squares estimates for each cell of a 2 by 2 table under an additive model are listed.  For the non-empty cells, the estimates are the cell sample means.  For the empty cell, the LS estimate can be expressed as a linear combination of the LS estimates from other cells." title="Least squares estimates"/>
          <p:cNvGraphicFramePr>
            <a:graphicFrameLocks noChangeAspect="1"/>
          </p:cNvGraphicFramePr>
          <p:nvPr>
            <p:extLst>
              <p:ext uri="{D42A27DB-BD31-4B8C-83A1-F6EECF244321}">
                <p14:modId xmlns:p14="http://schemas.microsoft.com/office/powerpoint/2010/main" val="2918953921"/>
              </p:ext>
            </p:extLst>
          </p:nvPr>
        </p:nvGraphicFramePr>
        <p:xfrm>
          <a:off x="2514600" y="3505200"/>
          <a:ext cx="3536950" cy="1252538"/>
        </p:xfrm>
        <a:graphic>
          <a:graphicData uri="http://schemas.openxmlformats.org/presentationml/2006/ole">
            <mc:AlternateContent xmlns:mc="http://schemas.openxmlformats.org/markup-compatibility/2006">
              <mc:Choice xmlns:v="urn:schemas-microsoft-com:vml" Requires="v">
                <p:oleObj spid="_x0000_s21519" name="Equation" r:id="rId4" imgW="1219200" imgH="431800" progId="Equation.3">
                  <p:embed/>
                </p:oleObj>
              </mc:Choice>
              <mc:Fallback>
                <p:oleObj name="Equation" r:id="rId4" imgW="1219200" imgH="431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3505200"/>
                        <a:ext cx="3536950" cy="12525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7107"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Table of least squares estimates</a:t>
            </a:r>
            <a:endParaRPr lang="en-US" smtClean="0">
              <a:latin typeface="Symbol" pitchFamily="1" charset="2"/>
              <a:ea typeface="ＭＳ Ｐゴシック" pitchFamily="1" charset="-128"/>
            </a:endParaRPr>
          </a:p>
        </p:txBody>
      </p:sp>
      <p:sp>
        <p:nvSpPr>
          <p:cNvPr id="47106" name="Rectangle 2"/>
          <p:cNvSpPr>
            <a:spLocks noGrp="1" noChangeArrowheads="1"/>
          </p:cNvSpPr>
          <p:nvPr>
            <p:ph type="title"/>
          </p:nvPr>
        </p:nvSpPr>
        <p:spPr/>
        <p:txBody>
          <a:bodyPr/>
          <a:lstStyle/>
          <a:p>
            <a:pPr eaLnBrk="1" hangingPunct="1">
              <a:defRPr/>
            </a:pPr>
            <a:r>
              <a:rPr lang="en-US" dirty="0" smtClean="0"/>
              <a:t>LS estimates for additive model</a:t>
            </a:r>
            <a:endParaRPr lang="en-US" dirty="0"/>
          </a:p>
        </p:txBody>
      </p:sp>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2" name="Object 2" descr="The row and column PMM estimates are listed for the 2 by 2 table with missing cells." title="Population marginal means"/>
          <p:cNvGraphicFramePr>
            <a:graphicFrameLocks noChangeAspect="1"/>
          </p:cNvGraphicFramePr>
          <p:nvPr>
            <p:extLst>
              <p:ext uri="{D42A27DB-BD31-4B8C-83A1-F6EECF244321}">
                <p14:modId xmlns:p14="http://schemas.microsoft.com/office/powerpoint/2010/main" val="3198834661"/>
              </p:ext>
            </p:extLst>
          </p:nvPr>
        </p:nvGraphicFramePr>
        <p:xfrm>
          <a:off x="1905000" y="3505200"/>
          <a:ext cx="4724400" cy="2266950"/>
        </p:xfrm>
        <a:graphic>
          <a:graphicData uri="http://schemas.openxmlformats.org/presentationml/2006/ole">
            <mc:AlternateContent xmlns:mc="http://schemas.openxmlformats.org/markup-compatibility/2006">
              <mc:Choice xmlns:v="urn:schemas-microsoft-com:vml" Requires="v">
                <p:oleObj spid="_x0000_s22543" name="Equation" r:id="rId4" imgW="1905000" imgH="914400" progId="Equation.3">
                  <p:embed/>
                </p:oleObj>
              </mc:Choice>
              <mc:Fallback>
                <p:oleObj name="Equation" r:id="rId4" imgW="1905000" imgH="9144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3505200"/>
                        <a:ext cx="4724400" cy="22669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8131"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LSMEANS for the population marginal means:</a:t>
            </a:r>
          </a:p>
          <a:p>
            <a:pPr lvl="4" eaLnBrk="1" hangingPunct="1">
              <a:buFontTx/>
              <a:buNone/>
              <a:defRPr/>
            </a:pPr>
            <a:r>
              <a:rPr lang="en-US" smtClean="0">
                <a:latin typeface="Arial Unicode MS" pitchFamily="1" charset="0"/>
                <a:ea typeface="ＭＳ Ｐゴシック" pitchFamily="1" charset="-128"/>
              </a:rPr>
              <a:t>			</a:t>
            </a:r>
            <a:r>
              <a:rPr lang="en-US" sz="2400" u="sng" smtClean="0">
                <a:latin typeface="Arial Unicode MS" pitchFamily="1" charset="0"/>
                <a:ea typeface="ＭＳ Ｐゴシック" pitchFamily="1" charset="-128"/>
              </a:rPr>
              <a:t>LSMEANS</a:t>
            </a:r>
            <a:endParaRPr lang="en-US" smtClean="0">
              <a:latin typeface="Arial Unicode MS" pitchFamily="1" charset="0"/>
              <a:ea typeface="ＭＳ Ｐゴシック" pitchFamily="1" charset="-128"/>
            </a:endParaRPr>
          </a:p>
        </p:txBody>
      </p:sp>
      <p:sp>
        <p:nvSpPr>
          <p:cNvPr id="48130" name="Rectangle 2"/>
          <p:cNvSpPr>
            <a:spLocks noGrp="1" noChangeArrowheads="1"/>
          </p:cNvSpPr>
          <p:nvPr>
            <p:ph type="title"/>
          </p:nvPr>
        </p:nvSpPr>
        <p:spPr/>
        <p:txBody>
          <a:bodyPr/>
          <a:lstStyle/>
          <a:p>
            <a:pPr eaLnBrk="1" hangingPunct="1">
              <a:defRPr/>
            </a:pPr>
            <a:r>
              <a:rPr lang="en-US" dirty="0" smtClean="0"/>
              <a:t>PMM estimates for additional model</a:t>
            </a:r>
            <a:endParaRPr lang="en-US" dirty="0"/>
          </a:p>
        </p:txBody>
      </p:sp>
    </p:spTree>
  </p:cSld>
  <p:clrMapOvr>
    <a:masterClrMapping/>
  </p:clrMapOvr>
  <p:transition spd="med">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6" name="Object 2" descr="Expected values are listed for each cell for the interaction model.   Cell means are listed in effects model form." title="Interaction model"/>
          <p:cNvGraphicFramePr>
            <a:graphicFrameLocks noChangeAspect="1"/>
          </p:cNvGraphicFramePr>
          <p:nvPr>
            <p:extLst>
              <p:ext uri="{D42A27DB-BD31-4B8C-83A1-F6EECF244321}">
                <p14:modId xmlns:p14="http://schemas.microsoft.com/office/powerpoint/2010/main" val="935154792"/>
              </p:ext>
            </p:extLst>
          </p:nvPr>
        </p:nvGraphicFramePr>
        <p:xfrm>
          <a:off x="299243" y="3240087"/>
          <a:ext cx="8545513" cy="1216025"/>
        </p:xfrm>
        <a:graphic>
          <a:graphicData uri="http://schemas.openxmlformats.org/presentationml/2006/ole">
            <mc:AlternateContent xmlns:mc="http://schemas.openxmlformats.org/markup-compatibility/2006">
              <mc:Choice xmlns:v="urn:schemas-microsoft-com:vml" Requires="v">
                <p:oleObj spid="_x0000_s23570" name="Equation" r:id="rId4" imgW="2946400" imgH="419100" progId="Equation.3">
                  <p:embed/>
                </p:oleObj>
              </mc:Choice>
              <mc:Fallback>
                <p:oleObj name="Equation" r:id="rId4" imgW="2946400" imgH="4191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9243" y="3240087"/>
                        <a:ext cx="8545513" cy="12160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915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Table of expectations for the interaction model</a:t>
            </a:r>
            <a:endParaRPr lang="en-US" smtClean="0">
              <a:latin typeface="Symbol" pitchFamily="1" charset="2"/>
              <a:ea typeface="ＭＳ Ｐゴシック" pitchFamily="1" charset="-128"/>
            </a:endParaRPr>
          </a:p>
        </p:txBody>
      </p:sp>
      <p:sp>
        <p:nvSpPr>
          <p:cNvPr id="49154" name="Rectangle 2"/>
          <p:cNvSpPr>
            <a:spLocks noGrp="1" noChangeArrowheads="1"/>
          </p:cNvSpPr>
          <p:nvPr>
            <p:ph type="title"/>
          </p:nvPr>
        </p:nvSpPr>
        <p:spPr/>
        <p:txBody>
          <a:bodyPr/>
          <a:lstStyle/>
          <a:p>
            <a:pPr eaLnBrk="1" hangingPunct="1">
              <a:defRPr/>
            </a:pPr>
            <a:r>
              <a:rPr lang="en-US" dirty="0" smtClean="0"/>
              <a:t>Interaction Model</a:t>
            </a:r>
            <a:endParaRPr lang="en-US" dirty="0"/>
          </a:p>
        </p:txBody>
      </p:sp>
    </p:spTree>
  </p:cSld>
  <p:clrMapOvr>
    <a:masterClrMapping/>
  </p:clrMapOvr>
  <p:transition spd="med">
    <p:dissolve/>
  </p:transition>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3960</TotalTime>
  <Words>304</Words>
  <Application>Microsoft Office PowerPoint</Application>
  <PresentationFormat>On-screen Show (4:3)</PresentationFormat>
  <Paragraphs>48</Paragraphs>
  <Slides>11</Slides>
  <Notes>8</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0" baseType="lpstr">
      <vt:lpstr>Arial Unicode MS</vt:lpstr>
      <vt:lpstr>ＭＳ Ｐゴシック</vt:lpstr>
      <vt:lpstr>Calibri</vt:lpstr>
      <vt:lpstr>Symbol</vt:lpstr>
      <vt:lpstr>Tahoma</vt:lpstr>
      <vt:lpstr>Times</vt:lpstr>
      <vt:lpstr>Wingdings</vt:lpstr>
      <vt:lpstr>Theme1</vt:lpstr>
      <vt:lpstr>Equation</vt:lpstr>
      <vt:lpstr>Population Marginal Means</vt:lpstr>
      <vt:lpstr>Expections of Marginal Means</vt:lpstr>
      <vt:lpstr>Means vs. LSMeans</vt:lpstr>
      <vt:lpstr>Definition of PMM’s</vt:lpstr>
      <vt:lpstr>Missing Cells Population Marginal Means</vt:lpstr>
      <vt:lpstr>Additive model </vt:lpstr>
      <vt:lpstr>LS estimates for additive model</vt:lpstr>
      <vt:lpstr>PMM estimates for additional model</vt:lpstr>
      <vt:lpstr>Interaction Model</vt:lpstr>
      <vt:lpstr>Missing Cells Estimability</vt:lpstr>
      <vt:lpstr>SAS Exercise</vt:lpstr>
    </vt:vector>
  </TitlesOfParts>
  <Company>USC Statistics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Probability Marginal Means</dc:title>
  <dc:creator>John Grego</dc:creator>
  <cp:lastModifiedBy>Grego John</cp:lastModifiedBy>
  <cp:revision>59</cp:revision>
  <dcterms:created xsi:type="dcterms:W3CDTF">2001-10-30T23:56:42Z</dcterms:created>
  <dcterms:modified xsi:type="dcterms:W3CDTF">2018-09-24T15:08:25Z</dcterms:modified>
</cp:coreProperties>
</file>