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20"/>
  </p:notesMasterIdLst>
  <p:handoutMasterIdLst>
    <p:handoutMasterId r:id="rId21"/>
  </p:handoutMasterIdLst>
  <p:sldIdLst>
    <p:sldId id="281" r:id="rId2"/>
    <p:sldId id="282" r:id="rId3"/>
    <p:sldId id="283" r:id="rId4"/>
    <p:sldId id="268" r:id="rId5"/>
    <p:sldId id="269" r:id="rId6"/>
    <p:sldId id="270" r:id="rId7"/>
    <p:sldId id="271" r:id="rId8"/>
    <p:sldId id="272" r:id="rId9"/>
    <p:sldId id="273" r:id="rId10"/>
    <p:sldId id="274" r:id="rId11"/>
    <p:sldId id="275" r:id="rId12"/>
    <p:sldId id="276" r:id="rId13"/>
    <p:sldId id="277" r:id="rId14"/>
    <p:sldId id="278" r:id="rId15"/>
    <p:sldId id="279" r:id="rId16"/>
    <p:sldId id="265" r:id="rId17"/>
    <p:sldId id="266" r:id="rId18"/>
    <p:sldId id="267" r:id="rId19"/>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78" y="10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434" tIns="48217" rIns="96434" bIns="48217" numCol="1" anchor="t" anchorCtr="0" compatLnSpc="1">
            <a:prstTxWarp prst="textNoShape">
              <a:avLst/>
            </a:prstTxWarp>
          </a:bodyPr>
          <a:lstStyle>
            <a:lvl1pPr defTabSz="965200">
              <a:defRPr sz="13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434" tIns="48217" rIns="96434" bIns="48217" numCol="1" anchor="t" anchorCtr="0" compatLnSpc="1">
            <a:prstTxWarp prst="textNoShape">
              <a:avLst/>
            </a:prstTxWarp>
          </a:bodyPr>
          <a:lstStyle>
            <a:lvl1pPr algn="r" defTabSz="965200">
              <a:defRPr sz="13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434" tIns="48217" rIns="96434" bIns="48217" numCol="1" anchor="b" anchorCtr="0" compatLnSpc="1">
            <a:prstTxWarp prst="textNoShape">
              <a:avLst/>
            </a:prstTxWarp>
          </a:bodyPr>
          <a:lstStyle>
            <a:lvl1pPr defTabSz="965200">
              <a:defRPr sz="13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434" tIns="48217" rIns="96434" bIns="48217" numCol="1" anchor="b" anchorCtr="0" compatLnSpc="1">
            <a:prstTxWarp prst="textNoShape">
              <a:avLst/>
            </a:prstTxWarp>
          </a:bodyPr>
          <a:lstStyle>
            <a:lvl1pPr algn="r" defTabSz="965200">
              <a:defRPr sz="1300"/>
            </a:lvl1pPr>
          </a:lstStyle>
          <a:p>
            <a:fld id="{3F44CCE3-3578-4A3E-83C8-D986119365C9}" type="slidenum">
              <a:rPr lang="en-US" altLang="en-US"/>
              <a:pPr/>
              <a:t>‹#›</a:t>
            </a:fld>
            <a:endParaRPr lang="en-US" altLang="en-US"/>
          </a:p>
        </p:txBody>
      </p:sp>
    </p:spTree>
    <p:extLst>
      <p:ext uri="{BB962C8B-B14F-4D97-AF65-F5344CB8AC3E}">
        <p14:creationId xmlns:p14="http://schemas.microsoft.com/office/powerpoint/2010/main" val="2161695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3F92EA97-16A4-49A4-B517-916A6046E303}" type="datetimeFigureOut">
              <a:rPr lang="en-US" smtClean="0"/>
              <a:t>9/27/2018</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1C86169B-58AB-463C-9FD5-5EB5659D79BC}" type="slidenum">
              <a:rPr lang="en-US" smtClean="0"/>
              <a:t>‹#›</a:t>
            </a:fld>
            <a:endParaRPr lang="en-US"/>
          </a:p>
        </p:txBody>
      </p:sp>
    </p:spTree>
    <p:extLst>
      <p:ext uri="{BB962C8B-B14F-4D97-AF65-F5344CB8AC3E}">
        <p14:creationId xmlns:p14="http://schemas.microsoft.com/office/powerpoint/2010/main" val="394427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a:t>
            </a:fld>
            <a:endParaRPr lang="en-US"/>
          </a:p>
        </p:txBody>
      </p:sp>
    </p:spTree>
    <p:extLst>
      <p:ext uri="{BB962C8B-B14F-4D97-AF65-F5344CB8AC3E}">
        <p14:creationId xmlns:p14="http://schemas.microsoft.com/office/powerpoint/2010/main" val="2769121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 additive model only.</a:t>
            </a:r>
            <a:r>
              <a:rPr lang="en-US" baseline="0" dirty="0" smtClean="0"/>
              <a:t>  The Type I hypothesis for A will include an extraneous term—a hybrid of PMM and design-weighted hypotheses.  The other hypotheses are straightforward (show columns listing L2, L3 and L4).</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10</a:t>
            </a:fld>
            <a:endParaRPr lang="en-US"/>
          </a:p>
        </p:txBody>
      </p:sp>
    </p:spTree>
    <p:extLst>
      <p:ext uri="{BB962C8B-B14F-4D97-AF65-F5344CB8AC3E}">
        <p14:creationId xmlns:p14="http://schemas.microsoft.com/office/powerpoint/2010/main" val="1447073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 III here is fine.</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13</a:t>
            </a:fld>
            <a:endParaRPr lang="en-US"/>
          </a:p>
        </p:txBody>
      </p:sp>
    </p:spTree>
    <p:extLst>
      <p:ext uri="{BB962C8B-B14F-4D97-AF65-F5344CB8AC3E}">
        <p14:creationId xmlns:p14="http://schemas.microsoft.com/office/powerpoint/2010/main" val="2070018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 I and II are still problematic,</a:t>
            </a:r>
            <a:r>
              <a:rPr lang="en-US" baseline="0" dirty="0" smtClean="0"/>
              <a:t> but perhaps not relevant if interaction is significant.  Write out mu-tilde-dot-j; it’s insightful.</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14</a:t>
            </a:fld>
            <a:endParaRPr lang="en-US"/>
          </a:p>
        </p:txBody>
      </p:sp>
    </p:spTree>
    <p:extLst>
      <p:ext uri="{BB962C8B-B14F-4D97-AF65-F5344CB8AC3E}">
        <p14:creationId xmlns:p14="http://schemas.microsoft.com/office/powerpoint/2010/main" val="1353298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 out the table.  Discuss the interaction test only. </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15</a:t>
            </a:fld>
            <a:endParaRPr lang="en-US"/>
          </a:p>
        </p:txBody>
      </p:sp>
    </p:spTree>
    <p:extLst>
      <p:ext uri="{BB962C8B-B14F-4D97-AF65-F5344CB8AC3E}">
        <p14:creationId xmlns:p14="http://schemas.microsoft.com/office/powerpoint/2010/main" val="28509035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ignoring</a:t>
            </a:r>
            <a:r>
              <a:rPr lang="en-US" baseline="0" dirty="0" smtClean="0"/>
              <a:t> Type I and Type II here—we already made our point about those tests.</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16</a:t>
            </a:fld>
            <a:endParaRPr lang="en-US"/>
          </a:p>
        </p:txBody>
      </p:sp>
    </p:spTree>
    <p:extLst>
      <p:ext uri="{BB962C8B-B14F-4D97-AF65-F5344CB8AC3E}">
        <p14:creationId xmlns:p14="http://schemas.microsoft.com/office/powerpoint/2010/main" val="1659860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 balanced code too.</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17</a:t>
            </a:fld>
            <a:endParaRPr lang="en-US"/>
          </a:p>
        </p:txBody>
      </p:sp>
    </p:spTree>
    <p:extLst>
      <p:ext uri="{BB962C8B-B14F-4D97-AF65-F5344CB8AC3E}">
        <p14:creationId xmlns:p14="http://schemas.microsoft.com/office/powerpoint/2010/main" val="3680361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Definition (review)</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2</a:t>
            </a:fld>
            <a:endParaRPr lang="en-US"/>
          </a:p>
        </p:txBody>
      </p:sp>
    </p:spTree>
    <p:extLst>
      <p:ext uri="{BB962C8B-B14F-4D97-AF65-F5344CB8AC3E}">
        <p14:creationId xmlns:p14="http://schemas.microsoft.com/office/powerpoint/2010/main" val="378474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Definition (review)</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3</a:t>
            </a:fld>
            <a:endParaRPr lang="en-US"/>
          </a:p>
        </p:txBody>
      </p:sp>
    </p:spTree>
    <p:extLst>
      <p:ext uri="{BB962C8B-B14F-4D97-AF65-F5344CB8AC3E}">
        <p14:creationId xmlns:p14="http://schemas.microsoft.com/office/powerpoint/2010/main" val="68688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SAS handles H_0a</a:t>
            </a:r>
            <a:r>
              <a:rPr lang="en-US" baseline="0" dirty="0" smtClean="0"/>
              <a:t> as a simultaneous test of a-1 contrasts (we’ll see this in Class Exercise 4).  These are the hypotheses we would like to test, since they involve PMM’s.</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4</a:t>
            </a:fld>
            <a:endParaRPr lang="en-US"/>
          </a:p>
        </p:txBody>
      </p:sp>
    </p:spTree>
    <p:extLst>
      <p:ext uri="{BB962C8B-B14F-4D97-AF65-F5344CB8AC3E}">
        <p14:creationId xmlns:p14="http://schemas.microsoft.com/office/powerpoint/2010/main" val="1421185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Tests of mu-tilde</a:t>
            </a:r>
            <a:r>
              <a:rPr lang="en-US" baseline="0" dirty="0" smtClean="0"/>
              <a:t> and mu-bar are the same in this case.</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5</a:t>
            </a:fld>
            <a:endParaRPr lang="en-US"/>
          </a:p>
        </p:txBody>
      </p:sp>
    </p:spTree>
    <p:extLst>
      <p:ext uri="{BB962C8B-B14F-4D97-AF65-F5344CB8AC3E}">
        <p14:creationId xmlns:p14="http://schemas.microsoft.com/office/powerpoint/2010/main" val="3419522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10.1.</a:t>
            </a:r>
            <a:r>
              <a:rPr lang="en-US" baseline="0" dirty="0" smtClean="0"/>
              <a:t>  </a:t>
            </a:r>
            <a:r>
              <a:rPr lang="en-US" dirty="0" smtClean="0"/>
              <a:t>3 x 3 table with all 6’s except n_31=5.</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6</a:t>
            </a:fld>
            <a:endParaRPr lang="en-US"/>
          </a:p>
        </p:txBody>
      </p:sp>
    </p:spTree>
    <p:extLst>
      <p:ext uri="{BB962C8B-B14F-4D97-AF65-F5344CB8AC3E}">
        <p14:creationId xmlns:p14="http://schemas.microsoft.com/office/powerpoint/2010/main" val="261850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 II is usually okay.  It could be argued that </a:t>
            </a:r>
            <a:r>
              <a:rPr lang="en-US" dirty="0" err="1" smtClean="0"/>
              <a:t>Yandell</a:t>
            </a:r>
            <a:r>
              <a:rPr lang="en-US" dirty="0" smtClean="0"/>
              <a:t> belabors this point.</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7</a:t>
            </a:fld>
            <a:endParaRPr lang="en-US"/>
          </a:p>
        </p:txBody>
      </p:sp>
    </p:spTree>
    <p:extLst>
      <p:ext uri="{BB962C8B-B14F-4D97-AF65-F5344CB8AC3E}">
        <p14:creationId xmlns:p14="http://schemas.microsoft.com/office/powerpoint/2010/main" val="1928142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Usually formula for one-way ANOVA.  “basis” means scaling factors are ignored.</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8</a:t>
            </a:fld>
            <a:endParaRPr lang="en-US"/>
          </a:p>
        </p:txBody>
      </p:sp>
    </p:spTree>
    <p:extLst>
      <p:ext uri="{BB962C8B-B14F-4D97-AF65-F5344CB8AC3E}">
        <p14:creationId xmlns:p14="http://schemas.microsoft.com/office/powerpoint/2010/main" val="2358970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Derivation</a:t>
            </a:r>
            <a:r>
              <a:rPr lang="en-US" baseline="0" dirty="0" smtClean="0"/>
              <a:t> is difficult, </a:t>
            </a:r>
            <a:r>
              <a:rPr lang="en-US" dirty="0" smtClean="0"/>
              <a:t>but not that difficult.</a:t>
            </a:r>
            <a:endParaRPr lang="en-US" dirty="0"/>
          </a:p>
        </p:txBody>
      </p:sp>
      <p:sp>
        <p:nvSpPr>
          <p:cNvPr id="4" name="Slide Number Placeholder 3"/>
          <p:cNvSpPr>
            <a:spLocks noGrp="1"/>
          </p:cNvSpPr>
          <p:nvPr>
            <p:ph type="sldNum" sz="quarter" idx="10"/>
          </p:nvPr>
        </p:nvSpPr>
        <p:spPr/>
        <p:txBody>
          <a:bodyPr/>
          <a:lstStyle/>
          <a:p>
            <a:fld id="{1C86169B-58AB-463C-9FD5-5EB5659D79BC}" type="slidenum">
              <a:rPr lang="en-US" smtClean="0"/>
              <a:t>9</a:t>
            </a:fld>
            <a:endParaRPr lang="en-US"/>
          </a:p>
        </p:txBody>
      </p:sp>
    </p:spTree>
    <p:extLst>
      <p:ext uri="{BB962C8B-B14F-4D97-AF65-F5344CB8AC3E}">
        <p14:creationId xmlns:p14="http://schemas.microsoft.com/office/powerpoint/2010/main" val="1815602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793669F9-AADB-4B77-9CC7-4410E78C6DA8}" type="slidenum">
              <a:rPr lang="en-US" altLang="en-US"/>
              <a:pPr/>
              <a:t>‹#›</a:t>
            </a:fld>
            <a:endParaRPr lang="en-US" altLang="en-US"/>
          </a:p>
        </p:txBody>
      </p:sp>
    </p:spTree>
    <p:extLst>
      <p:ext uri="{BB962C8B-B14F-4D97-AF65-F5344CB8AC3E}">
        <p14:creationId xmlns:p14="http://schemas.microsoft.com/office/powerpoint/2010/main" val="281296558"/>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7F8328C6-BB11-41E2-A3D7-EFB61A7A6359}" type="slidenum">
              <a:rPr lang="en-US" altLang="en-US"/>
              <a:pPr/>
              <a:t>‹#›</a:t>
            </a:fld>
            <a:endParaRPr lang="en-US" altLang="en-US"/>
          </a:p>
        </p:txBody>
      </p:sp>
    </p:spTree>
    <p:extLst>
      <p:ext uri="{BB962C8B-B14F-4D97-AF65-F5344CB8AC3E}">
        <p14:creationId xmlns:p14="http://schemas.microsoft.com/office/powerpoint/2010/main" val="812961029"/>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392C6BB3-A544-4721-A32F-A45C6FFE405D}" type="slidenum">
              <a:rPr lang="en-US" altLang="en-US"/>
              <a:pPr/>
              <a:t>‹#›</a:t>
            </a:fld>
            <a:endParaRPr lang="en-US" altLang="en-US"/>
          </a:p>
        </p:txBody>
      </p:sp>
    </p:spTree>
    <p:extLst>
      <p:ext uri="{BB962C8B-B14F-4D97-AF65-F5344CB8AC3E}">
        <p14:creationId xmlns:p14="http://schemas.microsoft.com/office/powerpoint/2010/main" val="66872308"/>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F83E26ED-C1DD-442A-BA3B-EB5538F5CFC9}" type="slidenum">
              <a:rPr lang="en-US" altLang="en-US"/>
              <a:pPr/>
              <a:t>‹#›</a:t>
            </a:fld>
            <a:endParaRPr lang="en-US" altLang="en-US"/>
          </a:p>
        </p:txBody>
      </p:sp>
    </p:spTree>
    <p:extLst>
      <p:ext uri="{BB962C8B-B14F-4D97-AF65-F5344CB8AC3E}">
        <p14:creationId xmlns:p14="http://schemas.microsoft.com/office/powerpoint/2010/main" val="2674552503"/>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5EEB1F7F-B2A8-4F19-AA5E-4B6F88FBECF4}" type="slidenum">
              <a:rPr lang="en-US" altLang="en-US"/>
              <a:pPr/>
              <a:t>‹#›</a:t>
            </a:fld>
            <a:endParaRPr lang="en-US" altLang="en-US"/>
          </a:p>
        </p:txBody>
      </p:sp>
    </p:spTree>
    <p:extLst>
      <p:ext uri="{BB962C8B-B14F-4D97-AF65-F5344CB8AC3E}">
        <p14:creationId xmlns:p14="http://schemas.microsoft.com/office/powerpoint/2010/main" val="4218298270"/>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FA8AEEC0-C189-4DB0-967A-6A1DA3602753}" type="slidenum">
              <a:rPr lang="en-US" altLang="en-US"/>
              <a:pPr/>
              <a:t>‹#›</a:t>
            </a:fld>
            <a:endParaRPr lang="en-US" altLang="en-US"/>
          </a:p>
        </p:txBody>
      </p:sp>
    </p:spTree>
    <p:extLst>
      <p:ext uri="{BB962C8B-B14F-4D97-AF65-F5344CB8AC3E}">
        <p14:creationId xmlns:p14="http://schemas.microsoft.com/office/powerpoint/2010/main" val="2764800208"/>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F23DB277-4853-43FA-8419-9EC590650557}" type="slidenum">
              <a:rPr lang="en-US" altLang="en-US"/>
              <a:pPr/>
              <a:t>‹#›</a:t>
            </a:fld>
            <a:endParaRPr lang="en-US" altLang="en-US"/>
          </a:p>
        </p:txBody>
      </p:sp>
    </p:spTree>
    <p:extLst>
      <p:ext uri="{BB962C8B-B14F-4D97-AF65-F5344CB8AC3E}">
        <p14:creationId xmlns:p14="http://schemas.microsoft.com/office/powerpoint/2010/main" val="1872068305"/>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28A5A2CC-D2D6-474A-8707-D4D6E78A7B07}" type="slidenum">
              <a:rPr lang="en-US" altLang="en-US"/>
              <a:pPr/>
              <a:t>‹#›</a:t>
            </a:fld>
            <a:endParaRPr lang="en-US" altLang="en-US"/>
          </a:p>
        </p:txBody>
      </p:sp>
    </p:spTree>
    <p:extLst>
      <p:ext uri="{BB962C8B-B14F-4D97-AF65-F5344CB8AC3E}">
        <p14:creationId xmlns:p14="http://schemas.microsoft.com/office/powerpoint/2010/main" val="2400938891"/>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BA0323D1-0E52-4090-95E3-87A2A250BB77}" type="slidenum">
              <a:rPr lang="en-US" altLang="en-US"/>
              <a:pPr/>
              <a:t>‹#›</a:t>
            </a:fld>
            <a:endParaRPr lang="en-US" altLang="en-US"/>
          </a:p>
        </p:txBody>
      </p:sp>
    </p:spTree>
    <p:extLst>
      <p:ext uri="{BB962C8B-B14F-4D97-AF65-F5344CB8AC3E}">
        <p14:creationId xmlns:p14="http://schemas.microsoft.com/office/powerpoint/2010/main" val="1308809437"/>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BB145EC-850F-4A3B-ACDF-9FAEFF211F2E}" type="slidenum">
              <a:rPr lang="en-US" altLang="en-US"/>
              <a:pPr/>
              <a:t>‹#›</a:t>
            </a:fld>
            <a:endParaRPr lang="en-US" altLang="en-US"/>
          </a:p>
        </p:txBody>
      </p:sp>
    </p:spTree>
    <p:extLst>
      <p:ext uri="{BB962C8B-B14F-4D97-AF65-F5344CB8AC3E}">
        <p14:creationId xmlns:p14="http://schemas.microsoft.com/office/powerpoint/2010/main" val="2101786079"/>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5F69802-A9E3-4A50-8FDD-508B0C4AED88}" type="slidenum">
              <a:rPr lang="en-US" altLang="en-US"/>
              <a:pPr/>
              <a:t>‹#›</a:t>
            </a:fld>
            <a:endParaRPr lang="en-US" altLang="en-US"/>
          </a:p>
        </p:txBody>
      </p:sp>
    </p:spTree>
    <p:extLst>
      <p:ext uri="{BB962C8B-B14F-4D97-AF65-F5344CB8AC3E}">
        <p14:creationId xmlns:p14="http://schemas.microsoft.com/office/powerpoint/2010/main" val="419300052"/>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8CB7D0FB-5815-4180-A9E4-C9A48FC5398D}" type="slidenum">
              <a:rPr lang="en-US" altLang="en-US"/>
              <a:pPr/>
              <a:t>‹#›</a:t>
            </a:fld>
            <a:endParaRPr lang="en-US" altLang="en-US"/>
          </a:p>
        </p:txBody>
      </p:sp>
    </p:spTree>
    <p:extLst>
      <p:ext uri="{BB962C8B-B14F-4D97-AF65-F5344CB8AC3E}">
        <p14:creationId xmlns:p14="http://schemas.microsoft.com/office/powerpoint/2010/main" val="333637065"/>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B1BC9428-90E6-4EDF-A153-0340C53453E9}" type="slidenum">
              <a:rPr lang="en-US" altLang="en-US"/>
              <a:pPr/>
              <a:t>‹#›</a:t>
            </a:fld>
            <a:endParaRPr lang="en-US" altLang="en-US"/>
          </a:p>
        </p:txBody>
      </p:sp>
    </p:spTree>
    <p:extLst>
      <p:ext uri="{BB962C8B-B14F-4D97-AF65-F5344CB8AC3E}">
        <p14:creationId xmlns:p14="http://schemas.microsoft.com/office/powerpoint/2010/main" val="2610238838"/>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31366859-611C-46B8-9228-3F3D2FB8E942}"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0.xml"/><Relationship Id="rId1" Type="http://schemas.openxmlformats.org/officeDocument/2006/relationships/vmlDrawing" Target="../drawings/vmlDrawing6.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9.wmf"/><Relationship Id="rId2" Type="http://schemas.openxmlformats.org/officeDocument/2006/relationships/slideLayout" Target="../slideLayouts/slideLayout11.xml"/><Relationship Id="rId1" Type="http://schemas.openxmlformats.org/officeDocument/2006/relationships/vmlDrawing" Target="../drawings/vmlDrawing7.v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1.wmf"/><Relationship Id="rId2" Type="http://schemas.openxmlformats.org/officeDocument/2006/relationships/slideLayout" Target="../slideLayouts/slideLayout11.xml"/><Relationship Id="rId1" Type="http://schemas.openxmlformats.org/officeDocument/2006/relationships/vmlDrawing" Target="../drawings/vmlDrawing8.v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Object 2" descr="A two-factor cell means model with replication is provided, the additive and interaction models are provided for the cell means." title="Two factor model"/>
          <p:cNvGraphicFramePr>
            <a:graphicFrameLocks noChangeAspect="1"/>
          </p:cNvGraphicFramePr>
          <p:nvPr>
            <p:extLst>
              <p:ext uri="{D42A27DB-BD31-4B8C-83A1-F6EECF244321}">
                <p14:modId xmlns:p14="http://schemas.microsoft.com/office/powerpoint/2010/main" val="4273823456"/>
              </p:ext>
            </p:extLst>
          </p:nvPr>
        </p:nvGraphicFramePr>
        <p:xfrm>
          <a:off x="914400" y="3048000"/>
          <a:ext cx="6888163" cy="2317750"/>
        </p:xfrm>
        <a:graphic>
          <a:graphicData uri="http://schemas.openxmlformats.org/presentationml/2006/ole">
            <mc:AlternateContent xmlns:mc="http://schemas.openxmlformats.org/markup-compatibility/2006">
              <mc:Choice xmlns:v="urn:schemas-microsoft-com:vml" Requires="v">
                <p:oleObj spid="_x0000_s15376" name="Equation" r:id="rId4" imgW="2527300" imgH="850900" progId="Equation.3">
                  <p:embed/>
                </p:oleObj>
              </mc:Choice>
              <mc:Fallback>
                <p:oleObj name="Equation" r:id="rId4" imgW="2527300" imgH="8509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048000"/>
                        <a:ext cx="6888163" cy="23177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Two factor model with replication</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37890" name="Rectangle 2"/>
          <p:cNvSpPr>
            <a:spLocks noGrp="1" noChangeArrowheads="1"/>
          </p:cNvSpPr>
          <p:nvPr>
            <p:ph type="title"/>
          </p:nvPr>
        </p:nvSpPr>
        <p:spPr/>
        <p:txBody>
          <a:bodyPr/>
          <a:lstStyle/>
          <a:p>
            <a:pPr eaLnBrk="1" hangingPunct="1">
              <a:defRPr/>
            </a:pPr>
            <a:r>
              <a:rPr lang="en-US" sz="4000"/>
              <a:t>Population Marginal Means</a:t>
            </a:r>
            <a:br>
              <a:rPr lang="en-US" sz="4000"/>
            </a:br>
            <a:r>
              <a:rPr lang="en-US" sz="4000"/>
              <a:t>Inference</a:t>
            </a:r>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sz="4000" dirty="0" smtClean="0">
                <a:latin typeface="Arial Unicode MS" pitchFamily="1" charset="0"/>
                <a:ea typeface="ＭＳ Ｐゴシック" pitchFamily="1" charset="-128"/>
              </a:rPr>
              <a:t>Additive model-Example</a:t>
            </a:r>
            <a:endParaRPr lang="en-US" sz="4000" dirty="0" smtClean="0">
              <a:latin typeface="Arial Unicode MS" pitchFamily="1" charset="0"/>
              <a:ea typeface="ＭＳ Ｐゴシック" pitchFamily="1" charset="-128"/>
            </a:endParaRPr>
          </a:p>
        </p:txBody>
      </p:sp>
      <p:sp>
        <p:nvSpPr>
          <p:cNvPr id="30723" name="Rectangle 3"/>
          <p:cNvSpPr>
            <a:spLocks noGrp="1" noChangeArrowheads="1"/>
          </p:cNvSpPr>
          <p:nvPr>
            <p:ph type="body" sz="half" idx="1"/>
          </p:nvPr>
        </p:nvSpPr>
        <p:spPr>
          <a:xfrm>
            <a:off x="685800" y="1981200"/>
            <a:ext cx="7772400" cy="44958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Yandell uses reduction in SS formulae to derive the same tests, but these still require LS estimation</a:t>
            </a:r>
          </a:p>
          <a:p>
            <a:pPr eaLnBrk="1" hangingPunct="1">
              <a:buFont typeface="Wingdings" pitchFamily="1" charset="2"/>
              <a:buChar char="n"/>
              <a:defRPr/>
            </a:pPr>
            <a:r>
              <a:rPr lang="en-US" sz="2800" smtClean="0">
                <a:latin typeface="Arial Unicode MS" pitchFamily="1" charset="0"/>
                <a:ea typeface="ＭＳ Ｐゴシック" pitchFamily="1" charset="-128"/>
              </a:rPr>
              <a:t>SAS example</a:t>
            </a:r>
          </a:p>
          <a:p>
            <a:pPr eaLnBrk="1" hangingPunct="1">
              <a:buFont typeface="Wingdings" pitchFamily="1" charset="2"/>
              <a:buChar char="n"/>
              <a:defRPr/>
            </a:pPr>
            <a:endParaRPr lang="en-US" sz="2800" i="1" smtClean="0">
              <a:latin typeface="Arial Unicode MS" pitchFamily="1" charset="0"/>
              <a:ea typeface="ＭＳ Ｐゴシック" pitchFamily="1" charset="-128"/>
            </a:endParaRPr>
          </a:p>
          <a:p>
            <a:pPr eaLnBrk="1" hangingPunct="1">
              <a:buFont typeface="Wingdings" pitchFamily="1" charset="2"/>
              <a:buChar char="n"/>
              <a:defRPr/>
            </a:pPr>
            <a:endParaRPr lang="en-US" sz="2800" i="1" smtClean="0">
              <a:latin typeface="Arial Unicode MS" pitchFamily="1" charset="0"/>
              <a:ea typeface="ＭＳ Ｐゴシック" pitchFamily="1" charset="-128"/>
            </a:endParaRPr>
          </a:p>
          <a:p>
            <a:pPr eaLnBrk="1" hangingPunct="1">
              <a:buFont typeface="Wingdings" pitchFamily="1" charset="2"/>
              <a:buChar char="n"/>
              <a:defRPr/>
            </a:pPr>
            <a:endParaRPr lang="en-US" sz="2800" i="1" smtClean="0">
              <a:latin typeface="Arial Unicode MS" pitchFamily="1" charset="0"/>
              <a:ea typeface="ＭＳ Ｐゴシック" pitchFamily="1" charset="-128"/>
            </a:endParaRPr>
          </a:p>
          <a:p>
            <a:pPr eaLnBrk="1" hangingPunct="1">
              <a:buFont typeface="Wingdings" pitchFamily="1" charset="2"/>
              <a:buChar char="n"/>
              <a:defRPr/>
            </a:pPr>
            <a:endParaRPr lang="en-US" sz="2800" i="1" smtClean="0">
              <a:latin typeface="Arial Unicode MS" pitchFamily="1" charset="0"/>
              <a:ea typeface="ＭＳ Ｐゴシック" pitchFamily="1" charset="-128"/>
            </a:endParaRPr>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4" name="Object 2" descr="Row, column and overal marginal mean estimates are show to depend on cell mean estimates, that is, the cell sample means." title="PMM estimates"/>
          <p:cNvGraphicFramePr>
            <a:graphicFrameLocks noChangeAspect="1"/>
          </p:cNvGraphicFramePr>
          <p:nvPr>
            <p:extLst>
              <p:ext uri="{D42A27DB-BD31-4B8C-83A1-F6EECF244321}">
                <p14:modId xmlns:p14="http://schemas.microsoft.com/office/powerpoint/2010/main" val="221214008"/>
              </p:ext>
            </p:extLst>
          </p:nvPr>
        </p:nvGraphicFramePr>
        <p:xfrm>
          <a:off x="1066800" y="3810000"/>
          <a:ext cx="6705600" cy="1709738"/>
        </p:xfrm>
        <a:graphic>
          <a:graphicData uri="http://schemas.openxmlformats.org/presentationml/2006/ole">
            <mc:AlternateContent xmlns:mc="http://schemas.openxmlformats.org/markup-compatibility/2006">
              <mc:Choice xmlns:v="urn:schemas-microsoft-com:vml" Requires="v">
                <p:oleObj spid="_x0000_s25616" name="Equation" r:id="rId3" imgW="2692400" imgH="685800" progId="Equation.3">
                  <p:embed/>
                </p:oleObj>
              </mc:Choice>
              <mc:Fallback>
                <p:oleObj name="Equation" r:id="rId3" imgW="2692400" imgH="685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810000"/>
                        <a:ext cx="6705600" cy="1709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74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Under the interaction model, correct test statistics are actually easier to compute.</a:t>
            </a:r>
          </a:p>
          <a:p>
            <a:pPr eaLnBrk="1" hangingPunct="1">
              <a:buFont typeface="Wingdings" pitchFamily="1" charset="2"/>
              <a:buChar char="n"/>
              <a:defRPr/>
            </a:pPr>
            <a:r>
              <a:rPr lang="en-US" smtClean="0">
                <a:latin typeface="Arial Unicode MS" pitchFamily="1" charset="0"/>
                <a:ea typeface="ＭＳ Ｐゴシック" pitchFamily="1" charset="-128"/>
              </a:rPr>
              <a:t>Appropriate estimates of PMMs would be:</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31746" name="Rectangle 2"/>
          <p:cNvSpPr>
            <a:spLocks noGrp="1" noChangeArrowheads="1"/>
          </p:cNvSpPr>
          <p:nvPr>
            <p:ph type="title"/>
          </p:nvPr>
        </p:nvSpPr>
        <p:spPr/>
        <p:txBody>
          <a:bodyPr/>
          <a:lstStyle/>
          <a:p>
            <a:pPr eaLnBrk="1" hangingPunct="1">
              <a:defRPr/>
            </a:pPr>
            <a:r>
              <a:rPr lang="en-US" dirty="0"/>
              <a:t>Population Marginal Means--Interaction Model</a:t>
            </a:r>
          </a:p>
        </p:txBody>
      </p:sp>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8" name="Object 2" descr="The difference between a given cell observation and the grand mean estimate is decomposed into a row effect, a column effect, an interaction effect and a sample residual." title="Partition of total variation"/>
          <p:cNvGraphicFramePr>
            <a:graphicFrameLocks noChangeAspect="1"/>
          </p:cNvGraphicFramePr>
          <p:nvPr>
            <p:extLst>
              <p:ext uri="{D42A27DB-BD31-4B8C-83A1-F6EECF244321}">
                <p14:modId xmlns:p14="http://schemas.microsoft.com/office/powerpoint/2010/main" val="1740769501"/>
              </p:ext>
            </p:extLst>
          </p:nvPr>
        </p:nvGraphicFramePr>
        <p:xfrm>
          <a:off x="1524000" y="2971800"/>
          <a:ext cx="5867400" cy="1676400"/>
        </p:xfrm>
        <a:graphic>
          <a:graphicData uri="http://schemas.openxmlformats.org/presentationml/2006/ole">
            <mc:AlternateContent xmlns:mc="http://schemas.openxmlformats.org/markup-compatibility/2006">
              <mc:Choice xmlns:v="urn:schemas-microsoft-com:vml" Requires="v">
                <p:oleObj spid="_x0000_s26640" name="Equation" r:id="rId3" imgW="1955800" imgH="558800" progId="Equation.3">
                  <p:embed/>
                </p:oleObj>
              </mc:Choice>
              <mc:Fallback>
                <p:oleObj name="Equation" r:id="rId3" imgW="1955800" imgH="558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971800"/>
                        <a:ext cx="5867400" cy="16764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Consider the partition:</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32770" name="Rectangle 2"/>
          <p:cNvSpPr>
            <a:spLocks noGrp="1" noChangeArrowheads="1"/>
          </p:cNvSpPr>
          <p:nvPr>
            <p:ph type="title"/>
          </p:nvPr>
        </p:nvSpPr>
        <p:spPr/>
        <p:txBody>
          <a:bodyPr/>
          <a:lstStyle/>
          <a:p>
            <a:pPr eaLnBrk="1" hangingPunct="1">
              <a:defRPr/>
            </a:pPr>
            <a:r>
              <a:rPr lang="en-US" dirty="0" smtClean="0"/>
              <a:t>Partition of total error</a:t>
            </a:r>
            <a:endParaRPr lang="en-US" dirty="0"/>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dirty="0" smtClean="0"/>
              <a:t>Interaction Model-Type III hypotheses</a:t>
            </a:r>
            <a:endParaRPr lang="en-US" dirty="0"/>
          </a:p>
        </p:txBody>
      </p:sp>
      <p:sp>
        <p:nvSpPr>
          <p:cNvPr id="33795" name="Rectangle 3"/>
          <p:cNvSpPr>
            <a:spLocks noGrp="1" noChangeArrowheads="1"/>
          </p:cNvSpPr>
          <p:nvPr>
            <p:ph idx="1"/>
          </p:nvPr>
        </p:nvSpPr>
        <p:spPr/>
        <p:txBody>
          <a:bodyPr/>
          <a:lstStyle/>
          <a:p>
            <a:pPr eaLnBrk="1" hangingPunct="1">
              <a:defRPr/>
            </a:pPr>
            <a:r>
              <a:rPr lang="en-US"/>
              <a:t>These deviations form the basis for the straightforward Type III SS seen in Table 10.3</a:t>
            </a:r>
          </a:p>
          <a:p>
            <a:pPr eaLnBrk="1" hangingPunct="1">
              <a:defRPr/>
            </a:pPr>
            <a:r>
              <a:rPr lang="en-US"/>
              <a:t>Type III SS test the usual PMM hypotheses, but they are not additive</a:t>
            </a: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7" name="Object 3" descr="The Type I hypothesis for the second main effect in an interaction model is shown to test whether the expectation of column sample means is equal to a weighted combination of the expectations of row sample means." title="Type I hypothesis for second main effect in interaction model"/>
          <p:cNvGraphicFramePr>
            <a:graphicFrameLocks noChangeAspect="1"/>
          </p:cNvGraphicFramePr>
          <p:nvPr>
            <p:extLst>
              <p:ext uri="{D42A27DB-BD31-4B8C-83A1-F6EECF244321}">
                <p14:modId xmlns:p14="http://schemas.microsoft.com/office/powerpoint/2010/main" val="2746956585"/>
              </p:ext>
            </p:extLst>
          </p:nvPr>
        </p:nvGraphicFramePr>
        <p:xfrm>
          <a:off x="990600" y="4343400"/>
          <a:ext cx="6858000" cy="1195388"/>
        </p:xfrm>
        <a:graphic>
          <a:graphicData uri="http://schemas.openxmlformats.org/presentationml/2006/ole">
            <mc:AlternateContent xmlns:mc="http://schemas.openxmlformats.org/markup-compatibility/2006">
              <mc:Choice xmlns:v="urn:schemas-microsoft-com:vml" Requires="v">
                <p:oleObj spid="_x0000_s28702" name="Equation" r:id="rId4" imgW="2476500" imgH="431800" progId="Equation.3">
                  <p:embed/>
                </p:oleObj>
              </mc:Choice>
              <mc:Fallback>
                <p:oleObj name="Equation" r:id="rId4" imgW="2476500" imgH="4318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343400"/>
                        <a:ext cx="6858000" cy="11953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676" name="Object 2" descr="The Type I null hypothesis of the first (row) main effect in an interaction model is stated to test that expectations of sample row means are equal." title="Type I null hypothesis in interaction model"/>
          <p:cNvGraphicFramePr>
            <a:graphicFrameLocks noChangeAspect="1"/>
          </p:cNvGraphicFramePr>
          <p:nvPr>
            <p:extLst>
              <p:ext uri="{D42A27DB-BD31-4B8C-83A1-F6EECF244321}">
                <p14:modId xmlns:p14="http://schemas.microsoft.com/office/powerpoint/2010/main" val="1548570576"/>
              </p:ext>
            </p:extLst>
          </p:nvPr>
        </p:nvGraphicFramePr>
        <p:xfrm>
          <a:off x="5181600" y="2667000"/>
          <a:ext cx="2286000" cy="633413"/>
        </p:xfrm>
        <a:graphic>
          <a:graphicData uri="http://schemas.openxmlformats.org/presentationml/2006/ole">
            <mc:AlternateContent xmlns:mc="http://schemas.openxmlformats.org/markup-compatibility/2006">
              <mc:Choice xmlns:v="urn:schemas-microsoft-com:vml" Requires="v">
                <p:oleObj spid="_x0000_s28703" name="Equation" r:id="rId6" imgW="825480" imgH="228600" progId="Equation.3">
                  <p:embed/>
                </p:oleObj>
              </mc:Choice>
              <mc:Fallback>
                <p:oleObj name="Equation" r:id="rId6" imgW="825480" imgH="2286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2667000"/>
                        <a:ext cx="2286000" cy="6334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19"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Type I SS are additive, but tests on A, and then on B|A, are odd</a:t>
            </a:r>
          </a:p>
          <a:p>
            <a:pPr eaLnBrk="1" hangingPunct="1">
              <a:buFont typeface="Wingdings" pitchFamily="1" charset="2"/>
              <a:buChar char="n"/>
              <a:defRPr/>
            </a:pPr>
            <a:r>
              <a:rPr lang="en-US" dirty="0" smtClean="0">
                <a:latin typeface="Arial Unicode MS" pitchFamily="1" charset="0"/>
                <a:ea typeface="ＭＳ Ｐゴシック" pitchFamily="1" charset="-128"/>
              </a:rPr>
              <a:t>We already discussed</a:t>
            </a:r>
          </a:p>
          <a:p>
            <a:pPr eaLnBrk="1" hangingPunct="1">
              <a:buFont typeface="Wingdings" pitchFamily="1" charset="2"/>
              <a:buChar char="n"/>
              <a:defRPr/>
            </a:pPr>
            <a:r>
              <a:rPr lang="en-US" dirty="0" smtClean="0">
                <a:latin typeface="Arial Unicode MS" pitchFamily="1" charset="0"/>
                <a:ea typeface="ＭＳ Ｐゴシック" pitchFamily="1" charset="-128"/>
              </a:rPr>
              <a:t>H</a:t>
            </a:r>
            <a:r>
              <a:rPr lang="en-US" baseline="-25000" dirty="0" smtClean="0">
                <a:latin typeface="Arial Unicode MS" pitchFamily="1" charset="0"/>
                <a:ea typeface="ＭＳ Ｐゴシック" pitchFamily="1" charset="-128"/>
              </a:rPr>
              <a:t>O</a:t>
            </a:r>
            <a:r>
              <a:rPr lang="en-US" i="1" baseline="-25000" dirty="0" smtClean="0">
                <a:latin typeface="Arial Unicode MS" pitchFamily="1" charset="0"/>
                <a:ea typeface="ＭＳ Ｐゴシック" pitchFamily="1" charset="-128"/>
              </a:rPr>
              <a:t>B|A</a:t>
            </a:r>
            <a:r>
              <a:rPr lang="en-US" dirty="0" smtClean="0">
                <a:latin typeface="Arial Unicode MS" pitchFamily="1" charset="0"/>
                <a:ea typeface="ＭＳ Ｐゴシック" pitchFamily="1" charset="-128"/>
              </a:rPr>
              <a:t> will test (for Type II SS as well):</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34818" name="Rectangle 2"/>
          <p:cNvSpPr>
            <a:spLocks noGrp="1" noChangeArrowheads="1"/>
          </p:cNvSpPr>
          <p:nvPr>
            <p:ph type="title"/>
          </p:nvPr>
        </p:nvSpPr>
        <p:spPr/>
        <p:txBody>
          <a:bodyPr/>
          <a:lstStyle/>
          <a:p>
            <a:pPr eaLnBrk="1" hangingPunct="1">
              <a:defRPr/>
            </a:pPr>
            <a:r>
              <a:rPr lang="en-US" dirty="0" smtClean="0"/>
              <a:t>Interaction Model-Type I hypotheses</a:t>
            </a:r>
            <a:endParaRPr lang="en-US" dirty="0"/>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dirty="0" smtClean="0"/>
              <a:t>Interaction model-Example</a:t>
            </a:r>
            <a:endParaRPr lang="en-US" dirty="0"/>
          </a:p>
        </p:txBody>
      </p:sp>
      <p:sp>
        <p:nvSpPr>
          <p:cNvPr id="3584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SAS Example</a:t>
            </a:r>
          </a:p>
          <a:p>
            <a:pPr lvl="1" eaLnBrk="1" hangingPunct="1">
              <a:defRPr/>
            </a:pPr>
            <a:r>
              <a:rPr lang="en-US" smtClean="0">
                <a:latin typeface="Arial Unicode MS" pitchFamily="1" charset="0"/>
                <a:ea typeface="ＭＳ Ｐゴシック" pitchFamily="1" charset="-128"/>
              </a:rPr>
              <a:t>n</a:t>
            </a:r>
            <a:r>
              <a:rPr lang="en-US" baseline="-25000" smtClean="0">
                <a:latin typeface="Arial Unicode MS" pitchFamily="1" charset="0"/>
                <a:ea typeface="ＭＳ Ｐゴシック" pitchFamily="1" charset="-128"/>
              </a:rPr>
              <a:t>11</a:t>
            </a:r>
            <a:r>
              <a:rPr lang="en-US" smtClean="0">
                <a:latin typeface="Arial Unicode MS" pitchFamily="1" charset="0"/>
                <a:ea typeface="ＭＳ Ｐゴシック" pitchFamily="1" charset="-128"/>
              </a:rPr>
              <a:t>=2, n</a:t>
            </a:r>
            <a:r>
              <a:rPr lang="en-US" baseline="-25000" smtClean="0">
                <a:latin typeface="Arial Unicode MS" pitchFamily="1" charset="0"/>
                <a:ea typeface="ＭＳ Ｐゴシック" pitchFamily="1" charset="-128"/>
              </a:rPr>
              <a:t>12</a:t>
            </a:r>
            <a:r>
              <a:rPr lang="en-US" smtClean="0">
                <a:latin typeface="Arial Unicode MS" pitchFamily="1" charset="0"/>
                <a:ea typeface="ＭＳ Ｐゴシック" pitchFamily="1" charset="-128"/>
              </a:rPr>
              <a:t>=3, n</a:t>
            </a:r>
            <a:r>
              <a:rPr lang="en-US" baseline="-25000" smtClean="0">
                <a:latin typeface="Arial Unicode MS" pitchFamily="1" charset="0"/>
                <a:ea typeface="ＭＳ Ｐゴシック" pitchFamily="1" charset="-128"/>
              </a:rPr>
              <a:t>13</a:t>
            </a:r>
            <a:r>
              <a:rPr lang="en-US" smtClean="0">
                <a:latin typeface="Arial Unicode MS" pitchFamily="1" charset="0"/>
                <a:ea typeface="ＭＳ Ｐゴシック" pitchFamily="1" charset="-128"/>
              </a:rPr>
              <a:t>=1, n</a:t>
            </a:r>
            <a:r>
              <a:rPr lang="en-US" baseline="-25000" smtClean="0">
                <a:latin typeface="Arial Unicode MS" pitchFamily="1" charset="0"/>
                <a:ea typeface="ＭＳ Ｐゴシック" pitchFamily="1" charset="-128"/>
              </a:rPr>
              <a:t>21</a:t>
            </a:r>
            <a:r>
              <a:rPr lang="en-US" smtClean="0">
                <a:latin typeface="Arial Unicode MS" pitchFamily="1" charset="0"/>
                <a:ea typeface="ＭＳ Ｐゴシック" pitchFamily="1" charset="-128"/>
              </a:rPr>
              <a:t>=2, n</a:t>
            </a:r>
            <a:r>
              <a:rPr lang="en-US" baseline="-25000" smtClean="0">
                <a:latin typeface="Arial Unicode MS" pitchFamily="1" charset="0"/>
                <a:ea typeface="ＭＳ Ｐゴシック" pitchFamily="1" charset="-128"/>
              </a:rPr>
              <a:t>22</a:t>
            </a:r>
            <a:r>
              <a:rPr lang="en-US" smtClean="0">
                <a:latin typeface="Arial Unicode MS" pitchFamily="1" charset="0"/>
                <a:ea typeface="ＭＳ Ｐゴシック" pitchFamily="1" charset="-128"/>
              </a:rPr>
              <a:t>=2, n</a:t>
            </a:r>
            <a:r>
              <a:rPr lang="en-US" baseline="-25000" smtClean="0">
                <a:latin typeface="Arial Unicode MS" pitchFamily="1" charset="0"/>
                <a:ea typeface="ＭＳ Ｐゴシック" pitchFamily="1" charset="-128"/>
              </a:rPr>
              <a:t>23</a:t>
            </a:r>
            <a:r>
              <a:rPr lang="en-US" smtClean="0">
                <a:latin typeface="Arial Unicode MS" pitchFamily="1" charset="0"/>
                <a:ea typeface="ＭＳ Ｐゴシック" pitchFamily="1" charset="-128"/>
              </a:rPr>
              <a:t>=2</a:t>
            </a:r>
          </a:p>
          <a:p>
            <a:pPr lvl="1" eaLnBrk="1" hangingPunct="1">
              <a:defRPr/>
            </a:pPr>
            <a:r>
              <a:rPr lang="en-US" smtClean="0">
                <a:latin typeface="Arial Unicode MS" pitchFamily="1" charset="0"/>
                <a:ea typeface="ＭＳ Ｐゴシック" pitchFamily="1" charset="-128"/>
              </a:rPr>
              <a:t>We can study contrasts that SAS uses to test Type I, Type II, and Type III hypotheses under both additive and interaction models.</a:t>
            </a: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a:t>Missing Cells</a:t>
            </a:r>
            <a:br>
              <a:rPr lang="en-US"/>
            </a:br>
            <a:r>
              <a:rPr lang="en-US"/>
              <a:t>Inference</a:t>
            </a:r>
          </a:p>
        </p:txBody>
      </p:sp>
      <p:sp>
        <p:nvSpPr>
          <p:cNvPr id="1945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In the additive model, Type III hypotheses are reasonable provided the design is connected</a:t>
            </a:r>
          </a:p>
          <a:p>
            <a:pPr eaLnBrk="1" hangingPunct="1">
              <a:buFont typeface="Wingdings" pitchFamily="1" charset="2"/>
              <a:buChar char="n"/>
              <a:defRPr/>
            </a:pPr>
            <a:r>
              <a:rPr lang="en-US" smtClean="0">
                <a:latin typeface="Arial Unicode MS" pitchFamily="1" charset="0"/>
                <a:ea typeface="ＭＳ Ｐゴシック" pitchFamily="1" charset="-128"/>
              </a:rPr>
              <a:t>For the interaction model, there is little we can do</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6"/>
          <p:cNvSpPr>
            <a:spLocks noGrp="1" noChangeArrowheads="1"/>
          </p:cNvSpPr>
          <p:nvPr>
            <p:ph type="title"/>
          </p:nvPr>
        </p:nvSpPr>
        <p:spPr/>
        <p:txBody>
          <a:bodyPr/>
          <a:lstStyle/>
          <a:p>
            <a:pPr eaLnBrk="1" hangingPunct="1">
              <a:defRPr/>
            </a:pPr>
            <a:r>
              <a:rPr lang="en-US" dirty="0"/>
              <a:t>Missing Cells</a:t>
            </a:r>
            <a:br>
              <a:rPr lang="en-US" dirty="0"/>
            </a:br>
            <a:r>
              <a:rPr lang="en-US" dirty="0" smtClean="0"/>
              <a:t>Inference-Example</a:t>
            </a:r>
            <a:endParaRPr lang="en-US" dirty="0"/>
          </a:p>
        </p:txBody>
      </p:sp>
      <p:sp>
        <p:nvSpPr>
          <p:cNvPr id="20483" name="Rectangle 1027"/>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Type III SS often test uninteresting hypotheses</a:t>
            </a:r>
          </a:p>
          <a:p>
            <a:pPr eaLnBrk="1" hangingPunct="1">
              <a:buFont typeface="Wingdings" pitchFamily="1" charset="2"/>
              <a:buChar char="n"/>
              <a:defRPr/>
            </a:pPr>
            <a:r>
              <a:rPr lang="en-US" smtClean="0">
                <a:latin typeface="Arial Unicode MS" pitchFamily="1" charset="0"/>
                <a:ea typeface="ＭＳ Ｐゴシック" pitchFamily="1" charset="-128"/>
              </a:rPr>
              <a:t>Type IV SS test accessible hypotheses, but may ignore much of the data in doing so</a:t>
            </a:r>
          </a:p>
          <a:p>
            <a:pPr eaLnBrk="1" hangingPunct="1">
              <a:buFont typeface="Wingdings" pitchFamily="1" charset="2"/>
              <a:buChar char="n"/>
              <a:defRPr/>
            </a:pPr>
            <a:r>
              <a:rPr lang="en-US" smtClean="0">
                <a:latin typeface="Arial Unicode MS" pitchFamily="1" charset="0"/>
                <a:ea typeface="ＭＳ Ｐゴシック" pitchFamily="1" charset="-128"/>
              </a:rPr>
              <a:t>Worksheet example</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dirty="0"/>
              <a:t>Missing Cells</a:t>
            </a:r>
            <a:br>
              <a:rPr lang="en-US" dirty="0"/>
            </a:br>
            <a:r>
              <a:rPr lang="en-US" dirty="0" smtClean="0"/>
              <a:t>Inference-</a:t>
            </a:r>
            <a:r>
              <a:rPr lang="en-US" dirty="0" err="1" smtClean="0"/>
              <a:t>Yandell’s</a:t>
            </a:r>
            <a:r>
              <a:rPr lang="en-US" dirty="0" smtClean="0"/>
              <a:t> approach</a:t>
            </a:r>
            <a:endParaRPr lang="en-US" dirty="0"/>
          </a:p>
        </p:txBody>
      </p:sp>
      <p:sp>
        <p:nvSpPr>
          <p:cNvPr id="21507" name="Rectangle 3"/>
          <p:cNvSpPr>
            <a:spLocks noGrp="1" noChangeArrowheads="1"/>
          </p:cNvSpPr>
          <p:nvPr>
            <p:ph idx="1"/>
          </p:nvPr>
        </p:nvSpPr>
        <p:spPr/>
        <p:txBody>
          <a:bodyPr/>
          <a:lstStyle/>
          <a:p>
            <a:pPr eaLnBrk="1" hangingPunct="1">
              <a:defRPr/>
            </a:pPr>
            <a:r>
              <a:rPr lang="en-US" dirty="0" err="1"/>
              <a:t>Yandell</a:t>
            </a:r>
            <a:r>
              <a:rPr lang="en-US" dirty="0"/>
              <a:t> </a:t>
            </a:r>
          </a:p>
          <a:p>
            <a:pPr lvl="1" eaLnBrk="1" hangingPunct="1">
              <a:defRPr/>
            </a:pPr>
            <a:r>
              <a:rPr lang="en-US" dirty="0"/>
              <a:t>Suggests Type IV-style contrasts for testing</a:t>
            </a:r>
          </a:p>
          <a:p>
            <a:pPr lvl="1" eaLnBrk="1" hangingPunct="1">
              <a:defRPr/>
            </a:pPr>
            <a:r>
              <a:rPr lang="en-US" dirty="0"/>
              <a:t>Suggests analyzing non-empty cells as a one-way effects model</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8" name="Object 2" descr="Definitions of population marginal means for rows, columns, cells and the overall mean" title="Population Marginal Means"/>
          <p:cNvGraphicFramePr>
            <a:graphicFrameLocks noChangeAspect="1"/>
          </p:cNvGraphicFramePr>
          <p:nvPr>
            <p:extLst>
              <p:ext uri="{D42A27DB-BD31-4B8C-83A1-F6EECF244321}">
                <p14:modId xmlns:p14="http://schemas.microsoft.com/office/powerpoint/2010/main" val="4113883968"/>
              </p:ext>
            </p:extLst>
          </p:nvPr>
        </p:nvGraphicFramePr>
        <p:xfrm>
          <a:off x="2362200" y="1752600"/>
          <a:ext cx="3914775" cy="4826000"/>
        </p:xfrm>
        <a:graphic>
          <a:graphicData uri="http://schemas.openxmlformats.org/presentationml/2006/ole">
            <mc:AlternateContent xmlns:mc="http://schemas.openxmlformats.org/markup-compatibility/2006">
              <mc:Choice xmlns:v="urn:schemas-microsoft-com:vml" Requires="v">
                <p:oleObj spid="_x0000_s16401" name="Equation" r:id="rId4" imgW="1524000" imgH="1879600" progId="Equation.3">
                  <p:embed/>
                </p:oleObj>
              </mc:Choice>
              <mc:Fallback>
                <p:oleObj name="Equation" r:id="rId4" imgW="1524000" imgH="1879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752600"/>
                        <a:ext cx="3914775" cy="4826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4" name="Rectangle 2"/>
          <p:cNvSpPr>
            <a:spLocks noGrp="1" noChangeArrowheads="1"/>
          </p:cNvSpPr>
          <p:nvPr>
            <p:ph type="title"/>
          </p:nvPr>
        </p:nvSpPr>
        <p:spPr/>
        <p:txBody>
          <a:bodyPr/>
          <a:lstStyle/>
          <a:p>
            <a:pPr eaLnBrk="1" hangingPunct="1">
              <a:defRPr/>
            </a:pPr>
            <a:r>
              <a:rPr lang="en-US" sz="4000" dirty="0"/>
              <a:t>Population Marginal </a:t>
            </a:r>
            <a:r>
              <a:rPr lang="en-US" sz="4000" dirty="0" smtClean="0"/>
              <a:t>Means</a:t>
            </a:r>
            <a:endParaRPr lang="en-US" sz="4000" dirty="0"/>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2" name="Object 2" descr="A review of formulas for expectations of marginal means in the unbalanced case.  These expectations depend on the pattern of unbalanced cells." title="Expectations of Marginal Means"/>
          <p:cNvGraphicFramePr>
            <a:graphicFrameLocks noChangeAspect="1"/>
          </p:cNvGraphicFramePr>
          <p:nvPr>
            <p:extLst>
              <p:ext uri="{D42A27DB-BD31-4B8C-83A1-F6EECF244321}">
                <p14:modId xmlns:p14="http://schemas.microsoft.com/office/powerpoint/2010/main" val="2265283166"/>
              </p:ext>
            </p:extLst>
          </p:nvPr>
        </p:nvGraphicFramePr>
        <p:xfrm>
          <a:off x="685800" y="1905000"/>
          <a:ext cx="7467600" cy="4600575"/>
        </p:xfrm>
        <a:graphic>
          <a:graphicData uri="http://schemas.openxmlformats.org/presentationml/2006/ole">
            <mc:AlternateContent xmlns:mc="http://schemas.openxmlformats.org/markup-compatibility/2006">
              <mc:Choice xmlns:v="urn:schemas-microsoft-com:vml" Requires="v">
                <p:oleObj spid="_x0000_s17425" name="Equation" r:id="rId4" imgW="2679700" imgH="1651000" progId="Equation.3">
                  <p:embed/>
                </p:oleObj>
              </mc:Choice>
              <mc:Fallback>
                <p:oleObj name="Equation" r:id="rId4" imgW="2679700" imgH="1651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905000"/>
                        <a:ext cx="7467600" cy="46005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9938" name="Rectangle 2"/>
          <p:cNvSpPr>
            <a:spLocks noGrp="1" noChangeArrowheads="1"/>
          </p:cNvSpPr>
          <p:nvPr>
            <p:ph type="title"/>
          </p:nvPr>
        </p:nvSpPr>
        <p:spPr/>
        <p:txBody>
          <a:bodyPr/>
          <a:lstStyle/>
          <a:p>
            <a:pPr eaLnBrk="1" hangingPunct="1">
              <a:defRPr/>
            </a:pPr>
            <a:r>
              <a:rPr lang="en-US" sz="4000" dirty="0" smtClean="0"/>
              <a:t>Expectations of marginal sample means</a:t>
            </a:r>
            <a:endParaRPr lang="en-US" sz="4000" dirty="0"/>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dirty="0" smtClean="0"/>
              <a:t>Null hypotheses for two-way model</a:t>
            </a:r>
            <a:endParaRPr lang="en-US" dirty="0"/>
          </a:p>
        </p:txBody>
      </p:sp>
      <p:sp>
        <p:nvSpPr>
          <p:cNvPr id="24579" name="Rectangle 3"/>
          <p:cNvSpPr>
            <a:spLocks noGrp="1" noChangeArrowheads="1"/>
          </p:cNvSpPr>
          <p:nvPr>
            <p:ph type="body" sz="half" idx="1"/>
          </p:nvPr>
        </p:nvSpPr>
        <p:spPr>
          <a:xfrm>
            <a:off x="685800" y="1981200"/>
            <a:ext cx="7772400" cy="17526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How do we conduct hypothesis testing?</a:t>
            </a:r>
          </a:p>
          <a:p>
            <a:pPr eaLnBrk="1" hangingPunct="1">
              <a:buFont typeface="Wingdings" pitchFamily="1" charset="2"/>
              <a:buChar char="n"/>
              <a:defRPr/>
            </a:pPr>
            <a:r>
              <a:rPr lang="en-US" sz="2800" dirty="0" smtClean="0">
                <a:latin typeface="Arial Unicode MS" pitchFamily="1" charset="0"/>
                <a:ea typeface="ＭＳ Ｐゴシック" pitchFamily="1" charset="-128"/>
              </a:rPr>
              <a:t>Usual hypotheses:</a:t>
            </a:r>
          </a:p>
          <a:p>
            <a:pPr eaLnBrk="1" hangingPunct="1">
              <a:buFont typeface="Wingdings" pitchFamily="1" charset="2"/>
              <a:buChar char="n"/>
              <a:defRPr/>
            </a:pPr>
            <a:endParaRPr lang="en-US" sz="2800" dirty="0" smtClean="0">
              <a:latin typeface="Arial Unicode MS" pitchFamily="1" charset="0"/>
              <a:ea typeface="ＭＳ Ｐゴシック" pitchFamily="1" charset="-128"/>
            </a:endParaRPr>
          </a:p>
        </p:txBody>
      </p:sp>
      <p:graphicFrame>
        <p:nvGraphicFramePr>
          <p:cNvPr id="18436" name="Object 2" title="ANOVA hypotheses"/>
          <p:cNvGraphicFramePr>
            <a:graphicFrameLocks noGrp="1" noChangeAspect="1"/>
          </p:cNvGraphicFramePr>
          <p:nvPr>
            <p:ph sz="half" idx="2"/>
            <p:extLst>
              <p:ext uri="{D42A27DB-BD31-4B8C-83A1-F6EECF244321}">
                <p14:modId xmlns:p14="http://schemas.microsoft.com/office/powerpoint/2010/main" val="1692157487"/>
              </p:ext>
            </p:extLst>
          </p:nvPr>
        </p:nvGraphicFramePr>
        <p:xfrm>
          <a:off x="1295400" y="3505200"/>
          <a:ext cx="6400800" cy="2474913"/>
        </p:xfrm>
        <a:graphic>
          <a:graphicData uri="http://schemas.openxmlformats.org/presentationml/2006/ole">
            <mc:AlternateContent xmlns:mc="http://schemas.openxmlformats.org/markup-compatibility/2006">
              <mc:Choice xmlns:v="urn:schemas-microsoft-com:vml" Requires="v">
                <p:oleObj spid="_x0000_s18449" name="Equation" r:id="rId4" imgW="2463480" imgH="952200" progId="Equation.3">
                  <p:embed/>
                </p:oleObj>
              </mc:Choice>
              <mc:Fallback>
                <p:oleObj name="Equation" r:id="rId4" imgW="2463480" imgH="952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505200"/>
                        <a:ext cx="6400800" cy="24749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t>Hypothesis testing: balanced case</a:t>
            </a:r>
            <a:endParaRPr lang="en-US" dirty="0"/>
          </a:p>
        </p:txBody>
      </p:sp>
      <p:sp>
        <p:nvSpPr>
          <p:cNvPr id="25603" name="Rectangle 3"/>
          <p:cNvSpPr>
            <a:spLocks noGrp="1" noChangeArrowheads="1"/>
          </p:cNvSpPr>
          <p:nvPr>
            <p:ph type="body" sz="half" idx="1"/>
          </p:nvPr>
        </p:nvSpPr>
        <p:spPr>
          <a:xfrm>
            <a:off x="685800" y="1981200"/>
            <a:ext cx="7391400" cy="19812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In the balanced case, testing </a:t>
            </a:r>
          </a:p>
          <a:p>
            <a:pPr eaLnBrk="1" hangingPunct="1">
              <a:buFont typeface="Wingdings" pitchFamily="1" charset="2"/>
              <a:buChar char="n"/>
              <a:defRPr/>
            </a:pPr>
            <a:endParaRPr lang="en-US" sz="2800" smtClean="0">
              <a:latin typeface="Arial Unicode MS" pitchFamily="1" charset="0"/>
              <a:ea typeface="ＭＳ Ｐゴシック" pitchFamily="1" charset="-128"/>
            </a:endParaRPr>
          </a:p>
        </p:txBody>
      </p:sp>
      <p:graphicFrame>
        <p:nvGraphicFramePr>
          <p:cNvPr id="19460" name="Object 2" descr="Null hypothesis for testing equal row means.  In the balanced case, testing equality of the expectations of sample row means is the same as testing the equality of population marginal means." title="Hypothesis Test for equal row means"/>
          <p:cNvGraphicFramePr>
            <a:graphicFrameLocks noGrp="1" noChangeAspect="1"/>
          </p:cNvGraphicFramePr>
          <p:nvPr>
            <p:ph sz="quarter" idx="2"/>
            <p:extLst>
              <p:ext uri="{D42A27DB-BD31-4B8C-83A1-F6EECF244321}">
                <p14:modId xmlns:p14="http://schemas.microsoft.com/office/powerpoint/2010/main" val="1307952357"/>
              </p:ext>
            </p:extLst>
          </p:nvPr>
        </p:nvGraphicFramePr>
        <p:xfrm>
          <a:off x="1371600" y="2971800"/>
          <a:ext cx="6208713" cy="1995488"/>
        </p:xfrm>
        <a:graphic>
          <a:graphicData uri="http://schemas.openxmlformats.org/presentationml/2006/ole">
            <mc:AlternateContent xmlns:mc="http://schemas.openxmlformats.org/markup-compatibility/2006">
              <mc:Choice xmlns:v="urn:schemas-microsoft-com:vml" Requires="v">
                <p:oleObj spid="_x0000_s19473" name="Equation" r:id="rId4" imgW="2133360" imgH="685800" progId="Equation.3">
                  <p:embed/>
                </p:oleObj>
              </mc:Choice>
              <mc:Fallback>
                <p:oleObj name="Equation" r:id="rId4" imgW="2133360" imgH="685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2971800"/>
                        <a:ext cx="6208713" cy="19954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dirty="0" smtClean="0"/>
              <a:t>Hypothesis testing: unbalanced case</a:t>
            </a:r>
            <a:endParaRPr lang="en-US" dirty="0"/>
          </a:p>
        </p:txBody>
      </p:sp>
      <p:sp>
        <p:nvSpPr>
          <p:cNvPr id="26627" name="Rectangle 3"/>
          <p:cNvSpPr>
            <a:spLocks noGrp="1" noChangeArrowheads="1"/>
          </p:cNvSpPr>
          <p:nvPr>
            <p:ph type="body" sz="half" idx="1"/>
          </p:nvPr>
        </p:nvSpPr>
        <p:spPr>
          <a:xfrm>
            <a:off x="685800" y="1981200"/>
            <a:ext cx="7772400" cy="43434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For the example in the text (n</a:t>
            </a:r>
            <a:r>
              <a:rPr lang="en-US" sz="2800" baseline="-25000" smtClean="0">
                <a:latin typeface="Arial Unicode MS" pitchFamily="1" charset="0"/>
                <a:ea typeface="ＭＳ Ｐゴシック" pitchFamily="1" charset="-128"/>
              </a:rPr>
              <a:t>31</a:t>
            </a:r>
            <a:r>
              <a:rPr lang="en-US" sz="2800" smtClean="0">
                <a:latin typeface="Arial Unicode MS" pitchFamily="1" charset="0"/>
                <a:ea typeface="ＭＳ Ｐゴシック" pitchFamily="1" charset="-128"/>
              </a:rPr>
              <a:t>=5; n1</a:t>
            </a:r>
            <a:r>
              <a:rPr lang="en-US" sz="2800" baseline="-25000" smtClean="0">
                <a:latin typeface="Arial Unicode MS" pitchFamily="1" charset="0"/>
                <a:ea typeface="ＭＳ Ｐゴシック" pitchFamily="1" charset="-128"/>
              </a:rPr>
              <a:t>.</a:t>
            </a:r>
            <a:r>
              <a:rPr lang="en-US" sz="2800" smtClean="0">
                <a:latin typeface="Arial Unicode MS" pitchFamily="1" charset="0"/>
                <a:ea typeface="ＭＳ Ｐゴシック" pitchFamily="1" charset="-128"/>
              </a:rPr>
              <a:t>=18=n</a:t>
            </a:r>
            <a:r>
              <a:rPr lang="en-US" sz="2800" baseline="-25000" smtClean="0">
                <a:latin typeface="Arial Unicode MS" pitchFamily="1" charset="0"/>
                <a:ea typeface="ＭＳ Ｐゴシック" pitchFamily="1" charset="-128"/>
              </a:rPr>
              <a:t>2.</a:t>
            </a:r>
            <a:r>
              <a:rPr lang="en-US" sz="2800" smtClean="0">
                <a:latin typeface="Arial Unicode MS" pitchFamily="1" charset="0"/>
                <a:ea typeface="ＭＳ Ｐゴシック" pitchFamily="1" charset="-128"/>
              </a:rPr>
              <a:t>; n</a:t>
            </a:r>
            <a:r>
              <a:rPr lang="en-US" sz="2800" baseline="-25000" smtClean="0">
                <a:latin typeface="Arial Unicode MS" pitchFamily="1" charset="0"/>
                <a:ea typeface="ＭＳ Ｐゴシック" pitchFamily="1" charset="-128"/>
              </a:rPr>
              <a:t>3.</a:t>
            </a:r>
            <a:r>
              <a:rPr lang="en-US" sz="2800" smtClean="0">
                <a:latin typeface="Arial Unicode MS" pitchFamily="1" charset="0"/>
                <a:ea typeface="ＭＳ Ｐゴシック" pitchFamily="1" charset="-128"/>
              </a:rPr>
              <a:t>=17), a test that the expectations of the sample marginal means are equal would test:</a:t>
            </a:r>
          </a:p>
          <a:p>
            <a:pPr eaLnBrk="1" hangingPunct="1">
              <a:buFont typeface="Wingdings" pitchFamily="1" charset="2"/>
              <a:buChar char="n"/>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r>
              <a:rPr lang="en-US" sz="2800" smtClean="0">
                <a:latin typeface="Arial Unicode MS" pitchFamily="1" charset="0"/>
                <a:ea typeface="ＭＳ Ｐゴシック" pitchFamily="1" charset="-128"/>
              </a:rPr>
              <a:t>The discrepancy is modest here, but can lead to unusual tests in other contexts.</a:t>
            </a:r>
          </a:p>
          <a:p>
            <a:pPr eaLnBrk="1" hangingPunct="1">
              <a:buFontTx/>
              <a:buNone/>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endParaRPr lang="en-US" sz="2800" smtClean="0">
              <a:latin typeface="Arial Unicode MS" pitchFamily="1" charset="0"/>
              <a:ea typeface="ＭＳ Ｐゴシック" pitchFamily="1" charset="-128"/>
            </a:endParaRPr>
          </a:p>
        </p:txBody>
      </p:sp>
      <p:graphicFrame>
        <p:nvGraphicFramePr>
          <p:cNvPr id="20484" name="Object 2" descr="The null hypothesis for testing sample marginal means is shown to be a perturbed test of population marginal means." title="Null hypothesis for testing sample marginal means"/>
          <p:cNvGraphicFramePr>
            <a:graphicFrameLocks noGrp="1" noChangeAspect="1"/>
          </p:cNvGraphicFramePr>
          <p:nvPr>
            <p:ph sz="half" idx="2"/>
            <p:extLst>
              <p:ext uri="{D42A27DB-BD31-4B8C-83A1-F6EECF244321}">
                <p14:modId xmlns:p14="http://schemas.microsoft.com/office/powerpoint/2010/main" val="4107332019"/>
              </p:ext>
            </p:extLst>
          </p:nvPr>
        </p:nvGraphicFramePr>
        <p:xfrm>
          <a:off x="1219200" y="3733800"/>
          <a:ext cx="6629400" cy="706438"/>
        </p:xfrm>
        <a:graphic>
          <a:graphicData uri="http://schemas.openxmlformats.org/presentationml/2006/ole">
            <mc:AlternateContent xmlns:mc="http://schemas.openxmlformats.org/markup-compatibility/2006">
              <mc:Choice xmlns:v="urn:schemas-microsoft-com:vml" Requires="v">
                <p:oleObj spid="_x0000_s20497" name="Equation" r:id="rId4" imgW="2146300" imgH="228600" progId="Equation.3">
                  <p:embed/>
                </p:oleObj>
              </mc:Choice>
              <mc:Fallback>
                <p:oleObj name="Equation" r:id="rId4" imgW="214630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733800"/>
                        <a:ext cx="6629400" cy="7064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smtClean="0"/>
              <a:t>Type I-Type IV testing</a:t>
            </a:r>
            <a:endParaRPr lang="en-US" dirty="0"/>
          </a:p>
        </p:txBody>
      </p:sp>
      <p:sp>
        <p:nvSpPr>
          <p:cNvPr id="27651" name="Rectangle 3"/>
          <p:cNvSpPr>
            <a:spLocks noGrp="1" noChangeArrowheads="1"/>
          </p:cNvSpPr>
          <p:nvPr>
            <p:ph type="body" sz="half" idx="1"/>
          </p:nvPr>
        </p:nvSpPr>
        <p:spPr>
          <a:xfrm>
            <a:off x="685800" y="1981200"/>
            <a:ext cx="7772400" cy="43434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We will study inference for both the additive and interaction model</a:t>
            </a:r>
          </a:p>
          <a:p>
            <a:pPr eaLnBrk="1" hangingPunct="1">
              <a:buFont typeface="Wingdings" pitchFamily="1" charset="2"/>
              <a:buChar char="n"/>
              <a:defRPr/>
            </a:pPr>
            <a:r>
              <a:rPr lang="en-US" sz="2800" smtClean="0">
                <a:latin typeface="Arial Unicode MS" pitchFamily="1" charset="0"/>
                <a:ea typeface="ＭＳ Ｐゴシック" pitchFamily="1" charset="-128"/>
              </a:rPr>
              <a:t>Tests for the additive model are actually harder to derive than for the interaction model</a:t>
            </a:r>
          </a:p>
          <a:p>
            <a:pPr eaLnBrk="1" hangingPunct="1">
              <a:buFont typeface="Wingdings" pitchFamily="1" charset="2"/>
              <a:buChar char="n"/>
              <a:defRPr/>
            </a:pPr>
            <a:r>
              <a:rPr lang="en-US" sz="2800" smtClean="0">
                <a:latin typeface="Arial Unicode MS" pitchFamily="1" charset="0"/>
                <a:ea typeface="ＭＳ Ｐゴシック" pitchFamily="1" charset="-128"/>
              </a:rPr>
              <a:t>Sequential analyses (Type I and Type II analyses) can be misleading</a:t>
            </a:r>
          </a:p>
          <a:p>
            <a:pPr eaLnBrk="1" hangingPunct="1">
              <a:buFont typeface="Wingdings" pitchFamily="1" charset="2"/>
              <a:buChar char="n"/>
              <a:defRPr/>
            </a:pPr>
            <a:r>
              <a:rPr lang="en-US" sz="2800" smtClean="0">
                <a:latin typeface="Arial Unicode MS" pitchFamily="1" charset="0"/>
                <a:ea typeface="ＭＳ Ｐゴシック" pitchFamily="1" charset="-128"/>
              </a:rPr>
              <a:t>Type III analyses are appropriate for both</a:t>
            </a:r>
          </a:p>
          <a:p>
            <a:pPr eaLnBrk="1" hangingPunct="1">
              <a:buFont typeface="Wingdings" pitchFamily="1" charset="2"/>
              <a:buChar char="n"/>
              <a:defRPr/>
            </a:pPr>
            <a:endParaRPr lang="en-US" sz="2800" smtClean="0">
              <a:latin typeface="Arial Unicode MS" pitchFamily="1" charset="0"/>
              <a:ea typeface="ＭＳ Ｐゴシック" pitchFamily="1" charset="-128"/>
            </a:endParaRPr>
          </a:p>
          <a:p>
            <a:pPr eaLnBrk="1" hangingPunct="1">
              <a:buFontTx/>
              <a:buNone/>
              <a:defRPr/>
            </a:pPr>
            <a:endParaRPr lang="en-US" sz="2800" smtClean="0">
              <a:latin typeface="Arial Unicode MS" pitchFamily="1" charset="0"/>
              <a:ea typeface="ＭＳ Ｐゴシック" pitchFamily="1" charset="-128"/>
            </a:endParaRPr>
          </a:p>
          <a:p>
            <a:pPr eaLnBrk="1" hangingPunct="1">
              <a:buFont typeface="Wingdings" pitchFamily="1" charset="2"/>
              <a:buChar char="n"/>
              <a:defRPr/>
            </a:pPr>
            <a:endParaRPr lang="en-US" sz="2800" smtClean="0">
              <a:latin typeface="Arial Unicode MS" pitchFamily="1" charset="0"/>
              <a:ea typeface="ＭＳ Ｐゴシック" pitchFamily="1" charset="-128"/>
            </a:endParaRP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z="4000" dirty="0" smtClean="0">
                <a:latin typeface="Arial Unicode MS" pitchFamily="1" charset="0"/>
                <a:ea typeface="ＭＳ Ｐゴシック" pitchFamily="1" charset="-128"/>
              </a:rPr>
              <a:t>Additive Model-Type I testing</a:t>
            </a:r>
            <a:endParaRPr lang="en-US" sz="4000" dirty="0" smtClean="0">
              <a:latin typeface="Arial Unicode MS" pitchFamily="1" charset="0"/>
              <a:ea typeface="ＭＳ Ｐゴシック" pitchFamily="1" charset="-128"/>
            </a:endParaRPr>
          </a:p>
        </p:txBody>
      </p:sp>
      <p:sp>
        <p:nvSpPr>
          <p:cNvPr id="28675" name="Rectangle 3"/>
          <p:cNvSpPr>
            <a:spLocks noGrp="1" noChangeArrowheads="1"/>
          </p:cNvSpPr>
          <p:nvPr>
            <p:ph type="body" sz="half" idx="1"/>
          </p:nvPr>
        </p:nvSpPr>
        <p:spPr>
          <a:xfrm>
            <a:off x="685800" y="1981200"/>
            <a:ext cx="7162800" cy="2971800"/>
          </a:xfrm>
        </p:spPr>
        <p:txBody>
          <a:bodyPr/>
          <a:lstStyle/>
          <a:p>
            <a:pPr eaLnBrk="1" hangingPunct="1">
              <a:lnSpc>
                <a:spcPct val="80000"/>
              </a:lnSpc>
              <a:buFont typeface="Wingdings" pitchFamily="1" charset="2"/>
              <a:buChar char="n"/>
              <a:defRPr/>
            </a:pPr>
            <a:r>
              <a:rPr lang="en-US" sz="2400" smtClean="0">
                <a:latin typeface="Arial Unicode MS" pitchFamily="1" charset="0"/>
                <a:ea typeface="ＭＳ Ｐゴシック" pitchFamily="1" charset="-128"/>
              </a:rPr>
              <a:t>The usual numerator for  testing H</a:t>
            </a:r>
            <a:r>
              <a:rPr lang="en-US" sz="2400" i="1" baseline="-25000" smtClean="0">
                <a:latin typeface="Arial Unicode MS" pitchFamily="1" charset="0"/>
                <a:ea typeface="ＭＳ Ｐゴシック" pitchFamily="1" charset="-128"/>
              </a:rPr>
              <a:t>oA</a:t>
            </a:r>
            <a:r>
              <a:rPr lang="en-US" sz="2400" i="1" smtClean="0">
                <a:latin typeface="Arial Unicode MS" pitchFamily="1" charset="0"/>
                <a:ea typeface="ＭＳ Ｐゴシック" pitchFamily="1" charset="-128"/>
              </a:rPr>
              <a:t>, </a:t>
            </a:r>
            <a:r>
              <a:rPr lang="en-US" sz="2400" smtClean="0">
                <a:latin typeface="Arial Unicode MS" pitchFamily="1" charset="0"/>
                <a:ea typeface="ＭＳ Ｐゴシック" pitchFamily="1" charset="-128"/>
              </a:rPr>
              <a:t>based on LS estimates of a model with A alone, will no longer be appropriate:</a:t>
            </a:r>
          </a:p>
          <a:p>
            <a:pPr eaLnBrk="1" hangingPunct="1">
              <a:lnSpc>
                <a:spcPct val="8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8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8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80000"/>
              </a:lnSpc>
              <a:buFont typeface="Wingdings" pitchFamily="1" charset="2"/>
              <a:buChar char="n"/>
              <a:defRPr/>
            </a:pPr>
            <a:r>
              <a:rPr lang="en-US" sz="2400" smtClean="0">
                <a:latin typeface="Arial Unicode MS" pitchFamily="1" charset="0"/>
                <a:ea typeface="ＭＳ Ｐゴシック" pitchFamily="1" charset="-128"/>
              </a:rPr>
              <a:t>This is actually the basis of the Type I hypothesis test statistic for A (if A is tested first), and tests </a:t>
            </a:r>
          </a:p>
          <a:p>
            <a:pPr eaLnBrk="1" hangingPunct="1">
              <a:lnSpc>
                <a:spcPct val="80000"/>
              </a:lnSpc>
              <a:buFont typeface="Wingdings" pitchFamily="1" charset="2"/>
              <a:buChar char="n"/>
              <a:defRPr/>
            </a:pPr>
            <a:endParaRPr lang="en-US" sz="2400" i="1" smtClean="0">
              <a:latin typeface="Arial Unicode MS" pitchFamily="1" charset="0"/>
              <a:ea typeface="ＭＳ Ｐゴシック" pitchFamily="1" charset="-128"/>
            </a:endParaRPr>
          </a:p>
          <a:p>
            <a:pPr eaLnBrk="1" hangingPunct="1">
              <a:lnSpc>
                <a:spcPct val="80000"/>
              </a:lnSpc>
              <a:buFont typeface="Wingdings" pitchFamily="1" charset="2"/>
              <a:buChar char="n"/>
              <a:defRPr/>
            </a:pPr>
            <a:endParaRPr lang="en-US" sz="2400" i="1" smtClean="0">
              <a:latin typeface="Arial Unicode MS" pitchFamily="1" charset="0"/>
              <a:ea typeface="ＭＳ Ｐゴシック" pitchFamily="1" charset="-128"/>
            </a:endParaRPr>
          </a:p>
          <a:p>
            <a:pPr eaLnBrk="1" hangingPunct="1">
              <a:lnSpc>
                <a:spcPct val="80000"/>
              </a:lnSpc>
              <a:buFont typeface="Wingdings" pitchFamily="1" charset="2"/>
              <a:buChar char="n"/>
              <a:defRPr/>
            </a:pPr>
            <a:endParaRPr lang="en-US" sz="2400" i="1" smtClean="0">
              <a:latin typeface="Arial Unicode MS" pitchFamily="1" charset="0"/>
              <a:ea typeface="ＭＳ Ｐゴシック" pitchFamily="1" charset="-128"/>
            </a:endParaRPr>
          </a:p>
          <a:p>
            <a:pPr eaLnBrk="1" hangingPunct="1">
              <a:lnSpc>
                <a:spcPct val="80000"/>
              </a:lnSpc>
              <a:buFont typeface="Wingdings" pitchFamily="1" charset="2"/>
              <a:buChar char="n"/>
              <a:defRPr/>
            </a:pPr>
            <a:endParaRPr lang="en-US" sz="2400" i="1" smtClean="0">
              <a:latin typeface="Arial Unicode MS" pitchFamily="1" charset="0"/>
              <a:ea typeface="ＭＳ Ｐゴシック" pitchFamily="1" charset="-128"/>
            </a:endParaRPr>
          </a:p>
        </p:txBody>
      </p:sp>
      <p:graphicFrame>
        <p:nvGraphicFramePr>
          <p:cNvPr id="22532" name="Object 2" descr="The usual equation for testing factor A as though working with a one-way ANOVA is presented." title="Sum of Squares for A"/>
          <p:cNvGraphicFramePr>
            <a:graphicFrameLocks noGrp="1" noChangeAspect="1"/>
          </p:cNvGraphicFramePr>
          <p:nvPr>
            <p:ph sz="quarter" idx="2"/>
            <p:extLst>
              <p:ext uri="{D42A27DB-BD31-4B8C-83A1-F6EECF244321}">
                <p14:modId xmlns:p14="http://schemas.microsoft.com/office/powerpoint/2010/main" val="788228147"/>
              </p:ext>
            </p:extLst>
          </p:nvPr>
        </p:nvGraphicFramePr>
        <p:xfrm>
          <a:off x="2590800" y="2895600"/>
          <a:ext cx="3200400" cy="1027113"/>
        </p:xfrm>
        <a:graphic>
          <a:graphicData uri="http://schemas.openxmlformats.org/presentationml/2006/ole">
            <mc:AlternateContent xmlns:mc="http://schemas.openxmlformats.org/markup-compatibility/2006">
              <mc:Choice xmlns:v="urn:schemas-microsoft-com:vml" Requires="v">
                <p:oleObj spid="_x0000_s22558" name="Equation" r:id="rId4" imgW="1346200" imgH="431800" progId="Equation.3">
                  <p:embed/>
                </p:oleObj>
              </mc:Choice>
              <mc:Fallback>
                <p:oleObj name="Equation" r:id="rId4" imgW="1346200" imgH="431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2895600"/>
                        <a:ext cx="3200400" cy="10271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33" name="Object 3" descr="The Type I null hypothesis for factor A, provided it is tested first in the additive model, is stated to test that the expectations of the sample marginal means are equal." title="Type I null hypothesis"/>
          <p:cNvGraphicFramePr>
            <a:graphicFrameLocks noGrp="1" noChangeAspect="1"/>
          </p:cNvGraphicFramePr>
          <p:nvPr>
            <p:ph sz="quarter" idx="3"/>
            <p:extLst>
              <p:ext uri="{D42A27DB-BD31-4B8C-83A1-F6EECF244321}">
                <p14:modId xmlns:p14="http://schemas.microsoft.com/office/powerpoint/2010/main" val="25114717"/>
              </p:ext>
            </p:extLst>
          </p:nvPr>
        </p:nvGraphicFramePr>
        <p:xfrm>
          <a:off x="2667000" y="4876800"/>
          <a:ext cx="2743200" cy="747713"/>
        </p:xfrm>
        <a:graphic>
          <a:graphicData uri="http://schemas.openxmlformats.org/presentationml/2006/ole">
            <mc:AlternateContent xmlns:mc="http://schemas.openxmlformats.org/markup-compatibility/2006">
              <mc:Choice xmlns:v="urn:schemas-microsoft-com:vml" Requires="v">
                <p:oleObj spid="_x0000_s22559" name="Equation" r:id="rId6" imgW="838080" imgH="228600" progId="Equation.3">
                  <p:embed/>
                </p:oleObj>
              </mc:Choice>
              <mc:Fallback>
                <p:oleObj name="Equation" r:id="rId6" imgW="83808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4876800"/>
                        <a:ext cx="2743200" cy="747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z="4000" dirty="0" smtClean="0">
                <a:latin typeface="Arial Unicode MS" pitchFamily="1" charset="0"/>
                <a:ea typeface="ＭＳ Ｐゴシック" pitchFamily="1" charset="-128"/>
              </a:rPr>
              <a:t>Population Marginal Means—Additive Model</a:t>
            </a:r>
          </a:p>
        </p:txBody>
      </p:sp>
      <p:sp>
        <p:nvSpPr>
          <p:cNvPr id="29699" name="Rectangle 3"/>
          <p:cNvSpPr>
            <a:spLocks noGrp="1" noChangeArrowheads="1"/>
          </p:cNvSpPr>
          <p:nvPr>
            <p:ph type="body" sz="half" idx="1"/>
          </p:nvPr>
        </p:nvSpPr>
        <p:spPr>
          <a:xfrm>
            <a:off x="685800" y="1981200"/>
            <a:ext cx="7467600" cy="3276600"/>
          </a:xfrm>
        </p:spPr>
        <p:txBody>
          <a:bodyPr/>
          <a:lstStyle/>
          <a:p>
            <a:pPr eaLnBrk="1" hangingPunct="1">
              <a:lnSpc>
                <a:spcPct val="90000"/>
              </a:lnSpc>
              <a:buFont typeface="Wingdings" pitchFamily="1" charset="2"/>
              <a:buChar char="n"/>
              <a:defRPr/>
            </a:pPr>
            <a:r>
              <a:rPr lang="en-US" sz="2400" smtClean="0">
                <a:latin typeface="Arial Unicode MS" pitchFamily="1" charset="0"/>
                <a:ea typeface="ＭＳ Ｐゴシック" pitchFamily="1" charset="-128"/>
              </a:rPr>
              <a:t>We base a test on:</a:t>
            </a: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smtClean="0">
              <a:latin typeface="Arial Unicode MS" pitchFamily="1" charset="0"/>
              <a:ea typeface="ＭＳ Ｐゴシック" pitchFamily="1" charset="-128"/>
            </a:endParaRPr>
          </a:p>
          <a:p>
            <a:pPr eaLnBrk="1" hangingPunct="1">
              <a:lnSpc>
                <a:spcPct val="90000"/>
              </a:lnSpc>
              <a:buFont typeface="Wingdings" pitchFamily="1" charset="2"/>
              <a:buChar char="n"/>
              <a:defRPr/>
            </a:pPr>
            <a:r>
              <a:rPr lang="en-US" sz="2400" smtClean="0">
                <a:latin typeface="Arial Unicode MS" pitchFamily="1" charset="0"/>
                <a:ea typeface="ＭＳ Ｐゴシック" pitchFamily="1" charset="-128"/>
              </a:rPr>
              <a:t>The direct minimization is difficult, but does test the correct hypothesis</a:t>
            </a:r>
            <a:endParaRPr lang="en-US" sz="2400" i="1"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i="1"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i="1"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z="2400" i="1" smtClean="0">
              <a:latin typeface="Arial Unicode MS" pitchFamily="1" charset="0"/>
              <a:ea typeface="ＭＳ Ｐゴシック" pitchFamily="1" charset="-128"/>
            </a:endParaRPr>
          </a:p>
        </p:txBody>
      </p:sp>
      <p:graphicFrame>
        <p:nvGraphicFramePr>
          <p:cNvPr id="23556" name="Object 2" descr="The actual sum of squares for A is provided, along with the appropriate least squares criteria for estimating cell effects in the additie model." title="Sum of Squares for A"/>
          <p:cNvGraphicFramePr>
            <a:graphicFrameLocks noGrp="1" noChangeAspect="1"/>
          </p:cNvGraphicFramePr>
          <p:nvPr>
            <p:ph sz="quarter" idx="2"/>
            <p:extLst>
              <p:ext uri="{D42A27DB-BD31-4B8C-83A1-F6EECF244321}">
                <p14:modId xmlns:p14="http://schemas.microsoft.com/office/powerpoint/2010/main" val="549736575"/>
              </p:ext>
            </p:extLst>
          </p:nvPr>
        </p:nvGraphicFramePr>
        <p:xfrm>
          <a:off x="1828800" y="2362200"/>
          <a:ext cx="5562600" cy="1711325"/>
        </p:xfrm>
        <a:graphic>
          <a:graphicData uri="http://schemas.openxmlformats.org/presentationml/2006/ole">
            <mc:AlternateContent xmlns:mc="http://schemas.openxmlformats.org/markup-compatibility/2006">
              <mc:Choice xmlns:v="urn:schemas-microsoft-com:vml" Requires="v">
                <p:oleObj spid="_x0000_s23580" name="Equation" r:id="rId4" imgW="2641320" imgH="812520" progId="Equation.3">
                  <p:embed/>
                </p:oleObj>
              </mc:Choice>
              <mc:Fallback>
                <p:oleObj name="Equation" r:id="rId4" imgW="2641320" imgH="81252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2362200"/>
                        <a:ext cx="5562600" cy="17113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57" name="Object 3" descr="The null hypothesis based on the sum of squares previously provided, is stated to test that the row population marginal means are equal." title="Null hypothesis for additive model"/>
          <p:cNvGraphicFramePr>
            <a:graphicFrameLocks noGrp="1" noChangeAspect="1"/>
          </p:cNvGraphicFramePr>
          <p:nvPr>
            <p:ph sz="quarter" idx="3"/>
            <p:extLst>
              <p:ext uri="{D42A27DB-BD31-4B8C-83A1-F6EECF244321}">
                <p14:modId xmlns:p14="http://schemas.microsoft.com/office/powerpoint/2010/main" val="2612985689"/>
              </p:ext>
            </p:extLst>
          </p:nvPr>
        </p:nvGraphicFramePr>
        <p:xfrm>
          <a:off x="2514600" y="5410200"/>
          <a:ext cx="2819400" cy="768350"/>
        </p:xfrm>
        <a:graphic>
          <a:graphicData uri="http://schemas.openxmlformats.org/presentationml/2006/ole">
            <mc:AlternateContent xmlns:mc="http://schemas.openxmlformats.org/markup-compatibility/2006">
              <mc:Choice xmlns:v="urn:schemas-microsoft-com:vml" Requires="v">
                <p:oleObj spid="_x0000_s23581" name="Equation" r:id="rId6" imgW="838080" imgH="228600" progId="Equation.3">
                  <p:embed/>
                </p:oleObj>
              </mc:Choice>
              <mc:Fallback>
                <p:oleObj name="Equation" r:id="rId6" imgW="83808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5410200"/>
                        <a:ext cx="2819400" cy="7683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14951</TotalTime>
  <Words>681</Words>
  <Application>Microsoft Office PowerPoint</Application>
  <PresentationFormat>On-screen Show (4:3)</PresentationFormat>
  <Paragraphs>101</Paragraphs>
  <Slides>18</Slides>
  <Notes>15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6" baseType="lpstr">
      <vt:lpstr>Arial Unicode MS</vt:lpstr>
      <vt:lpstr>ＭＳ Ｐゴシック</vt:lpstr>
      <vt:lpstr>Calibri</vt:lpstr>
      <vt:lpstr>Tahoma</vt:lpstr>
      <vt:lpstr>Times</vt:lpstr>
      <vt:lpstr>Wingdings</vt:lpstr>
      <vt:lpstr>Theme1</vt:lpstr>
      <vt:lpstr>Equation</vt:lpstr>
      <vt:lpstr>Population Marginal Means Inference</vt:lpstr>
      <vt:lpstr>Population Marginal Means</vt:lpstr>
      <vt:lpstr>Expectations of marginal sample means</vt:lpstr>
      <vt:lpstr>Null hypotheses for two-way model</vt:lpstr>
      <vt:lpstr>Hypothesis testing: balanced case</vt:lpstr>
      <vt:lpstr>Hypothesis testing: unbalanced case</vt:lpstr>
      <vt:lpstr>Type I-Type IV testing</vt:lpstr>
      <vt:lpstr>Additive Model-Type I testing</vt:lpstr>
      <vt:lpstr>Population Marginal Means—Additive Model</vt:lpstr>
      <vt:lpstr>Additive model-Example</vt:lpstr>
      <vt:lpstr>Population Marginal Means--Interaction Model</vt:lpstr>
      <vt:lpstr>Partition of total error</vt:lpstr>
      <vt:lpstr>Interaction Model-Type III hypotheses</vt:lpstr>
      <vt:lpstr>Interaction Model-Type I hypotheses</vt:lpstr>
      <vt:lpstr>Interaction model-Example</vt:lpstr>
      <vt:lpstr>Missing Cells Inference</vt:lpstr>
      <vt:lpstr>Missing Cells Inference-Example</vt:lpstr>
      <vt:lpstr>Missing Cells Inference-Yandell’s approach</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 Marginal Means</dc:title>
  <dc:creator>John Grego</dc:creator>
  <cp:lastModifiedBy>Grego John</cp:lastModifiedBy>
  <cp:revision>44</cp:revision>
  <dcterms:created xsi:type="dcterms:W3CDTF">2001-10-30T23:56:42Z</dcterms:created>
  <dcterms:modified xsi:type="dcterms:W3CDTF">2018-09-28T14:04:13Z</dcterms:modified>
</cp:coreProperties>
</file>