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86" r:id="rId4"/>
    <p:sldId id="287" r:id="rId5"/>
    <p:sldId id="276" r:id="rId6"/>
    <p:sldId id="284" r:id="rId7"/>
    <p:sldId id="277" r:id="rId8"/>
    <p:sldId id="288" r:id="rId9"/>
    <p:sldId id="278" r:id="rId10"/>
    <p:sldId id="283" r:id="rId11"/>
    <p:sldId id="289" r:id="rId12"/>
    <p:sldId id="279" r:id="rId13"/>
    <p:sldId id="280" r:id="rId14"/>
    <p:sldId id="281" r:id="rId15"/>
    <p:sldId id="285" r:id="rId16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9933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78" y="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A0F240-FEEA-4380-8BE3-D8EA24B087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099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EAF98-A606-45E4-8FD2-2A46520DD7B7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8900" y="1149350"/>
            <a:ext cx="4140200" cy="3105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7538"/>
            <a:ext cx="5486400" cy="3622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954E5-2569-4CB2-81A5-30889C5B2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 5.  Write standard squares with diagonals ACAC,</a:t>
            </a:r>
            <a:r>
              <a:rPr lang="en-US" baseline="0" dirty="0" smtClean="0"/>
              <a:t> AAAA, ADDA, AABB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954E5-2569-4CB2-81A5-30889C5B26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41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Latin</a:t>
            </a:r>
            <a:r>
              <a:rPr lang="en-US" baseline="0" dirty="0" smtClean="0"/>
              <a:t> squares seem </a:t>
            </a:r>
            <a:r>
              <a:rPr lang="en-US" dirty="0" smtClean="0"/>
              <a:t>contrived,</a:t>
            </a:r>
            <a:r>
              <a:rPr lang="en-US" baseline="0" dirty="0" smtClean="0"/>
              <a:t> but they actually make sense.  The structure makes sense for crossover designs too.  Do randomization by row, column treatment label here.  Use the sample command in 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954E5-2569-4CB2-81A5-30889C5B2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3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JennyWu.sas</a:t>
            </a:r>
            <a:r>
              <a:rPr lang="en-US" dirty="0" smtClean="0"/>
              <a:t>.</a:t>
            </a:r>
            <a:r>
              <a:rPr lang="en-US" baseline="0" dirty="0" smtClean="0"/>
              <a:t>  JennyWu.xlsx (saved as </a:t>
            </a:r>
            <a:r>
              <a:rPr lang="en-US" baseline="0" dirty="0" err="1" smtClean="0"/>
              <a:t>WORK.fly</a:t>
            </a:r>
            <a:r>
              <a:rPr lang="en-US" baseline="0" dirty="0" smtClean="0"/>
              <a:t>).  Read in Excel file and do analysis.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954E5-2569-4CB2-81A5-30889C5B26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99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954E5-2569-4CB2-81A5-30889C5B26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32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</a:t>
            </a:r>
            <a:r>
              <a:rPr lang="en-US" baseline="0" dirty="0" smtClean="0"/>
              <a:t> add (e.g.) 7 more days or 7 new fly groups or both.  n can represent (1) true replication, (2) more rows, (3) more columns.  We will return to this topic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954E5-2569-4CB2-81A5-30889C5B2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8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wrong with</a:t>
            </a:r>
            <a:r>
              <a:rPr lang="en-US" baseline="0" dirty="0" smtClean="0"/>
              <a:t> our color choices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954E5-2569-4CB2-81A5-30889C5B2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87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Third blocking variable is not orthogonal.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954E5-2569-4CB2-81A5-30889C5B26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89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Chromo-Latin</a:t>
            </a:r>
            <a:r>
              <a:rPr lang="en-US" baseline="0" dirty="0" smtClean="0"/>
              <a:t> Square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954E5-2569-4CB2-81A5-30889C5B26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+mn-ea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A3132-5781-446A-9BFA-60731139B0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338067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54B53-2E60-4B6A-9BC0-102B004DCD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678328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748C8-8217-4CDF-92EC-0ADCCB6151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063122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9D491-BC7B-49F0-8021-10EDC486C3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137450"/>
      </p:ext>
    </p:extLst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FB722-24BF-4893-AA27-B51534B3D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042162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374E7-68FB-47D4-80A6-E7775908B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540526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4AA5A-A8BF-43A0-94D8-6E2DB0A9B2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6812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8EAC3-3DC9-4978-8FE7-D35C93EFF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221763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62CD6-5C6F-47BA-97E5-E46DC15FD5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712208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87F15-057E-400A-8205-D8557D587D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293073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48011-2879-403C-A4C2-D69F5AC6CF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961210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33663-9DCC-43A1-9C78-8FC068E74F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67014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A21C5-B987-4292-B6A6-F51F363092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439339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+mn-ea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ea typeface="+mn-ea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fld id="{A646DB1F-9EA0-4520-B829-C12DB9BB81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Latin Square Design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Traditionally, latin squares have two blocks, 1 treatment, all of size n</a:t>
            </a:r>
          </a:p>
          <a:p>
            <a:pPr eaLnBrk="1" hangingPunct="1">
              <a:defRPr/>
            </a:pPr>
            <a:r>
              <a:rPr lang="en-US" sz="2800"/>
              <a:t>Yandell introduces latin squares as an incomplete factorial design instead</a:t>
            </a:r>
          </a:p>
          <a:p>
            <a:pPr lvl="1" eaLnBrk="1" hangingPunct="1">
              <a:defRPr/>
            </a:pPr>
            <a:r>
              <a:rPr lang="en-US" sz="2400"/>
              <a:t>Though his example seems to have at least one block (batch)</a:t>
            </a:r>
          </a:p>
          <a:p>
            <a:pPr eaLnBrk="1" hangingPunct="1">
              <a:defRPr/>
            </a:pPr>
            <a:r>
              <a:rPr lang="en-US" sz="2800"/>
              <a:t>Latin squares have recently shown up as parsimonious factorial designs for simulation studies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 descr="A 4 by 4 Graeco-Latin square (using colors for the fourth factor).  Unlike the first square shown, the fourth factor is orthogonal to the other factors." title="Orthogonal Graeco-Latin Square"/>
          <p:cNvSpPr>
            <a:spLocks noChangeArrowheads="1"/>
          </p:cNvSpPr>
          <p:nvPr/>
        </p:nvSpPr>
        <p:spPr bwMode="auto">
          <a:xfrm>
            <a:off x="2286000" y="1600200"/>
            <a:ext cx="3429000" cy="2362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</a:t>
            </a:r>
            <a:r>
              <a:rPr lang="en-US" dirty="0" smtClean="0">
                <a:solidFill>
                  <a:schemeClr val="accent1"/>
                </a:solidFill>
                <a:latin typeface="Arial Unicode MS" pitchFamily="1" charset="0"/>
                <a:ea typeface="ＭＳ Ｐゴシック" pitchFamily="1" charset="-128"/>
              </a:rPr>
              <a:t>A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rgbClr val="FF0066"/>
                </a:solidFill>
                <a:latin typeface="Arial Unicode MS" pitchFamily="1" charset="0"/>
                <a:ea typeface="ＭＳ Ｐゴシック" pitchFamily="1" charset="-128"/>
              </a:rPr>
              <a:t>B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rgbClr val="996633"/>
                </a:solidFill>
                <a:latin typeface="Arial Unicode MS" pitchFamily="1" charset="0"/>
                <a:ea typeface="ＭＳ Ｐゴシック" pitchFamily="1" charset="-128"/>
              </a:rPr>
              <a:t>C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rgbClr val="9933FF"/>
                </a:solidFill>
                <a:latin typeface="Arial Unicode MS" pitchFamily="1" charset="0"/>
                <a:ea typeface="ＭＳ Ｐゴシック" pitchFamily="1" charset="-128"/>
              </a:rPr>
              <a:t>D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</a:t>
            </a:r>
            <a:r>
              <a:rPr lang="en-US" dirty="0" smtClean="0">
                <a:solidFill>
                  <a:srgbClr val="9933FF"/>
                </a:solidFill>
                <a:latin typeface="Arial Unicode MS" pitchFamily="1" charset="0"/>
                <a:ea typeface="ＭＳ Ｐゴシック" pitchFamily="1" charset="-128"/>
              </a:rPr>
              <a:t>B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rgbClr val="996633"/>
                </a:solidFill>
                <a:latin typeface="Arial Unicode MS" pitchFamily="1" charset="0"/>
                <a:ea typeface="ＭＳ Ｐゴシック" pitchFamily="1" charset="-128"/>
              </a:rPr>
              <a:t>A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rgbClr val="FF0066"/>
                </a:solidFill>
                <a:latin typeface="Arial Unicode MS" pitchFamily="1" charset="0"/>
                <a:ea typeface="ＭＳ Ｐゴシック" pitchFamily="1" charset="-128"/>
              </a:rPr>
              <a:t>D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Arial Unicode MS" pitchFamily="1" charset="0"/>
                <a:ea typeface="ＭＳ Ｐゴシック" pitchFamily="1" charset="-128"/>
              </a:rPr>
              <a:t>C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</a:t>
            </a:r>
            <a:r>
              <a:rPr lang="en-US" dirty="0" smtClean="0">
                <a:solidFill>
                  <a:srgbClr val="FF0066"/>
                </a:solidFill>
                <a:latin typeface="Arial Unicode MS" pitchFamily="1" charset="0"/>
                <a:ea typeface="ＭＳ Ｐゴシック" pitchFamily="1" charset="-128"/>
              </a:rPr>
              <a:t>C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Arial Unicode MS" pitchFamily="1" charset="0"/>
                <a:ea typeface="ＭＳ Ｐゴシック" pitchFamily="1" charset="-128"/>
              </a:rPr>
              <a:t>D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rgbClr val="9933FF"/>
                </a:solidFill>
                <a:latin typeface="Arial Unicode MS" pitchFamily="1" charset="0"/>
                <a:ea typeface="ＭＳ Ｐゴシック" pitchFamily="1" charset="-128"/>
              </a:rPr>
              <a:t>A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rgbClr val="996633"/>
                </a:solidFill>
                <a:latin typeface="Arial Unicode MS" pitchFamily="1" charset="0"/>
                <a:ea typeface="ＭＳ Ｐゴシック" pitchFamily="1" charset="-128"/>
              </a:rPr>
              <a:t>B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</a:t>
            </a:r>
            <a:r>
              <a:rPr lang="en-US" dirty="0" smtClean="0">
                <a:solidFill>
                  <a:srgbClr val="996633"/>
                </a:solidFill>
                <a:latin typeface="Arial Unicode MS" pitchFamily="1" charset="0"/>
                <a:ea typeface="ＭＳ Ｐゴシック" pitchFamily="1" charset="-128"/>
              </a:rPr>
              <a:t>D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rgbClr val="9933FF"/>
                </a:solidFill>
                <a:latin typeface="Arial Unicode MS" pitchFamily="1" charset="0"/>
                <a:ea typeface="ＭＳ Ｐゴシック" pitchFamily="1" charset="-128"/>
              </a:rPr>
              <a:t>C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Arial Unicode MS" pitchFamily="1" charset="0"/>
                <a:ea typeface="ＭＳ Ｐゴシック" pitchFamily="1" charset="-128"/>
              </a:rPr>
              <a:t>B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rgbClr val="FF0066"/>
                </a:solidFill>
                <a:latin typeface="Arial Unicode MS" pitchFamily="1" charset="0"/>
                <a:ea typeface="ＭＳ Ｐゴシック" pitchFamily="1" charset="-128"/>
              </a:rPr>
              <a:t>A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Orthogonal </a:t>
            </a:r>
            <a:r>
              <a:rPr lang="en-US" dirty="0" err="1" smtClean="0"/>
              <a:t>Graeco</a:t>
            </a:r>
            <a:r>
              <a:rPr lang="en-US" dirty="0" smtClean="0"/>
              <a:t>-Latin </a:t>
            </a:r>
            <a:r>
              <a:rPr lang="en-US" dirty="0"/>
              <a:t>Square </a:t>
            </a:r>
            <a:r>
              <a:rPr lang="en-US" dirty="0" smtClean="0"/>
              <a:t>(colors)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 descr="Fonts are used to denote a fourth factor in an orthogonal 4 by 4 Graeco-Latin Square." title="Orthogonal Graeco-Latin Square with Fonts"/>
          <p:cNvSpPr>
            <a:spLocks noChangeArrowheads="1"/>
          </p:cNvSpPr>
          <p:nvPr/>
        </p:nvSpPr>
        <p:spPr bwMode="auto">
          <a:xfrm>
            <a:off x="2286000" y="1600200"/>
            <a:ext cx="3429000" cy="2362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</a:t>
            </a:r>
            <a:r>
              <a:rPr lang="en-US" dirty="0" smtClean="0">
                <a:latin typeface="Old English Text MT" pitchFamily="66" charset="0"/>
                <a:ea typeface="ＭＳ Ｐゴシック" pitchFamily="1" charset="-128"/>
              </a:rPr>
              <a:t>A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B	</a:t>
            </a:r>
            <a:r>
              <a:rPr lang="en-US" dirty="0" smtClean="0">
                <a:latin typeface="Curlz MT" pitchFamily="1" charset="0"/>
                <a:ea typeface="ＭＳ Ｐゴシック" pitchFamily="1" charset="-128"/>
              </a:rPr>
              <a:t>C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 </a:t>
            </a:r>
            <a:r>
              <a:rPr lang="en-US" dirty="0" smtClean="0">
                <a:latin typeface="Showcard Gothic" pitchFamily="82" charset="0"/>
                <a:ea typeface="ＭＳ Ｐゴシック" pitchFamily="1" charset="-128"/>
              </a:rPr>
              <a:t>D</a:t>
            </a: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 </a:t>
            </a:r>
            <a:r>
              <a:rPr lang="en-US" dirty="0" smtClean="0">
                <a:latin typeface="Showcard Gothic" pitchFamily="82" charset="0"/>
                <a:ea typeface="ＭＳ Ｐゴシック" pitchFamily="1" charset="-128"/>
              </a:rPr>
              <a:t>B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 	</a:t>
            </a:r>
            <a:r>
              <a:rPr lang="en-US" dirty="0" smtClean="0">
                <a:latin typeface="Curlz MT" pitchFamily="1" charset="0"/>
                <a:ea typeface="ＭＳ Ｐゴシック" pitchFamily="1" charset="-128"/>
              </a:rPr>
              <a:t>A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D	</a:t>
            </a:r>
            <a:r>
              <a:rPr lang="en-US" dirty="0" smtClean="0">
                <a:latin typeface="Old English Text MT" pitchFamily="66" charset="0"/>
                <a:ea typeface="ＭＳ Ｐゴシック" pitchFamily="1" charset="-128"/>
              </a:rPr>
              <a:t>C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C	</a:t>
            </a:r>
            <a:r>
              <a:rPr lang="en-US" dirty="0" smtClean="0">
                <a:latin typeface="Old English Text MT" pitchFamily="66" charset="0"/>
                <a:ea typeface="ＭＳ Ｐゴシック" pitchFamily="1" charset="-128"/>
              </a:rPr>
              <a:t>D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 </a:t>
            </a:r>
            <a:r>
              <a:rPr lang="en-US" dirty="0" smtClean="0">
                <a:latin typeface="Showcard Gothic" pitchFamily="82" charset="0"/>
                <a:ea typeface="ＭＳ Ｐゴシック" pitchFamily="1" charset="-128"/>
              </a:rPr>
              <a:t>A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 	</a:t>
            </a:r>
            <a:r>
              <a:rPr lang="en-US" dirty="0" smtClean="0">
                <a:latin typeface="Curlz MT" pitchFamily="1" charset="0"/>
                <a:ea typeface="ＭＳ Ｐゴシック" pitchFamily="1" charset="-128"/>
              </a:rPr>
              <a:t>B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</a:t>
            </a:r>
            <a:r>
              <a:rPr lang="en-US" dirty="0" smtClean="0">
                <a:latin typeface="Curlz MT" pitchFamily="1" charset="0"/>
                <a:ea typeface="ＭＳ Ｐゴシック" pitchFamily="1" charset="-128"/>
              </a:rPr>
              <a:t>D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 </a:t>
            </a:r>
            <a:r>
              <a:rPr lang="en-US" dirty="0" smtClean="0">
                <a:latin typeface="Showcard Gothic" pitchFamily="82" charset="0"/>
                <a:ea typeface="ＭＳ Ｐゴシック" pitchFamily="1" charset="-128"/>
              </a:rPr>
              <a:t>C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 	</a:t>
            </a:r>
            <a:r>
              <a:rPr lang="en-US" dirty="0" smtClean="0">
                <a:latin typeface="Old English Text MT" pitchFamily="66" charset="0"/>
                <a:ea typeface="ＭＳ Ｐゴシック" pitchFamily="1" charset="-128"/>
              </a:rPr>
              <a:t>B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A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Orthogonal </a:t>
            </a:r>
            <a:r>
              <a:rPr lang="en-US" dirty="0" err="1" smtClean="0"/>
              <a:t>Graeco</a:t>
            </a:r>
            <a:r>
              <a:rPr lang="en-US" dirty="0" smtClean="0"/>
              <a:t>-Latin Square (fonts)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Graeco</a:t>
            </a:r>
            <a:r>
              <a:rPr lang="en-US" dirty="0"/>
              <a:t>-Latin Square </a:t>
            </a:r>
            <a:r>
              <a:rPr lang="en-US" dirty="0" smtClean="0"/>
              <a:t>(</a:t>
            </a:r>
            <a:r>
              <a:rPr lang="en-US" dirty="0" err="1" smtClean="0"/>
              <a:t>greek</a:t>
            </a:r>
            <a:r>
              <a:rPr lang="en-US" dirty="0" smtClean="0"/>
              <a:t> letters)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229600" cy="4495800"/>
          </a:xfrm>
          <a:solidFill>
            <a:schemeClr val="tx2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Column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1	2	3	4	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1	</a:t>
            </a:r>
            <a:r>
              <a:rPr lang="en-US" dirty="0" err="1" smtClean="0">
                <a:latin typeface="Arial Unicode MS" pitchFamily="1" charset="0"/>
                <a:ea typeface="ＭＳ Ｐゴシック" pitchFamily="1" charset="-128"/>
              </a:rPr>
              <a:t>A</a:t>
            </a:r>
            <a:r>
              <a:rPr lang="en-US" dirty="0" err="1" smtClean="0">
                <a:latin typeface="Symbol" pitchFamily="1" charset="2"/>
                <a:ea typeface="ＭＳ Ｐゴシック" pitchFamily="1" charset="-128"/>
              </a:rPr>
              <a:t>a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B</a:t>
            </a:r>
            <a:r>
              <a:rPr lang="en-US" dirty="0" smtClean="0">
                <a:latin typeface="Symbol" pitchFamily="1" charset="2"/>
                <a:ea typeface="ＭＳ Ｐゴシック" pitchFamily="1" charset="-128"/>
              </a:rPr>
              <a:t>b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C</a:t>
            </a:r>
            <a:r>
              <a:rPr lang="en-US" dirty="0" smtClean="0">
                <a:latin typeface="Symbol" pitchFamily="1" charset="2"/>
                <a:ea typeface="ＭＳ Ｐゴシック" pitchFamily="1" charset="-128"/>
              </a:rPr>
              <a:t>g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err="1" smtClean="0">
                <a:latin typeface="Arial Unicode MS" pitchFamily="1" charset="0"/>
                <a:ea typeface="ＭＳ Ｐゴシック" pitchFamily="1" charset="-128"/>
              </a:rPr>
              <a:t>D</a:t>
            </a:r>
            <a:r>
              <a:rPr lang="en-US" dirty="0" err="1" smtClean="0">
                <a:latin typeface="Symbol" pitchFamily="1" charset="2"/>
                <a:ea typeface="ＭＳ Ｐゴシック" pitchFamily="1" charset="-128"/>
              </a:rPr>
              <a:t>d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Row	2	</a:t>
            </a:r>
            <a:r>
              <a:rPr lang="en-US" dirty="0" err="1" smtClean="0">
                <a:latin typeface="Arial Unicode MS" pitchFamily="1" charset="0"/>
                <a:ea typeface="ＭＳ Ｐゴシック" pitchFamily="1" charset="-128"/>
              </a:rPr>
              <a:t>B</a:t>
            </a:r>
            <a:r>
              <a:rPr lang="en-US" dirty="0" err="1" smtClean="0">
                <a:latin typeface="Symbol" pitchFamily="1" charset="2"/>
                <a:ea typeface="ＭＳ Ｐゴシック" pitchFamily="1" charset="-128"/>
              </a:rPr>
              <a:t>d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A</a:t>
            </a:r>
            <a:r>
              <a:rPr lang="en-US" dirty="0" smtClean="0">
                <a:latin typeface="Symbol" pitchFamily="1" charset="2"/>
                <a:ea typeface="ＭＳ Ｐゴシック" pitchFamily="1" charset="-128"/>
              </a:rPr>
              <a:t>g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err="1" smtClean="0">
                <a:latin typeface="Arial Unicode MS" pitchFamily="1" charset="0"/>
                <a:ea typeface="ＭＳ Ｐゴシック" pitchFamily="1" charset="-128"/>
              </a:rPr>
              <a:t>D</a:t>
            </a:r>
            <a:r>
              <a:rPr lang="en-US" dirty="0" err="1" smtClean="0">
                <a:latin typeface="Symbol" pitchFamily="1" charset="2"/>
                <a:ea typeface="ＭＳ Ｐゴシック" pitchFamily="1" charset="-128"/>
              </a:rPr>
              <a:t>b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err="1" smtClean="0">
                <a:latin typeface="Arial Unicode MS" pitchFamily="1" charset="0"/>
                <a:ea typeface="ＭＳ Ｐゴシック" pitchFamily="1" charset="-128"/>
              </a:rPr>
              <a:t>C</a:t>
            </a:r>
            <a:r>
              <a:rPr lang="en-US" dirty="0" err="1" smtClean="0">
                <a:latin typeface="Symbol" pitchFamily="1" charset="2"/>
                <a:ea typeface="ＭＳ Ｐゴシック" pitchFamily="1" charset="-128"/>
              </a:rPr>
              <a:t>a</a:t>
            </a: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3	</a:t>
            </a:r>
            <a:r>
              <a:rPr lang="en-US" dirty="0" err="1" smtClean="0">
                <a:latin typeface="Arial Unicode MS" pitchFamily="1" charset="0"/>
                <a:ea typeface="ＭＳ Ｐゴシック" pitchFamily="1" charset="-128"/>
              </a:rPr>
              <a:t>C</a:t>
            </a:r>
            <a:r>
              <a:rPr lang="en-US" dirty="0" err="1" smtClean="0">
                <a:latin typeface="Symbol" pitchFamily="1" charset="2"/>
                <a:ea typeface="ＭＳ Ｐゴシック" pitchFamily="1" charset="-128"/>
              </a:rPr>
              <a:t>b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D</a:t>
            </a:r>
            <a:r>
              <a:rPr lang="en-US" dirty="0" smtClean="0">
                <a:latin typeface="Symbol" pitchFamily="1" charset="2"/>
                <a:ea typeface="ＭＳ Ｐゴシック" pitchFamily="1" charset="-128"/>
              </a:rPr>
              <a:t>a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A</a:t>
            </a:r>
            <a:r>
              <a:rPr lang="en-US" dirty="0" smtClean="0">
                <a:latin typeface="Symbol" pitchFamily="1" charset="2"/>
                <a:ea typeface="ＭＳ Ｐゴシック" pitchFamily="1" charset="-128"/>
              </a:rPr>
              <a:t>d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err="1" smtClean="0">
                <a:latin typeface="Arial Unicode MS" pitchFamily="1" charset="0"/>
                <a:ea typeface="ＭＳ Ｐゴシック" pitchFamily="1" charset="-128"/>
              </a:rPr>
              <a:t>B</a:t>
            </a:r>
            <a:r>
              <a:rPr lang="en-US" dirty="0" err="1" smtClean="0">
                <a:latin typeface="Symbol" pitchFamily="1" charset="2"/>
                <a:ea typeface="ＭＳ Ｐゴシック" pitchFamily="1" charset="-128"/>
              </a:rPr>
              <a:t>g</a:t>
            </a: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4	D</a:t>
            </a:r>
            <a:r>
              <a:rPr lang="en-US" dirty="0" smtClean="0">
                <a:latin typeface="Symbol" pitchFamily="1" charset="2"/>
                <a:ea typeface="ＭＳ Ｐゴシック" pitchFamily="1" charset="-128"/>
              </a:rPr>
              <a:t>g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C</a:t>
            </a:r>
            <a:r>
              <a:rPr lang="en-US" dirty="0" smtClean="0">
                <a:latin typeface="Symbol" pitchFamily="1" charset="2"/>
                <a:ea typeface="ＭＳ Ｐゴシック" pitchFamily="1" charset="-128"/>
              </a:rPr>
              <a:t>d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B</a:t>
            </a:r>
            <a:r>
              <a:rPr lang="en-US" dirty="0" smtClean="0">
                <a:latin typeface="Symbol" pitchFamily="1" charset="2"/>
                <a:ea typeface="ＭＳ Ｐゴシック" pitchFamily="1" charset="-128"/>
              </a:rPr>
              <a:t>a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err="1" smtClean="0">
                <a:latin typeface="Arial Unicode MS" pitchFamily="1" charset="0"/>
                <a:ea typeface="ＭＳ Ｐゴシック" pitchFamily="1" charset="-128"/>
              </a:rPr>
              <a:t>A</a:t>
            </a:r>
            <a:r>
              <a:rPr lang="en-US" dirty="0" err="1" smtClean="0">
                <a:latin typeface="Symbol" pitchFamily="1" charset="2"/>
                <a:ea typeface="ＭＳ Ｐゴシック" pitchFamily="1" charset="-128"/>
              </a:rPr>
              <a:t>b</a:t>
            </a: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Graeco</a:t>
            </a:r>
            <a:r>
              <a:rPr lang="en-US" dirty="0"/>
              <a:t>-Latin Square </a:t>
            </a:r>
            <a:r>
              <a:rPr lang="en-US" dirty="0" smtClean="0"/>
              <a:t>Randomization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Orthogonal designs do not exist for n=6</a:t>
            </a:r>
          </a:p>
          <a:p>
            <a:pPr eaLnBrk="1" hangingPunct="1">
              <a:defRPr/>
            </a:pPr>
            <a:r>
              <a:rPr lang="en-US"/>
              <a:t>Randomization</a:t>
            </a:r>
          </a:p>
          <a:p>
            <a:pPr lvl="1" eaLnBrk="1" hangingPunct="1">
              <a:defRPr/>
            </a:pPr>
            <a:r>
              <a:rPr lang="en-US"/>
              <a:t>Standard square</a:t>
            </a:r>
          </a:p>
          <a:p>
            <a:pPr lvl="1" eaLnBrk="1" hangingPunct="1">
              <a:defRPr/>
            </a:pPr>
            <a:r>
              <a:rPr lang="en-US"/>
              <a:t>Rows</a:t>
            </a:r>
          </a:p>
          <a:p>
            <a:pPr lvl="1" eaLnBrk="1" hangingPunct="1">
              <a:defRPr/>
            </a:pPr>
            <a:r>
              <a:rPr lang="en-US"/>
              <a:t>Columns</a:t>
            </a:r>
          </a:p>
          <a:p>
            <a:pPr lvl="1" eaLnBrk="1" hangingPunct="1">
              <a:defRPr/>
            </a:pPr>
            <a:r>
              <a:rPr lang="en-US"/>
              <a:t>Latin letters</a:t>
            </a:r>
          </a:p>
          <a:p>
            <a:pPr lvl="1" eaLnBrk="1" hangingPunct="1">
              <a:defRPr/>
            </a:pPr>
            <a:r>
              <a:rPr lang="en-US"/>
              <a:t>Greek letters</a:t>
            </a:r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Graeco</a:t>
            </a:r>
            <a:r>
              <a:rPr lang="en-US" dirty="0"/>
              <a:t>-Latin Square </a:t>
            </a:r>
            <a:r>
              <a:rPr lang="en-US" dirty="0"/>
              <a:t>I</a:t>
            </a:r>
            <a:r>
              <a:rPr lang="en-US" dirty="0" smtClean="0"/>
              <a:t>nference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Total df is n</a:t>
            </a:r>
            <a:r>
              <a:rPr lang="en-US" baseline="30000"/>
              <a:t>2</a:t>
            </a:r>
            <a:r>
              <a:rPr lang="en-US"/>
              <a:t>-1=(n-1)(n+1)</a:t>
            </a:r>
          </a:p>
          <a:p>
            <a:pPr eaLnBrk="1" hangingPunct="1">
              <a:defRPr/>
            </a:pPr>
            <a:r>
              <a:rPr lang="en-US"/>
              <a:t>Maximum number of blocks is n-1</a:t>
            </a:r>
          </a:p>
          <a:p>
            <a:pPr lvl="1" eaLnBrk="1" hangingPunct="1">
              <a:defRPr/>
            </a:pPr>
            <a:r>
              <a:rPr lang="en-US"/>
              <a:t>n-1 df for Treatment</a:t>
            </a:r>
          </a:p>
          <a:p>
            <a:pPr lvl="1" eaLnBrk="1" hangingPunct="1">
              <a:defRPr/>
            </a:pPr>
            <a:r>
              <a:rPr lang="en-US"/>
              <a:t>n-1 df for each of n-1 blocks--(n-1)</a:t>
            </a:r>
            <a:r>
              <a:rPr lang="en-US" baseline="30000"/>
              <a:t>2 </a:t>
            </a:r>
            <a:r>
              <a:rPr lang="en-US"/>
              <a:t>df</a:t>
            </a:r>
          </a:p>
          <a:p>
            <a:pPr lvl="1" eaLnBrk="1" hangingPunct="1">
              <a:defRPr/>
            </a:pPr>
            <a:r>
              <a:rPr lang="en-US"/>
              <a:t>n-1 df for error</a:t>
            </a:r>
          </a:p>
          <a:p>
            <a:pPr eaLnBrk="1" hangingPunct="1">
              <a:defRPr/>
            </a:pPr>
            <a:r>
              <a:rPr lang="en-US"/>
              <a:t>Hypersquares (# of blocks &gt; 3) are used for screening designs</a:t>
            </a:r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Conclusions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We will explore some interesting extensions of Latin Squares in the text’s last chapter</a:t>
            </a:r>
          </a:p>
          <a:p>
            <a:pPr lvl="1" eaLnBrk="1" hangingPunct="1"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Replicated Latin Squares</a:t>
            </a:r>
          </a:p>
          <a:p>
            <a:pPr lvl="1" eaLnBrk="1" hangingPunct="1"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Crossover Designs</a:t>
            </a:r>
          </a:p>
          <a:p>
            <a:pPr lvl="1" eaLnBrk="1" hangingPunct="1"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Residual Effects in Crossover designs</a:t>
            </a:r>
          </a:p>
          <a:p>
            <a:pPr eaLnBrk="1" hangingPunct="1">
              <a:buFont typeface="Wingdings" pitchFamily="1" charset="2"/>
              <a:buChar char="n"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But first we need to learn some more about blocking…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Latin Square </a:t>
            </a:r>
            <a:r>
              <a:rPr lang="en-US" dirty="0" smtClean="0"/>
              <a:t>Design Motivation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Student project example</a:t>
            </a:r>
          </a:p>
          <a:p>
            <a:pPr lvl="1" eaLnBrk="1" hangingPunct="1">
              <a:defRPr/>
            </a:pPr>
            <a:r>
              <a:rPr lang="en-US"/>
              <a:t>4 drivers, 4 times, 4 routes</a:t>
            </a:r>
          </a:p>
          <a:p>
            <a:pPr lvl="1" eaLnBrk="1" hangingPunct="1">
              <a:defRPr/>
            </a:pPr>
            <a:r>
              <a:rPr lang="en-US"/>
              <a:t>Y=elapsed time</a:t>
            </a:r>
          </a:p>
          <a:p>
            <a:pPr eaLnBrk="1" hangingPunct="1">
              <a:defRPr/>
            </a:pPr>
            <a:r>
              <a:rPr lang="en-US"/>
              <a:t>Latin Square structure can be natural (observer can only be in 1 place at 1 time)</a:t>
            </a:r>
          </a:p>
          <a:p>
            <a:pPr eaLnBrk="1" hangingPunct="1">
              <a:defRPr/>
            </a:pPr>
            <a:r>
              <a:rPr lang="en-US"/>
              <a:t>Observer, place and time are natural blocks for a Latin Square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Latin Square </a:t>
            </a:r>
            <a:r>
              <a:rPr lang="en-US" dirty="0" smtClean="0"/>
              <a:t>Design Example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Example</a:t>
            </a:r>
          </a:p>
          <a:p>
            <a:pPr lvl="1" eaLnBrk="1" hangingPunct="1"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Region II Science Fair years ago (7 by 7 design)</a:t>
            </a:r>
          </a:p>
          <a:p>
            <a:pPr lvl="1" eaLnBrk="1" hangingPunct="1"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Row factor—Chemical</a:t>
            </a:r>
          </a:p>
          <a:p>
            <a:pPr lvl="1" eaLnBrk="1" hangingPunct="1"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Column factor—Day (Block?)</a:t>
            </a:r>
          </a:p>
          <a:p>
            <a:pPr lvl="1" eaLnBrk="1" hangingPunct="1"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Treatment—Fly Group (Block?)</a:t>
            </a:r>
          </a:p>
          <a:p>
            <a:pPr lvl="1" eaLnBrk="1" hangingPunct="1"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Response—Number of flies (out of 20) </a:t>
            </a:r>
            <a:r>
              <a:rPr lang="en-US" i="1" smtClean="0">
                <a:latin typeface="Arial Unicode MS" pitchFamily="1" charset="0"/>
                <a:ea typeface="ＭＳ Ｐゴシック" pitchFamily="1" charset="-128"/>
              </a:rPr>
              <a:t>not</a:t>
            </a: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 avoiding the chemical</a:t>
            </a: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Latin Square </a:t>
            </a:r>
            <a:r>
              <a:rPr lang="en-US" dirty="0" smtClean="0"/>
              <a:t>Design Data</a:t>
            </a:r>
            <a:endParaRPr lang="en-US" dirty="0"/>
          </a:p>
        </p:txBody>
      </p:sp>
      <p:graphicFrame>
        <p:nvGraphicFramePr>
          <p:cNvPr id="18435" name="Object 2" descr="A 7 by 7 table with Day as Columns and Chemical as Rows. Each cell lists the treatment repellent as a latin letter and the response variable (average number of flies on bottom of jar)." title="Latin Square design for fly study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6127072"/>
              </p:ext>
            </p:extLst>
          </p:nvPr>
        </p:nvGraphicFramePr>
        <p:xfrm>
          <a:off x="225425" y="1524000"/>
          <a:ext cx="8728075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Document" r:id="rId4" imgW="5617358" imgH="3139014" progId="Word.Document.8">
                  <p:embed/>
                </p:oleObj>
              </mc:Choice>
              <mc:Fallback>
                <p:oleObj name="Document" r:id="rId4" imgW="5617358" imgH="313901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1524000"/>
                        <a:ext cx="8728075" cy="48768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Object 2" descr="Formulas are provided for the noncentrality parameter for two cases: a test of a general treatment effect and a test of a contrast." title="Hypotheses and noncentrality parameter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983686"/>
              </p:ext>
            </p:extLst>
          </p:nvPr>
        </p:nvGraphicFramePr>
        <p:xfrm>
          <a:off x="2133600" y="4156075"/>
          <a:ext cx="4343400" cy="242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4" imgW="1548728" imgH="863225" progId="Equation.3">
                  <p:embed/>
                </p:oleObj>
              </mc:Choice>
              <mc:Fallback>
                <p:oleObj name="Equation" r:id="rId4" imgW="1548728" imgH="86322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56075"/>
                        <a:ext cx="4343400" cy="2420938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For unreplicated squares, we increase power by increasing n (which may not be practical)</a:t>
            </a:r>
          </a:p>
          <a:p>
            <a:pPr eaLnBrk="1" hangingPunct="1">
              <a:buFont typeface="Wingdings" pitchFamily="1" charset="2"/>
              <a:buChar char="n"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The denominator df is (n-2)(n-1)</a:t>
            </a:r>
          </a:p>
          <a:p>
            <a:pPr eaLnBrk="1" hangingPunct="1">
              <a:buFontTx/>
              <a:buNone/>
              <a:defRPr/>
            </a:pPr>
            <a:endParaRPr lang="en-US" smtClean="0">
              <a:latin typeface="Arial Unicode MS" pitchFamily="1" charset="0"/>
              <a:ea typeface="ＭＳ Ｐゴシック" pitchFamily="1" charset="-128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Power Analysis in Latin Squares</a:t>
            </a:r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4" name="Object 2" descr="Formulas for non-centrality parameters for replicated latin squares are provided when testing for a general treatment effect, and when testing a contrast." title="Noncentrality parameters for replicated latin square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157280"/>
              </p:ext>
            </p:extLst>
          </p:nvPr>
        </p:nvGraphicFramePr>
        <p:xfrm>
          <a:off x="2209800" y="3505200"/>
          <a:ext cx="4343400" cy="242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4" imgW="1548728" imgH="863225" progId="Equation.3">
                  <p:embed/>
                </p:oleObj>
              </mc:Choice>
              <mc:Fallback>
                <p:oleObj name="Equation" r:id="rId4" imgW="1548728" imgH="86322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05200"/>
                        <a:ext cx="4343400" cy="2420938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en-US" smtClean="0">
                <a:latin typeface="Arial Unicode MS" pitchFamily="1" charset="0"/>
                <a:ea typeface="ＭＳ Ｐゴシック" pitchFamily="1" charset="-128"/>
              </a:rPr>
              <a:t>For replicated squares, the denominator df depends on the method of replication; see Montgomery</a:t>
            </a:r>
          </a:p>
          <a:p>
            <a:pPr eaLnBrk="1" hangingPunct="1">
              <a:buFontTx/>
              <a:buNone/>
              <a:defRPr/>
            </a:pPr>
            <a:endParaRPr lang="en-US" smtClean="0">
              <a:latin typeface="Arial Unicode MS" pitchFamily="1" charset="0"/>
              <a:ea typeface="ＭＳ Ｐゴシック" pitchFamily="1" charset="-128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Power Analysis in </a:t>
            </a:r>
            <a:r>
              <a:rPr lang="en-US" dirty="0" smtClean="0"/>
              <a:t>Replicated Latin </a:t>
            </a:r>
            <a:r>
              <a:rPr lang="en-US" dirty="0"/>
              <a:t>Squares</a:t>
            </a: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 descr="Letters in a 4 by 4 latin square are marked with colors to indicate a fourth factor.  The colors are blue, green , brown and red." title="Graeco-Latin Square with colors"/>
          <p:cNvSpPr>
            <a:spLocks noChangeArrowheads="1"/>
          </p:cNvSpPr>
          <p:nvPr/>
        </p:nvSpPr>
        <p:spPr bwMode="auto">
          <a:xfrm>
            <a:off x="2286000" y="3200400"/>
            <a:ext cx="3429000" cy="2362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29600" cy="4495800"/>
          </a:xfrm>
        </p:spPr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Suppose we have a Latin Square Design with a third blocking variable (indicated by font color):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</a:t>
            </a:r>
            <a:r>
              <a:rPr lang="en-US" dirty="0" smtClean="0">
                <a:solidFill>
                  <a:schemeClr val="accent1"/>
                </a:solidFill>
                <a:latin typeface="Arial Unicode MS" pitchFamily="1" charset="0"/>
                <a:ea typeface="ＭＳ Ｐゴシック" pitchFamily="1" charset="-128"/>
              </a:rPr>
              <a:t>A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chemeClr val="accent2"/>
                </a:solidFill>
                <a:latin typeface="Arial Unicode MS" pitchFamily="1" charset="0"/>
                <a:ea typeface="ＭＳ Ｐゴシック" pitchFamily="1" charset="-128"/>
              </a:rPr>
              <a:t>B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rgbClr val="996633"/>
                </a:solidFill>
                <a:latin typeface="Arial Unicode MS" pitchFamily="1" charset="0"/>
                <a:ea typeface="ＭＳ Ｐゴシック" pitchFamily="1" charset="-128"/>
              </a:rPr>
              <a:t>C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chemeClr val="accent2"/>
                </a:solidFill>
                <a:latin typeface="Arial Unicode MS" pitchFamily="1" charset="0"/>
                <a:ea typeface="ＭＳ Ｐゴシック" pitchFamily="1" charset="-128"/>
              </a:rPr>
              <a:t>D</a:t>
            </a: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</a:t>
            </a:r>
            <a:r>
              <a:rPr lang="en-US" dirty="0" smtClean="0">
                <a:solidFill>
                  <a:srgbClr val="FF0066"/>
                </a:solidFill>
                <a:latin typeface="Arial Unicode MS" pitchFamily="1" charset="0"/>
                <a:ea typeface="ＭＳ Ｐゴシック" pitchFamily="1" charset="-128"/>
              </a:rPr>
              <a:t>B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Arial Unicode MS" pitchFamily="1" charset="0"/>
                <a:ea typeface="ＭＳ Ｐゴシック" pitchFamily="1" charset="-128"/>
              </a:rPr>
              <a:t>C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chemeClr val="accent2"/>
                </a:solidFill>
                <a:latin typeface="Arial Unicode MS" pitchFamily="1" charset="0"/>
                <a:ea typeface="ＭＳ Ｐゴシック" pitchFamily="1" charset="-128"/>
              </a:rPr>
              <a:t>D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rgbClr val="996633"/>
                </a:solidFill>
                <a:latin typeface="Arial Unicode MS" pitchFamily="1" charset="0"/>
                <a:ea typeface="ＭＳ Ｐゴシック" pitchFamily="1" charset="-128"/>
              </a:rPr>
              <a:t>A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</a:t>
            </a:r>
            <a:r>
              <a:rPr lang="en-US" dirty="0" smtClean="0">
                <a:solidFill>
                  <a:srgbClr val="996633"/>
                </a:solidFill>
                <a:latin typeface="Arial Unicode MS" pitchFamily="1" charset="0"/>
                <a:ea typeface="ＭＳ Ｐゴシック" pitchFamily="1" charset="-128"/>
              </a:rPr>
              <a:t>C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rgbClr val="FF0066"/>
                </a:solidFill>
                <a:latin typeface="Arial Unicode MS" pitchFamily="1" charset="0"/>
                <a:ea typeface="ＭＳ Ｐゴシック" pitchFamily="1" charset="-128"/>
              </a:rPr>
              <a:t>D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Arial Unicode MS" pitchFamily="1" charset="0"/>
                <a:ea typeface="ＭＳ Ｐゴシック" pitchFamily="1" charset="-128"/>
              </a:rPr>
              <a:t>A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chemeClr val="accent2"/>
                </a:solidFill>
                <a:latin typeface="Arial Unicode MS" pitchFamily="1" charset="0"/>
                <a:ea typeface="ＭＳ Ｐゴシック" pitchFamily="1" charset="-128"/>
              </a:rPr>
              <a:t>B</a:t>
            </a: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</a:t>
            </a:r>
            <a:r>
              <a:rPr lang="en-US" dirty="0" smtClean="0">
                <a:solidFill>
                  <a:srgbClr val="FF0066"/>
                </a:solidFill>
                <a:latin typeface="Arial Unicode MS" pitchFamily="1" charset="0"/>
                <a:ea typeface="ＭＳ Ｐゴシック" pitchFamily="1" charset="-128"/>
              </a:rPr>
              <a:t>D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rgbClr val="996633"/>
                </a:solidFill>
                <a:latin typeface="Arial Unicode MS" pitchFamily="1" charset="0"/>
                <a:ea typeface="ＭＳ Ｐゴシック" pitchFamily="1" charset="-128"/>
              </a:rPr>
              <a:t>A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rgbClr val="FF0066"/>
                </a:solidFill>
                <a:latin typeface="Arial Unicode MS" pitchFamily="1" charset="0"/>
                <a:ea typeface="ＭＳ Ｐゴシック" pitchFamily="1" charset="-128"/>
              </a:rPr>
              <a:t>B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Arial Unicode MS" pitchFamily="1" charset="0"/>
                <a:ea typeface="ＭＳ Ｐゴシック" pitchFamily="1" charset="-128"/>
              </a:rPr>
              <a:t>C</a:t>
            </a: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Graeco-Latin Square Design</a:t>
            </a: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 descr="Fonts are used to introduce a fourth factor in a 4 by 4 Graeco-Latin Square" title="Graeco-Latin Square with Fonts"/>
          <p:cNvSpPr>
            <a:spLocks noChangeArrowheads="1"/>
          </p:cNvSpPr>
          <p:nvPr/>
        </p:nvSpPr>
        <p:spPr bwMode="auto">
          <a:xfrm>
            <a:off x="2286000" y="3124200"/>
            <a:ext cx="3429000" cy="2362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 typeface="Wingdings" pitchFamily="1" charset="2"/>
              <a:buChar char="n"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Suppose we have a Latin Square Design with a third blocking variable (indicated by font style):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</a:t>
            </a:r>
            <a:r>
              <a:rPr lang="en-US" dirty="0" smtClean="0">
                <a:latin typeface="Old English Text MT" pitchFamily="66" charset="0"/>
                <a:ea typeface="ＭＳ Ｐゴシック" pitchFamily="1" charset="-128"/>
              </a:rPr>
              <a:t>A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latin typeface="Showcard Gothic" pitchFamily="82" charset="0"/>
                <a:ea typeface="ＭＳ Ｐゴシック" pitchFamily="1" charset="-128"/>
              </a:rPr>
              <a:t>B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 </a:t>
            </a:r>
            <a:r>
              <a:rPr lang="en-US" dirty="0" smtClean="0">
                <a:latin typeface="Curlz MT" pitchFamily="1" charset="0"/>
                <a:ea typeface="ＭＳ Ｐゴシック" pitchFamily="1" charset="-128"/>
              </a:rPr>
              <a:t>C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 	 </a:t>
            </a:r>
            <a:r>
              <a:rPr lang="en-US" dirty="0" smtClean="0">
                <a:latin typeface="Showcard Gothic" pitchFamily="82" charset="0"/>
                <a:ea typeface="ＭＳ Ｐゴシック" pitchFamily="1" charset="-128"/>
              </a:rPr>
              <a:t>D</a:t>
            </a: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B	</a:t>
            </a:r>
            <a:r>
              <a:rPr lang="en-US" dirty="0" smtClean="0">
                <a:latin typeface="Old English Text MT" pitchFamily="66" charset="0"/>
                <a:ea typeface="ＭＳ Ｐゴシック" pitchFamily="1" charset="-128"/>
              </a:rPr>
              <a:t>C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</a:t>
            </a:r>
            <a:r>
              <a:rPr lang="en-US" dirty="0" smtClean="0">
                <a:latin typeface="Showcard Gothic" pitchFamily="82" charset="0"/>
                <a:ea typeface="ＭＳ Ｐゴシック" pitchFamily="1" charset="-128"/>
              </a:rPr>
              <a:t>D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 </a:t>
            </a:r>
            <a:r>
              <a:rPr lang="en-US" dirty="0" smtClean="0">
                <a:latin typeface="Curlz MT" pitchFamily="1" charset="0"/>
                <a:ea typeface="ＭＳ Ｐゴシック" pitchFamily="1" charset="-128"/>
              </a:rPr>
              <a:t>A</a:t>
            </a: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</a:t>
            </a:r>
            <a:r>
              <a:rPr lang="en-US" dirty="0" smtClean="0">
                <a:latin typeface="Curlz MT" pitchFamily="1" charset="0"/>
                <a:ea typeface="ＭＳ Ｐゴシック" pitchFamily="1" charset="-128"/>
              </a:rPr>
              <a:t>C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D	 </a:t>
            </a:r>
            <a:r>
              <a:rPr lang="en-US" dirty="0" smtClean="0">
                <a:latin typeface="Old English Text MT" pitchFamily="66" charset="0"/>
                <a:ea typeface="ＭＳ Ｐゴシック" pitchFamily="1" charset="-128"/>
              </a:rPr>
              <a:t>A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 	 </a:t>
            </a:r>
            <a:r>
              <a:rPr lang="en-US" dirty="0" smtClean="0">
                <a:latin typeface="Showcard Gothic" pitchFamily="82" charset="0"/>
                <a:ea typeface="ＭＳ Ｐゴシック" pitchFamily="1" charset="-128"/>
              </a:rPr>
              <a:t>B</a:t>
            </a: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		D	</a:t>
            </a:r>
            <a:r>
              <a:rPr lang="en-US" dirty="0" smtClean="0">
                <a:latin typeface="Curlz MT" pitchFamily="1" charset="0"/>
                <a:ea typeface="ＭＳ Ｐゴシック" pitchFamily="1" charset="-128"/>
              </a:rPr>
              <a:t>A</a:t>
            </a:r>
            <a:r>
              <a:rPr lang="en-US" dirty="0" smtClean="0">
                <a:latin typeface="Arial Unicode MS" pitchFamily="1" charset="0"/>
                <a:ea typeface="ＭＳ Ｐゴシック" pitchFamily="1" charset="-128"/>
              </a:rPr>
              <a:t>	B	 </a:t>
            </a:r>
            <a:r>
              <a:rPr lang="en-US" dirty="0" smtClean="0">
                <a:latin typeface="Old English Text MT" pitchFamily="66" charset="0"/>
                <a:ea typeface="ＭＳ Ｐゴシック" pitchFamily="1" charset="-128"/>
              </a:rPr>
              <a:t>C</a:t>
            </a: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latin typeface="Arial Unicode MS" pitchFamily="1" charset="0"/>
              <a:ea typeface="ＭＳ Ｐゴシック" pitchFamily="1" charset="-128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Graeco</a:t>
            </a:r>
            <a:r>
              <a:rPr lang="en-US" dirty="0"/>
              <a:t>-Latin Square </a:t>
            </a:r>
            <a:r>
              <a:rPr lang="en-US" dirty="0" smtClean="0"/>
              <a:t>Design (Fonts)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Orthonolaity</a:t>
            </a:r>
            <a:r>
              <a:rPr lang="en-US" dirty="0" smtClean="0"/>
              <a:t> in </a:t>
            </a:r>
            <a:r>
              <a:rPr lang="en-US" dirty="0" err="1" smtClean="0"/>
              <a:t>Graeco</a:t>
            </a:r>
            <a:r>
              <a:rPr lang="en-US" dirty="0" smtClean="0"/>
              <a:t>-Latin Squares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Is the third blocking variable orthogonal to the treatment and blocks?</a:t>
            </a:r>
          </a:p>
          <a:p>
            <a:pPr eaLnBrk="1" hangingPunct="1">
              <a:defRPr/>
            </a:pPr>
            <a:r>
              <a:rPr lang="en-US"/>
              <a:t>How do we account for the third blocking factor?</a:t>
            </a:r>
          </a:p>
          <a:p>
            <a:pPr eaLnBrk="1" hangingPunct="1">
              <a:defRPr/>
            </a:pPr>
            <a:r>
              <a:rPr lang="en-US"/>
              <a:t>We will use Greek letters to denote a third blocking variable</a:t>
            </a: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9.pptx</Template>
  <TotalTime>15313</TotalTime>
  <Words>542</Words>
  <Application>Microsoft Office PowerPoint</Application>
  <PresentationFormat>On-screen Show (4:3)</PresentationFormat>
  <Paragraphs>93</Paragraphs>
  <Slides>15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 Unicode MS</vt:lpstr>
      <vt:lpstr>ＭＳ Ｐゴシック</vt:lpstr>
      <vt:lpstr>Calibri</vt:lpstr>
      <vt:lpstr>Curlz MT</vt:lpstr>
      <vt:lpstr>Old English Text MT</vt:lpstr>
      <vt:lpstr>Showcard Gothic</vt:lpstr>
      <vt:lpstr>Symbol</vt:lpstr>
      <vt:lpstr>Tahoma</vt:lpstr>
      <vt:lpstr>Times</vt:lpstr>
      <vt:lpstr>Wingdings</vt:lpstr>
      <vt:lpstr>Theme1</vt:lpstr>
      <vt:lpstr>Document</vt:lpstr>
      <vt:lpstr>Equation</vt:lpstr>
      <vt:lpstr>Latin Square Design</vt:lpstr>
      <vt:lpstr>Latin Square Design Motivation</vt:lpstr>
      <vt:lpstr>Latin Square Design Example</vt:lpstr>
      <vt:lpstr>Latin Square Design Data</vt:lpstr>
      <vt:lpstr>Power Analysis in Latin Squares</vt:lpstr>
      <vt:lpstr>Power Analysis in Replicated Latin Squares</vt:lpstr>
      <vt:lpstr>Graeco-Latin Square Design</vt:lpstr>
      <vt:lpstr>Graeco-Latin Square Design (Fonts)</vt:lpstr>
      <vt:lpstr>Orthonolaity in Graeco-Latin Squares</vt:lpstr>
      <vt:lpstr>Orthogonal Graeco-Latin Square (colors)</vt:lpstr>
      <vt:lpstr>Orthogonal Graeco-Latin Square (fonts)</vt:lpstr>
      <vt:lpstr>Graeco-Latin Square (greek letters)</vt:lpstr>
      <vt:lpstr>Graeco-Latin Square Randomization</vt:lpstr>
      <vt:lpstr>Graeco-Latin Square Inference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Square Design</dc:title>
  <dc:creator>John and Rhonda Grego</dc:creator>
  <cp:lastModifiedBy>Grego John</cp:lastModifiedBy>
  <cp:revision>53</cp:revision>
  <dcterms:created xsi:type="dcterms:W3CDTF">2001-09-22T19:01:07Z</dcterms:created>
  <dcterms:modified xsi:type="dcterms:W3CDTF">2018-10-05T16:28:07Z</dcterms:modified>
</cp:coreProperties>
</file>