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handoutMasterIdLst>
    <p:handoutMasterId r:id="rId8"/>
  </p:handoutMasterIdLst>
  <p:sldIdLst>
    <p:sldId id="258" r:id="rId2"/>
    <p:sldId id="299" r:id="rId3"/>
    <p:sldId id="300" r:id="rId4"/>
    <p:sldId id="301" r:id="rId5"/>
    <p:sldId id="302" r:id="rId6"/>
    <p:sldId id="303" r:id="rId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59" d="100"/>
          <a:sy n="159" d="100"/>
        </p:scale>
        <p:origin x="-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defTabSz="923186">
              <a:defRPr sz="12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414" y="1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fld id="{574F5078-43DE-414F-B780-CDB9C3662E0F}" type="datetimeFigureOut">
              <a:rPr lang="en-US"/>
              <a:pPr/>
              <a:t>2/29/12</a:t>
            </a:fld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59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defTabSz="923186">
              <a:defRPr sz="1200"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414" y="8830659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fld id="{B05B7024-CA1A-4173-8466-3DCF76E490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82150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965727E-B0AA-4888-9956-2577C8998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042DEF8-5C40-4807-AD76-6C50DA7D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16FAC18-A87B-4B30-861B-66BC839CD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4870BAF-745D-482A-8AF9-8697AA414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D1B8D7-8BB3-4D46-B894-C5CC6B943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C332F21-2581-4DA4-AAF8-11E4ECB37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CB93ED7-E26E-4B36-A41F-118A921E5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4DDE1BD-5365-439F-B1F4-39B4EEEF6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1E10FB5-3B58-4BC7-893D-6C5D8A9F3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83D2553-B793-481C-B10F-A15CBA846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B8E01E0-06E7-4936-B770-6D5FD67AA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A401CB8-006F-4D91-B3DC-7A63CEE72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E94511-8374-48CD-AA68-711B5FACB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3BB9683-C8B8-40AB-A41E-D73157506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3134F4B-0C02-41C7-945A-FA99EE10F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E4D5B19-C30E-4FE9-94AC-258D29C24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ransition spd="med">
    <p:fade/>
  </p:transition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1758466"/>
            <a:ext cx="6324600" cy="2743200"/>
          </a:xfrm>
        </p:spPr>
        <p:txBody>
          <a:bodyPr/>
          <a:lstStyle/>
          <a:p>
            <a:r>
              <a:rPr lang="en-US" sz="5400" b="1" dirty="0" smtClean="0">
                <a:latin typeface="Arial Unicode MS" pitchFamily="34" charset="-128"/>
              </a:rPr>
              <a:t>Using Macros to Solve the Collation Problem</a:t>
            </a:r>
            <a:endParaRPr lang="en-US" sz="6000" b="1" dirty="0" smtClean="0">
              <a:latin typeface="Arial Unicode MS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ED231-1C9B-47DA-9E46-1732B75F7C75}" type="slidenum">
              <a:rPr lang="en-US">
                <a:solidFill>
                  <a:schemeClr val="tx1"/>
                </a:solidFill>
              </a:rPr>
              <a:pPr>
                <a:defRPr/>
              </a:pPr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6096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dirty="0">
                <a:solidFill>
                  <a:schemeClr val="tx2"/>
                </a:solidFill>
                <a:latin typeface="Arial Unicode MS" pitchFamily="34" charset="-128"/>
              </a:rPr>
              <a:t>STAT </a:t>
            </a:r>
            <a:r>
              <a:rPr lang="en-US" sz="4400" dirty="0" smtClean="0">
                <a:solidFill>
                  <a:schemeClr val="tx2"/>
                </a:solidFill>
                <a:latin typeface="Arial Unicode MS" pitchFamily="34" charset="-128"/>
              </a:rPr>
              <a:t>541</a:t>
            </a:r>
            <a:endParaRPr lang="en-US" sz="4400" dirty="0">
              <a:solidFill>
                <a:schemeClr val="tx2"/>
              </a:solidFill>
              <a:latin typeface="Arial Unicode MS" pitchFamily="34" charset="-128"/>
            </a:endParaRPr>
          </a:p>
          <a:p>
            <a:pPr algn="ctr"/>
            <a:endParaRPr lang="en-US" sz="4400" dirty="0">
              <a:solidFill>
                <a:schemeClr val="tx2"/>
              </a:solidFill>
              <a:latin typeface="Arial Unicode MS" pitchFamily="34" charset="-128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457200" y="62484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200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</a:rPr>
              <a:t>©</a:t>
            </a:r>
            <a:r>
              <a:rPr lang="en-US" sz="1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</a:rPr>
              <a:t>Spring 2012 Imelda Go, John Grego, Jennifer </a:t>
            </a:r>
            <a:r>
              <a:rPr lang="en-US" sz="12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</a:rPr>
              <a:t>Lasecki</a:t>
            </a:r>
            <a:r>
              <a:rPr lang="en-US" sz="1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</a:rPr>
              <a:t> and the University of South Carolina</a:t>
            </a:r>
            <a:endParaRPr lang="en-US" sz="1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825" y="1371600"/>
            <a:ext cx="8410575" cy="5486400"/>
          </a:xfrm>
        </p:spPr>
        <p:txBody>
          <a:bodyPr/>
          <a:lstStyle/>
          <a:p>
            <a:pPr marL="0" indent="342900" eaLnBrk="1" hangingPunct="1"/>
            <a:r>
              <a:rPr lang="en-US" sz="3600" dirty="0">
                <a:effectLst/>
              </a:rPr>
              <a:t>The term </a:t>
            </a:r>
            <a:r>
              <a:rPr lang="en-US" sz="3600" i="1" dirty="0">
                <a:effectLst/>
              </a:rPr>
              <a:t>collate </a:t>
            </a:r>
            <a:r>
              <a:rPr lang="en-US" sz="3600" dirty="0">
                <a:effectLst/>
              </a:rPr>
              <a:t>refers to collecting or arranging (pages) in proper order. SAS provides the convenience of BY-group processing in many of its procedures. BY-group processing produces output for the different groups of interest, but the default output may not be in the desired order. </a:t>
            </a:r>
          </a:p>
          <a:p>
            <a:pPr marL="0" indent="342900" eaLnBrk="1" hangingPunct="1"/>
            <a:endParaRPr lang="en-US" sz="4000" dirty="0" smtClean="0">
              <a:latin typeface="Arial" charset="0"/>
              <a:cs typeface="Arial" charset="0"/>
            </a:endParaRPr>
          </a:p>
          <a:p>
            <a:pPr marL="0" indent="342900" eaLnBrk="1" hangingPunct="1"/>
            <a:endParaRPr lang="en-US" sz="4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pPr>
              <a:defRPr/>
            </a:pPr>
            <a:fld id="{834ED231-1C9B-47DA-9E46-1732B75F7C75}" type="slidenum">
              <a:rPr lang="en-US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cs typeface="Arial" charset="0"/>
              </a:rPr>
              <a:t>Example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3058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effectLst/>
              </a:rPr>
              <a:t>PROC SORT DATA=</a:t>
            </a:r>
            <a:r>
              <a:rPr lang="en-US" sz="2400" b="1" dirty="0">
                <a:effectLst/>
              </a:rPr>
              <a:t>MASTER</a:t>
            </a:r>
            <a:r>
              <a:rPr lang="en-US" sz="2400" dirty="0">
                <a:effectLst/>
              </a:rPr>
              <a:t>;  BY SCHOOL; </a:t>
            </a:r>
          </a:p>
          <a:p>
            <a:pPr marL="0" indent="0">
              <a:buNone/>
            </a:pPr>
            <a:r>
              <a:rPr lang="en-US" sz="2400" dirty="0">
                <a:effectLst/>
              </a:rPr>
              <a:t>PROC PRINT DATA=</a:t>
            </a:r>
            <a:r>
              <a:rPr lang="en-US" sz="2400" b="1" dirty="0">
                <a:effectLst/>
              </a:rPr>
              <a:t>MASTER</a:t>
            </a:r>
            <a:r>
              <a:rPr lang="en-US" sz="2400" dirty="0">
                <a:effectLst/>
              </a:rPr>
              <a:t>; BY SCHOOL; </a:t>
            </a:r>
            <a:endParaRPr lang="en-US" sz="2400" dirty="0" smtClean="0">
              <a:effectLst/>
            </a:endParaRPr>
          </a:p>
          <a:p>
            <a:pPr marL="0" indent="0">
              <a:buNone/>
            </a:pPr>
            <a:r>
              <a:rPr lang="en-US" sz="2400" dirty="0" smtClean="0">
                <a:effectLst/>
              </a:rPr>
              <a:t>PAGEBY </a:t>
            </a:r>
            <a:r>
              <a:rPr lang="en-US" sz="2400" dirty="0">
                <a:effectLst/>
              </a:rPr>
              <a:t>SCHOOL;</a:t>
            </a:r>
          </a:p>
          <a:p>
            <a:pPr marL="0" indent="0">
              <a:buNone/>
            </a:pPr>
            <a:r>
              <a:rPr lang="en-US" sz="2400" dirty="0">
                <a:effectLst/>
              </a:rPr>
              <a:t>   VAR SSN LAST FIRST MI EXEMPT;</a:t>
            </a:r>
          </a:p>
          <a:p>
            <a:pPr marL="0" indent="0">
              <a:buNone/>
            </a:pPr>
            <a:r>
              <a:rPr lang="en-US" sz="2400" dirty="0">
                <a:effectLst/>
              </a:rPr>
              <a:t>   TITLE ’Student Names and Exemption Status’;</a:t>
            </a:r>
          </a:p>
          <a:p>
            <a:pPr marL="0" indent="0">
              <a:buNone/>
            </a:pPr>
            <a:r>
              <a:rPr lang="en-US" sz="2400" dirty="0">
                <a:effectLst/>
              </a:rPr>
              <a:t>PROC MEANS DATA=</a:t>
            </a:r>
            <a:r>
              <a:rPr lang="en-US" sz="2400" b="1" dirty="0">
                <a:effectLst/>
              </a:rPr>
              <a:t>MASTER</a:t>
            </a:r>
            <a:r>
              <a:rPr lang="en-US" sz="2400" dirty="0">
                <a:effectLst/>
              </a:rPr>
              <a:t>; BY SCHOOL; </a:t>
            </a:r>
          </a:p>
          <a:p>
            <a:pPr marL="0" indent="0">
              <a:buNone/>
            </a:pPr>
            <a:r>
              <a:rPr lang="en-US" sz="2400" dirty="0">
                <a:effectLst/>
              </a:rPr>
              <a:t>   VAR GPA;</a:t>
            </a:r>
          </a:p>
          <a:p>
            <a:pPr marL="0" indent="0">
              <a:buNone/>
            </a:pPr>
            <a:r>
              <a:rPr lang="en-US" sz="2400" dirty="0">
                <a:effectLst/>
              </a:rPr>
              <a:t>   TITLE ’Average GPA’;</a:t>
            </a:r>
          </a:p>
          <a:p>
            <a:pPr marL="0" indent="0">
              <a:buNone/>
            </a:pPr>
            <a:r>
              <a:rPr lang="en-US" sz="2400" dirty="0">
                <a:effectLst/>
              </a:rPr>
              <a:t>PROC FREQ DATA=</a:t>
            </a:r>
            <a:r>
              <a:rPr lang="en-US" sz="2400" b="1" dirty="0">
                <a:effectLst/>
              </a:rPr>
              <a:t>MASTER</a:t>
            </a:r>
            <a:r>
              <a:rPr lang="en-US" sz="2400" dirty="0">
                <a:effectLst/>
              </a:rPr>
              <a:t>;  BY SCHOOL; </a:t>
            </a:r>
          </a:p>
          <a:p>
            <a:pPr marL="0" indent="0">
              <a:buNone/>
            </a:pPr>
            <a:r>
              <a:rPr lang="en-US" sz="2400" dirty="0">
                <a:effectLst/>
              </a:rPr>
              <a:t>   TABLES STANINE;</a:t>
            </a:r>
          </a:p>
          <a:p>
            <a:pPr marL="0" indent="0">
              <a:buNone/>
            </a:pPr>
            <a:r>
              <a:rPr lang="en-US" sz="2400" dirty="0">
                <a:effectLst/>
              </a:rPr>
              <a:t>   TITLE ’Distribution of Reading Test </a:t>
            </a:r>
            <a:r>
              <a:rPr lang="en-US" sz="2400" dirty="0" err="1">
                <a:effectLst/>
              </a:rPr>
              <a:t>Stanines</a:t>
            </a:r>
            <a:r>
              <a:rPr lang="en-US" sz="2400" dirty="0">
                <a:effectLst/>
              </a:rPr>
              <a:t>’;</a:t>
            </a:r>
          </a:p>
          <a:p>
            <a:pPr marL="0" indent="401638" eaLnBrk="1" hangingPunct="1">
              <a:lnSpc>
                <a:spcPct val="90000"/>
              </a:lnSpc>
            </a:pPr>
            <a:endParaRPr lang="en-US" sz="3600" dirty="0" smtClean="0">
              <a:latin typeface="Courier New" pitchFamily="49" charset="0"/>
              <a:cs typeface="Courier New" pitchFamily="49" charset="0"/>
            </a:endParaRPr>
          </a:p>
          <a:p>
            <a:pPr marL="0" indent="401638" eaLnBrk="1" hangingPunct="1">
              <a:lnSpc>
                <a:spcPct val="90000"/>
              </a:lnSpc>
              <a:buFontTx/>
              <a:buNone/>
            </a:pPr>
            <a:endParaRPr lang="en-US" sz="3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pPr>
              <a:defRPr/>
            </a:pPr>
            <a:fld id="{834ED231-1C9B-47DA-9E46-1732B75F7C75}" type="slidenum">
              <a:rPr lang="en-US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825" y="1371600"/>
            <a:ext cx="8410575" cy="5486400"/>
          </a:xfrm>
        </p:spPr>
        <p:txBody>
          <a:bodyPr/>
          <a:lstStyle/>
          <a:p>
            <a:pPr marL="0" indent="342900" eaLnBrk="1" hangingPunct="1"/>
            <a:r>
              <a:rPr lang="en-US" sz="3600" dirty="0">
                <a:effectLst/>
              </a:rPr>
              <a:t>The </a:t>
            </a:r>
            <a:r>
              <a:rPr lang="en-US" sz="3600" dirty="0" smtClean="0">
                <a:effectLst/>
              </a:rPr>
              <a:t>preceding example will produce output by school per procedure. </a:t>
            </a:r>
          </a:p>
          <a:p>
            <a:pPr marL="0" indent="342900" eaLnBrk="1" hangingPunct="1"/>
            <a:r>
              <a:rPr lang="en-US" sz="3600" dirty="0" smtClean="0">
                <a:effectLst/>
              </a:rPr>
              <a:t>What if the desired output is to have all the output from each school together across procedures?</a:t>
            </a:r>
          </a:p>
          <a:p>
            <a:pPr marL="0" indent="342900" eaLnBrk="1" hangingPunct="1"/>
            <a:r>
              <a:rPr lang="en-US" sz="3600" dirty="0" smtClean="0">
                <a:effectLst/>
              </a:rPr>
              <a:t>This can be easily solved using a number of different strategies. </a:t>
            </a:r>
            <a:endParaRPr lang="en-US" sz="4000" dirty="0" smtClean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pPr>
              <a:defRPr/>
            </a:pPr>
            <a:fld id="{834ED231-1C9B-47DA-9E46-1732B75F7C75}" type="slidenum">
              <a:rPr lang="en-US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73184645"/>
      </p:ext>
    </p:extLst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4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cs typeface="Arial" charset="0"/>
              </a:rPr>
              <a:t>A Solution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16752"/>
            <a:ext cx="83058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>
                <a:effectLst/>
              </a:rPr>
              <a:t>%MACRO REPORTS (</a:t>
            </a:r>
            <a:r>
              <a:rPr lang="en-US" sz="1400" b="1" dirty="0">
                <a:effectLst/>
              </a:rPr>
              <a:t>BEGIN</a:t>
            </a:r>
            <a:r>
              <a:rPr lang="en-US" sz="1400" dirty="0">
                <a:effectLst/>
              </a:rPr>
              <a:t>, </a:t>
            </a:r>
            <a:r>
              <a:rPr lang="en-US" sz="1400" b="1" dirty="0">
                <a:effectLst/>
              </a:rPr>
              <a:t>END</a:t>
            </a:r>
            <a:r>
              <a:rPr lang="en-US" sz="1400" dirty="0">
                <a:effectLst/>
              </a:rPr>
              <a:t>);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%DO </a:t>
            </a:r>
            <a:r>
              <a:rPr lang="en-US" sz="1400" b="1" dirty="0">
                <a:effectLst/>
              </a:rPr>
              <a:t>INDEX</a:t>
            </a:r>
            <a:r>
              <a:rPr lang="en-US" sz="1400" dirty="0">
                <a:effectLst/>
              </a:rPr>
              <a:t>=</a:t>
            </a:r>
            <a:r>
              <a:rPr lang="en-US" sz="1400" b="1" dirty="0">
                <a:effectLst/>
              </a:rPr>
              <a:t>&amp;BEGIN</a:t>
            </a:r>
            <a:r>
              <a:rPr lang="en-US" sz="1400" dirty="0">
                <a:effectLst/>
              </a:rPr>
              <a:t> %TO </a:t>
            </a:r>
            <a:r>
              <a:rPr lang="en-US" sz="1400" b="1" dirty="0">
                <a:effectLst/>
              </a:rPr>
              <a:t>&amp;END</a:t>
            </a:r>
            <a:r>
              <a:rPr lang="en-US" sz="1400" dirty="0">
                <a:effectLst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OPTIONS PAGENO=1;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DATA SCHOOL</a:t>
            </a:r>
            <a:r>
              <a:rPr lang="en-US" sz="1400" b="1" dirty="0">
                <a:effectLst/>
              </a:rPr>
              <a:t>&amp;INDEX</a:t>
            </a:r>
            <a:r>
              <a:rPr lang="en-US" sz="1400" dirty="0">
                <a:effectLst/>
              </a:rPr>
              <a:t>; 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   SET MASTER; 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   IF SCHOOL=</a:t>
            </a:r>
            <a:r>
              <a:rPr lang="en-US" sz="1400" b="1" dirty="0">
                <a:effectLst/>
              </a:rPr>
              <a:t>&amp;INDEX</a:t>
            </a:r>
            <a:r>
              <a:rPr lang="en-US" sz="1400" dirty="0">
                <a:effectLst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PROC PRINT DATA=SCHOOL</a:t>
            </a:r>
            <a:r>
              <a:rPr lang="en-US" sz="1400" b="1" dirty="0">
                <a:effectLst/>
              </a:rPr>
              <a:t>&amp;INDEX</a:t>
            </a:r>
            <a:r>
              <a:rPr lang="en-US" sz="1400" dirty="0">
                <a:effectLst/>
              </a:rPr>
              <a:t>; 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   BY SCHOOL; 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   VAR SSN LAST FIRST MI EXEMPT;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   TITLE ’Student Names and Exemption Status’;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PROC MEANS DATA=SCHOOL</a:t>
            </a:r>
            <a:r>
              <a:rPr lang="en-US" sz="1400" b="1" dirty="0">
                <a:effectLst/>
              </a:rPr>
              <a:t>&amp;INDEX</a:t>
            </a:r>
            <a:r>
              <a:rPr lang="en-US" sz="1400" dirty="0">
                <a:effectLst/>
              </a:rPr>
              <a:t>; 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   BY SCHOOL; 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   VAR GPA;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   TITLE ’Average GPA’;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PROC FREQ DATA=SCHOOL</a:t>
            </a:r>
            <a:r>
              <a:rPr lang="en-US" sz="1400" b="1" dirty="0">
                <a:effectLst/>
              </a:rPr>
              <a:t>&amp;INDEX</a:t>
            </a:r>
            <a:r>
              <a:rPr lang="en-US" sz="1400" dirty="0">
                <a:effectLst/>
              </a:rPr>
              <a:t>; 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   BY SCHOOL; 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   TABLES STANINE;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   TITLE ’Distribution of Reading Test </a:t>
            </a:r>
            <a:r>
              <a:rPr lang="en-US" sz="1400" dirty="0" err="1">
                <a:effectLst/>
              </a:rPr>
              <a:t>Stanines</a:t>
            </a:r>
            <a:r>
              <a:rPr lang="en-US" sz="1400" dirty="0">
                <a:effectLst/>
              </a:rPr>
              <a:t>’;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%END;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%MEND REPORTS;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**THE FOLLOWING STATEMENT GENERATES REPORTS FOR 50 SCHOOLS;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%REPORTS(1,50)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600" dirty="0" smtClean="0">
              <a:latin typeface="Courier New" pitchFamily="49" charset="0"/>
              <a:cs typeface="Courier New" pitchFamily="49" charset="0"/>
            </a:endParaRPr>
          </a:p>
          <a:p>
            <a:pPr marL="0" indent="401638" eaLnBrk="1" hangingPunct="1">
              <a:lnSpc>
                <a:spcPct val="90000"/>
              </a:lnSpc>
              <a:buFontTx/>
              <a:buNone/>
            </a:pPr>
            <a:endParaRPr lang="en-US" sz="36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105400" y="1052008"/>
            <a:ext cx="32766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For the purpose of providing an example, the schools are numbered or indexed conveniently from 1 to 50.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 data set created for each school is used one at a time with the procedures.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macro parameters BEGIN and END </a:t>
            </a:r>
            <a:r>
              <a:rPr lang="en-US" dirty="0" smtClean="0"/>
              <a:t>are useful in case there is a </a:t>
            </a:r>
            <a:r>
              <a:rPr lang="en-US" dirty="0"/>
              <a:t>need to generate reports for just </a:t>
            </a:r>
            <a:r>
              <a:rPr lang="en-US" dirty="0" smtClean="0"/>
              <a:t>a number of schools. </a:t>
            </a:r>
            <a:r>
              <a:rPr lang="en-US" sz="1400" dirty="0" smtClean="0"/>
              <a:t>%</a:t>
            </a:r>
            <a:r>
              <a:rPr lang="en-US" sz="1400" dirty="0"/>
              <a:t>REPORTS(3,3) will generate the reports for just the 3</a:t>
            </a:r>
            <a:r>
              <a:rPr lang="en-US" sz="1400" baseline="30000" dirty="0"/>
              <a:t>rd</a:t>
            </a:r>
            <a:r>
              <a:rPr lang="en-US" sz="1400" dirty="0"/>
              <a:t> school</a:t>
            </a:r>
            <a:r>
              <a:rPr lang="en-US" sz="1400" dirty="0" smtClean="0"/>
              <a:t>. %REPORTS(14,25</a:t>
            </a:r>
            <a:r>
              <a:rPr lang="en-US" sz="1400" dirty="0"/>
              <a:t>) will generate </a:t>
            </a:r>
            <a:r>
              <a:rPr lang="en-US" sz="1400" dirty="0" smtClean="0"/>
              <a:t>reports for the 14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through 25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schools</a:t>
            </a:r>
            <a:r>
              <a:rPr lang="en-US" sz="1400" dirty="0"/>
              <a:t>.</a:t>
            </a:r>
          </a:p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pPr>
              <a:defRPr/>
            </a:pPr>
            <a:fld id="{834ED231-1C9B-47DA-9E46-1732B75F7C75}" type="slidenum">
              <a:rPr lang="en-US">
                <a:solidFill>
                  <a:schemeClr val="tx1"/>
                </a:solidFill>
              </a:rPr>
              <a:pPr>
                <a:defRPr/>
              </a:pPr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91411211"/>
      </p:ext>
    </p:extLst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4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cs typeface="Arial" charset="0"/>
              </a:rPr>
              <a:t>Another Solution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39584"/>
            <a:ext cx="83058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>
                <a:effectLst/>
              </a:rPr>
              <a:t>%MACRO REPORTS (</a:t>
            </a:r>
            <a:r>
              <a:rPr lang="en-US" sz="1200" b="1" dirty="0">
                <a:effectLst/>
              </a:rPr>
              <a:t>BEGIN</a:t>
            </a:r>
            <a:r>
              <a:rPr lang="en-US" sz="1200" dirty="0">
                <a:effectLst/>
              </a:rPr>
              <a:t>, </a:t>
            </a:r>
            <a:r>
              <a:rPr lang="en-US" sz="1200" b="1" dirty="0">
                <a:effectLst/>
              </a:rPr>
              <a:t>END</a:t>
            </a:r>
            <a:r>
              <a:rPr lang="en-US" sz="1200" dirty="0">
                <a:effectLst/>
              </a:rPr>
              <a:t>);</a:t>
            </a:r>
          </a:p>
          <a:p>
            <a:pPr marL="0" indent="0">
              <a:buNone/>
            </a:pPr>
            <a:r>
              <a:rPr lang="en-US" sz="1200" dirty="0">
                <a:effectLst/>
              </a:rPr>
              <a:t>%DO </a:t>
            </a:r>
            <a:r>
              <a:rPr lang="en-US" sz="1200" b="1" dirty="0">
                <a:effectLst/>
              </a:rPr>
              <a:t>INDEX</a:t>
            </a:r>
            <a:r>
              <a:rPr lang="en-US" sz="1200" dirty="0">
                <a:effectLst/>
              </a:rPr>
              <a:t>=</a:t>
            </a:r>
            <a:r>
              <a:rPr lang="en-US" sz="1200" b="1" dirty="0">
                <a:effectLst/>
              </a:rPr>
              <a:t>&amp;BEGIN</a:t>
            </a:r>
            <a:r>
              <a:rPr lang="en-US" sz="1200" dirty="0">
                <a:effectLst/>
              </a:rPr>
              <a:t> %TO </a:t>
            </a:r>
            <a:r>
              <a:rPr lang="en-US" sz="1200" b="1" dirty="0">
                <a:effectLst/>
              </a:rPr>
              <a:t>&amp;END</a:t>
            </a:r>
            <a:r>
              <a:rPr lang="en-US" sz="1200" dirty="0">
                <a:effectLst/>
              </a:rPr>
              <a:t>;</a:t>
            </a:r>
          </a:p>
          <a:p>
            <a:pPr marL="0" indent="0">
              <a:buNone/>
            </a:pPr>
            <a:r>
              <a:rPr lang="en-US" sz="1200" dirty="0">
                <a:effectLst/>
              </a:rPr>
              <a:t>OPTIONS PAGENO=1;</a:t>
            </a:r>
          </a:p>
          <a:p>
            <a:pPr marL="0" indent="0">
              <a:buNone/>
            </a:pPr>
            <a:r>
              <a:rPr lang="en-US" sz="1200" dirty="0">
                <a:effectLst/>
              </a:rPr>
              <a:t>PROC PRINT DATA=</a:t>
            </a:r>
            <a:r>
              <a:rPr lang="en-US" sz="1200" b="1" dirty="0">
                <a:effectLst/>
              </a:rPr>
              <a:t>MASTER</a:t>
            </a:r>
            <a:r>
              <a:rPr lang="en-US" sz="1200" dirty="0">
                <a:effectLst/>
              </a:rPr>
              <a:t>; </a:t>
            </a:r>
          </a:p>
          <a:p>
            <a:pPr marL="0" indent="0">
              <a:buNone/>
            </a:pPr>
            <a:r>
              <a:rPr lang="en-US" sz="1200" dirty="0">
                <a:effectLst/>
              </a:rPr>
              <a:t>   BY SCHOOL; </a:t>
            </a:r>
          </a:p>
          <a:p>
            <a:pPr marL="0" indent="0">
              <a:buNone/>
            </a:pPr>
            <a:r>
              <a:rPr lang="en-US" sz="1200" dirty="0">
                <a:effectLst/>
              </a:rPr>
              <a:t>   VAR SSN LAST FIRST MI EXEMPT;</a:t>
            </a:r>
          </a:p>
          <a:p>
            <a:pPr marL="0" indent="0">
              <a:buNone/>
            </a:pPr>
            <a:r>
              <a:rPr lang="en-US" sz="1200" dirty="0">
                <a:effectLst/>
              </a:rPr>
              <a:t>   WHERE SCHOOL=</a:t>
            </a:r>
            <a:r>
              <a:rPr lang="en-US" sz="1200" b="1" dirty="0">
                <a:effectLst/>
              </a:rPr>
              <a:t>&amp;INDEX;</a:t>
            </a:r>
            <a:endParaRPr lang="en-US" sz="1200" dirty="0">
              <a:effectLst/>
            </a:endParaRPr>
          </a:p>
          <a:p>
            <a:pPr marL="0" indent="0">
              <a:buNone/>
            </a:pPr>
            <a:r>
              <a:rPr lang="en-US" sz="1200" dirty="0">
                <a:effectLst/>
              </a:rPr>
              <a:t>   TITLE ’Student Names and Exemption Status’;</a:t>
            </a:r>
          </a:p>
          <a:p>
            <a:pPr marL="0" indent="0">
              <a:buNone/>
            </a:pPr>
            <a:r>
              <a:rPr lang="en-US" sz="1200" dirty="0">
                <a:effectLst/>
              </a:rPr>
              <a:t>PROC MEANS DATA=</a:t>
            </a:r>
            <a:r>
              <a:rPr lang="en-US" sz="1200" b="1" dirty="0">
                <a:effectLst/>
              </a:rPr>
              <a:t>MASTER</a:t>
            </a:r>
            <a:r>
              <a:rPr lang="en-US" sz="1200" dirty="0">
                <a:effectLst/>
              </a:rPr>
              <a:t>; </a:t>
            </a:r>
          </a:p>
          <a:p>
            <a:pPr marL="0" indent="0">
              <a:buNone/>
            </a:pPr>
            <a:r>
              <a:rPr lang="en-US" sz="1200" dirty="0">
                <a:effectLst/>
              </a:rPr>
              <a:t>   BY SCHOOL; </a:t>
            </a:r>
          </a:p>
          <a:p>
            <a:pPr marL="0" indent="0">
              <a:buNone/>
            </a:pPr>
            <a:r>
              <a:rPr lang="en-US" sz="1200" dirty="0">
                <a:effectLst/>
              </a:rPr>
              <a:t>   VAR GPA;</a:t>
            </a:r>
          </a:p>
          <a:p>
            <a:pPr marL="0" indent="0">
              <a:buNone/>
            </a:pPr>
            <a:r>
              <a:rPr lang="en-US" sz="1200" dirty="0">
                <a:effectLst/>
              </a:rPr>
              <a:t>   WHERE SCHOOL=</a:t>
            </a:r>
            <a:r>
              <a:rPr lang="en-US" sz="1200" b="1" dirty="0">
                <a:effectLst/>
              </a:rPr>
              <a:t>&amp;INDEX;</a:t>
            </a:r>
            <a:endParaRPr lang="en-US" sz="1200" dirty="0">
              <a:effectLst/>
            </a:endParaRPr>
          </a:p>
          <a:p>
            <a:pPr marL="0" indent="0">
              <a:buNone/>
            </a:pPr>
            <a:r>
              <a:rPr lang="en-US" sz="1200" dirty="0">
                <a:effectLst/>
              </a:rPr>
              <a:t>   TITLE ’Average GPA’;</a:t>
            </a:r>
          </a:p>
          <a:p>
            <a:pPr marL="0" indent="0">
              <a:buNone/>
            </a:pPr>
            <a:r>
              <a:rPr lang="en-US" sz="1200" dirty="0">
                <a:effectLst/>
              </a:rPr>
              <a:t>PROC FREQ DATA=</a:t>
            </a:r>
            <a:r>
              <a:rPr lang="en-US" sz="1200" b="1" dirty="0">
                <a:effectLst/>
              </a:rPr>
              <a:t>MASTER</a:t>
            </a:r>
            <a:r>
              <a:rPr lang="en-US" sz="1200" dirty="0">
                <a:effectLst/>
              </a:rPr>
              <a:t>; </a:t>
            </a:r>
          </a:p>
          <a:p>
            <a:pPr marL="0" indent="0">
              <a:buNone/>
            </a:pPr>
            <a:r>
              <a:rPr lang="en-US" sz="1200" dirty="0">
                <a:effectLst/>
              </a:rPr>
              <a:t>   BY SCHOOL; </a:t>
            </a:r>
          </a:p>
          <a:p>
            <a:pPr marL="0" indent="0">
              <a:buNone/>
            </a:pPr>
            <a:r>
              <a:rPr lang="en-US" sz="1200" dirty="0">
                <a:effectLst/>
              </a:rPr>
              <a:t>   TABLES STANINE;</a:t>
            </a:r>
          </a:p>
          <a:p>
            <a:pPr marL="0" indent="0">
              <a:buNone/>
            </a:pPr>
            <a:r>
              <a:rPr lang="en-US" sz="1200" dirty="0">
                <a:effectLst/>
              </a:rPr>
              <a:t>   WHERE SCHOOL=</a:t>
            </a:r>
            <a:r>
              <a:rPr lang="en-US" sz="1200" b="1" dirty="0">
                <a:effectLst/>
              </a:rPr>
              <a:t>&amp;INDEX;</a:t>
            </a:r>
            <a:endParaRPr lang="en-US" sz="1200" dirty="0">
              <a:effectLst/>
            </a:endParaRPr>
          </a:p>
          <a:p>
            <a:pPr marL="0" indent="0">
              <a:buNone/>
            </a:pPr>
            <a:r>
              <a:rPr lang="en-US" sz="1200" dirty="0">
                <a:effectLst/>
              </a:rPr>
              <a:t>   TITLE ’Distribution of Reading Test </a:t>
            </a:r>
            <a:r>
              <a:rPr lang="en-US" sz="1200" dirty="0" err="1">
                <a:effectLst/>
              </a:rPr>
              <a:t>Stanines</a:t>
            </a:r>
            <a:r>
              <a:rPr lang="en-US" sz="1200" dirty="0">
                <a:effectLst/>
              </a:rPr>
              <a:t>’;</a:t>
            </a:r>
          </a:p>
          <a:p>
            <a:pPr marL="0" indent="0">
              <a:buNone/>
            </a:pPr>
            <a:r>
              <a:rPr lang="en-US" sz="1200" dirty="0">
                <a:effectLst/>
              </a:rPr>
              <a:t>%END;</a:t>
            </a:r>
          </a:p>
          <a:p>
            <a:pPr marL="0" indent="0">
              <a:buNone/>
            </a:pPr>
            <a:r>
              <a:rPr lang="en-US" sz="1200" dirty="0">
                <a:effectLst/>
              </a:rPr>
              <a:t>%MEND REPORTS</a:t>
            </a:r>
            <a:r>
              <a:rPr lang="en-US" sz="1200" dirty="0" smtClean="0">
                <a:effectLst/>
              </a:rPr>
              <a:t>;</a:t>
            </a:r>
          </a:p>
          <a:p>
            <a:pPr marL="0" indent="0">
              <a:buNone/>
            </a:pPr>
            <a:endParaRPr lang="en-US" sz="1200" dirty="0">
              <a:effectLst/>
            </a:endParaRPr>
          </a:p>
          <a:p>
            <a:pPr marL="0" indent="0">
              <a:buNone/>
            </a:pPr>
            <a:r>
              <a:rPr lang="en-US" sz="1200" dirty="0" smtClean="0">
                <a:effectLst/>
              </a:rPr>
              <a:t>%REPORTS (1,50)</a:t>
            </a:r>
            <a:endParaRPr lang="en-US" sz="1200" dirty="0">
              <a:effectLst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600" dirty="0" smtClean="0">
              <a:latin typeface="Courier New" pitchFamily="49" charset="0"/>
              <a:cs typeface="Courier New" pitchFamily="49" charset="0"/>
            </a:endParaRPr>
          </a:p>
          <a:p>
            <a:pPr marL="0" indent="401638" eaLnBrk="1" hangingPunct="1">
              <a:lnSpc>
                <a:spcPct val="90000"/>
              </a:lnSpc>
              <a:buFontTx/>
              <a:buNone/>
            </a:pPr>
            <a:endParaRPr lang="en-US" sz="36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105400" y="1447800"/>
            <a:ext cx="3276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WHERE statement </a:t>
            </a:r>
            <a:r>
              <a:rPr lang="en-US" dirty="0" smtClean="0"/>
              <a:t>was used </a:t>
            </a:r>
            <a:r>
              <a:rPr lang="en-US" dirty="0"/>
              <a:t>so that the only data set needed for the procedures is MASTER.</a:t>
            </a:r>
          </a:p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pPr>
              <a:defRPr/>
            </a:pPr>
            <a:fld id="{834ED231-1C9B-47DA-9E46-1732B75F7C75}" type="slidenum">
              <a:rPr lang="en-US">
                <a:solidFill>
                  <a:schemeClr val="tx1"/>
                </a:solidFill>
              </a:rPr>
              <a:pPr>
                <a:defRPr/>
              </a:p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47013774"/>
      </p:ext>
    </p:extLst>
  </p:cSld>
  <p:clrMapOvr>
    <a:masterClrMapping/>
  </p:clrMapOvr>
  <p:transition spd="med">
    <p:dissolve/>
  </p:transition>
</p:sld>
</file>

<file path=ppt/theme/theme1.xml><?xml version="1.0" encoding="utf-8"?>
<a:theme xmlns:a="http://schemas.openxmlformats.org/drawingml/2006/main" name="Slit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598</Words>
  <Application>Microsoft Macintosh PowerPoint</Application>
  <PresentationFormat>On-screen Show (4:3)</PresentationFormat>
  <Paragraphs>75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Slit</vt:lpstr>
      <vt:lpstr>Slide 1</vt:lpstr>
      <vt:lpstr>Slide 2</vt:lpstr>
      <vt:lpstr>Example</vt:lpstr>
      <vt:lpstr>Slide 4</vt:lpstr>
      <vt:lpstr>A Solution</vt:lpstr>
      <vt:lpstr>Another Solution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</dc:title>
  <dc:creator> </dc:creator>
  <cp:lastModifiedBy>John Grego</cp:lastModifiedBy>
  <cp:revision>50</cp:revision>
  <cp:lastPrinted>2012-01-19T23:07:51Z</cp:lastPrinted>
  <dcterms:created xsi:type="dcterms:W3CDTF">2012-02-29T16:20:31Z</dcterms:created>
  <dcterms:modified xsi:type="dcterms:W3CDTF">2012-02-29T16:23:35Z</dcterms:modified>
</cp:coreProperties>
</file>