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58" r:id="rId2"/>
    <p:sldId id="318" r:id="rId3"/>
    <p:sldId id="319" r:id="rId4"/>
    <p:sldId id="320" r:id="rId5"/>
    <p:sldId id="321" r:id="rId6"/>
    <p:sldId id="299" r:id="rId7"/>
    <p:sldId id="306" r:id="rId8"/>
    <p:sldId id="304" r:id="rId9"/>
    <p:sldId id="302" r:id="rId10"/>
    <p:sldId id="300" r:id="rId11"/>
    <p:sldId id="301" r:id="rId12"/>
    <p:sldId id="305" r:id="rId13"/>
    <p:sldId id="314" r:id="rId14"/>
    <p:sldId id="315" r:id="rId15"/>
    <p:sldId id="307" r:id="rId16"/>
    <p:sldId id="308" r:id="rId17"/>
    <p:sldId id="313" r:id="rId18"/>
    <p:sldId id="309" r:id="rId19"/>
    <p:sldId id="310" r:id="rId20"/>
    <p:sldId id="311" r:id="rId21"/>
    <p:sldId id="316" r:id="rId22"/>
    <p:sldId id="317" r:id="rId23"/>
    <p:sldId id="312" r:id="rId24"/>
    <p:sldId id="322" r:id="rId25"/>
    <p:sldId id="32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186">
              <a:defRPr sz="1200"/>
            </a:lvl1pPr>
          </a:lstStyle>
          <a:p>
            <a:pPr>
              <a:defRPr/>
            </a:pPr>
            <a:endParaRPr lang="en-US"/>
          </a:p>
        </p:txBody>
      </p:sp>
      <p:sp>
        <p:nvSpPr>
          <p:cNvPr id="46083"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186">
              <a:defRPr sz="1200"/>
            </a:lvl1pPr>
          </a:lstStyle>
          <a:p>
            <a:pPr>
              <a:defRPr/>
            </a:pPr>
            <a:fld id="{796B0E4C-16BD-4733-BBA4-B0AEC75517AD}" type="datetimeFigureOut">
              <a:rPr lang="en-US"/>
              <a:pPr>
                <a:defRPr/>
              </a:pPr>
              <a:t>12/16/2020</a:t>
            </a:fld>
            <a:endParaRPr lang="en-US"/>
          </a:p>
        </p:txBody>
      </p:sp>
      <p:sp>
        <p:nvSpPr>
          <p:cNvPr id="46084" name="Rectangle 4"/>
          <p:cNvSpPr>
            <a:spLocks noGrp="1" noChangeArrowheads="1"/>
          </p:cNvSpPr>
          <p:nvPr>
            <p:ph type="ftr" sz="quarter" idx="2"/>
          </p:nvPr>
        </p:nvSpPr>
        <p:spPr bwMode="auto">
          <a:xfrm>
            <a:off x="0" y="8686800"/>
            <a:ext cx="2971800" cy="455613"/>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186">
              <a:defRPr sz="1200"/>
            </a:lvl1pPr>
          </a:lstStyle>
          <a:p>
            <a:pPr>
              <a:defRPr/>
            </a:pPr>
            <a:endParaRPr lang="en-US"/>
          </a:p>
        </p:txBody>
      </p:sp>
      <p:sp>
        <p:nvSpPr>
          <p:cNvPr id="46085" name="Rectangle 5"/>
          <p:cNvSpPr>
            <a:spLocks noGrp="1" noChangeArrowheads="1"/>
          </p:cNvSpPr>
          <p:nvPr>
            <p:ph type="sldNum" sz="quarter" idx="3"/>
          </p:nvPr>
        </p:nvSpPr>
        <p:spPr bwMode="auto">
          <a:xfrm>
            <a:off x="3884613" y="8686800"/>
            <a:ext cx="2971800" cy="455613"/>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186">
              <a:defRPr sz="1200"/>
            </a:lvl1pPr>
          </a:lstStyle>
          <a:p>
            <a:pPr>
              <a:defRPr/>
            </a:pPr>
            <a:fld id="{15D43CA2-FBDE-4A12-B85D-B5AF30DCDB0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9034EEFB-1D64-4BC1-91AD-BD6D655FE5C2}"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5D2B9502-ECD2-44B7-A40C-D5E0F259F989}"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4B9575E-8944-4065-926F-B0FAC2361F87}"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FBFF575-2860-4EFB-A035-80A2A3E4DB76}"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AF2E4E0-6659-498C-83EF-D3D1DF53B382}"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925A86C-63F8-4CCD-8C91-FC59D992FC37}"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ADA6E0F3-C385-40C4-ADD1-C6FE4CF2565D}"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01C102D-DC5E-410F-9FD4-3AB7E46A4904}"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4C8A4EA-F44B-4725-80E9-455EB6293F92}"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A8195B21-1698-424E-891D-502FDFA9ED14}"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1EFF09B-8E85-4490-81BD-640D39F34806}"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A691FD3-CD04-4605-A666-B55B84BD2D48}"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027A4B4-9B91-4B98-A73B-315586269954}"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B2201F4-958F-4AAD-8911-12629C5F9A4A}"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84B6B9C-C660-4595-83DB-CA18BD78D146}"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B34D9F51-87AD-4A59-BDB3-F331216A66E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950"/>
            <a:ext cx="6324600" cy="2743200"/>
          </a:xfrm>
        </p:spPr>
        <p:txBody>
          <a:bodyPr/>
          <a:lstStyle/>
          <a:p>
            <a:pPr>
              <a:defRPr/>
            </a:pPr>
            <a:r>
              <a:rPr lang="en-US" sz="4800" b="1" dirty="0">
                <a:latin typeface="Arial Unicode MS" pitchFamily="34" charset="-128"/>
              </a:rPr>
              <a:t>Chapters 11 &amp; 12: </a:t>
            </a:r>
          </a:p>
          <a:p>
            <a:pPr>
              <a:defRPr/>
            </a:pPr>
            <a:r>
              <a:rPr lang="en-US" sz="4800" b="1" dirty="0">
                <a:latin typeface="Arial Unicode MS" pitchFamily="34" charset="-128"/>
              </a:rPr>
              <a:t>Arrays, PROC TRANSPOSE, and Hash Objects</a:t>
            </a:r>
          </a:p>
        </p:txBody>
      </p:sp>
      <p:sp>
        <p:nvSpPr>
          <p:cNvPr id="5" name="Slide Number Placeholder 4"/>
          <p:cNvSpPr>
            <a:spLocks noGrp="1"/>
          </p:cNvSpPr>
          <p:nvPr>
            <p:ph type="sldNum" sz="quarter" idx="12"/>
          </p:nvPr>
        </p:nvSpPr>
        <p:spPr/>
        <p:txBody>
          <a:bodyPr/>
          <a:lstStyle/>
          <a:p>
            <a:pPr>
              <a:defRPr/>
            </a:pPr>
            <a:fld id="{940A56BF-F315-4B49-9F66-1BF0B174ED5F}" type="slidenum">
              <a:rPr lang="en-US">
                <a:solidFill>
                  <a:schemeClr val="tx1"/>
                </a:solidFill>
              </a:rPr>
              <a:pPr>
                <a:defRPr/>
              </a:pPr>
              <a:t>1</a:t>
            </a:fld>
            <a:endParaRPr lang="en-US">
              <a:solidFill>
                <a:schemeClr val="tx1"/>
              </a:solidFill>
            </a:endParaRPr>
          </a:p>
        </p:txBody>
      </p:sp>
      <p:sp>
        <p:nvSpPr>
          <p:cNvPr id="18435"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a:solidFill>
                  <a:schemeClr val="tx2"/>
                </a:solidFill>
                <a:latin typeface="Arial Unicode MS" pitchFamily="34" charset="-128"/>
              </a:rPr>
              <a:t>STAT 541</a:t>
            </a:r>
          </a:p>
          <a:p>
            <a:pPr algn="ctr"/>
            <a:endParaRPr lang="en-US" sz="4400">
              <a:solidFill>
                <a:schemeClr val="tx2"/>
              </a:solidFill>
              <a:latin typeface="Arial Unicode MS" pitchFamily="34" charset="-128"/>
            </a:endParaRPr>
          </a:p>
        </p:txBody>
      </p:sp>
      <p:sp>
        <p:nvSpPr>
          <p:cNvPr id="7" name="Footer Placeholder 3"/>
          <p:cNvSpPr txBox="1">
            <a:spLocks/>
          </p:cNvSpPr>
          <p:nvPr/>
        </p:nvSpPr>
        <p:spPr bwMode="auto">
          <a:xfrm>
            <a:off x="457200" y="6248400"/>
            <a:ext cx="7162800" cy="457200"/>
          </a:xfrm>
          <a:prstGeom prst="rect">
            <a:avLst/>
          </a:prstGeom>
          <a:noFill/>
          <a:ln w="9525">
            <a:noFill/>
            <a:miter lim="800000"/>
            <a:headEnd/>
            <a:tailEnd/>
          </a:ln>
          <a:effectLst/>
        </p:spPr>
        <p:txBody>
          <a:bodyPr anchor="b"/>
          <a:lstStyle/>
          <a:p>
            <a:pPr eaLnBrk="0" hangingPunct="0">
              <a:spcBef>
                <a:spcPct val="50000"/>
              </a:spcBef>
              <a:defRPr/>
            </a:pPr>
            <a:r>
              <a:rPr lang="en-US" sz="1200" dirty="0">
                <a:solidFill>
                  <a:srgbClr val="FFFF00"/>
                </a:solidFill>
                <a:effectLst>
                  <a:outerShdw blurRad="38100" dist="38100" dir="2700000" algn="tl">
                    <a:srgbClr val="000000"/>
                  </a:outerShdw>
                </a:effectLst>
              </a:rPr>
              <a:t>©Spring 2012 Imelda Go, John Grego, Jennifer </a:t>
            </a:r>
            <a:r>
              <a:rPr lang="en-US" sz="1200" dirty="0" err="1">
                <a:solidFill>
                  <a:srgbClr val="FFFF00"/>
                </a:solidFill>
                <a:effectLst>
                  <a:outerShdw blurRad="38100" dist="38100" dir="2700000" algn="tl">
                    <a:srgbClr val="000000"/>
                  </a:outerShdw>
                </a:effectLst>
              </a:rPr>
              <a:t>Lasecki</a:t>
            </a:r>
            <a:r>
              <a:rPr lang="en-US" sz="1200" dirty="0">
                <a:solidFill>
                  <a:srgbClr val="FFFF00"/>
                </a:solidFill>
                <a:effectLst>
                  <a:outerShdw blurRad="38100" dist="38100" dir="2700000" algn="tl">
                    <a:srgbClr val="000000"/>
                  </a:outerShdw>
                </a:effectLst>
              </a:rPr>
              <a:t> and the University of South Carolina</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BA9FEA3-3711-4BEE-AED0-75D6EABD0AEA}" type="slidenum">
              <a:rPr lang="en-US">
                <a:solidFill>
                  <a:srgbClr val="FFFF00"/>
                </a:solidFill>
              </a:rPr>
              <a:pPr>
                <a:defRPr/>
              </a:pPr>
              <a:t>10</a:t>
            </a:fld>
            <a:endParaRPr lang="en-US">
              <a:solidFill>
                <a:srgbClr val="FFFF00"/>
              </a:solidFill>
            </a:endParaRPr>
          </a:p>
        </p:txBody>
      </p:sp>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r>
              <a:rPr lang="en-US" sz="4000" b="1" dirty="0">
                <a:solidFill>
                  <a:srgbClr val="FFFFFF"/>
                </a:solidFill>
                <a:latin typeface="Arial Unicode MS" pitchFamily="34" charset="-128"/>
              </a:rPr>
              <a:t>Scoring Example with </a:t>
            </a:r>
            <a:br>
              <a:rPr lang="en-US" sz="4000" b="1" dirty="0">
                <a:solidFill>
                  <a:srgbClr val="FFFFFF"/>
                </a:solidFill>
                <a:latin typeface="Arial Unicode MS" pitchFamily="34" charset="-128"/>
              </a:rPr>
            </a:br>
            <a:r>
              <a:rPr lang="en-US" sz="4000" b="1" dirty="0">
                <a:solidFill>
                  <a:srgbClr val="FFFFFF"/>
                </a:solidFill>
                <a:latin typeface="Arial Unicode MS" pitchFamily="34" charset="-128"/>
              </a:rPr>
              <a:t>2-Dimensional SAS Array</a:t>
            </a:r>
          </a:p>
          <a:p>
            <a:pPr marL="609600" indent="-609600">
              <a:buFont typeface="Wingdings" pitchFamily="2" charset="2"/>
              <a:buNone/>
              <a:defRPr/>
            </a:pPr>
            <a:endParaRPr lang="en-US" sz="4000" dirty="0">
              <a:latin typeface="Arial Unicode MS" pitchFamily="34" charset="-128"/>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2800" dirty="0">
              <a:effectLst/>
            </a:endParaRPr>
          </a:p>
          <a:p>
            <a:pPr marL="0" indent="0">
              <a:buFont typeface="Wingdings" pitchFamily="2" charset="2"/>
              <a:buNone/>
              <a:defRPr/>
            </a:pPr>
            <a:r>
              <a:rPr lang="en-US" sz="2400" dirty="0">
                <a:effectLst/>
              </a:rPr>
              <a:t>data one;</a:t>
            </a:r>
          </a:p>
          <a:p>
            <a:pPr marL="0" indent="0">
              <a:buFont typeface="Wingdings" pitchFamily="2" charset="2"/>
              <a:buNone/>
              <a:defRPr/>
            </a:pPr>
            <a:r>
              <a:rPr lang="en-US" sz="2400" dirty="0">
                <a:effectLst/>
              </a:rPr>
              <a:t>input age score;</a:t>
            </a:r>
          </a:p>
          <a:p>
            <a:pPr marL="0" indent="0">
              <a:buFont typeface="Wingdings" pitchFamily="2" charset="2"/>
              <a:buNone/>
              <a:defRPr/>
            </a:pPr>
            <a:r>
              <a:rPr lang="en-US" sz="2400" dirty="0">
                <a:effectLst/>
              </a:rPr>
              <a:t>array answer {13:15,1:5} _temporary_</a:t>
            </a:r>
          </a:p>
          <a:p>
            <a:pPr marL="0" indent="0">
              <a:buFont typeface="Wingdings" pitchFamily="2" charset="2"/>
              <a:buNone/>
              <a:defRPr/>
            </a:pPr>
            <a:r>
              <a:rPr lang="en-US" sz="2400" dirty="0">
                <a:effectLst/>
              </a:rPr>
              <a:t>        (4 5 5 5 5</a:t>
            </a:r>
          </a:p>
          <a:p>
            <a:pPr marL="0" indent="0">
              <a:buFont typeface="Wingdings" pitchFamily="2" charset="2"/>
              <a:buNone/>
              <a:defRPr/>
            </a:pPr>
            <a:r>
              <a:rPr lang="en-US" sz="2400" dirty="0">
                <a:effectLst/>
              </a:rPr>
              <a:t>         3 4 5 5 5</a:t>
            </a:r>
          </a:p>
          <a:p>
            <a:pPr marL="0" indent="0">
              <a:buFont typeface="Wingdings" pitchFamily="2" charset="2"/>
              <a:buNone/>
              <a:defRPr/>
            </a:pPr>
            <a:r>
              <a:rPr lang="en-US" sz="2400" dirty="0">
                <a:effectLst/>
              </a:rPr>
              <a:t>         2 3 4 5 5);</a:t>
            </a:r>
          </a:p>
          <a:p>
            <a:pPr marL="0" indent="0">
              <a:buFont typeface="Wingdings" pitchFamily="2" charset="2"/>
              <a:buNone/>
              <a:defRPr/>
            </a:pPr>
            <a:r>
              <a:rPr lang="en-US" sz="2400" dirty="0">
                <a:effectLst/>
              </a:rPr>
              <a:t>adjusted = answer(</a:t>
            </a:r>
            <a:r>
              <a:rPr lang="en-US" sz="2400" dirty="0" err="1">
                <a:effectLst/>
              </a:rPr>
              <a:t>age,score</a:t>
            </a:r>
            <a:r>
              <a:rPr lang="en-US" sz="2400" dirty="0">
                <a:effectLst/>
              </a:rPr>
              <a:t>);</a:t>
            </a:r>
          </a:p>
          <a:p>
            <a:pPr marL="609600" indent="-609600">
              <a:buFontTx/>
              <a:buNone/>
              <a:defRPr/>
            </a:pPr>
            <a:endParaRPr lang="en-US" sz="600" dirty="0">
              <a:solidFill>
                <a:schemeClr val="hlink"/>
              </a:solidFill>
              <a:latin typeface="Arial Unicode MS" pitchFamily="34" charset="-128"/>
            </a:endParaRPr>
          </a:p>
        </p:txBody>
      </p:sp>
      <p:graphicFrame>
        <p:nvGraphicFramePr>
          <p:cNvPr id="2" name="Table 1"/>
          <p:cNvGraphicFramePr>
            <a:graphicFrameLocks noGrp="1"/>
          </p:cNvGraphicFramePr>
          <p:nvPr/>
        </p:nvGraphicFramePr>
        <p:xfrm>
          <a:off x="725488" y="1685925"/>
          <a:ext cx="7813675" cy="1863725"/>
        </p:xfrm>
        <a:graphic>
          <a:graphicData uri="http://schemas.openxmlformats.org/drawingml/2006/table">
            <a:tbl>
              <a:tblPr>
                <a:tableStyleId>{5C22544A-7EE6-4342-B048-85BDC9FD1C3A}</a:tableStyleId>
              </a:tblPr>
              <a:tblGrid>
                <a:gridCol w="3991674">
                  <a:extLst>
                    <a:ext uri="{9D8B030D-6E8A-4147-A177-3AD203B41FA5}">
                      <a16:colId xmlns:a16="http://schemas.microsoft.com/office/drawing/2014/main" val="20000"/>
                    </a:ext>
                  </a:extLst>
                </a:gridCol>
                <a:gridCol w="1272223">
                  <a:extLst>
                    <a:ext uri="{9D8B030D-6E8A-4147-A177-3AD203B41FA5}">
                      <a16:colId xmlns:a16="http://schemas.microsoft.com/office/drawing/2014/main" val="20001"/>
                    </a:ext>
                  </a:extLst>
                </a:gridCol>
                <a:gridCol w="509319">
                  <a:extLst>
                    <a:ext uri="{9D8B030D-6E8A-4147-A177-3AD203B41FA5}">
                      <a16:colId xmlns:a16="http://schemas.microsoft.com/office/drawing/2014/main" val="20002"/>
                    </a:ext>
                  </a:extLst>
                </a:gridCol>
                <a:gridCol w="527778">
                  <a:extLst>
                    <a:ext uri="{9D8B030D-6E8A-4147-A177-3AD203B41FA5}">
                      <a16:colId xmlns:a16="http://schemas.microsoft.com/office/drawing/2014/main" val="20003"/>
                    </a:ext>
                  </a:extLst>
                </a:gridCol>
                <a:gridCol w="528618">
                  <a:extLst>
                    <a:ext uri="{9D8B030D-6E8A-4147-A177-3AD203B41FA5}">
                      <a16:colId xmlns:a16="http://schemas.microsoft.com/office/drawing/2014/main" val="20004"/>
                    </a:ext>
                  </a:extLst>
                </a:gridCol>
                <a:gridCol w="528618">
                  <a:extLst>
                    <a:ext uri="{9D8B030D-6E8A-4147-A177-3AD203B41FA5}">
                      <a16:colId xmlns:a16="http://schemas.microsoft.com/office/drawing/2014/main" val="20005"/>
                    </a:ext>
                  </a:extLst>
                </a:gridCol>
                <a:gridCol w="454779">
                  <a:extLst>
                    <a:ext uri="{9D8B030D-6E8A-4147-A177-3AD203B41FA5}">
                      <a16:colId xmlns:a16="http://schemas.microsoft.com/office/drawing/2014/main" val="20006"/>
                    </a:ext>
                  </a:extLst>
                </a:gridCol>
              </a:tblGrid>
              <a:tr h="421337">
                <a:tc>
                  <a:txBody>
                    <a:bodyPr/>
                    <a:lstStyle/>
                    <a:p>
                      <a:pPr marL="0" marR="0" algn="l">
                        <a:spcBef>
                          <a:spcPts val="0"/>
                        </a:spcBef>
                        <a:spcAft>
                          <a:spcPts val="0"/>
                        </a:spcAft>
                        <a:tabLst>
                          <a:tab pos="228600" algn="l"/>
                          <a:tab pos="457200" algn="l"/>
                        </a:tabLst>
                      </a:pPr>
                      <a:r>
                        <a:rPr lang="en-US" sz="2000" dirty="0">
                          <a:effectLst/>
                        </a:rPr>
                        <a:t> </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a:effectLst/>
                        </a:rPr>
                        <a:t>Adjusted</a:t>
                      </a:r>
                      <a:br>
                        <a:rPr lang="en-US" sz="2000" dirty="0">
                          <a:effectLst/>
                        </a:rPr>
                      </a:br>
                      <a:r>
                        <a:rPr lang="en-US" sz="2000" dirty="0">
                          <a:effectLst/>
                        </a:rPr>
                        <a:t>Score</a:t>
                      </a:r>
                      <a:endParaRPr lang="en-US" sz="1000" b="1" dirty="0">
                        <a:effectLst/>
                        <a:latin typeface="Times New Roman"/>
                        <a:cs typeface="Times New Roman"/>
                      </a:endParaRPr>
                    </a:p>
                  </a:txBody>
                  <a:tcPr marL="68580" marR="68580" marT="0" marB="0">
                    <a:solidFill>
                      <a:schemeClr val="accent2"/>
                    </a:solidFill>
                  </a:tcPr>
                </a:tc>
                <a:tc gridSpan="5">
                  <a:txBody>
                    <a:bodyPr/>
                    <a:lstStyle/>
                    <a:p>
                      <a:pPr marL="0" marR="0" algn="ctr">
                        <a:spcBef>
                          <a:spcPts val="0"/>
                        </a:spcBef>
                        <a:spcAft>
                          <a:spcPts val="0"/>
                        </a:spcAft>
                        <a:tabLst>
                          <a:tab pos="228600" algn="l"/>
                          <a:tab pos="457200" algn="l"/>
                        </a:tabLst>
                      </a:pPr>
                      <a:r>
                        <a:rPr lang="en-US" sz="2000">
                          <a:effectLst/>
                        </a:rPr>
                        <a:t>Raw Score on a Test</a:t>
                      </a:r>
                      <a:endParaRPr lang="en-US" sz="1000" b="1">
                        <a:effectLst/>
                        <a:latin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3766">
                <a:tc>
                  <a:txBody>
                    <a:bodyPr/>
                    <a:lstStyle/>
                    <a:p>
                      <a:pPr marL="0" marR="0" algn="l">
                        <a:spcBef>
                          <a:spcPts val="0"/>
                        </a:spcBef>
                        <a:spcAft>
                          <a:spcPts val="0"/>
                        </a:spcAft>
                        <a:tabLst>
                          <a:tab pos="228600" algn="l"/>
                          <a:tab pos="457200" algn="l"/>
                        </a:tabLst>
                      </a:pPr>
                      <a:r>
                        <a:rPr lang="en-US" sz="2000" dirty="0">
                          <a:effectLst/>
                        </a:rPr>
                        <a:t>Rule for Obtaining Adjusted Score</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Age</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a:effectLst/>
                        </a:rPr>
                        <a:t>1</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2</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4</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5</a:t>
                      </a:r>
                      <a:endParaRPr lang="en-US" sz="1000" b="1">
                        <a:effectLst/>
                        <a:latin typeface="Times New Roman"/>
                        <a:cs typeface="Times New Roman"/>
                      </a:endParaRPr>
                    </a:p>
                  </a:txBody>
                  <a:tcPr marL="68580" marR="68580" marT="0" marB="0"/>
                </a:tc>
                <a:extLst>
                  <a:ext uri="{0D108BD9-81ED-4DB2-BD59-A6C34878D82A}">
                    <a16:rowId xmlns:a16="http://schemas.microsoft.com/office/drawing/2014/main" val="10001"/>
                  </a:ext>
                </a:extLst>
              </a:tr>
              <a:tr h="313766">
                <a:tc>
                  <a:txBody>
                    <a:bodyPr/>
                    <a:lstStyle/>
                    <a:p>
                      <a:pPr marL="0" marR="0" algn="l">
                        <a:spcBef>
                          <a:spcPts val="0"/>
                        </a:spcBef>
                        <a:spcAft>
                          <a:spcPts val="0"/>
                        </a:spcAft>
                        <a:tabLst>
                          <a:tab pos="228600" algn="l"/>
                          <a:tab pos="457200" algn="l"/>
                        </a:tabLst>
                      </a:pPr>
                      <a:r>
                        <a:rPr lang="en-US" sz="2000">
                          <a:effectLst/>
                        </a:rPr>
                        <a:t>raw score + 3 (not to exceed 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13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a:effectLst/>
                        </a:rPr>
                        <a:t>5</a:t>
                      </a:r>
                      <a:endParaRPr lang="en-US" sz="1000" b="1">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2"/>
                  </a:ext>
                </a:extLst>
              </a:tr>
              <a:tr h="313766">
                <a:tc>
                  <a:txBody>
                    <a:bodyPr/>
                    <a:lstStyle/>
                    <a:p>
                      <a:pPr marL="0" marR="0" algn="l">
                        <a:spcBef>
                          <a:spcPts val="0"/>
                        </a:spcBef>
                        <a:spcAft>
                          <a:spcPts val="0"/>
                        </a:spcAft>
                        <a:tabLst>
                          <a:tab pos="228600" algn="l"/>
                          <a:tab pos="457200" algn="l"/>
                        </a:tabLst>
                      </a:pPr>
                      <a:r>
                        <a:rPr lang="en-US" sz="2000">
                          <a:effectLst/>
                        </a:rPr>
                        <a:t>raw score +2 (not to exceed 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14</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3</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3"/>
                  </a:ext>
                </a:extLst>
              </a:tr>
              <a:tr h="313766">
                <a:tc>
                  <a:txBody>
                    <a:bodyPr/>
                    <a:lstStyle/>
                    <a:p>
                      <a:pPr marL="0" marR="0" algn="l">
                        <a:spcBef>
                          <a:spcPts val="0"/>
                        </a:spcBef>
                        <a:spcAft>
                          <a:spcPts val="0"/>
                        </a:spcAft>
                        <a:tabLst>
                          <a:tab pos="228600" algn="l"/>
                          <a:tab pos="457200" algn="l"/>
                        </a:tabLst>
                      </a:pPr>
                      <a:r>
                        <a:rPr lang="en-US" sz="2000">
                          <a:effectLst/>
                        </a:rPr>
                        <a:t>raw score + 1 (not to exceed 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15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2</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a:effectLst/>
                        </a:rPr>
                        <a:t>3</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4"/>
                  </a:ext>
                </a:extLst>
              </a:tr>
            </a:tbl>
          </a:graphicData>
        </a:graphic>
      </p:graphicFrame>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4267200" y="1685925"/>
            <a:ext cx="4572000" cy="4876800"/>
          </a:xfrm>
        </p:spPr>
        <p:txBody>
          <a:bodyPr/>
          <a:lstStyle/>
          <a:p>
            <a:pPr algn="l">
              <a:defRPr/>
            </a:pPr>
            <a:r>
              <a:rPr lang="en-US" sz="1800" dirty="0" err="1">
                <a:solidFill>
                  <a:srgbClr val="FFFF00"/>
                </a:solidFill>
              </a:rPr>
              <a:t>proc</a:t>
            </a:r>
            <a:r>
              <a:rPr lang="en-US" sz="1800" dirty="0">
                <a:solidFill>
                  <a:srgbClr val="FFFF00"/>
                </a:solidFill>
              </a:rPr>
              <a:t> format;</a:t>
            </a:r>
          </a:p>
          <a:p>
            <a:pPr algn="l">
              <a:defRPr/>
            </a:pPr>
            <a:r>
              <a:rPr lang="nl-NL" sz="1800" dirty="0">
                <a:solidFill>
                  <a:srgbClr val="FFFF00"/>
                </a:solidFill>
              </a:rPr>
              <a:t>invalue gender 'F'=1 'M'=2; </a:t>
            </a:r>
          </a:p>
          <a:p>
            <a:pPr algn="l">
              <a:defRPr/>
            </a:pPr>
            <a:r>
              <a:rPr lang="en-US" sz="1800" dirty="0" err="1">
                <a:solidFill>
                  <a:srgbClr val="FFFF00"/>
                </a:solidFill>
              </a:rPr>
              <a:t>invalue</a:t>
            </a:r>
            <a:r>
              <a:rPr lang="en-US" sz="1800" dirty="0">
                <a:solidFill>
                  <a:srgbClr val="FFFF00"/>
                </a:solidFill>
              </a:rPr>
              <a:t> age 12.5=1 13.0=2 13.5=3;</a:t>
            </a:r>
          </a:p>
          <a:p>
            <a:pPr algn="l">
              <a:defRPr/>
            </a:pPr>
            <a:endParaRPr lang="en-US" sz="1800" dirty="0">
              <a:solidFill>
                <a:srgbClr val="FFFF00"/>
              </a:solidFill>
            </a:endParaRPr>
          </a:p>
          <a:p>
            <a:pPr algn="l">
              <a:defRPr/>
            </a:pPr>
            <a:r>
              <a:rPr lang="en-US" sz="1800" dirty="0">
                <a:solidFill>
                  <a:srgbClr val="FFFF00"/>
                </a:solidFill>
              </a:rPr>
              <a:t>data one;</a:t>
            </a:r>
          </a:p>
          <a:p>
            <a:pPr algn="l">
              <a:defRPr/>
            </a:pPr>
            <a:r>
              <a:rPr lang="en-US" sz="1800" dirty="0">
                <a:solidFill>
                  <a:srgbClr val="FFFF00"/>
                </a:solidFill>
              </a:rPr>
              <a:t>set </a:t>
            </a:r>
            <a:r>
              <a:rPr lang="en-US" sz="1800" dirty="0" err="1">
                <a:solidFill>
                  <a:srgbClr val="FFFF00"/>
                </a:solidFill>
              </a:rPr>
              <a:t>inputdata</a:t>
            </a:r>
            <a:r>
              <a:rPr lang="en-US" sz="1800" dirty="0">
                <a:solidFill>
                  <a:srgbClr val="FFFF00"/>
                </a:solidFill>
              </a:rPr>
              <a:t>;</a:t>
            </a:r>
          </a:p>
          <a:p>
            <a:pPr algn="l">
              <a:defRPr/>
            </a:pPr>
            <a:r>
              <a:rPr lang="en-US" sz="1800" dirty="0">
                <a:solidFill>
                  <a:srgbClr val="FFFF00"/>
                </a:solidFill>
              </a:rPr>
              <a:t>array answer {1:2,0:3,0:6} _temporary_</a:t>
            </a:r>
          </a:p>
          <a:p>
            <a:pPr algn="l">
              <a:defRPr/>
            </a:pPr>
            <a:r>
              <a:rPr lang="en-US" sz="1800" dirty="0">
                <a:solidFill>
                  <a:srgbClr val="FFFF00"/>
                </a:solidFill>
              </a:rPr>
              <a:t>        (1    1 2 3 4 5 .</a:t>
            </a:r>
          </a:p>
          <a:p>
            <a:pPr algn="l">
              <a:defRPr/>
            </a:pPr>
            <a:r>
              <a:rPr lang="en-US" sz="1800" dirty="0">
                <a:solidFill>
                  <a:srgbClr val="FFFF00"/>
                </a:solidFill>
              </a:rPr>
              <a:t>         1    4 4 5 5 5 12.5</a:t>
            </a:r>
          </a:p>
          <a:p>
            <a:pPr algn="l">
              <a:defRPr/>
            </a:pPr>
            <a:r>
              <a:rPr lang="en-US" sz="1800" dirty="0">
                <a:solidFill>
                  <a:srgbClr val="FFFF00"/>
                </a:solidFill>
              </a:rPr>
              <a:t>         1    3 4 4 5 5 13.0</a:t>
            </a:r>
          </a:p>
          <a:p>
            <a:pPr algn="l">
              <a:defRPr/>
            </a:pPr>
            <a:r>
              <a:rPr lang="en-US" sz="1800" dirty="0">
                <a:solidFill>
                  <a:srgbClr val="FFFF00"/>
                </a:solidFill>
              </a:rPr>
              <a:t>         1    2 3 4 4 5 13.5</a:t>
            </a:r>
          </a:p>
          <a:p>
            <a:pPr algn="l">
              <a:defRPr/>
            </a:pPr>
            <a:r>
              <a:rPr lang="en-US" sz="1800" dirty="0">
                <a:solidFill>
                  <a:srgbClr val="FFFF00"/>
                </a:solidFill>
              </a:rPr>
              <a:t>         2    1 2 3 4 5 .</a:t>
            </a:r>
          </a:p>
          <a:p>
            <a:pPr algn="l">
              <a:defRPr/>
            </a:pPr>
            <a:r>
              <a:rPr lang="en-US" sz="1800" dirty="0">
                <a:solidFill>
                  <a:srgbClr val="FFFF00"/>
                </a:solidFill>
              </a:rPr>
              <a:t>         2    4 5 5 5 5 12.5</a:t>
            </a:r>
          </a:p>
          <a:p>
            <a:pPr algn="l">
              <a:defRPr/>
            </a:pPr>
            <a:r>
              <a:rPr lang="en-US" sz="1800" dirty="0">
                <a:solidFill>
                  <a:srgbClr val="FFFF00"/>
                </a:solidFill>
              </a:rPr>
              <a:t>         2    3 4 5 5 5 13.0</a:t>
            </a:r>
          </a:p>
          <a:p>
            <a:pPr algn="l">
              <a:defRPr/>
            </a:pPr>
            <a:r>
              <a:rPr lang="en-US" sz="1800" dirty="0">
                <a:solidFill>
                  <a:srgbClr val="FFFF00"/>
                </a:solidFill>
              </a:rPr>
              <a:t>         2    2 3 4 5 5 13.5);</a:t>
            </a:r>
          </a:p>
          <a:p>
            <a:pPr algn="l">
              <a:defRPr/>
            </a:pPr>
            <a:r>
              <a:rPr lang="en-US" sz="1800" dirty="0">
                <a:solidFill>
                  <a:srgbClr val="FFFF00"/>
                </a:solidFill>
              </a:rPr>
              <a:t>adjusted=answer(input(</a:t>
            </a:r>
            <a:r>
              <a:rPr lang="en-US" sz="1800" dirty="0" err="1">
                <a:solidFill>
                  <a:srgbClr val="FFFF00"/>
                </a:solidFill>
              </a:rPr>
              <a:t>sex,gender</a:t>
            </a:r>
            <a:r>
              <a:rPr lang="en-US" sz="1800" dirty="0">
                <a:solidFill>
                  <a:srgbClr val="FFFF00"/>
                </a:solidFill>
              </a:rPr>
              <a:t>.),</a:t>
            </a:r>
          </a:p>
          <a:p>
            <a:pPr algn="l">
              <a:defRPr/>
            </a:pPr>
            <a:r>
              <a:rPr lang="en-US" sz="1800" dirty="0">
                <a:solidFill>
                  <a:srgbClr val="FFFF00"/>
                </a:solidFill>
              </a:rPr>
              <a:t>input(</a:t>
            </a:r>
            <a:r>
              <a:rPr lang="en-US" sz="1800" dirty="0" err="1">
                <a:solidFill>
                  <a:srgbClr val="FFFF00"/>
                </a:solidFill>
              </a:rPr>
              <a:t>age,age</a:t>
            </a:r>
            <a:r>
              <a:rPr lang="en-US" sz="1800" dirty="0">
                <a:solidFill>
                  <a:srgbClr val="FFFF00"/>
                </a:solidFill>
              </a:rPr>
              <a:t>.),score); </a:t>
            </a:r>
          </a:p>
          <a:p>
            <a:pPr algn="l">
              <a:defRPr/>
            </a:pPr>
            <a:endParaRPr lang="en-US" sz="1800" dirty="0">
              <a:solidFill>
                <a:srgbClr val="FFFF00"/>
              </a:solidFill>
            </a:endParaRPr>
          </a:p>
        </p:txBody>
      </p:sp>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r>
              <a:rPr lang="en-US" sz="4000" b="1" dirty="0">
                <a:solidFill>
                  <a:srgbClr val="FFFFFF"/>
                </a:solidFill>
                <a:latin typeface="Arial Unicode MS" pitchFamily="34" charset="-128"/>
              </a:rPr>
              <a:t>Scoring Example with </a:t>
            </a:r>
            <a:br>
              <a:rPr lang="en-US" sz="4000" b="1" dirty="0">
                <a:solidFill>
                  <a:srgbClr val="FFFFFF"/>
                </a:solidFill>
                <a:latin typeface="Arial Unicode MS" pitchFamily="34" charset="-128"/>
              </a:rPr>
            </a:br>
            <a:r>
              <a:rPr lang="en-US" sz="4000" b="1" dirty="0">
                <a:solidFill>
                  <a:srgbClr val="FFFFFF"/>
                </a:solidFill>
                <a:latin typeface="Arial Unicode MS" pitchFamily="34" charset="-128"/>
              </a:rPr>
              <a:t>3-Dimensional SAS Array</a:t>
            </a:r>
          </a:p>
          <a:p>
            <a:pPr marL="609600" indent="-609600">
              <a:buFont typeface="Wingdings" pitchFamily="2" charset="2"/>
              <a:buNone/>
              <a:defRPr/>
            </a:pPr>
            <a:endParaRPr lang="en-US" sz="4000" dirty="0">
              <a:latin typeface="Arial Unicode MS" pitchFamily="34" charset="-128"/>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2800" dirty="0">
              <a:effectLst/>
            </a:endParaRPr>
          </a:p>
        </p:txBody>
      </p:sp>
      <p:graphicFrame>
        <p:nvGraphicFramePr>
          <p:cNvPr id="3" name="Table 2"/>
          <p:cNvGraphicFramePr>
            <a:graphicFrameLocks noGrp="1"/>
          </p:cNvGraphicFramePr>
          <p:nvPr/>
        </p:nvGraphicFramePr>
        <p:xfrm>
          <a:off x="457200" y="2057400"/>
          <a:ext cx="3594450" cy="3627120"/>
        </p:xfrm>
        <a:graphic>
          <a:graphicData uri="http://schemas.openxmlformats.org/drawingml/2006/table">
            <a:tbl>
              <a:tblPr>
                <a:tableStyleId>{5C22544A-7EE6-4342-B048-85BDC9FD1C3A}</a:tableStyleId>
              </a:tblPr>
              <a:tblGrid>
                <a:gridCol w="988060">
                  <a:extLst>
                    <a:ext uri="{9D8B030D-6E8A-4147-A177-3AD203B41FA5}">
                      <a16:colId xmlns:a16="http://schemas.microsoft.com/office/drawing/2014/main" val="20000"/>
                    </a:ext>
                  </a:extLst>
                </a:gridCol>
                <a:gridCol w="521278">
                  <a:extLst>
                    <a:ext uri="{9D8B030D-6E8A-4147-A177-3AD203B41FA5}">
                      <a16:colId xmlns:a16="http://schemas.microsoft.com/office/drawing/2014/main" val="20001"/>
                    </a:ext>
                  </a:extLst>
                </a:gridCol>
                <a:gridCol w="521278">
                  <a:extLst>
                    <a:ext uri="{9D8B030D-6E8A-4147-A177-3AD203B41FA5}">
                      <a16:colId xmlns:a16="http://schemas.microsoft.com/office/drawing/2014/main" val="20002"/>
                    </a:ext>
                  </a:extLst>
                </a:gridCol>
                <a:gridCol w="521278">
                  <a:extLst>
                    <a:ext uri="{9D8B030D-6E8A-4147-A177-3AD203B41FA5}">
                      <a16:colId xmlns:a16="http://schemas.microsoft.com/office/drawing/2014/main" val="20003"/>
                    </a:ext>
                  </a:extLst>
                </a:gridCol>
                <a:gridCol w="521278">
                  <a:extLst>
                    <a:ext uri="{9D8B030D-6E8A-4147-A177-3AD203B41FA5}">
                      <a16:colId xmlns:a16="http://schemas.microsoft.com/office/drawing/2014/main" val="20004"/>
                    </a:ext>
                  </a:extLst>
                </a:gridCol>
                <a:gridCol w="521278">
                  <a:extLst>
                    <a:ext uri="{9D8B030D-6E8A-4147-A177-3AD203B41FA5}">
                      <a16:colId xmlns:a16="http://schemas.microsoft.com/office/drawing/2014/main" val="20005"/>
                    </a:ext>
                  </a:extLst>
                </a:gridCol>
              </a:tblGrid>
              <a:tr h="381000">
                <a:tc>
                  <a:txBody>
                    <a:bodyPr/>
                    <a:lstStyle/>
                    <a:p>
                      <a:pPr marL="0" marR="0" algn="l">
                        <a:spcBef>
                          <a:spcPts val="0"/>
                        </a:spcBef>
                        <a:spcAft>
                          <a:spcPts val="0"/>
                        </a:spcAft>
                        <a:tabLst>
                          <a:tab pos="228600" algn="l"/>
                          <a:tab pos="457200" algn="l"/>
                        </a:tabLst>
                      </a:pPr>
                      <a:r>
                        <a:rPr lang="en-US" sz="1400" dirty="0">
                          <a:effectLst/>
                        </a:rPr>
                        <a:t> Adjusted </a:t>
                      </a:r>
                      <a:br>
                        <a:rPr lang="en-US" sz="1400" dirty="0">
                          <a:effectLst/>
                        </a:rPr>
                      </a:br>
                      <a:r>
                        <a:rPr lang="en-US" sz="1400" dirty="0">
                          <a:effectLst/>
                        </a:rPr>
                        <a:t>Score</a:t>
                      </a:r>
                      <a:endParaRPr lang="en-US" sz="1000" b="1" dirty="0">
                        <a:effectLst/>
                        <a:latin typeface="Times New Roman"/>
                        <a:cs typeface="Times New Roman"/>
                      </a:endParaRPr>
                    </a:p>
                  </a:txBody>
                  <a:tcPr marL="68580" marR="68580" marT="0" marB="0">
                    <a:solidFill>
                      <a:schemeClr val="accent2"/>
                    </a:solidFill>
                  </a:tcPr>
                </a:tc>
                <a:tc gridSpan="5">
                  <a:txBody>
                    <a:bodyPr/>
                    <a:lstStyle/>
                    <a:p>
                      <a:pPr marL="0" marR="0" algn="l">
                        <a:spcBef>
                          <a:spcPts val="0"/>
                        </a:spcBef>
                        <a:spcAft>
                          <a:spcPts val="0"/>
                        </a:spcAft>
                        <a:tabLst>
                          <a:tab pos="228600" algn="l"/>
                          <a:tab pos="457200" algn="l"/>
                        </a:tabLst>
                      </a:pPr>
                      <a:r>
                        <a:rPr lang="en-US" sz="1400" dirty="0">
                          <a:effectLst/>
                        </a:rPr>
                        <a:t>Female Student’s Raw Score</a:t>
                      </a:r>
                      <a:endParaRPr lang="en-US" sz="1000" b="1" dirty="0">
                        <a:effectLst/>
                        <a:latin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2900">
                <a:tc>
                  <a:txBody>
                    <a:bodyPr/>
                    <a:lstStyle/>
                    <a:p>
                      <a:pPr marL="0" marR="0" algn="l">
                        <a:spcBef>
                          <a:spcPts val="0"/>
                        </a:spcBef>
                        <a:spcAft>
                          <a:spcPts val="0"/>
                        </a:spcAft>
                        <a:tabLst>
                          <a:tab pos="228600" algn="l"/>
                          <a:tab pos="457200" algn="l"/>
                        </a:tabLst>
                      </a:pPr>
                      <a:r>
                        <a:rPr lang="en-US" sz="1400" dirty="0">
                          <a:effectLst/>
                        </a:rPr>
                        <a:t>Age</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1</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2</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tc>
                <a:extLst>
                  <a:ext uri="{0D108BD9-81ED-4DB2-BD59-A6C34878D82A}">
                    <a16:rowId xmlns:a16="http://schemas.microsoft.com/office/drawing/2014/main" val="10001"/>
                  </a:ext>
                </a:extLst>
              </a:tr>
              <a:tr h="342900">
                <a:tc>
                  <a:txBody>
                    <a:bodyPr/>
                    <a:lstStyle/>
                    <a:p>
                      <a:pPr marL="0" marR="0" algn="l">
                        <a:spcBef>
                          <a:spcPts val="0"/>
                        </a:spcBef>
                        <a:spcAft>
                          <a:spcPts val="0"/>
                        </a:spcAft>
                        <a:tabLst>
                          <a:tab pos="228600" algn="l"/>
                          <a:tab pos="457200" algn="l"/>
                        </a:tabLst>
                      </a:pPr>
                      <a:r>
                        <a:rPr lang="en-US" sz="1400" dirty="0">
                          <a:effectLst/>
                        </a:rPr>
                        <a:t>12.5</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2"/>
                  </a:ext>
                </a:extLst>
              </a:tr>
              <a:tr h="342900">
                <a:tc>
                  <a:txBody>
                    <a:bodyPr/>
                    <a:lstStyle/>
                    <a:p>
                      <a:pPr marL="0" marR="0" algn="l">
                        <a:spcBef>
                          <a:spcPts val="0"/>
                        </a:spcBef>
                        <a:spcAft>
                          <a:spcPts val="0"/>
                        </a:spcAft>
                        <a:tabLst>
                          <a:tab pos="228600" algn="l"/>
                          <a:tab pos="457200" algn="l"/>
                        </a:tabLst>
                      </a:pPr>
                      <a:r>
                        <a:rPr lang="en-US" sz="1400" dirty="0">
                          <a:effectLst/>
                        </a:rPr>
                        <a:t>13</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3"/>
                  </a:ext>
                </a:extLst>
              </a:tr>
              <a:tr h="342900">
                <a:tc>
                  <a:txBody>
                    <a:bodyPr/>
                    <a:lstStyle/>
                    <a:p>
                      <a:pPr marL="0" marR="0" algn="l">
                        <a:spcBef>
                          <a:spcPts val="0"/>
                        </a:spcBef>
                        <a:spcAft>
                          <a:spcPts val="0"/>
                        </a:spcAft>
                        <a:tabLst>
                          <a:tab pos="228600" algn="l"/>
                          <a:tab pos="457200" algn="l"/>
                        </a:tabLst>
                      </a:pPr>
                      <a:r>
                        <a:rPr lang="en-US" sz="1400" dirty="0">
                          <a:effectLst/>
                        </a:rPr>
                        <a:t>13.5</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5</a:t>
                      </a:r>
                      <a:endParaRPr lang="en-US" sz="1000" b="1" dirty="0">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4"/>
                  </a:ext>
                </a:extLst>
              </a:tr>
              <a:tr h="457200">
                <a:tc>
                  <a:txBody>
                    <a:bodyPr/>
                    <a:lstStyle/>
                    <a:p>
                      <a:pPr marL="0" marR="0" algn="l">
                        <a:spcBef>
                          <a:spcPts val="0"/>
                        </a:spcBef>
                        <a:spcAft>
                          <a:spcPts val="0"/>
                        </a:spcAft>
                        <a:tabLst>
                          <a:tab pos="228600" algn="l"/>
                          <a:tab pos="457200" algn="l"/>
                        </a:tabLst>
                      </a:pPr>
                      <a:r>
                        <a:rPr lang="en-US" sz="1400" dirty="0">
                          <a:effectLst/>
                        </a:rPr>
                        <a:t> Adjusted</a:t>
                      </a:r>
                      <a:br>
                        <a:rPr lang="en-US" sz="1400" dirty="0">
                          <a:effectLst/>
                        </a:rPr>
                      </a:br>
                      <a:r>
                        <a:rPr lang="en-US" sz="1400" dirty="0">
                          <a:effectLst/>
                        </a:rPr>
                        <a:t>Score</a:t>
                      </a:r>
                      <a:endParaRPr lang="en-US" sz="1000" b="1" dirty="0">
                        <a:effectLst/>
                        <a:latin typeface="Times New Roman"/>
                        <a:cs typeface="Times New Roman"/>
                      </a:endParaRPr>
                    </a:p>
                  </a:txBody>
                  <a:tcPr marL="68580" marR="68580" marT="0" marB="0">
                    <a:solidFill>
                      <a:schemeClr val="accent2"/>
                    </a:solidFill>
                  </a:tcPr>
                </a:tc>
                <a:tc gridSpan="5">
                  <a:txBody>
                    <a:bodyPr/>
                    <a:lstStyle/>
                    <a:p>
                      <a:pPr marL="0" marR="0" algn="l">
                        <a:spcBef>
                          <a:spcPts val="0"/>
                        </a:spcBef>
                        <a:spcAft>
                          <a:spcPts val="0"/>
                        </a:spcAft>
                        <a:tabLst>
                          <a:tab pos="228600" algn="l"/>
                          <a:tab pos="457200" algn="l"/>
                        </a:tabLst>
                      </a:pPr>
                      <a:r>
                        <a:rPr lang="en-US" sz="1400" dirty="0">
                          <a:effectLst/>
                        </a:rPr>
                        <a:t>Male Student’s Raw Score</a:t>
                      </a:r>
                      <a:endParaRPr lang="en-US" sz="1000" b="1" dirty="0">
                        <a:effectLst/>
                        <a:latin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342900">
                <a:tc>
                  <a:txBody>
                    <a:bodyPr/>
                    <a:lstStyle/>
                    <a:p>
                      <a:pPr marL="0" marR="0" algn="l">
                        <a:spcBef>
                          <a:spcPts val="0"/>
                        </a:spcBef>
                        <a:spcAft>
                          <a:spcPts val="0"/>
                        </a:spcAft>
                        <a:tabLst>
                          <a:tab pos="228600" algn="l"/>
                          <a:tab pos="457200" algn="l"/>
                        </a:tabLst>
                      </a:pPr>
                      <a:r>
                        <a:rPr lang="en-US" sz="1400">
                          <a:effectLst/>
                        </a:rPr>
                        <a:t>Age</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1</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2</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tc>
                <a:extLst>
                  <a:ext uri="{0D108BD9-81ED-4DB2-BD59-A6C34878D82A}">
                    <a16:rowId xmlns:a16="http://schemas.microsoft.com/office/drawing/2014/main" val="10006"/>
                  </a:ext>
                </a:extLst>
              </a:tr>
              <a:tr h="342900">
                <a:tc>
                  <a:txBody>
                    <a:bodyPr/>
                    <a:lstStyle/>
                    <a:p>
                      <a:pPr marL="0" marR="0" algn="l">
                        <a:spcBef>
                          <a:spcPts val="0"/>
                        </a:spcBef>
                        <a:spcAft>
                          <a:spcPts val="0"/>
                        </a:spcAft>
                        <a:tabLst>
                          <a:tab pos="228600" algn="l"/>
                          <a:tab pos="457200" algn="l"/>
                        </a:tabLst>
                      </a:pPr>
                      <a:r>
                        <a:rPr lang="en-US" sz="1400">
                          <a:effectLst/>
                        </a:rPr>
                        <a:t>12.5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7"/>
                  </a:ext>
                </a:extLst>
              </a:tr>
              <a:tr h="342900">
                <a:tc>
                  <a:txBody>
                    <a:bodyPr/>
                    <a:lstStyle/>
                    <a:p>
                      <a:pPr marL="0" marR="0" algn="l">
                        <a:spcBef>
                          <a:spcPts val="0"/>
                        </a:spcBef>
                        <a:spcAft>
                          <a:spcPts val="0"/>
                        </a:spcAft>
                        <a:tabLst>
                          <a:tab pos="228600" algn="l"/>
                          <a:tab pos="457200" algn="l"/>
                        </a:tabLst>
                      </a:pPr>
                      <a:r>
                        <a:rPr lang="en-US" sz="1400">
                          <a:effectLst/>
                        </a:rPr>
                        <a:t>13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8"/>
                  </a:ext>
                </a:extLst>
              </a:tr>
              <a:tr h="342900">
                <a:tc>
                  <a:txBody>
                    <a:bodyPr/>
                    <a:lstStyle/>
                    <a:p>
                      <a:pPr marL="0" marR="0" algn="l">
                        <a:spcBef>
                          <a:spcPts val="0"/>
                        </a:spcBef>
                        <a:spcAft>
                          <a:spcPts val="0"/>
                        </a:spcAft>
                        <a:tabLst>
                          <a:tab pos="228600" algn="l"/>
                          <a:tab pos="457200" algn="l"/>
                        </a:tabLst>
                      </a:pPr>
                      <a:r>
                        <a:rPr lang="en-US" sz="1400">
                          <a:effectLst/>
                        </a:rPr>
                        <a:t>13.5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5</a:t>
                      </a:r>
                      <a:endParaRPr lang="en-US" sz="1000" b="1" dirty="0">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9"/>
                  </a:ext>
                </a:extLst>
              </a:tr>
            </a:tbl>
          </a:graphicData>
        </a:graphic>
      </p:graphicFrame>
      <p:sp>
        <p:nvSpPr>
          <p:cNvPr id="6" name="TextBox 5"/>
          <p:cNvSpPr txBox="1"/>
          <p:nvPr/>
        </p:nvSpPr>
        <p:spPr>
          <a:xfrm>
            <a:off x="533400" y="5854700"/>
            <a:ext cx="3276600" cy="922338"/>
          </a:xfrm>
          <a:prstGeom prst="rect">
            <a:avLst/>
          </a:prstGeom>
          <a:noFill/>
        </p:spPr>
        <p:txBody>
          <a:bodyPr>
            <a:spAutoFit/>
          </a:bodyPr>
          <a:lstStyle/>
          <a:p>
            <a:pPr>
              <a:defRPr/>
            </a:pPr>
            <a:r>
              <a:rPr lang="en-US" dirty="0">
                <a:solidFill>
                  <a:schemeClr val="accent2">
                    <a:lumMod val="60000"/>
                    <a:lumOff val="40000"/>
                  </a:schemeClr>
                </a:solidFill>
              </a:rPr>
              <a:t>Used INPUT function and </a:t>
            </a:r>
            <a:r>
              <a:rPr lang="en-US" dirty="0" err="1">
                <a:solidFill>
                  <a:schemeClr val="accent2">
                    <a:lumMod val="60000"/>
                    <a:lumOff val="40000"/>
                  </a:schemeClr>
                </a:solidFill>
              </a:rPr>
              <a:t>informats</a:t>
            </a:r>
            <a:r>
              <a:rPr lang="en-US" dirty="0">
                <a:solidFill>
                  <a:schemeClr val="accent2">
                    <a:lumMod val="60000"/>
                    <a:lumOff val="40000"/>
                  </a:schemeClr>
                </a:solidFill>
              </a:rPr>
              <a:t> to specify correct array index values.</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buFontTx/>
              <a:buNone/>
              <a:defRPr/>
            </a:pPr>
            <a:r>
              <a:rPr lang="en-US" sz="4000" b="1" dirty="0">
                <a:solidFill>
                  <a:srgbClr val="FFFFFF"/>
                </a:solidFill>
                <a:latin typeface="Arial Unicode MS" pitchFamily="34" charset="-128"/>
              </a:rPr>
              <a:t>Using Stored Array Values</a:t>
            </a:r>
          </a:p>
          <a:p>
            <a:pPr>
              <a:defRPr/>
            </a:pPr>
            <a:r>
              <a:rPr lang="en-US" b="1" dirty="0">
                <a:latin typeface="Arial Unicode MS" pitchFamily="34" charset="-128"/>
              </a:rPr>
              <a:t>Arrays can be stored in a data set.  Reasons for doing so are:</a:t>
            </a:r>
          </a:p>
          <a:p>
            <a:pPr lvl="1">
              <a:defRPr/>
            </a:pPr>
            <a:r>
              <a:rPr lang="en-US" b="1" dirty="0">
                <a:latin typeface="Arial Unicode MS" pitchFamily="34" charset="-128"/>
              </a:rPr>
              <a:t>There might be too many values to initialize easily in the array.</a:t>
            </a:r>
          </a:p>
          <a:p>
            <a:pPr lvl="1">
              <a:defRPr/>
            </a:pPr>
            <a:r>
              <a:rPr lang="en-US" b="1" dirty="0">
                <a:latin typeface="Arial Unicode MS" pitchFamily="34" charset="-128"/>
              </a:rPr>
              <a:t>The values change  frequently.</a:t>
            </a:r>
          </a:p>
          <a:p>
            <a:pPr lvl="1">
              <a:defRPr/>
            </a:pPr>
            <a:r>
              <a:rPr lang="en-US" b="1" dirty="0">
                <a:latin typeface="Arial Unicode MS" pitchFamily="34" charset="-128"/>
              </a:rPr>
              <a:t>The same values are used in many programs.</a:t>
            </a:r>
          </a:p>
          <a:p>
            <a:pPr lvl="1">
              <a:defRPr/>
            </a:pPr>
            <a:r>
              <a:rPr lang="en-US" b="1" dirty="0">
                <a:latin typeface="Arial Unicode MS" pitchFamily="34" charset="-128"/>
              </a:rPr>
              <a:t>Example</a:t>
            </a:r>
            <a:endParaRPr lang="en-US" dirty="0">
              <a:effectLst/>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buFontTx/>
              <a:buNone/>
              <a:defRPr/>
            </a:pPr>
            <a:r>
              <a:rPr lang="en-US" sz="4000" b="1" dirty="0">
                <a:solidFill>
                  <a:srgbClr val="FFFFFF"/>
                </a:solidFill>
                <a:latin typeface="Arial Unicode MS" pitchFamily="34" charset="-128"/>
              </a:rPr>
              <a:t>Using Stored Array Values</a:t>
            </a:r>
          </a:p>
          <a:p>
            <a:pPr>
              <a:buFont typeface="Wingdings" pitchFamily="2" charset="2"/>
              <a:buNone/>
              <a:defRPr/>
            </a:pPr>
            <a:r>
              <a:rPr lang="en-US" dirty="0"/>
              <a:t>data </a:t>
            </a:r>
            <a:r>
              <a:rPr lang="en-US" dirty="0" err="1"/>
              <a:t>twoadj</a:t>
            </a:r>
            <a:r>
              <a:rPr lang="en-US" dirty="0"/>
              <a:t> (keep=age score </a:t>
            </a:r>
            <a:r>
              <a:rPr lang="en-US" dirty="0" err="1"/>
              <a:t>finalscore</a:t>
            </a:r>
            <a:r>
              <a:rPr lang="en-US" dirty="0"/>
              <a:t>); array adj{13:15,5} _temporary_; </a:t>
            </a:r>
          </a:p>
          <a:p>
            <a:pPr>
              <a:buFont typeface="Wingdings" pitchFamily="2" charset="2"/>
              <a:buNone/>
              <a:defRPr/>
            </a:pPr>
            <a:r>
              <a:rPr lang="en-US" dirty="0"/>
              <a:t>if _</a:t>
            </a:r>
            <a:r>
              <a:rPr lang="en-US" dirty="0" err="1"/>
              <a:t>n</a:t>
            </a:r>
            <a:r>
              <a:rPr lang="en-US" dirty="0"/>
              <a:t>_=1 then do </a:t>
            </a:r>
            <a:r>
              <a:rPr lang="en-US" dirty="0" err="1"/>
              <a:t>i</a:t>
            </a:r>
            <a:r>
              <a:rPr lang="en-US" dirty="0"/>
              <a:t>=1 to 3; </a:t>
            </a:r>
          </a:p>
          <a:p>
            <a:pPr>
              <a:buFont typeface="Wingdings" pitchFamily="2" charset="2"/>
              <a:buNone/>
              <a:defRPr/>
            </a:pPr>
            <a:r>
              <a:rPr lang="en-US" dirty="0"/>
              <a:t>set lookup</a:t>
            </a:r>
            <a:r>
              <a:rPr lang="en-US"/>
              <a:t>; </a:t>
            </a:r>
            <a:endParaRPr lang="en-US" dirty="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buFontTx/>
              <a:buNone/>
              <a:defRPr/>
            </a:pPr>
            <a:r>
              <a:rPr lang="en-US" sz="4000" b="1" dirty="0">
                <a:solidFill>
                  <a:srgbClr val="FFFFFF"/>
                </a:solidFill>
                <a:latin typeface="Arial Unicode MS" pitchFamily="34" charset="-128"/>
              </a:rPr>
              <a:t>Using Stored Array Values</a:t>
            </a:r>
          </a:p>
          <a:p>
            <a:pPr>
              <a:buFont typeface="Wingdings" pitchFamily="2" charset="2"/>
              <a:buNone/>
              <a:defRPr/>
            </a:pPr>
            <a:endParaRPr lang="en-US" dirty="0"/>
          </a:p>
          <a:p>
            <a:pPr>
              <a:buFont typeface="Wingdings" pitchFamily="2" charset="2"/>
              <a:buNone/>
              <a:defRPr/>
            </a:pPr>
            <a:r>
              <a:rPr lang="en-US" dirty="0"/>
              <a:t>array </a:t>
            </a:r>
            <a:r>
              <a:rPr lang="en-US" dirty="0" err="1"/>
              <a:t>adjscore</a:t>
            </a:r>
            <a:r>
              <a:rPr lang="en-US" dirty="0"/>
              <a:t>{*} adjscore1-adjscore5; </a:t>
            </a:r>
          </a:p>
          <a:p>
            <a:pPr>
              <a:buFont typeface="Wingdings" pitchFamily="2" charset="2"/>
              <a:buNone/>
              <a:defRPr/>
            </a:pPr>
            <a:r>
              <a:rPr lang="en-US" dirty="0"/>
              <a:t>do </a:t>
            </a:r>
            <a:r>
              <a:rPr lang="en-US" dirty="0" err="1"/>
              <a:t>j</a:t>
            </a:r>
            <a:r>
              <a:rPr lang="en-US" dirty="0"/>
              <a:t>=1 to </a:t>
            </a:r>
            <a:r>
              <a:rPr lang="en-US" dirty="0" err="1"/>
              <a:t>dim(adjscore</a:t>
            </a:r>
            <a:r>
              <a:rPr lang="en-US" dirty="0"/>
              <a:t>); </a:t>
            </a:r>
          </a:p>
          <a:p>
            <a:pPr>
              <a:buFont typeface="Wingdings" pitchFamily="2" charset="2"/>
              <a:buNone/>
              <a:defRPr/>
            </a:pPr>
            <a:r>
              <a:rPr lang="en-US" dirty="0" err="1"/>
              <a:t>adj{age,j</a:t>
            </a:r>
            <a:r>
              <a:rPr lang="en-US" dirty="0"/>
              <a:t>}=</a:t>
            </a:r>
            <a:r>
              <a:rPr lang="en-US" dirty="0" err="1"/>
              <a:t>adjscore{j</a:t>
            </a:r>
            <a:r>
              <a:rPr lang="en-US" dirty="0"/>
              <a:t>}; </a:t>
            </a:r>
          </a:p>
          <a:p>
            <a:pPr>
              <a:buFont typeface="Wingdings" pitchFamily="2" charset="2"/>
              <a:buNone/>
              <a:defRPr/>
            </a:pPr>
            <a:r>
              <a:rPr lang="en-US" dirty="0"/>
              <a:t>end; end; </a:t>
            </a:r>
          </a:p>
          <a:p>
            <a:pPr>
              <a:buFont typeface="Wingdings" pitchFamily="2" charset="2"/>
              <a:buNone/>
              <a:defRPr/>
            </a:pPr>
            <a:r>
              <a:rPr lang="en-US" dirty="0"/>
              <a:t>set two; </a:t>
            </a:r>
          </a:p>
          <a:p>
            <a:pPr>
              <a:buFont typeface="Wingdings" pitchFamily="2" charset="2"/>
              <a:buNone/>
              <a:defRPr/>
            </a:pPr>
            <a:r>
              <a:rPr lang="en-US" dirty="0" err="1"/>
              <a:t>finalscore</a:t>
            </a:r>
            <a:r>
              <a:rPr lang="en-US" dirty="0"/>
              <a:t>=</a:t>
            </a:r>
            <a:r>
              <a:rPr lang="en-US" dirty="0" err="1"/>
              <a:t>adj{age,score</a:t>
            </a:r>
            <a:r>
              <a:rPr lang="en-US" dirty="0"/>
              <a:t>}; </a:t>
            </a:r>
          </a:p>
          <a:p>
            <a:pPr>
              <a:buFont typeface="Wingdings" pitchFamily="2" charset="2"/>
              <a:buNone/>
              <a:defRPr/>
            </a:pPr>
            <a:endParaRPr lang="en-US" sz="2800" dirty="0">
              <a:effectLst/>
            </a:endParaRPr>
          </a:p>
          <a:p>
            <a:pPr>
              <a:buFont typeface="Wingdings" pitchFamily="2" charset="2"/>
              <a:buNone/>
              <a:defRPr/>
            </a:pPr>
            <a:endParaRPr lang="en-US" sz="2800" dirty="0">
              <a:effectLst/>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buFontTx/>
              <a:buNone/>
              <a:defRPr/>
            </a:pPr>
            <a:r>
              <a:rPr lang="en-US" sz="4000" b="1" dirty="0">
                <a:solidFill>
                  <a:srgbClr val="FFFFFF"/>
                </a:solidFill>
                <a:latin typeface="Arial Unicode MS" pitchFamily="34" charset="-128"/>
              </a:rPr>
              <a:t>Using PROC TRANSPOSE</a:t>
            </a:r>
          </a:p>
          <a:p>
            <a:pPr>
              <a:defRPr/>
            </a:pPr>
            <a:r>
              <a:rPr lang="en-US" b="1" dirty="0">
                <a:latin typeface="Arial Unicode MS" pitchFamily="34" charset="-128"/>
              </a:rPr>
              <a:t>PROC TRANSPOSE transforms horizontal data sets to vertical data sets and vice versa</a:t>
            </a:r>
          </a:p>
          <a:p>
            <a:pPr>
              <a:defRPr/>
            </a:pPr>
            <a:r>
              <a:rPr lang="en-US" b="1" dirty="0">
                <a:latin typeface="Arial Unicode MS" pitchFamily="34" charset="-128"/>
              </a:rPr>
              <a:t>This makes it ideal for match-merging data stored in different formats</a:t>
            </a:r>
          </a:p>
          <a:p>
            <a:pPr>
              <a:defRPr/>
            </a:pPr>
            <a:r>
              <a:rPr lang="en-US" b="1" dirty="0">
                <a:latin typeface="Arial Unicode MS" pitchFamily="34" charset="-128"/>
              </a:rPr>
              <a:t>Remember that PROC TRANSPOSE requires much “clean-up” of intermediate data sets</a:t>
            </a: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a:t>Using PROC TRANSPOSE</a:t>
            </a:r>
          </a:p>
        </p:txBody>
      </p:sp>
      <p:graphicFrame>
        <p:nvGraphicFramePr>
          <p:cNvPr id="5" name="Content Placeholder 4"/>
          <p:cNvGraphicFramePr>
            <a:graphicFrameLocks noGrp="1"/>
          </p:cNvGraphicFramePr>
          <p:nvPr>
            <p:ph sz="half" idx="1"/>
          </p:nvPr>
        </p:nvGraphicFramePr>
        <p:xfrm>
          <a:off x="2209800" y="1600200"/>
          <a:ext cx="4572000" cy="2133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643143">
                <a:tc>
                  <a:txBody>
                    <a:bodyPr/>
                    <a:lstStyle/>
                    <a:p>
                      <a:r>
                        <a:rPr lang="en-US" dirty="0"/>
                        <a:t>ID</a:t>
                      </a:r>
                    </a:p>
                  </a:txBody>
                  <a:tcPr/>
                </a:tc>
                <a:tc>
                  <a:txBody>
                    <a:bodyPr/>
                    <a:lstStyle/>
                    <a:p>
                      <a:r>
                        <a:rPr lang="en-US" dirty="0"/>
                        <a:t>Length (mm)</a:t>
                      </a:r>
                    </a:p>
                  </a:txBody>
                  <a:tcPr/>
                </a:tc>
                <a:tc>
                  <a:txBody>
                    <a:bodyPr/>
                    <a:lstStyle/>
                    <a:p>
                      <a:r>
                        <a:rPr lang="en-US" dirty="0"/>
                        <a:t>Weight (</a:t>
                      </a:r>
                      <a:r>
                        <a:rPr lang="en-US" dirty="0" err="1"/>
                        <a:t>g</a:t>
                      </a:r>
                      <a:r>
                        <a:rPr lang="en-US" dirty="0"/>
                        <a:t>)</a:t>
                      </a:r>
                    </a:p>
                  </a:txBody>
                  <a:tcPr/>
                </a:tc>
                <a:extLst>
                  <a:ext uri="{0D108BD9-81ED-4DB2-BD59-A6C34878D82A}">
                    <a16:rowId xmlns:a16="http://schemas.microsoft.com/office/drawing/2014/main" val="10000"/>
                  </a:ext>
                </a:extLst>
              </a:tr>
              <a:tr h="372614">
                <a:tc>
                  <a:txBody>
                    <a:bodyPr/>
                    <a:lstStyle/>
                    <a:p>
                      <a:r>
                        <a:rPr lang="en-US" dirty="0"/>
                        <a:t>1</a:t>
                      </a:r>
                    </a:p>
                  </a:txBody>
                  <a:tcPr/>
                </a:tc>
                <a:tc>
                  <a:txBody>
                    <a:bodyPr/>
                    <a:lstStyle/>
                    <a:p>
                      <a:r>
                        <a:rPr lang="en-US" dirty="0"/>
                        <a:t>523</a:t>
                      </a:r>
                    </a:p>
                  </a:txBody>
                  <a:tcPr/>
                </a:tc>
                <a:tc>
                  <a:txBody>
                    <a:bodyPr/>
                    <a:lstStyle/>
                    <a:p>
                      <a:r>
                        <a:rPr lang="en-US" dirty="0"/>
                        <a:t>1340</a:t>
                      </a:r>
                    </a:p>
                  </a:txBody>
                  <a:tcPr/>
                </a:tc>
                <a:extLst>
                  <a:ext uri="{0D108BD9-81ED-4DB2-BD59-A6C34878D82A}">
                    <a16:rowId xmlns:a16="http://schemas.microsoft.com/office/drawing/2014/main" val="10001"/>
                  </a:ext>
                </a:extLst>
              </a:tr>
              <a:tr h="372614">
                <a:tc>
                  <a:txBody>
                    <a:bodyPr/>
                    <a:lstStyle/>
                    <a:p>
                      <a:r>
                        <a:rPr lang="en-US" dirty="0"/>
                        <a:t>2</a:t>
                      </a:r>
                    </a:p>
                  </a:txBody>
                  <a:tcPr/>
                </a:tc>
                <a:tc>
                  <a:txBody>
                    <a:bodyPr/>
                    <a:lstStyle/>
                    <a:p>
                      <a:r>
                        <a:rPr lang="en-US" dirty="0"/>
                        <a:t>535</a:t>
                      </a:r>
                    </a:p>
                  </a:txBody>
                  <a:tcPr/>
                </a:tc>
                <a:tc>
                  <a:txBody>
                    <a:bodyPr/>
                    <a:lstStyle/>
                    <a:p>
                      <a:r>
                        <a:rPr lang="en-US" dirty="0"/>
                        <a:t>1297</a:t>
                      </a:r>
                    </a:p>
                  </a:txBody>
                  <a:tcPr/>
                </a:tc>
                <a:extLst>
                  <a:ext uri="{0D108BD9-81ED-4DB2-BD59-A6C34878D82A}">
                    <a16:rowId xmlns:a16="http://schemas.microsoft.com/office/drawing/2014/main" val="10002"/>
                  </a:ext>
                </a:extLst>
              </a:tr>
              <a:tr h="372614">
                <a:tc>
                  <a:txBody>
                    <a:bodyPr/>
                    <a:lstStyle/>
                    <a:p>
                      <a:r>
                        <a:rPr lang="en-US" dirty="0"/>
                        <a:t>3</a:t>
                      </a:r>
                    </a:p>
                  </a:txBody>
                  <a:tcPr/>
                </a:tc>
                <a:tc>
                  <a:txBody>
                    <a:bodyPr/>
                    <a:lstStyle/>
                    <a:p>
                      <a:r>
                        <a:rPr lang="en-US" dirty="0"/>
                        <a:t>397</a:t>
                      </a:r>
                    </a:p>
                  </a:txBody>
                  <a:tcPr/>
                </a:tc>
                <a:tc>
                  <a:txBody>
                    <a:bodyPr/>
                    <a:lstStyle/>
                    <a:p>
                      <a:r>
                        <a:rPr lang="en-US" dirty="0"/>
                        <a:t>1020</a:t>
                      </a:r>
                    </a:p>
                  </a:txBody>
                  <a:tcPr/>
                </a:tc>
                <a:extLst>
                  <a:ext uri="{0D108BD9-81ED-4DB2-BD59-A6C34878D82A}">
                    <a16:rowId xmlns:a16="http://schemas.microsoft.com/office/drawing/2014/main" val="10003"/>
                  </a:ext>
                </a:extLst>
              </a:tr>
              <a:tr h="372614">
                <a:tc>
                  <a:txBody>
                    <a:bodyPr/>
                    <a:lstStyle/>
                    <a:p>
                      <a:r>
                        <a:rPr lang="en-US" dirty="0"/>
                        <a:t>4</a:t>
                      </a:r>
                    </a:p>
                  </a:txBody>
                  <a:tcPr/>
                </a:tc>
                <a:tc>
                  <a:txBody>
                    <a:bodyPr/>
                    <a:lstStyle/>
                    <a:p>
                      <a:r>
                        <a:rPr lang="en-US" dirty="0"/>
                        <a:t>615</a:t>
                      </a:r>
                    </a:p>
                  </a:txBody>
                  <a:tcPr/>
                </a:tc>
                <a:tc>
                  <a:txBody>
                    <a:bodyPr/>
                    <a:lstStyle/>
                    <a:p>
                      <a:r>
                        <a:rPr lang="en-US" dirty="0"/>
                        <a:t>2115</a:t>
                      </a:r>
                    </a:p>
                  </a:txBody>
                  <a:tcPr/>
                </a:tc>
                <a:extLst>
                  <a:ext uri="{0D108BD9-81ED-4DB2-BD59-A6C34878D82A}">
                    <a16:rowId xmlns:a16="http://schemas.microsoft.com/office/drawing/2014/main" val="10004"/>
                  </a:ext>
                </a:extLst>
              </a:tr>
            </a:tbl>
          </a:graphicData>
        </a:graphic>
      </p:graphicFrame>
      <p:graphicFrame>
        <p:nvGraphicFramePr>
          <p:cNvPr id="6" name="Content Placeholder 5"/>
          <p:cNvGraphicFramePr>
            <a:graphicFrameLocks noGrp="1"/>
          </p:cNvGraphicFramePr>
          <p:nvPr>
            <p:ph sz="half" idx="2"/>
          </p:nvPr>
        </p:nvGraphicFramePr>
        <p:xfrm>
          <a:off x="1066800" y="3962400"/>
          <a:ext cx="7696200" cy="2286000"/>
        </p:xfrm>
        <a:graphic>
          <a:graphicData uri="http://schemas.openxmlformats.org/drawingml/2006/table">
            <a:tbl>
              <a:tblPr>
                <a:tableStyleId>{5C22544A-7EE6-4342-B048-85BDC9FD1C3A}</a:tableStyleId>
              </a:tblPr>
              <a:tblGrid>
                <a:gridCol w="1282700">
                  <a:extLst>
                    <a:ext uri="{9D8B030D-6E8A-4147-A177-3AD203B41FA5}">
                      <a16:colId xmlns:a16="http://schemas.microsoft.com/office/drawing/2014/main" val="20000"/>
                    </a:ext>
                  </a:extLst>
                </a:gridCol>
                <a:gridCol w="1282700">
                  <a:extLst>
                    <a:ext uri="{9D8B030D-6E8A-4147-A177-3AD203B41FA5}">
                      <a16:colId xmlns:a16="http://schemas.microsoft.com/office/drawing/2014/main" val="20001"/>
                    </a:ext>
                  </a:extLst>
                </a:gridCol>
                <a:gridCol w="1282700">
                  <a:extLst>
                    <a:ext uri="{9D8B030D-6E8A-4147-A177-3AD203B41FA5}">
                      <a16:colId xmlns:a16="http://schemas.microsoft.com/office/drawing/2014/main" val="20002"/>
                    </a:ext>
                  </a:extLst>
                </a:gridCol>
                <a:gridCol w="1282700">
                  <a:extLst>
                    <a:ext uri="{9D8B030D-6E8A-4147-A177-3AD203B41FA5}">
                      <a16:colId xmlns:a16="http://schemas.microsoft.com/office/drawing/2014/main" val="20003"/>
                    </a:ext>
                  </a:extLst>
                </a:gridCol>
                <a:gridCol w="1282700">
                  <a:extLst>
                    <a:ext uri="{9D8B030D-6E8A-4147-A177-3AD203B41FA5}">
                      <a16:colId xmlns:a16="http://schemas.microsoft.com/office/drawing/2014/main" val="20004"/>
                    </a:ext>
                  </a:extLst>
                </a:gridCol>
                <a:gridCol w="1282700">
                  <a:extLst>
                    <a:ext uri="{9D8B030D-6E8A-4147-A177-3AD203B41FA5}">
                      <a16:colId xmlns:a16="http://schemas.microsoft.com/office/drawing/2014/main" val="20005"/>
                    </a:ext>
                  </a:extLst>
                </a:gridCol>
              </a:tblGrid>
              <a:tr h="404582">
                <a:tc>
                  <a:txBody>
                    <a:bodyPr/>
                    <a:lstStyle/>
                    <a:p>
                      <a:pPr marL="0" marR="0" algn="l">
                        <a:spcBef>
                          <a:spcPts val="0"/>
                        </a:spcBef>
                        <a:spcAft>
                          <a:spcPts val="0"/>
                        </a:spcAft>
                        <a:tabLst>
                          <a:tab pos="228600" algn="l"/>
                          <a:tab pos="457200" algn="l"/>
                        </a:tabLst>
                      </a:pPr>
                      <a:r>
                        <a:rPr lang="en-US" sz="1800" b="0" dirty="0">
                          <a:effectLst/>
                          <a:latin typeface="+mn-lt"/>
                          <a:cs typeface="Times New Roman"/>
                        </a:rPr>
                        <a:t>Age</a:t>
                      </a:r>
                    </a:p>
                  </a:txBody>
                  <a:tcPr marL="68580" marR="68580" marT="0" marB="0">
                    <a:solidFill>
                      <a:schemeClr val="accent2"/>
                    </a:solidFill>
                  </a:tcPr>
                </a:tc>
                <a:tc gridSpan="5">
                  <a:txBody>
                    <a:bodyPr/>
                    <a:lstStyle/>
                    <a:p>
                      <a:pPr marL="0" marR="0" algn="ctr">
                        <a:spcBef>
                          <a:spcPts val="0"/>
                        </a:spcBef>
                        <a:spcAft>
                          <a:spcPts val="0"/>
                        </a:spcAft>
                        <a:tabLst>
                          <a:tab pos="228600" algn="l"/>
                          <a:tab pos="457200" algn="l"/>
                        </a:tabLst>
                      </a:pPr>
                      <a:r>
                        <a:rPr lang="en-US" sz="2000" dirty="0">
                          <a:effectLst/>
                        </a:rPr>
                        <a:t>Weight</a:t>
                      </a:r>
                      <a:endParaRPr lang="en-US" sz="1000" b="1" dirty="0">
                        <a:effectLst/>
                        <a:latin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4583">
                <a:tc>
                  <a:txBody>
                    <a:bodyPr/>
                    <a:lstStyle/>
                    <a:p>
                      <a:pPr marL="0" marR="0" algn="l">
                        <a:spcBef>
                          <a:spcPts val="0"/>
                        </a:spcBef>
                        <a:spcAft>
                          <a:spcPts val="0"/>
                        </a:spcAft>
                        <a:tabLst>
                          <a:tab pos="228600" algn="l"/>
                          <a:tab pos="457200" algn="l"/>
                        </a:tabLst>
                      </a:pPr>
                      <a:r>
                        <a:rPr lang="en-US" sz="2000" dirty="0">
                          <a:effectLst/>
                        </a:rPr>
                        <a:t>Length</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a:effectLst/>
                        </a:rPr>
                        <a:t>&lt;900</a:t>
                      </a:r>
                      <a:endParaRPr lang="en-US" sz="16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a:effectLst/>
                        </a:rPr>
                        <a:t>900-1300</a:t>
                      </a:r>
                      <a:endParaRPr lang="en-US" sz="16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a:effectLst/>
                        </a:rPr>
                        <a:t>1300-2000</a:t>
                      </a:r>
                      <a:endParaRPr lang="en-US" sz="16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a:effectLst/>
                        </a:rPr>
                        <a:t>2000-2500</a:t>
                      </a:r>
                      <a:endParaRPr lang="en-US" sz="16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a:effectLst/>
                        </a:rPr>
                        <a:t>&gt;2500</a:t>
                      </a:r>
                      <a:endParaRPr lang="en-US" sz="1600" b="1" dirty="0">
                        <a:effectLst/>
                        <a:latin typeface="Times New Roman"/>
                        <a:cs typeface="Times New Roman"/>
                      </a:endParaRPr>
                    </a:p>
                  </a:txBody>
                  <a:tcPr marL="68580" marR="68580" marT="0" marB="0"/>
                </a:tc>
                <a:extLst>
                  <a:ext uri="{0D108BD9-81ED-4DB2-BD59-A6C34878D82A}">
                    <a16:rowId xmlns:a16="http://schemas.microsoft.com/office/drawing/2014/main" val="10001"/>
                  </a:ext>
                </a:extLst>
              </a:tr>
              <a:tr h="301289">
                <a:tc>
                  <a:txBody>
                    <a:bodyPr/>
                    <a:lstStyle/>
                    <a:p>
                      <a:pPr marL="0" marR="0" algn="l">
                        <a:spcBef>
                          <a:spcPts val="0"/>
                        </a:spcBef>
                        <a:spcAft>
                          <a:spcPts val="0"/>
                        </a:spcAft>
                        <a:tabLst>
                          <a:tab pos="228600" algn="l"/>
                          <a:tab pos="457200" algn="l"/>
                        </a:tabLst>
                      </a:pPr>
                      <a:r>
                        <a:rPr lang="en-US" sz="2000" b="0" dirty="0">
                          <a:effectLst/>
                          <a:latin typeface="+mn-lt"/>
                          <a:cs typeface="+mn-cs"/>
                        </a:rPr>
                        <a:t>&lt;400</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a:effectLst/>
                        </a:rPr>
                        <a:t>1</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1</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2"/>
                  </a:ext>
                </a:extLst>
              </a:tr>
              <a:tr h="301289">
                <a:tc>
                  <a:txBody>
                    <a:bodyPr/>
                    <a:lstStyle/>
                    <a:p>
                      <a:pPr marL="0" marR="0" algn="l">
                        <a:spcBef>
                          <a:spcPts val="0"/>
                        </a:spcBef>
                        <a:spcAft>
                          <a:spcPts val="0"/>
                        </a:spcAft>
                        <a:tabLst>
                          <a:tab pos="228600" algn="l"/>
                          <a:tab pos="457200" algn="l"/>
                        </a:tabLst>
                      </a:pPr>
                      <a:r>
                        <a:rPr lang="en-US" sz="2000" dirty="0">
                          <a:effectLst/>
                        </a:rPr>
                        <a:t>400-500</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a:effectLst/>
                        </a:rPr>
                        <a:t>1</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3"/>
                  </a:ext>
                </a:extLst>
              </a:tr>
              <a:tr h="337634">
                <a:tc>
                  <a:txBody>
                    <a:bodyPr/>
                    <a:lstStyle/>
                    <a:p>
                      <a:pPr marL="0" marR="0" algn="l">
                        <a:spcBef>
                          <a:spcPts val="0"/>
                        </a:spcBef>
                        <a:spcAft>
                          <a:spcPts val="0"/>
                        </a:spcAft>
                        <a:tabLst>
                          <a:tab pos="228600" algn="l"/>
                          <a:tab pos="457200" algn="l"/>
                        </a:tabLst>
                      </a:pPr>
                      <a:r>
                        <a:rPr lang="en-US" sz="2000" dirty="0">
                          <a:effectLst/>
                        </a:rPr>
                        <a:t>500-600</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4</a:t>
                      </a:r>
                      <a:endParaRPr lang="en-US" sz="1000" b="1" dirty="0">
                        <a:effectLst/>
                        <a:latin typeface="Times New Roman"/>
                        <a:cs typeface="Times New Roman"/>
                      </a:endParaRPr>
                    </a:p>
                  </a:txBody>
                  <a:tcPr marL="68580" marR="68580" marT="0" marB="0">
                    <a:solidFill>
                      <a:schemeClr val="accent2"/>
                    </a:solid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 pos="457200" algn="l"/>
                        </a:tabLst>
                        <a:defRPr/>
                      </a:pPr>
                      <a:r>
                        <a:rPr lang="en-US" sz="2000" dirty="0">
                          <a:effectLst/>
                        </a:rPr>
                        <a:t>600-675</a:t>
                      </a:r>
                      <a:endParaRPr lang="en-US" sz="2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a:effectLst/>
                          <a:latin typeface="+mj-lt"/>
                          <a:cs typeface="Times New Roman"/>
                        </a:rPr>
                        <a:t>3</a:t>
                      </a: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a:effectLst/>
                          <a:latin typeface="+mj-lt"/>
                          <a:cs typeface="Times New Roman"/>
                        </a:rPr>
                        <a:t>4</a:t>
                      </a: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a:effectLst/>
                          <a:latin typeface="+mj-lt"/>
                          <a:cs typeface="Times New Roman"/>
                        </a:rPr>
                        <a:t>4</a:t>
                      </a:r>
                    </a:p>
                  </a:txBody>
                  <a:tcPr marL="68580" marR="68580" marT="0" marB="0">
                    <a:solidFill>
                      <a:schemeClr val="accent2"/>
                    </a:solidFill>
                  </a:tcPr>
                </a:tc>
                <a:extLst>
                  <a:ext uri="{0D108BD9-81ED-4DB2-BD59-A6C34878D82A}">
                    <a16:rowId xmlns:a16="http://schemas.microsoft.com/office/drawing/2014/main" val="10005"/>
                  </a:ext>
                </a:extLst>
              </a:tr>
              <a:tr h="291667">
                <a:tc>
                  <a:txBody>
                    <a:bodyPr/>
                    <a:lstStyle/>
                    <a:p>
                      <a:pPr marL="0" marR="0" algn="l">
                        <a:spcBef>
                          <a:spcPts val="0"/>
                        </a:spcBef>
                        <a:spcAft>
                          <a:spcPts val="0"/>
                        </a:spcAft>
                        <a:tabLst>
                          <a:tab pos="228600" algn="l"/>
                          <a:tab pos="457200" algn="l"/>
                        </a:tabLst>
                      </a:pPr>
                      <a:r>
                        <a:rPr lang="en-US" sz="2000" b="0" dirty="0">
                          <a:effectLst/>
                          <a:latin typeface="+mj-lt"/>
                          <a:cs typeface="Times New Roman"/>
                        </a:rPr>
                        <a:t>&gt;675</a:t>
                      </a:r>
                    </a:p>
                  </a:txBody>
                  <a:tcPr marL="68580" marR="68580" marT="0" marB="0"/>
                </a:tc>
                <a:tc>
                  <a:txBody>
                    <a:bodyPr/>
                    <a:lstStyle/>
                    <a:p>
                      <a:pPr marL="0" marR="0" algn="l">
                        <a:spcBef>
                          <a:spcPts val="0"/>
                        </a:spcBef>
                        <a:spcAft>
                          <a:spcPts val="0"/>
                        </a:spcAft>
                        <a:tabLst>
                          <a:tab pos="228600" algn="l"/>
                          <a:tab pos="457200" algn="l"/>
                        </a:tabLst>
                      </a:pPr>
                      <a:r>
                        <a:rPr lang="en-US" sz="1800" b="0" dirty="0">
                          <a:effectLst/>
                          <a:latin typeface="+mj-lt"/>
                          <a:cs typeface="Times New Roman"/>
                        </a:rPr>
                        <a:t>	</a:t>
                      </a: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a:effectLst/>
                          <a:latin typeface="+mj-lt"/>
                          <a:cs typeface="Times New Roman"/>
                        </a:rPr>
                        <a:t>3</a:t>
                      </a: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a:effectLst/>
                          <a:latin typeface="+mj-lt"/>
                          <a:cs typeface="Times New Roman"/>
                        </a:rPr>
                        <a:t>4</a:t>
                      </a: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a:effectLst/>
                          <a:latin typeface="+mj-lt"/>
                          <a:cs typeface="Times New Roman"/>
                        </a:rPr>
                        <a:t>5</a:t>
                      </a:r>
                    </a:p>
                  </a:txBody>
                  <a:tcPr marL="68580" marR="68580" marT="0" marB="0">
                    <a:solidFill>
                      <a:schemeClr val="accent2"/>
                    </a:solidFill>
                  </a:tcPr>
                </a:tc>
                <a:extLst>
                  <a:ext uri="{0D108BD9-81ED-4DB2-BD59-A6C34878D82A}">
                    <a16:rowId xmlns:a16="http://schemas.microsoft.com/office/drawing/2014/main" val="10006"/>
                  </a:ext>
                </a:extLst>
              </a:tr>
            </a:tbl>
          </a:graphicData>
        </a:graphic>
      </p:graphicFrame>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buFontTx/>
              <a:buNone/>
              <a:defRPr/>
            </a:pPr>
            <a:r>
              <a:rPr lang="en-US" sz="4000" b="1" dirty="0">
                <a:solidFill>
                  <a:srgbClr val="FFFFFF"/>
                </a:solidFill>
                <a:latin typeface="Arial Unicode MS" pitchFamily="34" charset="-128"/>
              </a:rPr>
              <a:t>Using PROC TRANSPOSE</a:t>
            </a:r>
          </a:p>
          <a:p>
            <a:pPr>
              <a:buFont typeface="Wingdings" pitchFamily="2" charset="2"/>
              <a:buNone/>
              <a:defRPr/>
            </a:pPr>
            <a:r>
              <a:rPr lang="en-US" dirty="0"/>
              <a:t>data </a:t>
            </a:r>
            <a:r>
              <a:rPr lang="en-US" dirty="0" err="1"/>
              <a:t>agechart</a:t>
            </a:r>
            <a:r>
              <a:rPr lang="en-US" dirty="0"/>
              <a:t>; </a:t>
            </a:r>
          </a:p>
          <a:p>
            <a:pPr>
              <a:buFont typeface="Wingdings" pitchFamily="2" charset="2"/>
              <a:buNone/>
              <a:defRPr/>
            </a:pPr>
            <a:r>
              <a:rPr lang="en-US" dirty="0"/>
              <a:t>input length weight1-weight5; </a:t>
            </a:r>
          </a:p>
          <a:p>
            <a:pPr>
              <a:buFont typeface="Wingdings" pitchFamily="2" charset="2"/>
              <a:buNone/>
              <a:defRPr/>
            </a:pPr>
            <a:r>
              <a:rPr lang="en-US" dirty="0"/>
              <a:t>proc sort data=</a:t>
            </a:r>
            <a:r>
              <a:rPr lang="en-US" dirty="0" err="1"/>
              <a:t>agechart</a:t>
            </a:r>
            <a:r>
              <a:rPr lang="en-US" dirty="0"/>
              <a:t>; by length; </a:t>
            </a:r>
          </a:p>
          <a:p>
            <a:pPr>
              <a:buFont typeface="Wingdings" pitchFamily="2" charset="2"/>
              <a:buNone/>
              <a:defRPr/>
            </a:pPr>
            <a:r>
              <a:rPr lang="en-US" dirty="0"/>
              <a:t>proc transpose data=</a:t>
            </a:r>
            <a:r>
              <a:rPr lang="en-US" dirty="0" err="1"/>
              <a:t>agechart</a:t>
            </a:r>
            <a:r>
              <a:rPr lang="en-US" dirty="0"/>
              <a:t> out=</a:t>
            </a:r>
            <a:r>
              <a:rPr lang="en-US" dirty="0" err="1"/>
              <a:t>tchart</a:t>
            </a:r>
            <a:r>
              <a:rPr lang="en-US" dirty="0"/>
              <a:t> (rename=(age1=age)) name=weight prefix=age; </a:t>
            </a:r>
          </a:p>
          <a:p>
            <a:pPr>
              <a:buFont typeface="Wingdings" pitchFamily="2" charset="2"/>
              <a:buNone/>
              <a:defRPr/>
            </a:pPr>
            <a:r>
              <a:rPr lang="en-US" dirty="0"/>
              <a:t>by length; </a:t>
            </a:r>
            <a:endParaRPr lang="en-US" b="1" dirty="0">
              <a:latin typeface="Arial Unicode MS" pitchFamily="34" charset="-128"/>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lgn="ctr">
              <a:buFontTx/>
              <a:buNone/>
              <a:defRPr/>
            </a:pPr>
            <a:r>
              <a:rPr lang="en-US" sz="4000" b="1" dirty="0">
                <a:solidFill>
                  <a:srgbClr val="FFFFFF"/>
                </a:solidFill>
                <a:latin typeface="Arial Unicode MS" pitchFamily="34" charset="-128"/>
              </a:rPr>
              <a:t>Using Hash Objects</a:t>
            </a:r>
          </a:p>
          <a:p>
            <a:pPr>
              <a:defRPr/>
            </a:pPr>
            <a:r>
              <a:rPr lang="en-US" b="1" dirty="0">
                <a:latin typeface="Arial Unicode MS" pitchFamily="34" charset="-128"/>
              </a:rPr>
              <a:t>Temporary storage object</a:t>
            </a:r>
          </a:p>
          <a:p>
            <a:pPr>
              <a:defRPr/>
            </a:pPr>
            <a:r>
              <a:rPr lang="en-US" b="1" dirty="0">
                <a:latin typeface="Arial Unicode MS" pitchFamily="34" charset="-128"/>
              </a:rPr>
              <a:t>Flexible formatting and indexing</a:t>
            </a:r>
          </a:p>
          <a:p>
            <a:pPr>
              <a:defRPr/>
            </a:pPr>
            <a:r>
              <a:rPr lang="en-US" b="1" dirty="0">
                <a:latin typeface="Arial Unicode MS" pitchFamily="34" charset="-128"/>
              </a:rPr>
              <a:t>Remember that PROC TRANSPOSE requires much “clean-up” of intermediate data sets</a:t>
            </a: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lgn="ctr">
              <a:buFontTx/>
              <a:buNone/>
              <a:defRPr/>
            </a:pPr>
            <a:r>
              <a:rPr lang="en-US" sz="4000" b="1" dirty="0">
                <a:solidFill>
                  <a:srgbClr val="FFFFFF"/>
                </a:solidFill>
                <a:latin typeface="Arial Unicode MS" pitchFamily="34" charset="-128"/>
              </a:rPr>
              <a:t>Hash Object Structure</a:t>
            </a:r>
          </a:p>
          <a:p>
            <a:pPr>
              <a:defRPr/>
            </a:pPr>
            <a:r>
              <a:rPr lang="en-US" b="1" dirty="0">
                <a:latin typeface="Arial Unicode MS" pitchFamily="34" charset="-128"/>
              </a:rPr>
              <a:t>Key component</a:t>
            </a:r>
          </a:p>
          <a:p>
            <a:pPr lvl="1">
              <a:defRPr/>
            </a:pPr>
            <a:r>
              <a:rPr lang="en-US" b="1" dirty="0">
                <a:latin typeface="Arial Unicode MS" pitchFamily="34" charset="-128"/>
              </a:rPr>
              <a:t>must be unique</a:t>
            </a:r>
          </a:p>
          <a:p>
            <a:pPr lvl="1">
              <a:defRPr/>
            </a:pPr>
            <a:r>
              <a:rPr lang="en-US" b="1" dirty="0">
                <a:latin typeface="Arial Unicode MS" pitchFamily="34" charset="-128"/>
              </a:rPr>
              <a:t>maps data values to data set</a:t>
            </a:r>
          </a:p>
          <a:p>
            <a:pPr>
              <a:defRPr/>
            </a:pPr>
            <a:r>
              <a:rPr lang="en-US" b="1" dirty="0">
                <a:latin typeface="Arial Unicode MS" pitchFamily="34" charset="-128"/>
              </a:rPr>
              <a:t>Data component</a:t>
            </a:r>
          </a:p>
          <a:p>
            <a:pPr lvl="1">
              <a:defRPr/>
            </a:pPr>
            <a:r>
              <a:rPr lang="en-US" b="1" dirty="0">
                <a:latin typeface="Arial Unicode MS" pitchFamily="34" charset="-128"/>
              </a:rPr>
              <a:t>“ragged array” of numeric or character values</a:t>
            </a:r>
          </a:p>
          <a:p>
            <a:pPr>
              <a:defRPr/>
            </a:pPr>
            <a:r>
              <a:rPr lang="en-US" b="1" dirty="0">
                <a:latin typeface="Arial Unicode MS" pitchFamily="34" charset="-128"/>
              </a:rPr>
              <a:t>Is a DATA step object with specific </a:t>
            </a:r>
            <a:r>
              <a:rPr lang="en-US" b="1" i="1" dirty="0">
                <a:latin typeface="Arial Unicode MS" pitchFamily="34" charset="-128"/>
              </a:rPr>
              <a:t>attributes </a:t>
            </a:r>
            <a:r>
              <a:rPr lang="en-US" b="1" dirty="0">
                <a:latin typeface="Arial Unicode MS" pitchFamily="34" charset="-128"/>
              </a:rPr>
              <a:t>and </a:t>
            </a:r>
            <a:r>
              <a:rPr lang="en-US" b="1" i="1" dirty="0">
                <a:latin typeface="Arial Unicode MS" pitchFamily="34" charset="-128"/>
              </a:rPr>
              <a:t>methods</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F95CB-1E80-48C8-B2D9-7E52AED63CCB}"/>
              </a:ext>
            </a:extLst>
          </p:cNvPr>
          <p:cNvSpPr>
            <a:spLocks noGrp="1"/>
          </p:cNvSpPr>
          <p:nvPr>
            <p:ph type="title"/>
          </p:nvPr>
        </p:nvSpPr>
        <p:spPr/>
        <p:txBody>
          <a:bodyPr/>
          <a:lstStyle/>
          <a:p>
            <a:r>
              <a:rPr lang="en-US" dirty="0"/>
              <a:t>One-Dimensional Arrays</a:t>
            </a:r>
          </a:p>
        </p:txBody>
      </p:sp>
      <p:sp>
        <p:nvSpPr>
          <p:cNvPr id="3" name="Content Placeholder 2">
            <a:extLst>
              <a:ext uri="{FF2B5EF4-FFF2-40B4-BE49-F238E27FC236}">
                <a16:creationId xmlns:a16="http://schemas.microsoft.com/office/drawing/2014/main" id="{420FFCD4-6382-4717-9CE5-2A997ECB8BF7}"/>
              </a:ext>
            </a:extLst>
          </p:cNvPr>
          <p:cNvSpPr>
            <a:spLocks noGrp="1"/>
          </p:cNvSpPr>
          <p:nvPr>
            <p:ph idx="1"/>
          </p:nvPr>
        </p:nvSpPr>
        <p:spPr/>
        <p:txBody>
          <a:bodyPr/>
          <a:lstStyle/>
          <a:p>
            <a:r>
              <a:rPr lang="en-US" dirty="0"/>
              <a:t>An array is a group of SAS columns.</a:t>
            </a:r>
          </a:p>
          <a:p>
            <a:r>
              <a:rPr lang="en-US" dirty="0"/>
              <a:t>Using an array can facilitate repetitive programming tasks.</a:t>
            </a:r>
          </a:p>
          <a:p>
            <a:r>
              <a:rPr lang="en-US" dirty="0"/>
              <a:t>You define an array with an ARRAY statement.</a:t>
            </a:r>
          </a:p>
          <a:p>
            <a:r>
              <a:rPr lang="en-US" dirty="0"/>
              <a:t>You can work with elements of the array by referencing the array and listing the desired column(s) in square brackets.</a:t>
            </a:r>
          </a:p>
        </p:txBody>
      </p:sp>
      <p:sp>
        <p:nvSpPr>
          <p:cNvPr id="4" name="Date Placeholder 3">
            <a:extLst>
              <a:ext uri="{FF2B5EF4-FFF2-40B4-BE49-F238E27FC236}">
                <a16:creationId xmlns:a16="http://schemas.microsoft.com/office/drawing/2014/main" id="{E7C98B50-A74C-4E70-B428-B00C5A9EE66B}"/>
              </a:ext>
            </a:extLst>
          </p:cNvPr>
          <p:cNvSpPr>
            <a:spLocks noGrp="1"/>
          </p:cNvSpPr>
          <p:nvPr>
            <p:ph type="dt" sz="half" idx="10"/>
          </p:nvPr>
        </p:nvSpPr>
        <p:spPr/>
        <p:txBody>
          <a:bodyPr/>
          <a:lstStyle/>
          <a:p>
            <a:pPr>
              <a:defRPr/>
            </a:pPr>
            <a:r>
              <a:rPr lang="en-US" dirty="0"/>
              <a:t> University of South Carolina</a:t>
            </a:r>
          </a:p>
        </p:txBody>
      </p:sp>
      <p:sp>
        <p:nvSpPr>
          <p:cNvPr id="5" name="Slide Number Placeholder 4">
            <a:extLst>
              <a:ext uri="{FF2B5EF4-FFF2-40B4-BE49-F238E27FC236}">
                <a16:creationId xmlns:a16="http://schemas.microsoft.com/office/drawing/2014/main" id="{34ECF4B8-FBF0-432B-94BB-FFBCFA9F33FF}"/>
              </a:ext>
            </a:extLst>
          </p:cNvPr>
          <p:cNvSpPr>
            <a:spLocks noGrp="1"/>
          </p:cNvSpPr>
          <p:nvPr>
            <p:ph type="sldNum" sz="quarter" idx="12"/>
          </p:nvPr>
        </p:nvSpPr>
        <p:spPr/>
        <p:txBody>
          <a:bodyPr/>
          <a:lstStyle/>
          <a:p>
            <a:pPr>
              <a:defRPr/>
            </a:pPr>
            <a:fld id="{D01C102D-DC5E-410F-9FD4-3AB7E46A4904}" type="slidenum">
              <a:rPr lang="en-US" smtClean="0"/>
              <a:pPr>
                <a:defRPr/>
              </a:pPr>
              <a:t>2</a:t>
            </a:fld>
            <a:endParaRPr lang="en-US"/>
          </a:p>
        </p:txBody>
      </p:sp>
    </p:spTree>
    <p:extLst>
      <p:ext uri="{BB962C8B-B14F-4D97-AF65-F5344CB8AC3E}">
        <p14:creationId xmlns:p14="http://schemas.microsoft.com/office/powerpoint/2010/main" val="3867439252"/>
      </p:ext>
    </p:extLst>
  </p:cSld>
  <p:clrMapOvr>
    <a:masterClrMapping/>
  </p:clrMapOvr>
  <p:transition spd="med">
    <p:dissolv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lgn="ctr">
              <a:buFontTx/>
              <a:buNone/>
              <a:defRPr/>
            </a:pPr>
            <a:r>
              <a:rPr lang="en-US" sz="4000" b="1" dirty="0">
                <a:solidFill>
                  <a:srgbClr val="FFFFFF"/>
                </a:solidFill>
                <a:latin typeface="Arial Unicode MS" pitchFamily="34" charset="-128"/>
              </a:rPr>
              <a:t>Hash Object</a:t>
            </a:r>
          </a:p>
          <a:p>
            <a:pPr>
              <a:defRPr/>
            </a:pPr>
            <a:r>
              <a:rPr lang="en-US" b="1" dirty="0">
                <a:latin typeface="Arial Unicode MS" pitchFamily="34" charset="-128"/>
              </a:rPr>
              <a:t>There are several steps to creation of a hash object</a:t>
            </a:r>
          </a:p>
          <a:p>
            <a:pPr lvl="1">
              <a:defRPr/>
            </a:pPr>
            <a:r>
              <a:rPr lang="en-US" b="1" dirty="0">
                <a:latin typeface="Arial Unicode MS" pitchFamily="34" charset="-128"/>
              </a:rPr>
              <a:t>DECLARE (i.e., define) the hash object</a:t>
            </a:r>
          </a:p>
          <a:p>
            <a:pPr lvl="1">
              <a:defRPr/>
            </a:pPr>
            <a:r>
              <a:rPr lang="en-US" b="1" dirty="0">
                <a:latin typeface="Arial Unicode MS" pitchFamily="34" charset="-128"/>
              </a:rPr>
              <a:t>Define and load keys and data</a:t>
            </a:r>
          </a:p>
          <a:p>
            <a:pPr>
              <a:defRPr/>
            </a:pPr>
            <a:r>
              <a:rPr lang="en-US" b="1" dirty="0">
                <a:latin typeface="Arial Unicode MS" pitchFamily="34" charset="-128"/>
              </a:rPr>
              <a:t>Matched data can then be retrieved</a:t>
            </a: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4294967295"/>
          </p:nvPr>
        </p:nvSpPr>
        <p:spPr>
          <a:xfrm>
            <a:off x="685800" y="277813"/>
            <a:ext cx="8153400" cy="5486400"/>
          </a:xfrm>
        </p:spPr>
        <p:txBody>
          <a:bodyPr/>
          <a:lstStyle/>
          <a:p>
            <a:pPr marL="609600" indent="-609600">
              <a:buFontTx/>
              <a:buNone/>
            </a:pPr>
            <a:endParaRPr lang="en-US" sz="4000" b="1">
              <a:solidFill>
                <a:srgbClr val="FFFFFF"/>
              </a:solidFill>
              <a:latin typeface="Arial Unicode MS" pitchFamily="34" charset="-128"/>
            </a:endParaRPr>
          </a:p>
          <a:p>
            <a:pPr marL="609600" indent="-609600" algn="ctr">
              <a:buFontTx/>
              <a:buNone/>
            </a:pPr>
            <a:r>
              <a:rPr lang="en-US" sz="4000" b="1">
                <a:solidFill>
                  <a:srgbClr val="FFFFFF"/>
                </a:solidFill>
                <a:latin typeface="Arial Unicode MS" pitchFamily="34" charset="-128"/>
              </a:rPr>
              <a:t>Hash Object</a:t>
            </a:r>
          </a:p>
          <a:p>
            <a:pPr marL="609600" indent="-609600"/>
            <a:r>
              <a:rPr lang="en-US" b="1">
                <a:latin typeface="Arial Unicode MS" pitchFamily="34" charset="-128"/>
              </a:rPr>
              <a:t>Gym members example</a:t>
            </a:r>
          </a:p>
          <a:p>
            <a:pPr lvl="1"/>
            <a:r>
              <a:rPr lang="en-US" b="1">
                <a:latin typeface="Arial Unicode MS" pitchFamily="34" charset="-128"/>
              </a:rPr>
              <a:t>Essentially a match merge</a:t>
            </a:r>
          </a:p>
          <a:p>
            <a:pPr lvl="1"/>
            <a:r>
              <a:rPr lang="en-US" b="1">
                <a:latin typeface="Arial Unicode MS" pitchFamily="34" charset="-128"/>
              </a:rPr>
              <a:t>The book uses the data component more actively than in this example</a:t>
            </a: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4294967295"/>
          </p:nvPr>
        </p:nvSpPr>
        <p:spPr>
          <a:xfrm>
            <a:off x="685800" y="277813"/>
            <a:ext cx="8153400" cy="5486400"/>
          </a:xfrm>
        </p:spPr>
        <p:txBody>
          <a:bodyPr/>
          <a:lstStyle/>
          <a:p>
            <a:pPr marL="609600" indent="-609600">
              <a:lnSpc>
                <a:spcPct val="80000"/>
              </a:lnSpc>
              <a:buFontTx/>
              <a:buNone/>
            </a:pPr>
            <a:endParaRPr lang="en-US" sz="2800" b="1">
              <a:solidFill>
                <a:srgbClr val="FFFFFF"/>
              </a:solidFill>
              <a:latin typeface="Arial Unicode MS" pitchFamily="34" charset="-128"/>
            </a:endParaRPr>
          </a:p>
          <a:p>
            <a:pPr marL="609600" indent="-609600" algn="ctr">
              <a:lnSpc>
                <a:spcPct val="80000"/>
              </a:lnSpc>
              <a:buFontTx/>
              <a:buNone/>
            </a:pPr>
            <a:r>
              <a:rPr lang="en-US" sz="2800" b="1">
                <a:solidFill>
                  <a:srgbClr val="FFFFFF"/>
                </a:solidFill>
                <a:latin typeface="Arial Unicode MS" pitchFamily="34" charset="-128"/>
              </a:rPr>
              <a:t>Hash Object</a:t>
            </a:r>
          </a:p>
          <a:p>
            <a:pPr marL="609600" indent="-609600">
              <a:lnSpc>
                <a:spcPct val="80000"/>
              </a:lnSpc>
            </a:pPr>
            <a:r>
              <a:rPr lang="en-US" sz="2000" b="1"/>
              <a:t>data workout;</a:t>
            </a:r>
          </a:p>
          <a:p>
            <a:pPr marL="609600" indent="-609600">
              <a:lnSpc>
                <a:spcPct val="80000"/>
              </a:lnSpc>
            </a:pPr>
            <a:r>
              <a:rPr lang="en-US" sz="2000" b="1"/>
              <a:t>format name $20.;</a:t>
            </a:r>
          </a:p>
          <a:p>
            <a:pPr marL="609600" indent="-609600">
              <a:lnSpc>
                <a:spcPct val="80000"/>
              </a:lnSpc>
            </a:pPr>
            <a:r>
              <a:rPr lang="en-US" sz="2000" b="1"/>
              <a:t>if _N_=1 then do;</a:t>
            </a:r>
          </a:p>
          <a:p>
            <a:pPr marL="609600" indent="-609600">
              <a:lnSpc>
                <a:spcPct val="80000"/>
              </a:lnSpc>
            </a:pPr>
            <a:r>
              <a:rPr lang="en-US" sz="2000" b="1"/>
              <a:t>declare  hash members();</a:t>
            </a:r>
          </a:p>
          <a:p>
            <a:pPr marL="609600" indent="-609600">
              <a:lnSpc>
                <a:spcPct val="80000"/>
              </a:lnSpc>
            </a:pPr>
            <a:r>
              <a:rPr lang="en-US" sz="2000" b="1"/>
              <a:t>members.definekey("id");</a:t>
            </a:r>
          </a:p>
          <a:p>
            <a:pPr marL="609600" indent="-609600">
              <a:lnSpc>
                <a:spcPct val="80000"/>
              </a:lnSpc>
            </a:pPr>
            <a:r>
              <a:rPr lang="en-US" sz="2000" b="1"/>
              <a:t>members.definedata("name");</a:t>
            </a:r>
          </a:p>
          <a:p>
            <a:pPr marL="609600" indent="-609600">
              <a:lnSpc>
                <a:spcPct val="80000"/>
              </a:lnSpc>
            </a:pPr>
            <a:r>
              <a:rPr lang="en-US" sz="2000" b="1"/>
              <a:t>members.definedone();</a:t>
            </a:r>
          </a:p>
          <a:p>
            <a:pPr marL="609600" indent="-609600">
              <a:lnSpc>
                <a:spcPct val="80000"/>
              </a:lnSpc>
            </a:pPr>
            <a:r>
              <a:rPr lang="en-US" sz="2000" b="1"/>
              <a:t>call missing(id,name);</a:t>
            </a:r>
          </a:p>
          <a:p>
            <a:pPr marL="609600" indent="-609600">
              <a:lnSpc>
                <a:spcPct val="80000"/>
              </a:lnSpc>
            </a:pPr>
            <a:r>
              <a:rPr lang="en-US" sz="2000" b="1"/>
              <a:t>members.add(key:787,data:'Sam Crump');</a:t>
            </a:r>
          </a:p>
          <a:p>
            <a:pPr marL="609600" indent="-609600">
              <a:lnSpc>
                <a:spcPct val="80000"/>
              </a:lnSpc>
            </a:pPr>
            <a:r>
              <a:rPr lang="en-US" sz="2000" b="1"/>
              <a:t>…</a:t>
            </a:r>
          </a:p>
          <a:p>
            <a:pPr marL="609600" indent="-609600">
              <a:lnSpc>
                <a:spcPct val="80000"/>
              </a:lnSpc>
            </a:pPr>
            <a:r>
              <a:rPr lang="en-US" sz="2000" b="1"/>
              <a:t>members.add(key:9877,data:'Ron cole');</a:t>
            </a:r>
          </a:p>
          <a:p>
            <a:pPr marL="609600" indent="-609600">
              <a:lnSpc>
                <a:spcPct val="80000"/>
              </a:lnSpc>
            </a:pPr>
            <a:r>
              <a:rPr lang="en-US" sz="2000" b="1"/>
              <a:t>end;</a:t>
            </a:r>
          </a:p>
          <a:p>
            <a:pPr marL="609600" indent="-609600">
              <a:lnSpc>
                <a:spcPct val="80000"/>
              </a:lnSpc>
            </a:pPr>
            <a:r>
              <a:rPr lang="en-US" sz="2000" b="1"/>
              <a:t>set attendance;</a:t>
            </a:r>
          </a:p>
          <a:p>
            <a:pPr marL="609600" indent="-609600">
              <a:lnSpc>
                <a:spcPct val="80000"/>
              </a:lnSpc>
            </a:pPr>
            <a:r>
              <a:rPr lang="en-US" sz="2000" b="1"/>
              <a:t>members.find();</a:t>
            </a:r>
          </a:p>
          <a:p>
            <a:pPr marL="609600" indent="-609600">
              <a:lnSpc>
                <a:spcPct val="80000"/>
              </a:lnSpc>
            </a:pPr>
            <a:r>
              <a:rPr lang="en-US" sz="2000" b="1"/>
              <a:t>run;</a:t>
            </a: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pPr>
            <a:endParaRPr lang="en-US" sz="4000" b="1" dirty="0">
              <a:solidFill>
                <a:srgbClr val="FFFFFF"/>
              </a:solidFill>
              <a:latin typeface="Arial Unicode MS" pitchFamily="34" charset="-128"/>
            </a:endParaRPr>
          </a:p>
          <a:p>
            <a:pPr marL="609600" indent="-609600" algn="ctr">
              <a:buFontTx/>
              <a:buNone/>
            </a:pPr>
            <a:r>
              <a:rPr lang="en-US" sz="4000" b="1" dirty="0">
                <a:solidFill>
                  <a:srgbClr val="FFFFFF"/>
                </a:solidFill>
                <a:latin typeface="Arial Unicode MS" pitchFamily="34" charset="-128"/>
              </a:rPr>
              <a:t>Hash Object</a:t>
            </a:r>
          </a:p>
          <a:p>
            <a:pPr marL="609600" indent="-609600"/>
            <a:r>
              <a:rPr lang="en-US" b="1" dirty="0">
                <a:latin typeface="Arial Unicode MS" pitchFamily="34" charset="-128"/>
              </a:rPr>
              <a:t>Hash objects can also be retrieved from existing SAS data sets</a:t>
            </a:r>
          </a:p>
          <a:p>
            <a:pPr lvl="1"/>
            <a:r>
              <a:rPr lang="en-US" b="1" dirty="0">
                <a:latin typeface="Arial Unicode MS" pitchFamily="34" charset="-128"/>
              </a:rPr>
              <a:t>Keys can be used to retrieve data values for more than one variable</a:t>
            </a:r>
          </a:p>
          <a:p>
            <a:pPr lvl="1"/>
            <a:r>
              <a:rPr lang="en-US" b="1" dirty="0">
                <a:latin typeface="Arial Unicode MS" pitchFamily="34" charset="-128"/>
              </a:rPr>
              <a:t>Keys can be assigned to more than one data component</a:t>
            </a: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64060-CF5F-4EE7-B640-5047E625F1A1}"/>
              </a:ext>
            </a:extLst>
          </p:cNvPr>
          <p:cNvSpPr>
            <a:spLocks noGrp="1"/>
          </p:cNvSpPr>
          <p:nvPr>
            <p:ph type="title"/>
          </p:nvPr>
        </p:nvSpPr>
        <p:spPr/>
        <p:txBody>
          <a:bodyPr/>
          <a:lstStyle/>
          <a:p>
            <a:r>
              <a:rPr lang="en-US" dirty="0"/>
              <a:t>Hash Iterator Objects</a:t>
            </a:r>
          </a:p>
        </p:txBody>
      </p:sp>
      <p:sp>
        <p:nvSpPr>
          <p:cNvPr id="3" name="Content Placeholder 2">
            <a:extLst>
              <a:ext uri="{FF2B5EF4-FFF2-40B4-BE49-F238E27FC236}">
                <a16:creationId xmlns:a16="http://schemas.microsoft.com/office/drawing/2014/main" id="{DA5B3923-3D36-4192-A907-6C5381CB69CE}"/>
              </a:ext>
            </a:extLst>
          </p:cNvPr>
          <p:cNvSpPr>
            <a:spLocks noGrp="1"/>
          </p:cNvSpPr>
          <p:nvPr>
            <p:ph idx="1"/>
          </p:nvPr>
        </p:nvSpPr>
        <p:spPr/>
        <p:txBody>
          <a:bodyPr/>
          <a:lstStyle/>
          <a:p>
            <a:r>
              <a:rPr lang="en-US" dirty="0"/>
              <a:t>A hash iterator object (or </a:t>
            </a:r>
            <a:r>
              <a:rPr lang="en-US" dirty="0" err="1"/>
              <a:t>hiter</a:t>
            </a:r>
            <a:r>
              <a:rPr lang="en-US" dirty="0"/>
              <a:t>) is associated with a hash object and allows you to retrieve data from the hash object in forward or reverse order with respect to the key.</a:t>
            </a:r>
          </a:p>
          <a:p>
            <a:r>
              <a:rPr lang="en-US" dirty="0"/>
              <a:t>After declaring the hash object, (say, </a:t>
            </a:r>
            <a:r>
              <a:rPr lang="en-US" sz="2800" dirty="0" err="1">
                <a:latin typeface="Courier New" panose="02070309020205020404" pitchFamily="49" charset="0"/>
                <a:cs typeface="Courier New" panose="02070309020205020404" pitchFamily="49" charset="0"/>
              </a:rPr>
              <a:t>myhash</a:t>
            </a:r>
            <a:r>
              <a:rPr lang="en-US" dirty="0"/>
              <a:t>):  </a:t>
            </a:r>
            <a:r>
              <a:rPr lang="en-US" sz="2800" dirty="0">
                <a:latin typeface="Courier New" panose="02070309020205020404" pitchFamily="49" charset="0"/>
                <a:cs typeface="Courier New" panose="02070309020205020404" pitchFamily="49" charset="0"/>
              </a:rPr>
              <a:t>DECLARE </a:t>
            </a:r>
            <a:r>
              <a:rPr lang="en-US" sz="2800" dirty="0" err="1">
                <a:latin typeface="Courier New" panose="02070309020205020404" pitchFamily="49" charset="0"/>
                <a:cs typeface="Courier New" panose="02070309020205020404" pitchFamily="49" charset="0"/>
              </a:rPr>
              <a:t>hiter</a:t>
            </a:r>
            <a:r>
              <a:rPr lang="en-US" sz="2800" dirty="0">
                <a:latin typeface="Courier New" panose="02070309020205020404" pitchFamily="49" charset="0"/>
                <a:cs typeface="Courier New" panose="02070309020205020404" pitchFamily="49" charset="0"/>
              </a:rPr>
              <a:t> C(‘</a:t>
            </a:r>
            <a:r>
              <a:rPr lang="en-US" sz="2800" dirty="0" err="1">
                <a:latin typeface="Courier New" panose="02070309020205020404" pitchFamily="49" charset="0"/>
                <a:cs typeface="Courier New" panose="02070309020205020404" pitchFamily="49" charset="0"/>
              </a:rPr>
              <a:t>myhash</a:t>
            </a:r>
            <a:r>
              <a:rPr lang="en-US" sz="2800" dirty="0">
                <a:latin typeface="Courier New" panose="02070309020205020404" pitchFamily="49" charset="0"/>
                <a:cs typeface="Courier New" panose="02070309020205020404" pitchFamily="49" charset="0"/>
              </a:rPr>
              <a:t>’); </a:t>
            </a:r>
            <a:r>
              <a:rPr lang="en-US" dirty="0"/>
              <a:t>creates a hash object iterator associated with </a:t>
            </a:r>
            <a:r>
              <a:rPr lang="en-US" sz="2800" dirty="0" err="1">
                <a:latin typeface="Courier New" panose="02070309020205020404" pitchFamily="49" charset="0"/>
                <a:cs typeface="Courier New" panose="02070309020205020404" pitchFamily="49" charset="0"/>
              </a:rPr>
              <a:t>myhash</a:t>
            </a:r>
            <a:r>
              <a:rPr lang="en-US" dirty="0"/>
              <a:t>.</a:t>
            </a:r>
          </a:p>
          <a:p>
            <a:endParaRPr lang="en-US" dirty="0"/>
          </a:p>
        </p:txBody>
      </p:sp>
      <p:sp>
        <p:nvSpPr>
          <p:cNvPr id="4" name="Date Placeholder 3">
            <a:extLst>
              <a:ext uri="{FF2B5EF4-FFF2-40B4-BE49-F238E27FC236}">
                <a16:creationId xmlns:a16="http://schemas.microsoft.com/office/drawing/2014/main" id="{E2EFEEE7-FF65-483F-951D-5204333BCA27}"/>
              </a:ext>
            </a:extLst>
          </p:cNvPr>
          <p:cNvSpPr>
            <a:spLocks noGrp="1"/>
          </p:cNvSpPr>
          <p:nvPr>
            <p:ph type="dt" sz="half" idx="10"/>
          </p:nvPr>
        </p:nvSpPr>
        <p:spPr/>
        <p:txBody>
          <a:bodyPr/>
          <a:lstStyle/>
          <a:p>
            <a:pPr>
              <a:defRPr/>
            </a:pPr>
            <a:r>
              <a:rPr lang="en-US" dirty="0"/>
              <a:t> University of South Carolina</a:t>
            </a:r>
          </a:p>
        </p:txBody>
      </p:sp>
      <p:sp>
        <p:nvSpPr>
          <p:cNvPr id="5" name="Slide Number Placeholder 4">
            <a:extLst>
              <a:ext uri="{FF2B5EF4-FFF2-40B4-BE49-F238E27FC236}">
                <a16:creationId xmlns:a16="http://schemas.microsoft.com/office/drawing/2014/main" id="{7087BD10-2BD9-4B9D-A604-9CC3ECA41DA9}"/>
              </a:ext>
            </a:extLst>
          </p:cNvPr>
          <p:cNvSpPr>
            <a:spLocks noGrp="1"/>
          </p:cNvSpPr>
          <p:nvPr>
            <p:ph type="sldNum" sz="quarter" idx="12"/>
          </p:nvPr>
        </p:nvSpPr>
        <p:spPr/>
        <p:txBody>
          <a:bodyPr/>
          <a:lstStyle/>
          <a:p>
            <a:pPr>
              <a:defRPr/>
            </a:pPr>
            <a:fld id="{D01C102D-DC5E-410F-9FD4-3AB7E46A4904}" type="slidenum">
              <a:rPr lang="en-US" smtClean="0"/>
              <a:pPr>
                <a:defRPr/>
              </a:pPr>
              <a:t>24</a:t>
            </a:fld>
            <a:endParaRPr lang="en-US"/>
          </a:p>
        </p:txBody>
      </p:sp>
    </p:spTree>
    <p:extLst>
      <p:ext uri="{BB962C8B-B14F-4D97-AF65-F5344CB8AC3E}">
        <p14:creationId xmlns:p14="http://schemas.microsoft.com/office/powerpoint/2010/main" val="3713086546"/>
      </p:ext>
    </p:extLst>
  </p:cSld>
  <p:clrMapOvr>
    <a:masterClrMapping/>
  </p:clrMapOvr>
  <p:transition spd="med">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E03B-8F96-42A5-BD52-C981311321F0}"/>
              </a:ext>
            </a:extLst>
          </p:cNvPr>
          <p:cNvSpPr>
            <a:spLocks noGrp="1"/>
          </p:cNvSpPr>
          <p:nvPr>
            <p:ph type="title"/>
          </p:nvPr>
        </p:nvSpPr>
        <p:spPr/>
        <p:txBody>
          <a:bodyPr/>
          <a:lstStyle/>
          <a:p>
            <a:r>
              <a:rPr lang="en-US" dirty="0"/>
              <a:t>Using hash iterator objects</a:t>
            </a:r>
          </a:p>
        </p:txBody>
      </p:sp>
      <p:sp>
        <p:nvSpPr>
          <p:cNvPr id="3" name="Content Placeholder 2">
            <a:extLst>
              <a:ext uri="{FF2B5EF4-FFF2-40B4-BE49-F238E27FC236}">
                <a16:creationId xmlns:a16="http://schemas.microsoft.com/office/drawing/2014/main" id="{5A74AC9E-CABF-4286-A032-79169B0B9BCF}"/>
              </a:ext>
            </a:extLst>
          </p:cNvPr>
          <p:cNvSpPr>
            <a:spLocks noGrp="1"/>
          </p:cNvSpPr>
          <p:nvPr>
            <p:ph idx="1"/>
          </p:nvPr>
        </p:nvSpPr>
        <p:spPr/>
        <p:txBody>
          <a:bodyPr/>
          <a:lstStyle/>
          <a:p>
            <a:r>
              <a:rPr lang="en-US" dirty="0"/>
              <a:t>Then </a:t>
            </a:r>
            <a:r>
              <a:rPr lang="en-US" sz="2800" dirty="0" err="1">
                <a:latin typeface="Courier New" panose="02070309020205020404" pitchFamily="49" charset="0"/>
                <a:cs typeface="Courier New" panose="02070309020205020404" pitchFamily="49" charset="0"/>
              </a:rPr>
              <a:t>C.first</a:t>
            </a:r>
            <a:r>
              <a:rPr lang="en-US" sz="2800" dirty="0">
                <a:latin typeface="Courier New" panose="02070309020205020404" pitchFamily="49" charset="0"/>
                <a:cs typeface="Courier New" panose="02070309020205020404" pitchFamily="49" charset="0"/>
              </a:rPr>
              <a:t>(); </a:t>
            </a:r>
            <a:r>
              <a:rPr lang="en-US" dirty="0"/>
              <a:t>returns the first data value in the hash object.</a:t>
            </a:r>
          </a:p>
          <a:p>
            <a:r>
              <a:rPr lang="en-US" sz="2800" dirty="0" err="1">
                <a:latin typeface="Courier New" panose="02070309020205020404" pitchFamily="49" charset="0"/>
                <a:cs typeface="Courier New" panose="02070309020205020404" pitchFamily="49" charset="0"/>
              </a:rPr>
              <a:t>C.next</a:t>
            </a:r>
            <a:r>
              <a:rPr lang="en-US" sz="2800" dirty="0">
                <a:latin typeface="Courier New" panose="02070309020205020404" pitchFamily="49" charset="0"/>
                <a:cs typeface="Courier New" panose="02070309020205020404" pitchFamily="49" charset="0"/>
              </a:rPr>
              <a:t>(); </a:t>
            </a:r>
            <a:r>
              <a:rPr lang="en-US" dirty="0"/>
              <a:t>returns the next value (in order of the key variable) in the hash object.</a:t>
            </a:r>
          </a:p>
          <a:p>
            <a:r>
              <a:rPr lang="en-US" sz="2800" dirty="0" err="1">
                <a:latin typeface="Courier New" panose="02070309020205020404" pitchFamily="49" charset="0"/>
                <a:cs typeface="Courier New" panose="02070309020205020404" pitchFamily="49" charset="0"/>
              </a:rPr>
              <a:t>C.prev</a:t>
            </a:r>
            <a:r>
              <a:rPr lang="en-US" sz="2800" dirty="0">
                <a:latin typeface="Courier New" panose="02070309020205020404" pitchFamily="49" charset="0"/>
                <a:cs typeface="Courier New" panose="02070309020205020404" pitchFamily="49" charset="0"/>
              </a:rPr>
              <a:t>(); </a:t>
            </a:r>
            <a:r>
              <a:rPr lang="en-US" dirty="0"/>
              <a:t>returns the previous value, in reverse key order.</a:t>
            </a:r>
          </a:p>
          <a:p>
            <a:r>
              <a:rPr lang="en-US" sz="2800" dirty="0" err="1">
                <a:latin typeface="Courier New" panose="02070309020205020404" pitchFamily="49" charset="0"/>
                <a:cs typeface="Courier New" panose="02070309020205020404" pitchFamily="49" charset="0"/>
              </a:rPr>
              <a:t>C.last</a:t>
            </a:r>
            <a:r>
              <a:rPr lang="en-US" sz="2800" dirty="0">
                <a:latin typeface="Courier New" panose="02070309020205020404" pitchFamily="49" charset="0"/>
                <a:cs typeface="Courier New" panose="02070309020205020404" pitchFamily="49" charset="0"/>
              </a:rPr>
              <a:t>(); </a:t>
            </a:r>
            <a:r>
              <a:rPr lang="en-US" dirty="0"/>
              <a:t>returns the last value in the hash object.</a:t>
            </a:r>
          </a:p>
        </p:txBody>
      </p:sp>
      <p:sp>
        <p:nvSpPr>
          <p:cNvPr id="4" name="Date Placeholder 3">
            <a:extLst>
              <a:ext uri="{FF2B5EF4-FFF2-40B4-BE49-F238E27FC236}">
                <a16:creationId xmlns:a16="http://schemas.microsoft.com/office/drawing/2014/main" id="{C0C632B1-C0DB-4EAE-8F67-C8239C9016FF}"/>
              </a:ext>
            </a:extLst>
          </p:cNvPr>
          <p:cNvSpPr>
            <a:spLocks noGrp="1"/>
          </p:cNvSpPr>
          <p:nvPr>
            <p:ph type="dt" sz="half" idx="10"/>
          </p:nvPr>
        </p:nvSpPr>
        <p:spPr/>
        <p:txBody>
          <a:bodyPr/>
          <a:lstStyle/>
          <a:p>
            <a:pPr>
              <a:defRPr/>
            </a:pPr>
            <a:r>
              <a:rPr lang="en-US" dirty="0"/>
              <a:t> University of South Carolina</a:t>
            </a:r>
          </a:p>
        </p:txBody>
      </p:sp>
      <p:sp>
        <p:nvSpPr>
          <p:cNvPr id="5" name="Slide Number Placeholder 4">
            <a:extLst>
              <a:ext uri="{FF2B5EF4-FFF2-40B4-BE49-F238E27FC236}">
                <a16:creationId xmlns:a16="http://schemas.microsoft.com/office/drawing/2014/main" id="{95374193-F2C7-445E-8D16-C03CD8ABCA21}"/>
              </a:ext>
            </a:extLst>
          </p:cNvPr>
          <p:cNvSpPr>
            <a:spLocks noGrp="1"/>
          </p:cNvSpPr>
          <p:nvPr>
            <p:ph type="sldNum" sz="quarter" idx="12"/>
          </p:nvPr>
        </p:nvSpPr>
        <p:spPr/>
        <p:txBody>
          <a:bodyPr/>
          <a:lstStyle/>
          <a:p>
            <a:pPr>
              <a:defRPr/>
            </a:pPr>
            <a:fld id="{D01C102D-DC5E-410F-9FD4-3AB7E46A4904}" type="slidenum">
              <a:rPr lang="en-US" smtClean="0"/>
              <a:pPr>
                <a:defRPr/>
              </a:pPr>
              <a:t>25</a:t>
            </a:fld>
            <a:endParaRPr lang="en-US"/>
          </a:p>
        </p:txBody>
      </p:sp>
    </p:spTree>
    <p:extLst>
      <p:ext uri="{BB962C8B-B14F-4D97-AF65-F5344CB8AC3E}">
        <p14:creationId xmlns:p14="http://schemas.microsoft.com/office/powerpoint/2010/main" val="2751921124"/>
      </p:ext>
    </p:extLst>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09946-4AA5-491B-9C96-EDAA6C1394BE}"/>
              </a:ext>
            </a:extLst>
          </p:cNvPr>
          <p:cNvSpPr>
            <a:spLocks noGrp="1"/>
          </p:cNvSpPr>
          <p:nvPr>
            <p:ph type="title"/>
          </p:nvPr>
        </p:nvSpPr>
        <p:spPr/>
        <p:txBody>
          <a:bodyPr/>
          <a:lstStyle/>
          <a:p>
            <a:r>
              <a:rPr lang="en-US" dirty="0"/>
              <a:t>Purpose of arrays</a:t>
            </a:r>
          </a:p>
        </p:txBody>
      </p:sp>
      <p:sp>
        <p:nvSpPr>
          <p:cNvPr id="3" name="Content Placeholder 2">
            <a:extLst>
              <a:ext uri="{FF2B5EF4-FFF2-40B4-BE49-F238E27FC236}">
                <a16:creationId xmlns:a16="http://schemas.microsoft.com/office/drawing/2014/main" id="{4C3D38AA-7020-4170-A006-2E0024A2C3E6}"/>
              </a:ext>
            </a:extLst>
          </p:cNvPr>
          <p:cNvSpPr>
            <a:spLocks noGrp="1"/>
          </p:cNvSpPr>
          <p:nvPr>
            <p:ph idx="1"/>
          </p:nvPr>
        </p:nvSpPr>
        <p:spPr/>
        <p:txBody>
          <a:bodyPr/>
          <a:lstStyle/>
          <a:p>
            <a:r>
              <a:rPr lang="en-US" dirty="0"/>
              <a:t>Arrays are often used in DO loops to perform the same task on numerous elements (columns) of the array.</a:t>
            </a:r>
          </a:p>
          <a:p>
            <a:r>
              <a:rPr lang="en-US" dirty="0"/>
              <a:t>When initializing the array in the ARRAY statement, you give the name of the array, the number of elements, and the names of the columns.</a:t>
            </a:r>
          </a:p>
          <a:p>
            <a:r>
              <a:rPr lang="en-US" dirty="0"/>
              <a:t>The column names could be listed explicitly or by using shortcut lists.</a:t>
            </a:r>
          </a:p>
        </p:txBody>
      </p:sp>
      <p:sp>
        <p:nvSpPr>
          <p:cNvPr id="4" name="Date Placeholder 3">
            <a:extLst>
              <a:ext uri="{FF2B5EF4-FFF2-40B4-BE49-F238E27FC236}">
                <a16:creationId xmlns:a16="http://schemas.microsoft.com/office/drawing/2014/main" id="{BD7DAFE7-7D0F-4224-B0A2-D2A6C58BCE0E}"/>
              </a:ext>
            </a:extLst>
          </p:cNvPr>
          <p:cNvSpPr>
            <a:spLocks noGrp="1"/>
          </p:cNvSpPr>
          <p:nvPr>
            <p:ph type="dt" sz="half" idx="10"/>
          </p:nvPr>
        </p:nvSpPr>
        <p:spPr/>
        <p:txBody>
          <a:bodyPr/>
          <a:lstStyle/>
          <a:p>
            <a:pPr>
              <a:defRPr/>
            </a:pPr>
            <a:r>
              <a:rPr lang="en-US" dirty="0"/>
              <a:t> University of South Carolina</a:t>
            </a:r>
          </a:p>
        </p:txBody>
      </p:sp>
      <p:sp>
        <p:nvSpPr>
          <p:cNvPr id="5" name="Slide Number Placeholder 4">
            <a:extLst>
              <a:ext uri="{FF2B5EF4-FFF2-40B4-BE49-F238E27FC236}">
                <a16:creationId xmlns:a16="http://schemas.microsoft.com/office/drawing/2014/main" id="{CC67B0FD-314F-409B-B15C-92A629817714}"/>
              </a:ext>
            </a:extLst>
          </p:cNvPr>
          <p:cNvSpPr>
            <a:spLocks noGrp="1"/>
          </p:cNvSpPr>
          <p:nvPr>
            <p:ph type="sldNum" sz="quarter" idx="12"/>
          </p:nvPr>
        </p:nvSpPr>
        <p:spPr/>
        <p:txBody>
          <a:bodyPr/>
          <a:lstStyle/>
          <a:p>
            <a:pPr>
              <a:defRPr/>
            </a:pPr>
            <a:fld id="{D01C102D-DC5E-410F-9FD4-3AB7E46A4904}" type="slidenum">
              <a:rPr lang="en-US" smtClean="0"/>
              <a:pPr>
                <a:defRPr/>
              </a:pPr>
              <a:t>3</a:t>
            </a:fld>
            <a:endParaRPr lang="en-US"/>
          </a:p>
        </p:txBody>
      </p:sp>
    </p:spTree>
    <p:extLst>
      <p:ext uri="{BB962C8B-B14F-4D97-AF65-F5344CB8AC3E}">
        <p14:creationId xmlns:p14="http://schemas.microsoft.com/office/powerpoint/2010/main" val="2774009416"/>
      </p:ext>
    </p:extLst>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75744-BFAB-4BD5-B219-0F25DC4E1AF1}"/>
              </a:ext>
            </a:extLst>
          </p:cNvPr>
          <p:cNvSpPr>
            <a:spLocks noGrp="1"/>
          </p:cNvSpPr>
          <p:nvPr>
            <p:ph type="title"/>
          </p:nvPr>
        </p:nvSpPr>
        <p:spPr/>
        <p:txBody>
          <a:bodyPr/>
          <a:lstStyle/>
          <a:p>
            <a:r>
              <a:rPr lang="en-US" dirty="0"/>
              <a:t>Array Elements</a:t>
            </a:r>
          </a:p>
        </p:txBody>
      </p:sp>
      <p:sp>
        <p:nvSpPr>
          <p:cNvPr id="3" name="Content Placeholder 2">
            <a:extLst>
              <a:ext uri="{FF2B5EF4-FFF2-40B4-BE49-F238E27FC236}">
                <a16:creationId xmlns:a16="http://schemas.microsoft.com/office/drawing/2014/main" id="{ACC50D06-EF13-44EE-8589-A3DCAEB56135}"/>
              </a:ext>
            </a:extLst>
          </p:cNvPr>
          <p:cNvSpPr>
            <a:spLocks noGrp="1"/>
          </p:cNvSpPr>
          <p:nvPr>
            <p:ph idx="1"/>
          </p:nvPr>
        </p:nvSpPr>
        <p:spPr/>
        <p:txBody>
          <a:bodyPr/>
          <a:lstStyle/>
          <a:p>
            <a:r>
              <a:rPr lang="en-US" dirty="0"/>
              <a:t>If the number of array elements is unknown, this number can be specified with an asterisk *.</a:t>
            </a:r>
          </a:p>
          <a:p>
            <a:r>
              <a:rPr lang="en-US" dirty="0"/>
              <a:t>The DIM function will return the number of elements in a created array.</a:t>
            </a:r>
          </a:p>
          <a:p>
            <a:r>
              <a:rPr lang="en-US" dirty="0"/>
              <a:t>You can explicitly specify the lower and upper bounds of the index of the array (see lookup table example later).</a:t>
            </a:r>
          </a:p>
        </p:txBody>
      </p:sp>
      <p:sp>
        <p:nvSpPr>
          <p:cNvPr id="4" name="Date Placeholder 3">
            <a:extLst>
              <a:ext uri="{FF2B5EF4-FFF2-40B4-BE49-F238E27FC236}">
                <a16:creationId xmlns:a16="http://schemas.microsoft.com/office/drawing/2014/main" id="{606A8AF0-4CD0-4CE3-B69F-2795D1784ECB}"/>
              </a:ext>
            </a:extLst>
          </p:cNvPr>
          <p:cNvSpPr>
            <a:spLocks noGrp="1"/>
          </p:cNvSpPr>
          <p:nvPr>
            <p:ph type="dt" sz="half" idx="10"/>
          </p:nvPr>
        </p:nvSpPr>
        <p:spPr/>
        <p:txBody>
          <a:bodyPr/>
          <a:lstStyle/>
          <a:p>
            <a:pPr>
              <a:defRPr/>
            </a:pPr>
            <a:r>
              <a:rPr lang="en-US" dirty="0"/>
              <a:t> University of South Carolina</a:t>
            </a:r>
          </a:p>
        </p:txBody>
      </p:sp>
      <p:sp>
        <p:nvSpPr>
          <p:cNvPr id="5" name="Slide Number Placeholder 4">
            <a:extLst>
              <a:ext uri="{FF2B5EF4-FFF2-40B4-BE49-F238E27FC236}">
                <a16:creationId xmlns:a16="http://schemas.microsoft.com/office/drawing/2014/main" id="{E7384F35-2A31-413A-A7E1-66222EFD9617}"/>
              </a:ext>
            </a:extLst>
          </p:cNvPr>
          <p:cNvSpPr>
            <a:spLocks noGrp="1"/>
          </p:cNvSpPr>
          <p:nvPr>
            <p:ph type="sldNum" sz="quarter" idx="12"/>
          </p:nvPr>
        </p:nvSpPr>
        <p:spPr/>
        <p:txBody>
          <a:bodyPr/>
          <a:lstStyle/>
          <a:p>
            <a:pPr>
              <a:defRPr/>
            </a:pPr>
            <a:fld id="{D01C102D-DC5E-410F-9FD4-3AB7E46A4904}" type="slidenum">
              <a:rPr lang="en-US" smtClean="0"/>
              <a:pPr>
                <a:defRPr/>
              </a:pPr>
              <a:t>4</a:t>
            </a:fld>
            <a:endParaRPr lang="en-US"/>
          </a:p>
        </p:txBody>
      </p:sp>
    </p:spTree>
    <p:extLst>
      <p:ext uri="{BB962C8B-B14F-4D97-AF65-F5344CB8AC3E}">
        <p14:creationId xmlns:p14="http://schemas.microsoft.com/office/powerpoint/2010/main" val="3564967470"/>
      </p:ext>
    </p:extLst>
  </p:cSld>
  <p:clrMapOvr>
    <a:masterClrMapping/>
  </p:clrMapOvr>
  <p:transition spd="med">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BD2FC-60F9-4E9F-BB3B-184256FF1BCB}"/>
              </a:ext>
            </a:extLst>
          </p:cNvPr>
          <p:cNvSpPr>
            <a:spLocks noGrp="1"/>
          </p:cNvSpPr>
          <p:nvPr>
            <p:ph type="title"/>
          </p:nvPr>
        </p:nvSpPr>
        <p:spPr/>
        <p:txBody>
          <a:bodyPr/>
          <a:lstStyle/>
          <a:p>
            <a:r>
              <a:rPr lang="en-US" dirty="0"/>
              <a:t>Initial Values</a:t>
            </a:r>
          </a:p>
        </p:txBody>
      </p:sp>
      <p:sp>
        <p:nvSpPr>
          <p:cNvPr id="3" name="Content Placeholder 2">
            <a:extLst>
              <a:ext uri="{FF2B5EF4-FFF2-40B4-BE49-F238E27FC236}">
                <a16:creationId xmlns:a16="http://schemas.microsoft.com/office/drawing/2014/main" id="{0351182F-24E8-4075-BF1B-39684938E47E}"/>
              </a:ext>
            </a:extLst>
          </p:cNvPr>
          <p:cNvSpPr>
            <a:spLocks noGrp="1"/>
          </p:cNvSpPr>
          <p:nvPr>
            <p:ph idx="1"/>
          </p:nvPr>
        </p:nvSpPr>
        <p:spPr/>
        <p:txBody>
          <a:bodyPr/>
          <a:lstStyle/>
          <a:p>
            <a:r>
              <a:rPr lang="en-US" dirty="0"/>
              <a:t>You can provide initial values of the elements of the array in parentheses at the end of the ARRAY statement.</a:t>
            </a:r>
          </a:p>
          <a:p>
            <a:r>
              <a:rPr lang="en-US" dirty="0"/>
              <a:t>Example: </a:t>
            </a:r>
            <a:r>
              <a:rPr lang="en-US" sz="2600" dirty="0">
                <a:latin typeface="Courier New" panose="02070309020205020404" pitchFamily="49" charset="0"/>
                <a:cs typeface="Courier New" panose="02070309020205020404" pitchFamily="49" charset="0"/>
              </a:rPr>
              <a:t>ARRAY Goal[3] (200 250 300);</a:t>
            </a:r>
          </a:p>
          <a:p>
            <a:r>
              <a:rPr lang="en-US" dirty="0"/>
              <a:t>Or if the values do not need to be kept in the final table, temporary initial values can be specified:</a:t>
            </a:r>
          </a:p>
          <a:p>
            <a:r>
              <a:rPr lang="en-US" sz="2800" dirty="0">
                <a:latin typeface="Courier New" panose="02070309020205020404" pitchFamily="49" charset="0"/>
                <a:cs typeface="Courier New" panose="02070309020205020404" pitchFamily="49" charset="0"/>
              </a:rPr>
              <a:t>ARRAY Names[25] $15 _temporary_;</a:t>
            </a:r>
          </a:p>
          <a:p>
            <a:endParaRPr lang="en-US" dirty="0"/>
          </a:p>
        </p:txBody>
      </p:sp>
      <p:sp>
        <p:nvSpPr>
          <p:cNvPr id="4" name="Date Placeholder 3">
            <a:extLst>
              <a:ext uri="{FF2B5EF4-FFF2-40B4-BE49-F238E27FC236}">
                <a16:creationId xmlns:a16="http://schemas.microsoft.com/office/drawing/2014/main" id="{2654E5B1-0511-4304-BE91-54DD7E85189A}"/>
              </a:ext>
            </a:extLst>
          </p:cNvPr>
          <p:cNvSpPr>
            <a:spLocks noGrp="1"/>
          </p:cNvSpPr>
          <p:nvPr>
            <p:ph type="dt" sz="half" idx="10"/>
          </p:nvPr>
        </p:nvSpPr>
        <p:spPr/>
        <p:txBody>
          <a:bodyPr/>
          <a:lstStyle/>
          <a:p>
            <a:pPr>
              <a:defRPr/>
            </a:pPr>
            <a:r>
              <a:rPr lang="en-US" dirty="0"/>
              <a:t> University of South Carolina</a:t>
            </a:r>
          </a:p>
        </p:txBody>
      </p:sp>
      <p:sp>
        <p:nvSpPr>
          <p:cNvPr id="5" name="Slide Number Placeholder 4">
            <a:extLst>
              <a:ext uri="{FF2B5EF4-FFF2-40B4-BE49-F238E27FC236}">
                <a16:creationId xmlns:a16="http://schemas.microsoft.com/office/drawing/2014/main" id="{7C99E7EA-6177-485D-8231-DDD89A1372C9}"/>
              </a:ext>
            </a:extLst>
          </p:cNvPr>
          <p:cNvSpPr>
            <a:spLocks noGrp="1"/>
          </p:cNvSpPr>
          <p:nvPr>
            <p:ph type="sldNum" sz="quarter" idx="12"/>
          </p:nvPr>
        </p:nvSpPr>
        <p:spPr/>
        <p:txBody>
          <a:bodyPr/>
          <a:lstStyle/>
          <a:p>
            <a:pPr>
              <a:defRPr/>
            </a:pPr>
            <a:fld id="{D01C102D-DC5E-410F-9FD4-3AB7E46A4904}" type="slidenum">
              <a:rPr lang="en-US" smtClean="0"/>
              <a:pPr>
                <a:defRPr/>
              </a:pPr>
              <a:t>5</a:t>
            </a:fld>
            <a:endParaRPr lang="en-US"/>
          </a:p>
        </p:txBody>
      </p:sp>
    </p:spTree>
    <p:extLst>
      <p:ext uri="{BB962C8B-B14F-4D97-AF65-F5344CB8AC3E}">
        <p14:creationId xmlns:p14="http://schemas.microsoft.com/office/powerpoint/2010/main" val="3023375458"/>
      </p:ext>
    </p:extLst>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841D772-80CA-4E6F-A270-060D21FC5448}"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317500" y="762000"/>
            <a:ext cx="8610600" cy="5486400"/>
          </a:xfrm>
        </p:spPr>
        <p:txBody>
          <a:bodyPr/>
          <a:lstStyle/>
          <a:p>
            <a:pPr marL="609600" indent="-609600" algn="ctr">
              <a:buFontTx/>
              <a:buNone/>
              <a:defRPr/>
            </a:pPr>
            <a:r>
              <a:rPr lang="en-US" sz="4000" b="1" dirty="0">
                <a:solidFill>
                  <a:srgbClr val="FFFFFF"/>
                </a:solidFill>
                <a:latin typeface="Arial Unicode MS" pitchFamily="34" charset="-128"/>
              </a:rPr>
              <a:t>Using Lookup Tables to Match Data</a:t>
            </a:r>
            <a:endParaRPr lang="en-US" sz="600" dirty="0">
              <a:solidFill>
                <a:schemeClr val="hlink"/>
              </a:solidFill>
              <a:latin typeface="Arial Unicode MS" pitchFamily="34" charset="-128"/>
            </a:endParaRPr>
          </a:p>
          <a:p>
            <a:pPr marL="0" indent="0">
              <a:buFont typeface="Wingdings" pitchFamily="2" charset="2"/>
              <a:buNone/>
              <a:defRPr/>
            </a:pPr>
            <a:endParaRPr lang="en-US" sz="2000" dirty="0"/>
          </a:p>
          <a:p>
            <a:pPr>
              <a:defRPr/>
            </a:pPr>
            <a:r>
              <a:rPr lang="en-US" sz="2400" dirty="0"/>
              <a:t>Multidimensional arrays</a:t>
            </a:r>
          </a:p>
          <a:p>
            <a:pPr>
              <a:defRPr/>
            </a:pPr>
            <a:r>
              <a:rPr lang="en-US" sz="2400" dirty="0"/>
              <a:t>PROC TRANSPOSE</a:t>
            </a:r>
          </a:p>
          <a:p>
            <a:pPr>
              <a:defRPr/>
            </a:pPr>
            <a:r>
              <a:rPr lang="en-US" sz="2400" dirty="0"/>
              <a:t>Hash objects</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E92BC5A-742D-4A87-9D96-99702729C8B1}" type="slidenum">
              <a:rPr lang="en-US">
                <a:solidFill>
                  <a:srgbClr val="FFFF00"/>
                </a:solidFill>
              </a:rPr>
              <a:pPr>
                <a:defRPr/>
              </a:pPr>
              <a:t>7</a:t>
            </a:fld>
            <a:endParaRPr lang="en-US">
              <a:solidFill>
                <a:srgbClr val="FFFF00"/>
              </a:solidFill>
            </a:endParaRPr>
          </a:p>
        </p:txBody>
      </p:sp>
      <p:sp>
        <p:nvSpPr>
          <p:cNvPr id="26627" name="Rectangle 3"/>
          <p:cNvSpPr>
            <a:spLocks noGrp="1" noChangeArrowheads="1"/>
          </p:cNvSpPr>
          <p:nvPr>
            <p:ph type="body" idx="1"/>
          </p:nvPr>
        </p:nvSpPr>
        <p:spPr>
          <a:xfrm>
            <a:off x="317500" y="762000"/>
            <a:ext cx="8610600" cy="5486400"/>
          </a:xfrm>
        </p:spPr>
        <p:txBody>
          <a:bodyPr/>
          <a:lstStyle/>
          <a:p>
            <a:pPr marL="609600" indent="-609600">
              <a:buFontTx/>
              <a:buNone/>
              <a:defRPr/>
            </a:pPr>
            <a:r>
              <a:rPr lang="en-US" sz="4000" b="1" dirty="0">
                <a:solidFill>
                  <a:srgbClr val="FFFFFF"/>
                </a:solidFill>
                <a:latin typeface="Arial Unicode MS" pitchFamily="34" charset="-128"/>
              </a:rPr>
              <a:t>Using Multidimensional Arrays</a:t>
            </a:r>
            <a:endParaRPr lang="en-US" sz="600" dirty="0">
              <a:solidFill>
                <a:schemeClr val="hlink"/>
              </a:solidFill>
              <a:latin typeface="Arial Unicode MS" pitchFamily="34" charset="-128"/>
            </a:endParaRPr>
          </a:p>
          <a:p>
            <a:pPr marL="0" indent="0">
              <a:buFont typeface="Wingdings" pitchFamily="2" charset="2"/>
              <a:buNone/>
              <a:defRPr/>
            </a:pPr>
            <a:endParaRPr lang="en-US" sz="2000" dirty="0"/>
          </a:p>
          <a:p>
            <a:pPr marL="0" indent="0">
              <a:buFont typeface="Wingdings" pitchFamily="2" charset="2"/>
              <a:buNone/>
              <a:defRPr/>
            </a:pPr>
            <a:r>
              <a:rPr lang="en-US" sz="2400" dirty="0"/>
              <a:t>ARRAY </a:t>
            </a:r>
            <a:r>
              <a:rPr lang="en-US" sz="2400" i="1" dirty="0"/>
              <a:t>array-name [rows, cols,…]&lt;$&gt;&lt;length&gt;</a:t>
            </a:r>
          </a:p>
          <a:p>
            <a:pPr marL="0" indent="0">
              <a:buFont typeface="Wingdings" pitchFamily="2" charset="2"/>
              <a:buNone/>
              <a:defRPr/>
            </a:pPr>
            <a:r>
              <a:rPr lang="en-US" sz="2400" dirty="0"/>
              <a:t>{ </a:t>
            </a:r>
            <a:r>
              <a:rPr lang="en-US" sz="2400" i="1" dirty="0"/>
              <a:t>subscript </a:t>
            </a:r>
            <a:r>
              <a:rPr lang="en-US" sz="2400" dirty="0"/>
              <a:t>} &lt;$&gt;&lt;</a:t>
            </a:r>
            <a:r>
              <a:rPr lang="en-US" sz="2400" i="1" dirty="0"/>
              <a:t>length</a:t>
            </a:r>
            <a:r>
              <a:rPr lang="en-US" sz="2400" dirty="0"/>
              <a:t>&gt; &lt;</a:t>
            </a:r>
            <a:r>
              <a:rPr lang="en-US" sz="2400" i="1" dirty="0"/>
              <a:t>array-elements</a:t>
            </a:r>
            <a:r>
              <a:rPr lang="en-US" sz="2400" dirty="0"/>
              <a:t>&gt; &lt;(</a:t>
            </a:r>
            <a:r>
              <a:rPr lang="en-US" sz="2400" i="1" dirty="0"/>
              <a:t>initial-value-list</a:t>
            </a:r>
            <a:r>
              <a:rPr lang="en-US" sz="2400" dirty="0"/>
              <a:t>)&gt;;</a:t>
            </a:r>
          </a:p>
          <a:p>
            <a:pPr>
              <a:defRPr/>
            </a:pPr>
            <a:r>
              <a:rPr lang="en-US" sz="2400" i="1" dirty="0"/>
              <a:t>array-name </a:t>
            </a:r>
            <a:r>
              <a:rPr lang="en-US" sz="2400" dirty="0"/>
              <a:t>names the array</a:t>
            </a:r>
            <a:endParaRPr lang="en-US" sz="2400" i="1" dirty="0"/>
          </a:p>
          <a:p>
            <a:pPr>
              <a:defRPr/>
            </a:pPr>
            <a:r>
              <a:rPr lang="en-US" sz="2400" i="1" dirty="0"/>
              <a:t>rows</a:t>
            </a:r>
            <a:r>
              <a:rPr lang="en-US" sz="2400" dirty="0"/>
              <a:t> specifies the number of elements in a row arrangement</a:t>
            </a:r>
          </a:p>
          <a:p>
            <a:pPr>
              <a:defRPr/>
            </a:pPr>
            <a:r>
              <a:rPr lang="en-US" sz="2400" i="1" dirty="0"/>
              <a:t>cols </a:t>
            </a:r>
            <a:r>
              <a:rPr lang="en-US" sz="2400" dirty="0"/>
              <a:t>specifies the number of elements in a column arrangement</a:t>
            </a:r>
          </a:p>
          <a:p>
            <a:pPr>
              <a:defRPr/>
            </a:pPr>
            <a:r>
              <a:rPr lang="en-US" sz="2400" i="1" dirty="0"/>
              <a:t>array-elements </a:t>
            </a:r>
            <a:r>
              <a:rPr lang="en-US" sz="2400" dirty="0"/>
              <a:t>names the variables that make up the array</a:t>
            </a:r>
          </a:p>
          <a:p>
            <a:pPr>
              <a:defRPr/>
            </a:pPr>
            <a:r>
              <a:rPr lang="en-US" sz="2400" i="1" dirty="0"/>
              <a:t>initial values </a:t>
            </a:r>
            <a:r>
              <a:rPr lang="en-US" sz="2400" dirty="0"/>
              <a:t>specifies initial values for the corresponding elements in the array that are separated by commas or spaces</a:t>
            </a:r>
            <a:endParaRPr lang="en-US" sz="2400" i="1"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buFontTx/>
              <a:buNone/>
              <a:defRPr/>
            </a:pPr>
            <a:r>
              <a:rPr lang="en-US" sz="4000" b="1" dirty="0">
                <a:solidFill>
                  <a:srgbClr val="FFFFFF"/>
                </a:solidFill>
                <a:latin typeface="Arial Unicode MS" pitchFamily="34" charset="-128"/>
              </a:rPr>
              <a:t>When Working with Arrays</a:t>
            </a:r>
          </a:p>
          <a:p>
            <a:pPr>
              <a:defRPr/>
            </a:pPr>
            <a:r>
              <a:rPr lang="en-US" sz="2800" dirty="0">
                <a:latin typeface="Arial Unicode MS" pitchFamily="34" charset="-128"/>
              </a:rPr>
              <a:t>The name of the array cannot be the name of a SAS variable in the DATA step.</a:t>
            </a:r>
          </a:p>
          <a:p>
            <a:pPr>
              <a:defRPr/>
            </a:pPr>
            <a:r>
              <a:rPr lang="en-US" sz="2800" dirty="0">
                <a:latin typeface="Arial Unicode MS" pitchFamily="34" charset="-128"/>
              </a:rPr>
              <a:t>The variables listed as array elements must all be the same type (either all numeric or all character).</a:t>
            </a:r>
          </a:p>
          <a:p>
            <a:pPr>
              <a:defRPr/>
            </a:pPr>
            <a:r>
              <a:rPr lang="en-US" sz="2800" dirty="0">
                <a:latin typeface="Arial Unicode MS" pitchFamily="34" charset="-128"/>
              </a:rPr>
              <a:t>The initial values specified can be numbers or character strings. Enclose all character strings in quotation marks.</a:t>
            </a:r>
          </a:p>
          <a:p>
            <a:pPr marL="0" indent="0">
              <a:buFont typeface="Wingdings" pitchFamily="2" charset="2"/>
              <a:buNone/>
              <a:defRPr/>
            </a:pPr>
            <a:endParaRPr lang="en-US" sz="4000" dirty="0">
              <a:latin typeface="Arial Unicode MS" pitchFamily="34" charset="-128"/>
            </a:endParaRPr>
          </a:p>
          <a:p>
            <a:pPr marL="609600" indent="-609600">
              <a:buFont typeface="Wingdings" pitchFamily="2" charset="2"/>
              <a:buNone/>
              <a:defRPr/>
            </a:pPr>
            <a:endParaRPr lang="en-US" sz="4000" dirty="0">
              <a:latin typeface="Arial Unicode MS" pitchFamily="34" charset="-128"/>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2800" dirty="0">
              <a:effectLst/>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a:solidFill>
                <a:srgbClr val="FFFFFF"/>
              </a:solidFill>
              <a:latin typeface="Arial Unicode MS" pitchFamily="34" charset="-128"/>
            </a:endParaRPr>
          </a:p>
          <a:p>
            <a:pPr marL="609600" indent="-609600">
              <a:buFontTx/>
              <a:buNone/>
              <a:defRPr/>
            </a:pPr>
            <a:r>
              <a:rPr lang="en-US" sz="4000" b="1" dirty="0">
                <a:solidFill>
                  <a:srgbClr val="FFFFFF"/>
                </a:solidFill>
                <a:latin typeface="Arial Unicode MS" pitchFamily="34" charset="-128"/>
              </a:rPr>
              <a:t>Keyword _TEMPORARY_</a:t>
            </a:r>
          </a:p>
          <a:p>
            <a:pPr>
              <a:defRPr/>
            </a:pPr>
            <a:r>
              <a:rPr lang="en-US" sz="2800" dirty="0">
                <a:latin typeface="Arial Unicode MS" pitchFamily="34" charset="-128"/>
              </a:rPr>
              <a:t>The keyword can be used in lieu of  listing </a:t>
            </a:r>
            <a:r>
              <a:rPr lang="en-US" sz="2800" i="1" dirty="0">
                <a:latin typeface="Arial Unicode MS" pitchFamily="34" charset="-128"/>
              </a:rPr>
              <a:t>array-elements  </a:t>
            </a:r>
            <a:r>
              <a:rPr lang="en-US" sz="2800" dirty="0">
                <a:latin typeface="Arial Unicode MS" pitchFamily="34" charset="-128"/>
              </a:rPr>
              <a:t>in the syntax, which would avoid creating new data set variables. Only temporary elements are produced using this keyword.</a:t>
            </a:r>
          </a:p>
          <a:p>
            <a:pPr>
              <a:defRPr/>
            </a:pPr>
            <a:r>
              <a:rPr lang="en-US" sz="2800" dirty="0">
                <a:latin typeface="Arial Unicode MS" pitchFamily="34" charset="-128"/>
              </a:rPr>
              <a:t>The temporary elements </a:t>
            </a:r>
            <a:r>
              <a:rPr lang="en-US" sz="2800" u="sng" dirty="0">
                <a:latin typeface="Arial Unicode MS" pitchFamily="34" charset="-128"/>
              </a:rPr>
              <a:t>behave like</a:t>
            </a:r>
            <a:r>
              <a:rPr lang="en-US" sz="2800" dirty="0">
                <a:latin typeface="Arial Unicode MS" pitchFamily="34" charset="-128"/>
              </a:rPr>
              <a:t> DATA SET variables, but they don’t have names. Refer to the elements using the array name and dimension. Because they are not  DATA set variables, they do not appear in the output data set.</a:t>
            </a:r>
          </a:p>
          <a:p>
            <a:pPr marL="0" indent="0">
              <a:buFont typeface="Wingdings" pitchFamily="2" charset="2"/>
              <a:buNone/>
              <a:defRPr/>
            </a:pPr>
            <a:endParaRPr lang="en-US" sz="4000" b="1" dirty="0">
              <a:latin typeface="Arial Unicode MS" pitchFamily="34" charset="-128"/>
            </a:endParaRPr>
          </a:p>
          <a:p>
            <a:pPr marL="609600" indent="-609600">
              <a:buFont typeface="Wingdings" pitchFamily="2" charset="2"/>
              <a:buNone/>
              <a:defRPr/>
            </a:pPr>
            <a:endParaRPr lang="en-US" sz="4000" dirty="0">
              <a:latin typeface="Arial Unicode MS" pitchFamily="34" charset="-128"/>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2800" dirty="0">
              <a:effectLst/>
            </a:endParaRPr>
          </a:p>
        </p:txBody>
      </p:sp>
    </p:spTree>
  </p:cSld>
  <p:clrMapOvr>
    <a:masterClrMapping/>
  </p:clrMapOvr>
  <p:transition spd="med">
    <p:fade/>
  </p:transition>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9554</TotalTime>
  <Words>1494</Words>
  <Application>Microsoft Office PowerPoint</Application>
  <PresentationFormat>On-screen Show (4:3)</PresentationFormat>
  <Paragraphs>316</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Unicode MS</vt:lpstr>
      <vt:lpstr>Courier New</vt:lpstr>
      <vt:lpstr>Tahoma</vt:lpstr>
      <vt:lpstr>Times New Roman</vt:lpstr>
      <vt:lpstr>Wingdings</vt:lpstr>
      <vt:lpstr>Slit</vt:lpstr>
      <vt:lpstr>PowerPoint Presentation</vt:lpstr>
      <vt:lpstr>One-Dimensional Arrays</vt:lpstr>
      <vt:lpstr>Purpose of arrays</vt:lpstr>
      <vt:lpstr>Array Elements</vt:lpstr>
      <vt:lpstr>Initial Values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Using PROC TRANSPOSE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Hash Iterator Objects</vt:lpstr>
      <vt:lpstr>Using hash iterator objects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HITCHCOCK, DAVID</cp:lastModifiedBy>
  <cp:revision>211</cp:revision>
  <cp:lastPrinted>2012-03-23T20:59:22Z</cp:lastPrinted>
  <dcterms:created xsi:type="dcterms:W3CDTF">2012-03-28T15:18:56Z</dcterms:created>
  <dcterms:modified xsi:type="dcterms:W3CDTF">2020-12-16T16:47:42Z</dcterms:modified>
</cp:coreProperties>
</file>