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27"/>
  </p:handoutMasterIdLst>
  <p:sldIdLst>
    <p:sldId id="258" r:id="rId2"/>
    <p:sldId id="299" r:id="rId3"/>
    <p:sldId id="300" r:id="rId4"/>
    <p:sldId id="301" r:id="rId5"/>
    <p:sldId id="302" r:id="rId6"/>
    <p:sldId id="324" r:id="rId7"/>
    <p:sldId id="304" r:id="rId8"/>
    <p:sldId id="305" r:id="rId9"/>
    <p:sldId id="306" r:id="rId10"/>
    <p:sldId id="307" r:id="rId11"/>
    <p:sldId id="309" r:id="rId12"/>
    <p:sldId id="311" r:id="rId13"/>
    <p:sldId id="310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720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3/15/12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Storing Macro Programs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the AUTOCALL Facility</a:t>
            </a:r>
          </a:p>
          <a:p>
            <a:r>
              <a:rPr lang="en-US" sz="2800" dirty="0" smtClean="0">
                <a:latin typeface="Arial Unicode MS" pitchFamily="34" charset="-128"/>
              </a:rPr>
              <a:t>Permanently store macro definitions in source libraries called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libraries.</a:t>
            </a:r>
          </a:p>
          <a:p>
            <a:r>
              <a:rPr lang="en-US" sz="2800" dirty="0" smtClean="0">
                <a:latin typeface="Arial Unicode MS" pitchFamily="34" charset="-128"/>
              </a:rPr>
              <a:t>An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library, whether it be the default one or a user-created one, is either a SAS catalog, an external directory, or a partitioned data set. </a:t>
            </a:r>
          </a:p>
          <a:p>
            <a:r>
              <a:rPr lang="en-US" sz="2800" dirty="0" smtClean="0">
                <a:latin typeface="Arial Unicode MS" pitchFamily="34" charset="-128"/>
              </a:rPr>
              <a:t>SAS provides several macro definitions in a default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library. </a:t>
            </a:r>
          </a:p>
          <a:p>
            <a:r>
              <a:rPr lang="en-US" sz="2800" dirty="0" smtClean="0">
                <a:latin typeface="Arial Unicode MS" pitchFamily="34" charset="-128"/>
              </a:rPr>
              <a:t>Multiple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 can be concatenated. </a:t>
            </a:r>
          </a:p>
          <a:p>
            <a:r>
              <a:rPr lang="en-US" sz="2800" dirty="0" smtClean="0">
                <a:latin typeface="Arial Unicode MS" pitchFamily="34" charset="-128"/>
              </a:rPr>
              <a:t>Specify the SASAUTOS </a:t>
            </a:r>
            <a:r>
              <a:rPr lang="en-US" sz="2800" u="sng" dirty="0" smtClean="0">
                <a:latin typeface="Arial Unicode MS" pitchFamily="34" charset="-128"/>
              </a:rPr>
              <a:t>and</a:t>
            </a:r>
            <a:r>
              <a:rPr lang="en-US" sz="2800" dirty="0" smtClean="0">
                <a:latin typeface="Arial Unicode MS" pitchFamily="34" charset="-128"/>
              </a:rPr>
              <a:t> MAUTOSOURCE system options.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989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Default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Library and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 Provided with SAS Software</a:t>
            </a:r>
          </a:p>
          <a:p>
            <a:r>
              <a:rPr lang="en-US" sz="2800" dirty="0" smtClean="0">
                <a:latin typeface="Arial Unicode MS" pitchFamily="34" charset="-128"/>
              </a:rPr>
              <a:t>SAS provides several macros in a default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library.</a:t>
            </a:r>
          </a:p>
          <a:p>
            <a:r>
              <a:rPr lang="en-US" sz="2800" dirty="0" smtClean="0">
                <a:latin typeface="Arial Unicode MS" pitchFamily="34" charset="-128"/>
              </a:rPr>
              <a:t>The libraries provided by SAS will depend on the SAS products licensed to your site.</a:t>
            </a:r>
          </a:p>
          <a:p>
            <a:r>
              <a:rPr lang="en-US" sz="2800" dirty="0" smtClean="0">
                <a:latin typeface="Arial Unicode MS" pitchFamily="34" charset="-128"/>
              </a:rPr>
              <a:t>These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macros can be used without having to define or include them in your programs.</a:t>
            </a:r>
          </a:p>
          <a:p>
            <a:r>
              <a:rPr lang="en-US" sz="2800" dirty="0" smtClean="0">
                <a:latin typeface="Arial Unicode MS" pitchFamily="34" charset="-128"/>
              </a:rPr>
              <a:t>Upon SAS installation, the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 are included in the value of the SASAUTOS system option in the configuration file. 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8486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</a:t>
            </a:r>
          </a:p>
          <a:p>
            <a:r>
              <a:rPr lang="en-US" sz="2800" dirty="0" smtClean="0">
                <a:latin typeface="Arial Unicode MS" pitchFamily="34" charset="-128"/>
              </a:rPr>
              <a:t>In order to access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macros, use two system options:</a:t>
            </a:r>
          </a:p>
          <a:p>
            <a:r>
              <a:rPr lang="en-US" sz="2800" dirty="0" smtClean="0">
                <a:latin typeface="Arial Unicode MS" pitchFamily="34" charset="-128"/>
              </a:rPr>
              <a:t>MAUTOSOURCE system option must be specified </a:t>
            </a:r>
          </a:p>
          <a:p>
            <a:r>
              <a:rPr lang="en-US" sz="2800" dirty="0" smtClean="0">
                <a:latin typeface="Arial Unicode MS" pitchFamily="34" charset="-128"/>
              </a:rPr>
              <a:t>SASAUTOS system options must identify location of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 or libraries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722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MAUTOSOURCE System Option Specifies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Facility is Available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OPTIONS MAUTOSOURCE </a:t>
            </a:r>
            <a:r>
              <a:rPr lang="en-US" sz="2400" dirty="0"/>
              <a:t>| </a:t>
            </a:r>
            <a:r>
              <a:rPr lang="en-US" sz="2400" dirty="0" smtClean="0"/>
              <a:t>NOMAUTOSOURCE;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 smtClean="0"/>
              <a:t>MAUTOSOURCE is the default and causes </a:t>
            </a:r>
            <a:r>
              <a:rPr lang="en-US" sz="2400" dirty="0"/>
              <a:t>the macro processor to search the </a:t>
            </a:r>
            <a:r>
              <a:rPr lang="en-US" sz="2400" dirty="0" err="1"/>
              <a:t>autocall</a:t>
            </a:r>
            <a:r>
              <a:rPr lang="en-US" sz="2400" dirty="0"/>
              <a:t> libraries for a member with </a:t>
            </a:r>
            <a:r>
              <a:rPr lang="en-US" sz="2400" dirty="0" smtClean="0"/>
              <a:t>the requested </a:t>
            </a:r>
            <a:r>
              <a:rPr lang="en-US" sz="2400" dirty="0"/>
              <a:t>name when a macro name is not found in the WORK library.</a:t>
            </a:r>
          </a:p>
          <a:p>
            <a:r>
              <a:rPr lang="en-US" sz="2400" dirty="0" smtClean="0"/>
              <a:t>NOMAUTOSOURCE prevents </a:t>
            </a:r>
            <a:r>
              <a:rPr lang="en-US" sz="2400" dirty="0"/>
              <a:t>the macro processor from searching the </a:t>
            </a:r>
            <a:r>
              <a:rPr lang="en-US" sz="2400" dirty="0" err="1"/>
              <a:t>autocall</a:t>
            </a:r>
            <a:r>
              <a:rPr lang="en-US" sz="2400" dirty="0"/>
              <a:t> libraries when a </a:t>
            </a:r>
            <a:r>
              <a:rPr lang="en-US" sz="2400" dirty="0" smtClean="0"/>
              <a:t>macro name </a:t>
            </a:r>
            <a:r>
              <a:rPr lang="en-US" sz="2400" dirty="0"/>
              <a:t>is not found in the WORK library.</a:t>
            </a:r>
            <a:endParaRPr lang="en-US" sz="24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6970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SASAUTOS Controls Where Macro Facility Looks for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 </a:t>
            </a:r>
            <a:endParaRPr lang="en-US" sz="28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Options SASAUTOS= </a:t>
            </a:r>
            <a:r>
              <a:rPr lang="en-US" sz="2000" i="1" dirty="0" smtClean="0"/>
              <a:t>library-1;</a:t>
            </a:r>
          </a:p>
          <a:p>
            <a:pPr marL="0" indent="0">
              <a:buNone/>
            </a:pPr>
            <a:r>
              <a:rPr lang="en-US" sz="2000" dirty="0"/>
              <a:t>Options SASAUTOS= </a:t>
            </a:r>
            <a:r>
              <a:rPr lang="en-US" sz="2000" dirty="0" smtClean="0"/>
              <a:t>(</a:t>
            </a:r>
            <a:r>
              <a:rPr lang="en-US" sz="2000" i="1" dirty="0" smtClean="0"/>
              <a:t>library-1, </a:t>
            </a:r>
            <a:r>
              <a:rPr lang="en-US" sz="2000" dirty="0" smtClean="0"/>
              <a:t>. . . , </a:t>
            </a:r>
            <a:r>
              <a:rPr lang="en-US" sz="2000" i="1" dirty="0" smtClean="0"/>
              <a:t>library-n</a:t>
            </a:r>
            <a:r>
              <a:rPr lang="en-US" sz="2000" dirty="0" smtClean="0"/>
              <a:t>);</a:t>
            </a:r>
          </a:p>
          <a:p>
            <a:r>
              <a:rPr lang="en-US" sz="2000" i="1" dirty="0" smtClean="0"/>
              <a:t>library-1 </a:t>
            </a:r>
            <a:r>
              <a:rPr lang="en-US" sz="2000" dirty="0" smtClean="0"/>
              <a:t>is a location </a:t>
            </a:r>
            <a:r>
              <a:rPr lang="en-US" sz="2000" dirty="0"/>
              <a:t>that contains library members that contain a SAS </a:t>
            </a:r>
            <a:r>
              <a:rPr lang="en-US" sz="2000" dirty="0" smtClean="0"/>
              <a:t>macro definition</a:t>
            </a:r>
            <a:r>
              <a:rPr lang="en-US" sz="2000" dirty="0"/>
              <a:t>. A location can be a SAS </a:t>
            </a:r>
            <a:r>
              <a:rPr lang="en-US" sz="2000" dirty="0" err="1"/>
              <a:t>fileref</a:t>
            </a:r>
            <a:r>
              <a:rPr lang="en-US" sz="2000" dirty="0"/>
              <a:t> or a host-specific location name enclosed </a:t>
            </a:r>
            <a:r>
              <a:rPr lang="en-US" sz="2000" dirty="0" smtClean="0"/>
              <a:t>in quotation </a:t>
            </a:r>
            <a:r>
              <a:rPr lang="en-US" sz="2000" dirty="0"/>
              <a:t>marks. Each member contains a SAS macro definition.</a:t>
            </a:r>
          </a:p>
          <a:p>
            <a:r>
              <a:rPr lang="en-US" sz="2000" dirty="0"/>
              <a:t>(</a:t>
            </a:r>
            <a:r>
              <a:rPr lang="en-US" sz="2000" i="1" dirty="0" smtClean="0"/>
              <a:t>library-1, </a:t>
            </a:r>
            <a:r>
              <a:rPr lang="en-US" sz="2000" dirty="0"/>
              <a:t>. . . , </a:t>
            </a:r>
            <a:r>
              <a:rPr lang="en-US" sz="2000" i="1" dirty="0" smtClean="0"/>
              <a:t>library-n</a:t>
            </a:r>
            <a:r>
              <a:rPr lang="en-US" sz="2000" dirty="0" smtClean="0"/>
              <a:t>) identifies </a:t>
            </a:r>
            <a:r>
              <a:rPr lang="en-US" sz="2000" dirty="0"/>
              <a:t>two or more locations that contain library members that contain a </a:t>
            </a:r>
            <a:r>
              <a:rPr lang="en-US" sz="2000" dirty="0" smtClean="0"/>
              <a:t>SAS macro </a:t>
            </a:r>
            <a:r>
              <a:rPr lang="en-US" sz="2000" dirty="0"/>
              <a:t>definition. </a:t>
            </a:r>
            <a:r>
              <a:rPr lang="en-US" sz="2000" dirty="0" smtClean="0"/>
              <a:t>When </a:t>
            </a:r>
            <a:r>
              <a:rPr lang="en-US" sz="2000" dirty="0"/>
              <a:t>you specify two or more </a:t>
            </a:r>
            <a:r>
              <a:rPr lang="en-US" sz="2000" dirty="0" err="1"/>
              <a:t>autocall</a:t>
            </a:r>
            <a:r>
              <a:rPr lang="en-US" sz="2000" dirty="0"/>
              <a:t> libraries</a:t>
            </a:r>
            <a:r>
              <a:rPr lang="en-US" sz="2000" dirty="0" smtClean="0"/>
              <a:t>, enclose </a:t>
            </a:r>
            <a:r>
              <a:rPr lang="en-US" sz="2000" dirty="0"/>
              <a:t>the specifications in parentheses and separate them with either a comma or </a:t>
            </a:r>
            <a:r>
              <a:rPr lang="en-US" sz="2000" dirty="0" smtClean="0"/>
              <a:t>a blank </a:t>
            </a:r>
            <a:r>
              <a:rPr lang="en-US" sz="2000" dirty="0"/>
              <a:t>space.</a:t>
            </a:r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5349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Stored Compiled Macro Facility</a:t>
            </a:r>
            <a:endParaRPr lang="en-US" sz="2000" dirty="0"/>
          </a:p>
          <a:p>
            <a:r>
              <a:rPr lang="en-US" sz="2800" dirty="0" smtClean="0"/>
              <a:t>When a macro is compiled, it is stored in the temporary SAS catalog </a:t>
            </a:r>
            <a:r>
              <a:rPr lang="en-US" sz="2800" i="1" dirty="0" err="1" smtClean="0"/>
              <a:t>Work.Sasmacr</a:t>
            </a:r>
            <a:r>
              <a:rPr lang="en-US" sz="2800" dirty="0" smtClean="0"/>
              <a:t> by default.</a:t>
            </a:r>
          </a:p>
          <a:p>
            <a:r>
              <a:rPr lang="en-US" sz="2800" dirty="0" smtClean="0"/>
              <a:t>These temporarily-stored macros can be stored in a </a:t>
            </a:r>
            <a:r>
              <a:rPr lang="en-US" sz="2800" i="1" dirty="0" smtClean="0"/>
              <a:t>permanent</a:t>
            </a:r>
            <a:r>
              <a:rPr lang="en-US" sz="2800" dirty="0" smtClean="0"/>
              <a:t> SAS catalog.</a:t>
            </a:r>
          </a:p>
          <a:p>
            <a:r>
              <a:rPr lang="en-US" sz="2800" dirty="0" smtClean="0"/>
              <a:t>Use the </a:t>
            </a:r>
            <a:r>
              <a:rPr lang="en-US" sz="2800" i="1" dirty="0" smtClean="0"/>
              <a:t>Stored Compiled Macro Facility </a:t>
            </a:r>
            <a:r>
              <a:rPr lang="en-US" sz="2800" u="sng" dirty="0" smtClean="0"/>
              <a:t> to access permanent SAS catalogs that contain compiled macros.</a:t>
            </a:r>
            <a:endParaRPr lang="en-US" sz="20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1470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Advantages of Using Stored Compiled Macros</a:t>
            </a:r>
          </a:p>
          <a:p>
            <a:r>
              <a:rPr lang="en-US" sz="2800" dirty="0" smtClean="0"/>
              <a:t>Since the macros are already compiled, SAS does not need to compile them again when a macro call is made.</a:t>
            </a:r>
          </a:p>
          <a:p>
            <a:r>
              <a:rPr lang="en-US" sz="2800" dirty="0" smtClean="0"/>
              <a:t>Session-compiled macros and the </a:t>
            </a:r>
            <a:r>
              <a:rPr lang="en-US" sz="2800" dirty="0" err="1" smtClean="0"/>
              <a:t>autocall</a:t>
            </a:r>
            <a:r>
              <a:rPr lang="en-US" sz="2800" dirty="0" smtClean="0"/>
              <a:t> facility are also available in the same session.</a:t>
            </a:r>
          </a:p>
          <a:p>
            <a:r>
              <a:rPr lang="en-US" sz="2800" dirty="0" smtClean="0"/>
              <a:t>Users cannot modify compiled macros.</a:t>
            </a:r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258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System Options that Affect Stored Compiled Macros</a:t>
            </a:r>
          </a:p>
          <a:p>
            <a:r>
              <a:rPr lang="en-US" sz="2800" dirty="0" smtClean="0"/>
              <a:t>MSTORED controls whether the Stored Compiled Macro Facility is available.</a:t>
            </a:r>
          </a:p>
          <a:p>
            <a:r>
              <a:rPr lang="en-US" sz="2800" dirty="0" smtClean="0"/>
              <a:t>SASMSTORE </a:t>
            </a:r>
            <a:r>
              <a:rPr lang="en-US" sz="2800" smtClean="0"/>
              <a:t>controls</a:t>
            </a:r>
            <a:r>
              <a:rPr lang="en-US" sz="2800" smtClean="0"/>
              <a:t> where the </a:t>
            </a:r>
            <a:r>
              <a:rPr lang="en-US" sz="2800" dirty="0" smtClean="0"/>
              <a:t>macro facility looks for stored compiled macros. </a:t>
            </a:r>
          </a:p>
          <a:p>
            <a:r>
              <a:rPr lang="en-US" sz="2800" dirty="0" smtClean="0"/>
              <a:t>These can be set either at SAS invocation or with an OPTIONS statement during program execution.</a:t>
            </a:r>
          </a:p>
          <a:p>
            <a:endParaRPr lang="en-US" sz="6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303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MSTORED System Option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OPTIONS MSTORED </a:t>
            </a:r>
            <a:r>
              <a:rPr lang="en-US" dirty="0"/>
              <a:t>| </a:t>
            </a:r>
            <a:r>
              <a:rPr lang="en-US" dirty="0" smtClean="0"/>
              <a:t>NOMSTORED;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MSTORED searches for stored compiled macros in a catalog in the SAS library referenced by the SASMSTORE= option.</a:t>
            </a:r>
          </a:p>
          <a:p>
            <a:r>
              <a:rPr lang="en-US" sz="2800" dirty="0" smtClean="0"/>
              <a:t>NOMSTORED does not search for compiled macros.</a:t>
            </a:r>
            <a:endParaRPr lang="en-US" sz="5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8359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SASMSTORE= System Option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OPTIONS SASMSTORE=</a:t>
            </a:r>
            <a:r>
              <a:rPr lang="en-US" i="1" dirty="0" err="1" smtClean="0"/>
              <a:t>libref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err="1" smtClean="0"/>
              <a:t>libref</a:t>
            </a:r>
            <a:r>
              <a:rPr lang="en-US" i="1" dirty="0" smtClean="0"/>
              <a:t>  </a:t>
            </a:r>
            <a:r>
              <a:rPr lang="en-US" dirty="0" smtClean="0"/>
              <a:t>specifies </a:t>
            </a:r>
            <a:r>
              <a:rPr lang="en-US" dirty="0"/>
              <a:t>the </a:t>
            </a:r>
            <a:r>
              <a:rPr lang="en-US" dirty="0" err="1"/>
              <a:t>libref</a:t>
            </a:r>
            <a:r>
              <a:rPr lang="en-US" dirty="0"/>
              <a:t> of a SAS library that contains, or will contain, a catalog of </a:t>
            </a:r>
            <a:r>
              <a:rPr lang="en-US" dirty="0" smtClean="0"/>
              <a:t>stored compiled </a:t>
            </a:r>
            <a:r>
              <a:rPr lang="en-US" dirty="0"/>
              <a:t>SAS macros. This </a:t>
            </a:r>
            <a:r>
              <a:rPr lang="en-US" dirty="0" err="1"/>
              <a:t>libref</a:t>
            </a:r>
            <a:r>
              <a:rPr lang="en-US" dirty="0"/>
              <a:t> cannot be WORK. </a:t>
            </a:r>
            <a:endParaRPr lang="en-US" sz="6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28209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Reusing Macro Programs </a:t>
            </a:r>
            <a:r>
              <a:rPr lang="en-US" b="1" i="1" dirty="0" smtClean="0">
                <a:solidFill>
                  <a:srgbClr val="FFFFFF"/>
                </a:solidFill>
                <a:latin typeface="Arial Unicode MS" pitchFamily="34" charset="-128"/>
              </a:rPr>
              <a:t>	</a:t>
            </a: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</a:rPr>
              <a:t>Macros in temporary SAS catalogs are only available for execution during the current SAS session. Such catalogs are deleted at the end of the session.</a:t>
            </a:r>
          </a:p>
          <a:p>
            <a:r>
              <a:rPr lang="en-US" sz="2800" dirty="0" smtClean="0">
                <a:latin typeface="Arial Unicode MS" pitchFamily="34" charset="-128"/>
              </a:rPr>
              <a:t>Macros can be stored permanently for reuse later.</a:t>
            </a:r>
          </a:p>
          <a:p>
            <a:r>
              <a:rPr lang="en-US" sz="2800" dirty="0" smtClean="0">
                <a:latin typeface="Arial Unicode MS" pitchFamily="34" charset="-128"/>
              </a:rPr>
              <a:t>Methods for storing macros permanently: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the % INCLUDE statement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the </a:t>
            </a:r>
            <a:r>
              <a:rPr lang="en-US" sz="2400" dirty="0" err="1" smtClean="0">
                <a:latin typeface="Arial Unicode MS" pitchFamily="34" charset="-128"/>
              </a:rPr>
              <a:t>autocall</a:t>
            </a:r>
            <a:r>
              <a:rPr lang="en-US" sz="2400" dirty="0" smtClean="0">
                <a:latin typeface="Arial Unicode MS" pitchFamily="34" charset="-128"/>
              </a:rPr>
              <a:t> macro facility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permanently stored compiled macros</a:t>
            </a:r>
            <a:endParaRPr lang="en-US" sz="2400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Steps to Creating a Stored Compiled Macro</a:t>
            </a:r>
            <a:endParaRPr lang="en-US" sz="3600" i="1" dirty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Assign a </a:t>
            </a:r>
            <a:r>
              <a:rPr lang="en-US" sz="2800" dirty="0" err="1" smtClean="0"/>
              <a:t>libref</a:t>
            </a:r>
            <a:r>
              <a:rPr lang="en-US" sz="2800" dirty="0" smtClean="0"/>
              <a:t> to the SAS library in which the compiled macro will be stored.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Set the system options MSTORED and SASMSTORE=</a:t>
            </a:r>
            <a:r>
              <a:rPr lang="en-US" sz="2800" dirty="0" err="1" smtClean="0"/>
              <a:t>libref</a:t>
            </a:r>
            <a:r>
              <a:rPr lang="en-US" sz="28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Use the STORE option in the %MACRO statement when you submit the macro definition.</a:t>
            </a:r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9913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Macro Definition with STORE Option</a:t>
            </a:r>
          </a:p>
          <a:p>
            <a:pPr marL="0" indent="0">
              <a:buNone/>
            </a:pPr>
            <a:r>
              <a:rPr lang="en-US" sz="2400" dirty="0" smtClean="0"/>
              <a:t>%MACRO </a:t>
            </a:r>
            <a:r>
              <a:rPr lang="en-US" sz="2400" i="1" dirty="0" smtClean="0"/>
              <a:t>macro-name</a:t>
            </a:r>
            <a:r>
              <a:rPr lang="en-US" sz="2400" dirty="0" smtClean="0"/>
              <a:t> &lt;(</a:t>
            </a:r>
            <a:r>
              <a:rPr lang="en-US" sz="2400" i="1" dirty="0" smtClean="0"/>
              <a:t>parameter-list</a:t>
            </a:r>
            <a:r>
              <a:rPr lang="en-US" sz="2400" dirty="0" smtClean="0"/>
              <a:t>)&gt;/STORE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&lt;DES=’</a:t>
            </a:r>
            <a:r>
              <a:rPr lang="en-US" sz="2400" i="1" dirty="0" smtClean="0"/>
              <a:t>description</a:t>
            </a:r>
            <a:r>
              <a:rPr lang="en-US" sz="2400" dirty="0" smtClean="0"/>
              <a:t>’&gt;;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text</a:t>
            </a:r>
          </a:p>
          <a:p>
            <a:pPr marL="0" indent="0">
              <a:buNone/>
            </a:pPr>
            <a:r>
              <a:rPr lang="en-US" sz="2400" dirty="0" smtClean="0"/>
              <a:t>%MEND &lt;</a:t>
            </a:r>
            <a:r>
              <a:rPr lang="en-US" sz="2400" i="1" dirty="0" smtClean="0"/>
              <a:t>macro-name</a:t>
            </a:r>
            <a:r>
              <a:rPr lang="en-US" sz="2400" dirty="0" smtClean="0"/>
              <a:t>&gt;;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i="1" dirty="0" smtClean="0"/>
              <a:t>description</a:t>
            </a:r>
            <a:r>
              <a:rPr lang="en-US" sz="2800" dirty="0" smtClean="0"/>
              <a:t> is an optional 156-character description that appears in the catalog directory</a:t>
            </a:r>
          </a:p>
          <a:p>
            <a:r>
              <a:rPr lang="en-US" sz="2800" i="1" dirty="0" smtClean="0"/>
              <a:t>parameter-list </a:t>
            </a:r>
            <a:r>
              <a:rPr lang="en-US" sz="2800" dirty="0" smtClean="0"/>
              <a:t>names one or more local macro variables</a:t>
            </a:r>
          </a:p>
          <a:p>
            <a:r>
              <a:rPr lang="en-US" sz="2800" i="1" dirty="0" smtClean="0"/>
              <a:t>text </a:t>
            </a:r>
            <a:r>
              <a:rPr lang="en-US" sz="2800" dirty="0" smtClean="0"/>
              <a:t>can be constant text, macro variables, macro functions, macro program statements, or a combination of the above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6821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the SOURCE Option</a:t>
            </a:r>
          </a:p>
          <a:p>
            <a:r>
              <a:rPr lang="en-US" sz="2400" dirty="0" smtClean="0"/>
              <a:t>Instead of saving the source program separately from the stored compiled macro, use the SOURCE option in the %MACRO statement to combine and store the source of the compiled macro with the compiled macro code. </a:t>
            </a:r>
          </a:p>
          <a:p>
            <a:r>
              <a:rPr lang="en-US" sz="2400" dirty="0" smtClean="0"/>
              <a:t>The SOURCE option requires that the STORE option and the MSTORED option be set. </a:t>
            </a:r>
          </a:p>
          <a:p>
            <a:pPr marL="0" indent="0">
              <a:buNone/>
            </a:pPr>
            <a:endParaRPr lang="en-US" sz="20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%macro macro-name &lt;(parameter-list)&gt;/STORE SOURCE;</a:t>
            </a:r>
          </a:p>
          <a:p>
            <a:r>
              <a:rPr lang="en-US" sz="2400" dirty="0" smtClean="0"/>
              <a:t>The source code saved by the SOURCE </a:t>
            </a:r>
            <a:r>
              <a:rPr lang="en-US" sz="2400" dirty="0"/>
              <a:t>option </a:t>
            </a:r>
            <a:r>
              <a:rPr lang="en-US" sz="2400" dirty="0" smtClean="0"/>
              <a:t>begins with the %MACRO keyword and ends with the semicolon following the %MEND statement. </a:t>
            </a:r>
          </a:p>
          <a:p>
            <a:r>
              <a:rPr lang="en-US" sz="2400" dirty="0" smtClean="0"/>
              <a:t>Do not use the option on nested macro definitions.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6258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Stored Compiled Macros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Follow these steps to access a stored compiled macro: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a </a:t>
            </a:r>
            <a:r>
              <a:rPr lang="en-US" sz="2800" dirty="0" err="1" smtClean="0"/>
              <a:t>libref</a:t>
            </a:r>
            <a:r>
              <a:rPr lang="en-US" sz="2800" dirty="0" smtClean="0"/>
              <a:t> to the SAS library that contains a </a:t>
            </a:r>
            <a:r>
              <a:rPr lang="en-US" sz="2800" i="1" dirty="0" err="1" smtClean="0"/>
              <a:t>Sasmacr</a:t>
            </a:r>
            <a:r>
              <a:rPr lang="en-US" sz="2800" dirty="0" smtClean="0"/>
              <a:t> catalog in which the macro was 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Set the system options MSTORED and SASMSTORE=</a:t>
            </a:r>
            <a:r>
              <a:rPr lang="en-US" sz="2800" dirty="0" err="1" smtClean="0"/>
              <a:t>libref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Call the macro.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19896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Stored Macro Code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If you used the SOURCE option with the %MACRO statement to store your macro source code with the stored compiled macro, use the %COPY statement to access the stored source code.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7090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%COPY Statement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%COPY </a:t>
            </a:r>
            <a:r>
              <a:rPr lang="en-US" sz="2400" i="1" dirty="0"/>
              <a:t>macro-name </a:t>
            </a:r>
            <a:r>
              <a:rPr lang="en-US" sz="2400" dirty="0" smtClean="0"/>
              <a:t>/SOURCE &lt;</a:t>
            </a:r>
            <a:r>
              <a:rPr lang="en-US" sz="2400" i="1" dirty="0" smtClean="0"/>
              <a:t>other option(s)&gt;;</a:t>
            </a:r>
            <a:endParaRPr lang="en-US" sz="2400" dirty="0"/>
          </a:p>
          <a:p>
            <a:pPr marL="0" indent="0">
              <a:buNone/>
            </a:pPr>
            <a:endParaRPr lang="en-US" sz="1050" i="1" dirty="0" smtClean="0"/>
          </a:p>
          <a:p>
            <a:r>
              <a:rPr lang="en-US" sz="2000" i="1" dirty="0" smtClean="0"/>
              <a:t>macro-name  is the ma</a:t>
            </a:r>
            <a:r>
              <a:rPr lang="en-US" sz="2000" dirty="0" smtClean="0"/>
              <a:t>cro name that </a:t>
            </a:r>
            <a:r>
              <a:rPr lang="en-US" sz="2000" dirty="0"/>
              <a:t>the %COPY statement will </a:t>
            </a:r>
            <a:r>
              <a:rPr lang="en-US" sz="2000" dirty="0" smtClean="0"/>
              <a:t>use</a:t>
            </a:r>
            <a:endParaRPr lang="en-US" sz="2000" dirty="0"/>
          </a:p>
          <a:p>
            <a:r>
              <a:rPr lang="en-US" sz="2000" dirty="0" smtClean="0"/>
              <a:t>SOURCE or SRC specifies </a:t>
            </a:r>
            <a:r>
              <a:rPr lang="en-US" sz="2000" dirty="0"/>
              <a:t>that the source code of the macro will be copied to the output destination. </a:t>
            </a:r>
            <a:r>
              <a:rPr lang="en-US" sz="2000" dirty="0" smtClean="0"/>
              <a:t>If the </a:t>
            </a:r>
            <a:r>
              <a:rPr lang="en-US" sz="2000" dirty="0"/>
              <a:t>OUTFILE= option is not specified, the source is written to the SAS log.</a:t>
            </a:r>
          </a:p>
          <a:p>
            <a:r>
              <a:rPr lang="en-US" sz="2000" i="1" dirty="0" smtClean="0"/>
              <a:t>other options </a:t>
            </a:r>
            <a:r>
              <a:rPr lang="en-US" sz="2000" dirty="0" smtClean="0"/>
              <a:t>must </a:t>
            </a:r>
            <a:r>
              <a:rPr lang="en-US" sz="2000" dirty="0"/>
              <a:t>be one or more of the </a:t>
            </a:r>
            <a:r>
              <a:rPr lang="en-US" sz="2000" dirty="0" smtClean="0"/>
              <a:t>following:</a:t>
            </a:r>
            <a:endParaRPr lang="en-US" sz="2000" dirty="0"/>
          </a:p>
          <a:p>
            <a:pPr lvl="1"/>
            <a:r>
              <a:rPr lang="en-US" sz="1600" dirty="0"/>
              <a:t>LIBRARY= </a:t>
            </a:r>
            <a:r>
              <a:rPr lang="en-US" sz="1600" i="1" dirty="0" err="1" smtClean="0"/>
              <a:t>libref</a:t>
            </a:r>
            <a:r>
              <a:rPr lang="en-US" sz="1600" i="1" dirty="0" smtClean="0"/>
              <a:t>     </a:t>
            </a:r>
            <a:r>
              <a:rPr lang="en-US" sz="1600" dirty="0" smtClean="0"/>
              <a:t>or   LIB=  specifies </a:t>
            </a:r>
            <a:r>
              <a:rPr lang="en-US" sz="1600" dirty="0"/>
              <a:t>the </a:t>
            </a:r>
            <a:r>
              <a:rPr lang="en-US" sz="1600" dirty="0" err="1"/>
              <a:t>libref</a:t>
            </a:r>
            <a:r>
              <a:rPr lang="en-US" sz="1600" dirty="0"/>
              <a:t> of a SAS library that contains a catalog of stored compiled </a:t>
            </a:r>
            <a:r>
              <a:rPr lang="en-US" sz="1600" dirty="0" smtClean="0"/>
              <a:t>SAS macros</a:t>
            </a:r>
            <a:r>
              <a:rPr lang="en-US" sz="1600" dirty="0"/>
              <a:t>. If no library is specified, the </a:t>
            </a:r>
            <a:r>
              <a:rPr lang="en-US" sz="1600" dirty="0" err="1"/>
              <a:t>libref</a:t>
            </a:r>
            <a:r>
              <a:rPr lang="en-US" sz="1600" dirty="0"/>
              <a:t> specified by the SASMSTORE= </a:t>
            </a:r>
            <a:r>
              <a:rPr lang="en-US" sz="1600" dirty="0" smtClean="0"/>
              <a:t>option is </a:t>
            </a:r>
            <a:r>
              <a:rPr lang="en-US" sz="1600" dirty="0"/>
              <a:t>used</a:t>
            </a:r>
            <a:r>
              <a:rPr lang="en-US" sz="1600" dirty="0" smtClean="0"/>
              <a:t>. Restriction</a:t>
            </a:r>
            <a:r>
              <a:rPr lang="en-US" sz="1600" dirty="0"/>
              <a:t>: This </a:t>
            </a:r>
            <a:r>
              <a:rPr lang="en-US" sz="1600" dirty="0" err="1"/>
              <a:t>libref</a:t>
            </a:r>
            <a:r>
              <a:rPr lang="en-US" sz="1600" dirty="0"/>
              <a:t> cannot be WORK.</a:t>
            </a:r>
          </a:p>
          <a:p>
            <a:pPr lvl="1"/>
            <a:r>
              <a:rPr lang="en-US" sz="1600" dirty="0"/>
              <a:t>OUTFILE=</a:t>
            </a:r>
            <a:r>
              <a:rPr lang="en-US" sz="1600" i="1" dirty="0" err="1"/>
              <a:t>fileref</a:t>
            </a:r>
            <a:r>
              <a:rPr lang="en-US" sz="1600" i="1" dirty="0"/>
              <a:t> </a:t>
            </a:r>
            <a:r>
              <a:rPr lang="en-US" sz="1600" dirty="0"/>
              <a:t>| </a:t>
            </a:r>
            <a:r>
              <a:rPr lang="en-US" sz="1600" i="1" dirty="0"/>
              <a:t>’external file</a:t>
            </a:r>
            <a:r>
              <a:rPr lang="en-US" sz="1600" i="1" dirty="0" smtClean="0"/>
              <a:t>’    </a:t>
            </a:r>
            <a:r>
              <a:rPr lang="en-US" sz="1600" dirty="0" smtClean="0"/>
              <a:t>or   OUT=  specifies </a:t>
            </a:r>
            <a:r>
              <a:rPr lang="en-US" sz="1600" dirty="0"/>
              <a:t>the output destination of the %COPY statement. The value can be </a:t>
            </a:r>
            <a:r>
              <a:rPr lang="en-US" sz="1600" dirty="0" smtClean="0"/>
              <a:t>a </a:t>
            </a:r>
            <a:r>
              <a:rPr lang="en-US" sz="1600" dirty="0" err="1" smtClean="0"/>
              <a:t>fileref</a:t>
            </a:r>
            <a:r>
              <a:rPr lang="en-US" sz="1600" dirty="0" smtClean="0"/>
              <a:t> </a:t>
            </a:r>
            <a:r>
              <a:rPr lang="en-US" sz="1600" dirty="0"/>
              <a:t>or an external file.</a:t>
            </a:r>
            <a:endParaRPr lang="en-US" sz="1600" b="1" dirty="0" smtClean="0">
              <a:solidFill>
                <a:srgbClr val="FFFFFF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2728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Macro Definitions in External Files</a:t>
            </a:r>
          </a:p>
          <a:p>
            <a:r>
              <a:rPr lang="en-US" sz="2400" dirty="0" smtClean="0">
                <a:latin typeface="Arial Unicode MS" pitchFamily="34" charset="-128"/>
              </a:rPr>
              <a:t>Save macros in an external file.</a:t>
            </a:r>
          </a:p>
          <a:p>
            <a:r>
              <a:rPr lang="en-US" sz="2400" dirty="0" smtClean="0">
                <a:latin typeface="Arial Unicode MS" pitchFamily="34" charset="-128"/>
              </a:rPr>
              <a:t>Use a %INCLUDE statement to insert the statements into a program.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%</a:t>
            </a:r>
            <a:r>
              <a:rPr lang="en-US" sz="2800" dirty="0"/>
              <a:t>INCLUDE </a:t>
            </a:r>
            <a:r>
              <a:rPr lang="en-US" sz="2800" dirty="0" smtClean="0"/>
              <a:t>file-specification &lt;/SOURCE2&gt;;</a:t>
            </a:r>
          </a:p>
          <a:p>
            <a:pPr lvl="1"/>
            <a:r>
              <a:rPr lang="en-US" dirty="0" smtClean="0"/>
              <a:t>file-specification is the location of the file with the SAS code to be inserted</a:t>
            </a:r>
          </a:p>
          <a:p>
            <a:pPr lvl="1"/>
            <a:r>
              <a:rPr lang="en-US" dirty="0" smtClean="0"/>
              <a:t>SOURCE2 directs SAS to display the inserted SAS code in the log</a:t>
            </a:r>
            <a:endParaRPr lang="en-US" dirty="0"/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0487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Advantage of Storing Macro Definitions in External Files and Using the %INCLUDE Statement</a:t>
            </a:r>
          </a:p>
          <a:p>
            <a:r>
              <a:rPr lang="en-US" sz="2800" dirty="0" smtClean="0">
                <a:latin typeface="Arial Unicode MS" pitchFamily="34" charset="-128"/>
              </a:rPr>
              <a:t>Source code of the macro definition does not need to be in the program.</a:t>
            </a:r>
          </a:p>
          <a:p>
            <a:r>
              <a:rPr lang="en-US" sz="2800" dirty="0" smtClean="0">
                <a:latin typeface="Arial Unicode MS" pitchFamily="34" charset="-128"/>
              </a:rPr>
              <a:t>A single copy of the macro definition is accessible to other programs.</a:t>
            </a:r>
          </a:p>
          <a:p>
            <a:r>
              <a:rPr lang="en-US" sz="2800" dirty="0" smtClean="0">
                <a:latin typeface="Arial Unicode MS" pitchFamily="34" charset="-128"/>
              </a:rPr>
              <a:t>Macro definitions in external files are easily viewed and edited with any text editor. </a:t>
            </a:r>
          </a:p>
          <a:p>
            <a:r>
              <a:rPr lang="en-US" sz="2800" dirty="0" smtClean="0">
                <a:latin typeface="Arial Unicode MS" pitchFamily="34" charset="-128"/>
              </a:rPr>
              <a:t>No special SAS system options are required to access macros this way.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60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Macro Definitions in Catalog SOURCE entries</a:t>
            </a:r>
          </a:p>
          <a:p>
            <a:r>
              <a:rPr lang="en-US" sz="2800" dirty="0" smtClean="0">
                <a:latin typeface="Arial Unicode MS" pitchFamily="34" charset="-128"/>
              </a:rPr>
              <a:t>Store each macro program in a separate SOURCE entry.</a:t>
            </a:r>
          </a:p>
          <a:p>
            <a:r>
              <a:rPr lang="en-US" sz="2800" dirty="0" smtClean="0">
                <a:latin typeface="Arial Unicode MS" pitchFamily="34" charset="-128"/>
              </a:rPr>
              <a:t>It is recommended to give each SOURCE entry the same name as the macro program being stored.</a:t>
            </a:r>
          </a:p>
          <a:p>
            <a:r>
              <a:rPr lang="en-US" sz="2800" dirty="0" smtClean="0">
                <a:latin typeface="Arial Unicode MS" pitchFamily="34" charset="-128"/>
              </a:rPr>
              <a:t>Reminder: SAS catalogs are members of SAS libraries and contain content other than just program source code. Use PROC CATALOG to view a list of the contents of the SAS Catalog.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44422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Macro Definitions in Catalog SOURCE entries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To store program as SOURCE</a:t>
            </a:r>
          </a:p>
          <a:p>
            <a:pPr lvl="1">
              <a:buClrTx/>
              <a:buFont typeface="Lucida Grande"/>
              <a:buChar char="-"/>
            </a:pPr>
            <a:r>
              <a:rPr lang="en-US" sz="2400" dirty="0" smtClean="0">
                <a:latin typeface="Arial Unicode MS" pitchFamily="34" charset="-128"/>
              </a:rPr>
              <a:t>Copy code to new Editor window</a:t>
            </a:r>
          </a:p>
          <a:p>
            <a:pPr lvl="1">
              <a:buClrTx/>
              <a:buFont typeface="Lucida Grande"/>
              <a:buChar char="-"/>
            </a:pPr>
            <a:r>
              <a:rPr lang="en-US" sz="2400" dirty="0" smtClean="0">
                <a:latin typeface="Arial Unicode MS" pitchFamily="34" charset="-128"/>
              </a:rPr>
              <a:t>Select Save Object As..</a:t>
            </a:r>
          </a:p>
          <a:p>
            <a:pPr lvl="1">
              <a:buClrTx/>
              <a:buFont typeface="Lucida Grande"/>
              <a:buChar char="-"/>
            </a:pPr>
            <a:r>
              <a:rPr lang="en-US" sz="2400" dirty="0" smtClean="0">
                <a:latin typeface="Arial Unicode MS" pitchFamily="34" charset="-128"/>
              </a:rPr>
              <a:t>Create new catalog in a directory that can be used as a library</a:t>
            </a:r>
          </a:p>
          <a:p>
            <a:pPr lvl="1">
              <a:buClrTx/>
              <a:buFont typeface="Lucida Grande"/>
              <a:buChar char="-"/>
            </a:pPr>
            <a:r>
              <a:rPr lang="en-US" sz="2400" dirty="0" smtClean="0">
                <a:latin typeface="Arial Unicode MS" pitchFamily="34" charset="-128"/>
              </a:rPr>
              <a:t>Provide an entry name, preferably identical to the macro name</a:t>
            </a:r>
          </a:p>
          <a:p>
            <a:pPr lvl="1">
              <a:buClrTx/>
              <a:buFont typeface="Lucida Grande"/>
              <a:buChar char="-"/>
            </a:pPr>
            <a:endParaRPr lang="en-US" sz="2400" dirty="0" smtClean="0">
              <a:latin typeface="Arial Unicode MS" pitchFamily="34" charset="-128"/>
            </a:endParaRPr>
          </a:p>
          <a:p>
            <a:pPr lvl="1"/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44422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Procedure</a:t>
            </a:r>
          </a:p>
          <a:p>
            <a:r>
              <a:rPr lang="en-US" sz="2800" dirty="0" smtClean="0">
                <a:latin typeface="Arial Unicode MS" pitchFamily="34" charset="-128"/>
              </a:rPr>
              <a:t>The Explorer window can be used to view a SAS Catalog’s contents by navigating to the catalog and double-clicking it.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/>
              <a:t>PROC CATALOG CATALOG=</a:t>
            </a:r>
            <a:r>
              <a:rPr lang="en-US" sz="2800" i="1" dirty="0" err="1" smtClean="0"/>
              <a:t>libref.catalog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CONTENTS;</a:t>
            </a:r>
          </a:p>
          <a:p>
            <a:pPr marL="0" indent="0">
              <a:buNone/>
            </a:pPr>
            <a:r>
              <a:rPr lang="en-US" sz="2800" dirty="0" smtClean="0"/>
              <a:t>QUIT;</a:t>
            </a:r>
          </a:p>
          <a:p>
            <a:r>
              <a:rPr lang="en-US" sz="2800" i="1" dirty="0" err="1" smtClean="0"/>
              <a:t>Libref.catalog</a:t>
            </a:r>
            <a:r>
              <a:rPr lang="en-US" sz="2800" dirty="0" smtClean="0"/>
              <a:t> is a two-level catalog name</a:t>
            </a:r>
          </a:p>
          <a:p>
            <a:r>
              <a:rPr lang="en-US" sz="2800" dirty="0" smtClean="0"/>
              <a:t>CAT= is an alias for CATALOG=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1895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Access Method</a:t>
            </a:r>
          </a:p>
          <a:p>
            <a:r>
              <a:rPr lang="en-US" sz="2800" dirty="0" smtClean="0">
                <a:latin typeface="Arial Unicode MS" pitchFamily="34" charset="-128"/>
              </a:rPr>
              <a:t>Use the CATALOG access method in a FILENAME statement in conjunction with the %INCLUDE statement to insert the macro definition into a SAS program.</a:t>
            </a:r>
          </a:p>
          <a:p>
            <a:pPr marL="0" indent="0">
              <a:buNone/>
            </a:pPr>
            <a:endParaRPr lang="en-US" sz="12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FILENAME </a:t>
            </a:r>
            <a:r>
              <a:rPr lang="en-US" sz="2800" i="1" dirty="0" err="1" smtClean="0">
                <a:latin typeface="Arial Unicode MS" pitchFamily="34" charset="-128"/>
              </a:rPr>
              <a:t>fileref</a:t>
            </a:r>
            <a:endParaRPr lang="en-US" sz="2800" i="1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/>
              <a:t>CATALOG </a:t>
            </a:r>
            <a:r>
              <a:rPr lang="nn-NO" sz="2800" dirty="0"/>
              <a:t>'</a:t>
            </a:r>
            <a:r>
              <a:rPr lang="en-US" sz="2800" i="1" dirty="0" err="1" smtClean="0"/>
              <a:t>libref.catalog</a:t>
            </a:r>
            <a:r>
              <a:rPr lang="en-US" sz="2800" dirty="0" err="1" smtClean="0"/>
              <a:t>.entry</a:t>
            </a:r>
            <a:r>
              <a:rPr lang="en-US" sz="2800" dirty="0" smtClean="0"/>
              <a:t>-</a:t>
            </a:r>
            <a:r>
              <a:rPr lang="en-US" sz="2800" dirty="0" err="1" smtClean="0"/>
              <a:t>name.entry</a:t>
            </a:r>
            <a:r>
              <a:rPr lang="en-US" sz="2800" dirty="0" smtClean="0"/>
              <a:t>-type</a:t>
            </a:r>
            <a:r>
              <a:rPr lang="nn-NO" sz="2800" dirty="0"/>
              <a:t>'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dirty="0" err="1" smtClean="0"/>
              <a:t>fileref</a:t>
            </a:r>
            <a:r>
              <a:rPr lang="en-US" sz="2800" dirty="0" smtClean="0"/>
              <a:t>;</a:t>
            </a:r>
          </a:p>
          <a:p>
            <a:r>
              <a:rPr lang="en-US" sz="2800" i="1" dirty="0" err="1" smtClean="0"/>
              <a:t>libref.catalog</a:t>
            </a:r>
            <a:r>
              <a:rPr lang="en-US" sz="2800" dirty="0" err="1" smtClean="0"/>
              <a:t>.entry</a:t>
            </a:r>
            <a:r>
              <a:rPr lang="en-US" sz="2800" dirty="0" smtClean="0"/>
              <a:t>-</a:t>
            </a:r>
            <a:r>
              <a:rPr lang="en-US" sz="2800" dirty="0" err="1" smtClean="0"/>
              <a:t>name.entry</a:t>
            </a:r>
            <a:r>
              <a:rPr lang="en-US" sz="2800" dirty="0" smtClean="0"/>
              <a:t>-type is a four-level SAS catalog entry name</a:t>
            </a:r>
          </a:p>
          <a:p>
            <a:r>
              <a:rPr lang="en-US" sz="2800" i="1" dirty="0" smtClean="0"/>
              <a:t>entry-type</a:t>
            </a:r>
            <a:r>
              <a:rPr lang="en-US" sz="2800" dirty="0" smtClean="0"/>
              <a:t> is SOURCE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39974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Access Method Referencing Multiple SOURCE Entries</a:t>
            </a:r>
          </a:p>
          <a:p>
            <a:r>
              <a:rPr lang="en-US" sz="2800" dirty="0" smtClean="0">
                <a:latin typeface="Arial Unicode MS" pitchFamily="34" charset="-128"/>
              </a:rPr>
              <a:t>Multiple SOURCE entries can be referenced as long as the entries are in the same SAS catalog.</a:t>
            </a:r>
          </a:p>
          <a:p>
            <a:pPr marL="0" indent="0">
              <a:buNone/>
            </a:pPr>
            <a:endParaRPr lang="en-US" sz="16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FILENAME </a:t>
            </a:r>
            <a:r>
              <a:rPr lang="en-US" sz="2800" i="1" dirty="0" err="1" smtClean="0">
                <a:latin typeface="Arial Unicode MS" pitchFamily="34" charset="-128"/>
              </a:rPr>
              <a:t>fileref</a:t>
            </a:r>
            <a:r>
              <a:rPr lang="en-US" sz="2800" i="1" dirty="0" smtClean="0">
                <a:latin typeface="Arial Unicode MS" pitchFamily="34" charset="-128"/>
              </a:rPr>
              <a:t> </a:t>
            </a:r>
            <a:r>
              <a:rPr lang="en-US" sz="2800" dirty="0" smtClean="0"/>
              <a:t>CATALOG </a:t>
            </a:r>
            <a:r>
              <a:rPr lang="nn-NO" sz="2800" dirty="0"/>
              <a:t>'</a:t>
            </a:r>
            <a:r>
              <a:rPr lang="en-US" sz="2800" i="1" dirty="0" err="1" smtClean="0"/>
              <a:t>libref.catalog</a:t>
            </a:r>
            <a:r>
              <a:rPr lang="nn-NO" sz="2800" dirty="0" smtClean="0"/>
              <a:t>'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i="1" dirty="0" err="1" smtClean="0"/>
              <a:t>fileref</a:t>
            </a:r>
            <a:r>
              <a:rPr lang="en-US" sz="2800" i="1" dirty="0" smtClean="0"/>
              <a:t>(entry-1);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i="1" dirty="0" err="1" smtClean="0"/>
              <a:t>fileref</a:t>
            </a:r>
            <a:r>
              <a:rPr lang="en-US" sz="2800" i="1" dirty="0" smtClean="0"/>
              <a:t>(entry-2);</a:t>
            </a:r>
            <a:endParaRPr lang="en-US" sz="2800" dirty="0" smtClean="0"/>
          </a:p>
          <a:p>
            <a:r>
              <a:rPr lang="en-US" sz="2400" i="1" dirty="0" err="1" smtClean="0"/>
              <a:t>libref.catalog</a:t>
            </a:r>
            <a:r>
              <a:rPr lang="en-US" sz="2400" i="1" dirty="0" smtClean="0"/>
              <a:t> </a:t>
            </a:r>
            <a:r>
              <a:rPr lang="en-US" sz="2400" dirty="0" smtClean="0"/>
              <a:t>is a two-level catalog name</a:t>
            </a:r>
          </a:p>
          <a:p>
            <a:r>
              <a:rPr lang="en-US" sz="2400" i="1" dirty="0" smtClean="0"/>
              <a:t>entry-1 </a:t>
            </a:r>
            <a:r>
              <a:rPr lang="en-US" sz="2400" dirty="0" smtClean="0"/>
              <a:t>and </a:t>
            </a:r>
            <a:r>
              <a:rPr lang="en-US" sz="2400" i="1" dirty="0" smtClean="0"/>
              <a:t>entry-2 </a:t>
            </a:r>
            <a:r>
              <a:rPr lang="en-US" sz="2400" dirty="0" smtClean="0"/>
              <a:t>are names of SOURCE entries in </a:t>
            </a:r>
            <a:r>
              <a:rPr lang="en-US" sz="2400" i="1" dirty="0" err="1" smtClean="0"/>
              <a:t>libref.catalog</a:t>
            </a: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6472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5298</TotalTime>
  <Words>1639</Words>
  <Application>Microsoft Macintosh PowerPoint</Application>
  <PresentationFormat>On-screen Show (4:3)</PresentationFormat>
  <Paragraphs>193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John Grego</cp:lastModifiedBy>
  <cp:revision>125</cp:revision>
  <cp:lastPrinted>2012-03-05T16:24:41Z</cp:lastPrinted>
  <dcterms:created xsi:type="dcterms:W3CDTF">2012-03-15T13:01:26Z</dcterms:created>
  <dcterms:modified xsi:type="dcterms:W3CDTF">2012-03-15T13:01:56Z</dcterms:modified>
</cp:coreProperties>
</file>