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handoutMasterIdLst>
    <p:handoutMasterId r:id="rId14"/>
  </p:handoutMasterIdLst>
  <p:sldIdLst>
    <p:sldId id="258" r:id="rId2"/>
    <p:sldId id="299" r:id="rId3"/>
    <p:sldId id="300" r:id="rId4"/>
    <p:sldId id="301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309" r:id="rId1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0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574F5078-43DE-414F-B780-CDB9C3662E0F}" type="datetimeFigureOut">
              <a:rPr lang="en-US"/>
              <a:pPr/>
              <a:t>2/29/2016</a:t>
            </a:fld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B05B7024-CA1A-4173-8466-3DCF76E490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1509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</a:endParaRPr>
            </a:p>
          </p:txBody>
        </p:sp>
      </p:grpSp>
      <p:sp>
        <p:nvSpPr>
          <p:cNvPr id="512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965727E-B0AA-4888-9956-2577C8998F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042DEF8-5C40-4807-AD76-6C50DA7D2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16FAC18-A87B-4B30-861B-66BC839CD8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4870BAF-745D-482A-8AF9-8697AA4146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DD1B8D7-8BB3-4D46-B894-C5CC6B9435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C332F21-2581-4DA4-AAF8-11E4ECB37C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CB93ED7-E26E-4B36-A41F-118A921E5A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4DDE1BD-5365-439F-B1F4-39B4EEEF61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1E10FB5-3B58-4BC7-893D-6C5D8A9F3B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83D2553-B793-481C-B10F-A15CBA846A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B8E01E0-06E7-4936-B770-6D5FD67AA2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A401CB8-006F-4D91-B3DC-7A63CEE72D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0E94511-8374-48CD-AA68-711B5FACBF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3BB9683-C8B8-40AB-A41E-D731575063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3134F4B-0C02-41C7-945A-FA99EE10F4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>
            <a:lum bright="-42000" contrast="-22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</a:endParaRPr>
            </a:p>
          </p:txBody>
        </p:sp>
      </p:grp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E4D5B19-C30E-4FE9-94AC-258D29C248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</p:sldLayoutIdLst>
  <p:transition spd="med">
    <p:fade/>
  </p:transition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95400" y="1758466"/>
            <a:ext cx="6324600" cy="2743200"/>
          </a:xfrm>
        </p:spPr>
        <p:txBody>
          <a:bodyPr/>
          <a:lstStyle/>
          <a:p>
            <a:r>
              <a:rPr lang="en-US" sz="5400" b="1" dirty="0" smtClean="0">
                <a:latin typeface="Arial Unicode MS" pitchFamily="34" charset="-128"/>
              </a:rPr>
              <a:t>Chapter 13:</a:t>
            </a:r>
          </a:p>
          <a:p>
            <a:r>
              <a:rPr lang="en-US" sz="5400" b="1" dirty="0" smtClean="0">
                <a:latin typeface="Arial Unicode MS" pitchFamily="34" charset="-128"/>
              </a:rPr>
              <a:t>Creating Samples and Indexes</a:t>
            </a:r>
            <a:endParaRPr lang="en-US" sz="6000" b="1" dirty="0" smtClean="0">
              <a:latin typeface="Arial Unicode MS" pitchFamily="34" charset="-12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4ED231-1C9B-47DA-9E46-1732B75F7C75}" type="slidenum">
              <a:rPr lang="en-US">
                <a:solidFill>
                  <a:schemeClr val="tx1"/>
                </a:solidFill>
              </a:rPr>
              <a:pPr>
                <a:defRPr/>
              </a:pPr>
              <a:t>1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609600" y="838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dirty="0">
                <a:solidFill>
                  <a:schemeClr val="tx2"/>
                </a:solidFill>
                <a:latin typeface="Arial Unicode MS" pitchFamily="34" charset="-128"/>
              </a:rPr>
              <a:t>STAT </a:t>
            </a:r>
            <a:r>
              <a:rPr lang="en-US" sz="4400" dirty="0" smtClean="0">
                <a:solidFill>
                  <a:schemeClr val="tx2"/>
                </a:solidFill>
                <a:latin typeface="Arial Unicode MS" pitchFamily="34" charset="-128"/>
              </a:rPr>
              <a:t>541</a:t>
            </a:r>
            <a:endParaRPr lang="en-US" sz="4400" dirty="0">
              <a:solidFill>
                <a:schemeClr val="tx2"/>
              </a:solidFill>
              <a:latin typeface="Arial Unicode MS" pitchFamily="34" charset="-128"/>
            </a:endParaRPr>
          </a:p>
          <a:p>
            <a:pPr algn="ctr"/>
            <a:endParaRPr lang="en-US" sz="4400" dirty="0">
              <a:solidFill>
                <a:schemeClr val="tx2"/>
              </a:solidFill>
              <a:latin typeface="Arial Unicode MS" pitchFamily="34" charset="-128"/>
            </a:endParaRPr>
          </a:p>
        </p:txBody>
      </p:sp>
      <p:sp>
        <p:nvSpPr>
          <p:cNvPr id="7" name="Footer Placeholder 3"/>
          <p:cNvSpPr txBox="1">
            <a:spLocks/>
          </p:cNvSpPr>
          <p:nvPr/>
        </p:nvSpPr>
        <p:spPr bwMode="auto">
          <a:xfrm>
            <a:off x="457200" y="6019800"/>
            <a:ext cx="7696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©Spring 2012 Imelda Go, John Grego, Jennifer </a:t>
            </a:r>
            <a:r>
              <a:rPr lang="en-US" sz="12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Lasecki</a:t>
            </a:r>
            <a:r>
              <a:rPr lang="en-US" sz="1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and the University of South Carolina</a:t>
            </a:r>
            <a:endParaRPr lang="en-US" sz="12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10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6556"/>
            <a:ext cx="8153400" cy="6360444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Creating a Random Sample without Replacement</a:t>
            </a: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0" indent="0">
              <a:buNone/>
            </a:pPr>
            <a:r>
              <a:rPr lang="en-US" sz="2000" dirty="0">
                <a:latin typeface="Arial Unicode MS" pitchFamily="34" charset="-128"/>
              </a:rPr>
              <a:t>data </a:t>
            </a:r>
            <a:r>
              <a:rPr lang="en-US" sz="2000" dirty="0" smtClean="0">
                <a:latin typeface="Arial Unicode MS" pitchFamily="34" charset="-128"/>
              </a:rPr>
              <a:t>subset </a:t>
            </a:r>
            <a:r>
              <a:rPr lang="en-US" sz="2000" dirty="0" smtClean="0">
                <a:latin typeface="Arial Unicode MS" pitchFamily="34" charset="-128"/>
              </a:rPr>
              <a:t>(drop=</a:t>
            </a:r>
            <a:r>
              <a:rPr lang="en-US" sz="2000" dirty="0" err="1" smtClean="0">
                <a:latin typeface="Arial Unicode MS" pitchFamily="34" charset="-128"/>
              </a:rPr>
              <a:t>obsleft</a:t>
            </a:r>
            <a:r>
              <a:rPr lang="en-US" sz="2000" dirty="0" smtClean="0">
                <a:latin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</a:rPr>
              <a:t>samplesize</a:t>
            </a:r>
            <a:r>
              <a:rPr lang="en-US" sz="2000" dirty="0" smtClean="0">
                <a:latin typeface="Arial Unicode MS" pitchFamily="34" charset="-128"/>
              </a:rPr>
              <a:t>);</a:t>
            </a:r>
          </a:p>
          <a:p>
            <a:pPr marL="0" indent="0">
              <a:buNone/>
            </a:pPr>
            <a:r>
              <a:rPr lang="en-US" sz="2000" dirty="0" err="1">
                <a:latin typeface="Arial Unicode MS" pitchFamily="34" charset="-128"/>
              </a:rPr>
              <a:t>s</a:t>
            </a:r>
            <a:r>
              <a:rPr lang="en-US" sz="2000" dirty="0" err="1" smtClean="0">
                <a:latin typeface="Arial Unicode MS" pitchFamily="34" charset="-128"/>
              </a:rPr>
              <a:t>amplesize</a:t>
            </a:r>
            <a:r>
              <a:rPr lang="en-US" sz="2000" dirty="0" smtClean="0">
                <a:latin typeface="Arial Unicode MS" pitchFamily="34" charset="-128"/>
              </a:rPr>
              <a:t>=20;</a:t>
            </a:r>
          </a:p>
          <a:p>
            <a:pPr marL="0" indent="0">
              <a:buNone/>
            </a:pPr>
            <a:r>
              <a:rPr lang="en-US" sz="2000" dirty="0" err="1" smtClean="0">
                <a:latin typeface="Arial Unicode MS" pitchFamily="34" charset="-128"/>
              </a:rPr>
              <a:t>obsleft</a:t>
            </a:r>
            <a:r>
              <a:rPr lang="en-US" sz="2000" dirty="0" smtClean="0">
                <a:latin typeface="Arial Unicode MS" pitchFamily="34" charset="-128"/>
              </a:rPr>
              <a:t>=</a:t>
            </a:r>
            <a:r>
              <a:rPr lang="en-US" sz="2000" dirty="0" err="1" smtClean="0">
                <a:latin typeface="Arial Unicode MS" pitchFamily="34" charset="-128"/>
              </a:rPr>
              <a:t>totobs</a:t>
            </a:r>
            <a:r>
              <a:rPr lang="en-US" sz="2000" dirty="0" smtClean="0">
                <a:latin typeface="Arial Unicode MS" pitchFamily="34" charset="-128"/>
              </a:rPr>
              <a:t>;</a:t>
            </a:r>
            <a:endParaRPr lang="en-US" sz="2000" dirty="0">
              <a:latin typeface="Arial Unicode MS" pitchFamily="34" charset="-128"/>
            </a:endParaRPr>
          </a:p>
          <a:p>
            <a:pPr marL="0" indent="0">
              <a:buNone/>
            </a:pPr>
            <a:r>
              <a:rPr lang="en-US" sz="2000" dirty="0" smtClean="0">
                <a:latin typeface="Arial Unicode MS" pitchFamily="34" charset="-128"/>
              </a:rPr>
              <a:t>do while (</a:t>
            </a:r>
            <a:r>
              <a:rPr lang="en-US" sz="2000" dirty="0" err="1" smtClean="0">
                <a:latin typeface="Arial Unicode MS" pitchFamily="34" charset="-128"/>
              </a:rPr>
              <a:t>samplesize</a:t>
            </a:r>
            <a:r>
              <a:rPr lang="en-US" sz="2000" dirty="0" smtClean="0">
                <a:latin typeface="Arial Unicode MS" pitchFamily="34" charset="-128"/>
              </a:rPr>
              <a:t>&gt;0); </a:t>
            </a:r>
          </a:p>
          <a:p>
            <a:pPr marL="0" indent="0">
              <a:buNone/>
            </a:pPr>
            <a:r>
              <a:rPr lang="en-US" sz="2000" dirty="0">
                <a:latin typeface="Arial Unicode MS" pitchFamily="34" charset="-128"/>
              </a:rPr>
              <a:t> </a:t>
            </a:r>
            <a:r>
              <a:rPr lang="en-US" sz="2000" dirty="0" smtClean="0">
                <a:latin typeface="Arial Unicode MS" pitchFamily="34" charset="-128"/>
              </a:rPr>
              <a:t>  obsnum+1;</a:t>
            </a:r>
          </a:p>
          <a:p>
            <a:pPr marL="0" indent="0">
              <a:buNone/>
            </a:pPr>
            <a:r>
              <a:rPr lang="en-US" sz="2000" dirty="0" smtClean="0">
                <a:latin typeface="Arial Unicode MS" pitchFamily="34" charset="-128"/>
              </a:rPr>
              <a:t>  if </a:t>
            </a:r>
            <a:r>
              <a:rPr lang="en-US" sz="2000" dirty="0" err="1" smtClean="0">
                <a:latin typeface="Arial Unicode MS" pitchFamily="34" charset="-128"/>
              </a:rPr>
              <a:t>ranuni</a:t>
            </a:r>
            <a:r>
              <a:rPr lang="en-US" sz="2000" dirty="0" smtClean="0">
                <a:latin typeface="Arial Unicode MS" pitchFamily="34" charset="-128"/>
              </a:rPr>
              <a:t>(0)&lt;</a:t>
            </a:r>
            <a:r>
              <a:rPr lang="en-US" sz="2000" dirty="0" err="1" smtClean="0">
                <a:latin typeface="Arial Unicode MS" pitchFamily="34" charset="-128"/>
              </a:rPr>
              <a:t>samplesize</a:t>
            </a:r>
            <a:r>
              <a:rPr lang="en-US" sz="2000" dirty="0" smtClean="0">
                <a:latin typeface="Arial Unicode MS" pitchFamily="34" charset="-128"/>
              </a:rPr>
              <a:t>/</a:t>
            </a:r>
            <a:r>
              <a:rPr lang="en-US" sz="2000" dirty="0" err="1" smtClean="0">
                <a:latin typeface="Arial Unicode MS" pitchFamily="34" charset="-128"/>
              </a:rPr>
              <a:t>obsleft</a:t>
            </a:r>
            <a:r>
              <a:rPr lang="en-US" sz="2000" dirty="0" smtClean="0">
                <a:latin typeface="Arial Unicode MS" pitchFamily="34" charset="-128"/>
              </a:rPr>
              <a:t> then do;</a:t>
            </a:r>
          </a:p>
          <a:p>
            <a:pPr marL="0" indent="0">
              <a:buNone/>
            </a:pPr>
            <a:r>
              <a:rPr lang="en-US" sz="2000" dirty="0" smtClean="0">
                <a:latin typeface="Arial Unicode MS" pitchFamily="34" charset="-128"/>
              </a:rPr>
              <a:t>     set </a:t>
            </a:r>
            <a:r>
              <a:rPr lang="en-US" sz="2000" dirty="0" smtClean="0">
                <a:latin typeface="Arial Unicode MS" pitchFamily="34" charset="-128"/>
              </a:rPr>
              <a:t>original </a:t>
            </a:r>
            <a:r>
              <a:rPr lang="en-US" sz="2000" dirty="0">
                <a:latin typeface="Arial Unicode MS" pitchFamily="34" charset="-128"/>
              </a:rPr>
              <a:t>point=</a:t>
            </a:r>
            <a:r>
              <a:rPr lang="en-US" sz="2000" dirty="0" err="1">
                <a:latin typeface="Arial Unicode MS" pitchFamily="34" charset="-128"/>
              </a:rPr>
              <a:t>obsnum</a:t>
            </a:r>
            <a:r>
              <a:rPr lang="en-US" sz="2000" dirty="0">
                <a:latin typeface="Arial Unicode MS" pitchFamily="34" charset="-128"/>
              </a:rPr>
              <a:t> nobs=</a:t>
            </a:r>
            <a:r>
              <a:rPr lang="en-US" sz="2000" dirty="0" err="1">
                <a:latin typeface="Arial Unicode MS" pitchFamily="34" charset="-128"/>
              </a:rPr>
              <a:t>totobs</a:t>
            </a:r>
            <a:r>
              <a:rPr lang="en-US" sz="2000" dirty="0">
                <a:latin typeface="Arial Unicode MS" pitchFamily="34" charset="-128"/>
              </a:rPr>
              <a:t>;</a:t>
            </a:r>
          </a:p>
          <a:p>
            <a:pPr marL="0" indent="0">
              <a:buNone/>
            </a:pPr>
            <a:r>
              <a:rPr lang="en-US" sz="2000" dirty="0" smtClean="0">
                <a:latin typeface="Arial Unicode MS" pitchFamily="34" charset="-128"/>
              </a:rPr>
              <a:t>     </a:t>
            </a:r>
            <a:r>
              <a:rPr lang="en-US" sz="2000" dirty="0">
                <a:latin typeface="Arial Unicode MS" pitchFamily="34" charset="-128"/>
              </a:rPr>
              <a:t>output</a:t>
            </a:r>
            <a:r>
              <a:rPr lang="en-US" sz="2000" dirty="0" smtClean="0">
                <a:latin typeface="Arial Unicode MS" pitchFamily="34" charset="-128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latin typeface="Arial Unicode MS" pitchFamily="34" charset="-128"/>
              </a:rPr>
              <a:t> </a:t>
            </a:r>
            <a:r>
              <a:rPr lang="en-US" sz="2000" dirty="0" smtClean="0">
                <a:latin typeface="Arial Unicode MS" pitchFamily="34" charset="-128"/>
              </a:rPr>
              <a:t>    </a:t>
            </a:r>
            <a:r>
              <a:rPr lang="en-US" sz="2000" dirty="0" err="1" smtClean="0">
                <a:latin typeface="Arial Unicode MS" pitchFamily="34" charset="-128"/>
              </a:rPr>
              <a:t>samplesize</a:t>
            </a:r>
            <a:r>
              <a:rPr lang="en-US" sz="2000" dirty="0" smtClean="0">
                <a:latin typeface="Arial Unicode MS" pitchFamily="34" charset="-128"/>
              </a:rPr>
              <a:t>=samplesize-1;</a:t>
            </a:r>
            <a:endParaRPr lang="en-US" sz="2000" dirty="0">
              <a:latin typeface="Arial Unicode MS" pitchFamily="34" charset="-128"/>
            </a:endParaRPr>
          </a:p>
          <a:p>
            <a:pPr marL="0" indent="0">
              <a:buNone/>
            </a:pPr>
            <a:r>
              <a:rPr lang="en-US" sz="2000" dirty="0" smtClean="0">
                <a:latin typeface="Arial Unicode MS" pitchFamily="34" charset="-128"/>
              </a:rPr>
              <a:t>   end;</a:t>
            </a:r>
          </a:p>
          <a:p>
            <a:pPr marL="0" indent="0">
              <a:buNone/>
            </a:pPr>
            <a:r>
              <a:rPr lang="en-US" sz="2000" dirty="0" smtClean="0">
                <a:latin typeface="Arial Unicode MS" pitchFamily="34" charset="-128"/>
              </a:rPr>
              <a:t>   </a:t>
            </a:r>
            <a:r>
              <a:rPr lang="en-US" sz="2000" dirty="0" err="1" smtClean="0">
                <a:latin typeface="Arial Unicode MS" pitchFamily="34" charset="-128"/>
              </a:rPr>
              <a:t>obsleft</a:t>
            </a:r>
            <a:r>
              <a:rPr lang="en-US" sz="2000" dirty="0" smtClean="0">
                <a:latin typeface="Arial Unicode MS" pitchFamily="34" charset="-128"/>
              </a:rPr>
              <a:t>=obsleft-1;</a:t>
            </a:r>
          </a:p>
          <a:p>
            <a:pPr marL="0" indent="0">
              <a:buNone/>
            </a:pPr>
            <a:r>
              <a:rPr lang="en-US" sz="2000" dirty="0" smtClean="0">
                <a:latin typeface="Arial Unicode MS" pitchFamily="34" charset="-128"/>
              </a:rPr>
              <a:t>end;</a:t>
            </a:r>
            <a:endParaRPr lang="en-US" sz="2000" dirty="0">
              <a:latin typeface="Arial Unicode MS" pitchFamily="34" charset="-128"/>
            </a:endParaRPr>
          </a:p>
          <a:p>
            <a:pPr marL="0" indent="0">
              <a:buNone/>
            </a:pPr>
            <a:r>
              <a:rPr lang="en-US" sz="2000" dirty="0">
                <a:latin typeface="Arial Unicode MS" pitchFamily="34" charset="-128"/>
              </a:rPr>
              <a:t>stop;</a:t>
            </a:r>
          </a:p>
          <a:p>
            <a:pPr marL="0" indent="0">
              <a:buNone/>
            </a:pPr>
            <a:r>
              <a:rPr lang="en-US" sz="2000" dirty="0">
                <a:latin typeface="Arial Unicode MS" pitchFamily="34" charset="-128"/>
              </a:rPr>
              <a:t>run;</a:t>
            </a:r>
          </a:p>
          <a:p>
            <a:endParaRPr lang="en-US" sz="2800" i="1" dirty="0">
              <a:latin typeface="Arial Unicode MS" pitchFamily="34" charset="-128"/>
            </a:endParaRPr>
          </a:p>
          <a:p>
            <a:endParaRPr lang="en-US" sz="2800" i="1" dirty="0" smtClean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4989057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11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2769"/>
            <a:ext cx="8153400" cy="6360444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Creating a Random Sample without Replacement (continued)</a:t>
            </a: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>
              <a:buFont typeface="Wingdings" charset="2"/>
              <a:buChar char="§"/>
            </a:pPr>
            <a:r>
              <a:rPr lang="en-US" sz="2400" dirty="0" smtClean="0">
                <a:latin typeface="Arial Unicode MS" pitchFamily="34" charset="-128"/>
              </a:rPr>
              <a:t>Each observation in the original data set is considered for selection only once.</a:t>
            </a:r>
          </a:p>
          <a:p>
            <a:pPr>
              <a:buFont typeface="Wingdings" charset="2"/>
              <a:buChar char="§"/>
            </a:pPr>
            <a:r>
              <a:rPr lang="en-US" sz="2400" i="1" dirty="0" err="1" smtClean="0">
                <a:latin typeface="Arial Unicode MS" pitchFamily="34" charset="-128"/>
              </a:rPr>
              <a:t>samplesize</a:t>
            </a:r>
            <a:r>
              <a:rPr lang="en-US" sz="2400" dirty="0" smtClean="0">
                <a:latin typeface="Arial Unicode MS" pitchFamily="34" charset="-128"/>
              </a:rPr>
              <a:t> is the number of observations to read into the sample and decreases by 1 per DO loop iteration</a:t>
            </a:r>
          </a:p>
          <a:p>
            <a:pPr>
              <a:buFont typeface="Wingdings" charset="2"/>
              <a:buChar char="§"/>
            </a:pPr>
            <a:r>
              <a:rPr lang="en-US" sz="2400" i="1" dirty="0" err="1" smtClean="0">
                <a:latin typeface="Arial Unicode MS" pitchFamily="34" charset="-128"/>
              </a:rPr>
              <a:t>obsleft</a:t>
            </a:r>
            <a:r>
              <a:rPr lang="en-US" sz="2400" dirty="0" smtClean="0">
                <a:latin typeface="Arial Unicode MS" pitchFamily="34" charset="-128"/>
              </a:rPr>
              <a:t> is the number of observations in the original data set that have not yet been considered for selection and decreases by 1 per DO loop iteration</a:t>
            </a:r>
          </a:p>
          <a:p>
            <a:pPr>
              <a:buFont typeface="Wingdings" charset="2"/>
              <a:buChar char="§"/>
            </a:pPr>
            <a:r>
              <a:rPr lang="en-US" sz="2400" i="1" dirty="0" err="1" smtClean="0">
                <a:latin typeface="Arial Unicode MS" pitchFamily="34" charset="-128"/>
              </a:rPr>
              <a:t>totobs</a:t>
            </a:r>
            <a:r>
              <a:rPr lang="en-US" sz="2400" dirty="0" smtClean="0">
                <a:latin typeface="Arial Unicode MS" pitchFamily="34" charset="-128"/>
              </a:rPr>
              <a:t> is the total number of observations in the original data set</a:t>
            </a:r>
          </a:p>
          <a:p>
            <a:pPr>
              <a:buFont typeface="Wingdings" charset="2"/>
              <a:buChar char="§"/>
            </a:pPr>
            <a:r>
              <a:rPr lang="en-US" sz="2400" i="1" dirty="0" err="1" smtClean="0">
                <a:latin typeface="Arial Unicode MS" pitchFamily="34" charset="-128"/>
              </a:rPr>
              <a:t>obsnum</a:t>
            </a:r>
            <a:r>
              <a:rPr lang="en-US" sz="2400" dirty="0" smtClean="0">
                <a:latin typeface="Arial Unicode MS" pitchFamily="34" charset="-128"/>
              </a:rPr>
              <a:t> is the number of the observation considered for selection (starting value is 0 and increments by 1 per DO loop iteration)</a:t>
            </a:r>
          </a:p>
          <a:p>
            <a:pPr>
              <a:buFont typeface="Wingdings" charset="2"/>
              <a:buChar char="§"/>
            </a:pPr>
            <a:r>
              <a:rPr lang="en-US" sz="2400" dirty="0" smtClean="0">
                <a:latin typeface="Arial Unicode MS" pitchFamily="34" charset="-128"/>
              </a:rPr>
              <a:t>When the IF-condition is true, the observation (as per </a:t>
            </a:r>
            <a:r>
              <a:rPr lang="en-US" sz="2400" i="1" dirty="0" err="1" smtClean="0">
                <a:latin typeface="Arial Unicode MS" pitchFamily="34" charset="-128"/>
              </a:rPr>
              <a:t>obsnum</a:t>
            </a:r>
            <a:r>
              <a:rPr lang="en-US" sz="2400" dirty="0" smtClean="0">
                <a:latin typeface="Arial Unicode MS" pitchFamily="34" charset="-128"/>
              </a:rPr>
              <a:t> value) is selected, and not selected otherwise.</a:t>
            </a:r>
          </a:p>
          <a:p>
            <a:endParaRPr lang="en-US" sz="2800" i="1" dirty="0">
              <a:latin typeface="Arial Unicode MS" pitchFamily="34" charset="-128"/>
            </a:endParaRPr>
          </a:p>
          <a:p>
            <a:endParaRPr lang="en-US" sz="2800" i="1" dirty="0" smtClean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5518453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Indexes in the DATA step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</a:pPr>
            <a:r>
              <a:rPr lang="en-US" dirty="0" smtClean="0"/>
              <a:t>Indexes can be created in a DATA step as readily as in PROC SQL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data </a:t>
            </a:r>
            <a:r>
              <a:rPr lang="en-US" b="1" dirty="0" err="1" smtClean="0">
                <a:latin typeface="Courier New"/>
                <a:cs typeface="Courier New"/>
              </a:rPr>
              <a:t>meddbind</a:t>
            </a:r>
            <a:r>
              <a:rPr lang="en-US" b="1" dirty="0" smtClean="0">
                <a:latin typeface="Courier New"/>
                <a:cs typeface="Courier New"/>
              </a:rPr>
              <a:t> (index=(</a:t>
            </a:r>
            <a:r>
              <a:rPr lang="en-US" b="1" dirty="0" err="1" smtClean="0">
                <a:latin typeface="Courier New"/>
                <a:cs typeface="Courier New"/>
              </a:rPr>
              <a:t>tos</a:t>
            </a:r>
            <a:r>
              <a:rPr lang="en-US" b="1" dirty="0" smtClean="0">
                <a:latin typeface="Courier New"/>
                <a:cs typeface="Courier New"/>
              </a:rPr>
              <a:t>));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set </a:t>
            </a:r>
            <a:r>
              <a:rPr lang="en-US" b="1" dirty="0" err="1" smtClean="0">
                <a:latin typeface="Courier New"/>
                <a:cs typeface="Courier New"/>
              </a:rPr>
              <a:t>meddb</a:t>
            </a:r>
            <a:r>
              <a:rPr lang="en-US" b="1" dirty="0" smtClean="0">
                <a:latin typeface="Courier New"/>
                <a:cs typeface="Courier New"/>
              </a:rPr>
              <a:t>;</a:t>
            </a:r>
          </a:p>
          <a:p>
            <a:pPr>
              <a:buNone/>
            </a:pPr>
            <a:endParaRPr lang="en-US" b="1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data </a:t>
            </a:r>
            <a:r>
              <a:rPr lang="en-US" b="1" dirty="0" err="1" smtClean="0">
                <a:latin typeface="Courier New"/>
                <a:cs typeface="Courier New"/>
              </a:rPr>
              <a:t>medcind</a:t>
            </a:r>
            <a:r>
              <a:rPr lang="en-US" b="1" dirty="0" smtClean="0">
                <a:latin typeface="Courier New"/>
                <a:cs typeface="Courier New"/>
              </a:rPr>
              <a:t> (index=(td=(</a:t>
            </a:r>
            <a:r>
              <a:rPr lang="en-US" b="1" dirty="0" err="1" smtClean="0">
                <a:latin typeface="Courier New"/>
                <a:cs typeface="Courier New"/>
              </a:rPr>
              <a:t>tos</a:t>
            </a:r>
            <a:r>
              <a:rPr lang="en-US" b="1" dirty="0" smtClean="0">
                <a:latin typeface="Courier New"/>
                <a:cs typeface="Courier New"/>
              </a:rPr>
              <a:t> dos )));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set </a:t>
            </a:r>
            <a:r>
              <a:rPr lang="en-US" b="1" dirty="0" err="1" smtClean="0">
                <a:latin typeface="Courier New"/>
                <a:cs typeface="Courier New"/>
              </a:rPr>
              <a:t>meddb</a:t>
            </a:r>
            <a:r>
              <a:rPr lang="en-US" b="1" dirty="0" smtClean="0">
                <a:latin typeface="Courier New"/>
                <a:cs typeface="Courier New"/>
              </a:rPr>
              <a:t>;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DE1BD-5365-439F-B1F4-39B4EEEF61D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2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Creating a Systematic Sample from a Known Number of Observations</a:t>
            </a:r>
            <a:endParaRPr lang="en-US" b="1" i="1" dirty="0" smtClean="0">
              <a:solidFill>
                <a:srgbClr val="FFFFFF"/>
              </a:solidFill>
              <a:latin typeface="Arial Unicode MS" pitchFamily="34" charset="-128"/>
            </a:endParaRPr>
          </a:p>
          <a:p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>
              <a:buFont typeface="Wingdings" charset="2"/>
              <a:buChar char="§"/>
            </a:pPr>
            <a:r>
              <a:rPr lang="en-US" sz="2800" dirty="0" smtClean="0">
                <a:latin typeface="Arial Unicode MS" pitchFamily="34" charset="-128"/>
              </a:rPr>
              <a:t>Observations are chosen from data set at regular intervals</a:t>
            </a:r>
          </a:p>
          <a:p>
            <a:pPr marL="0" indent="0">
              <a:buNone/>
            </a:pPr>
            <a:endParaRPr lang="en-US" sz="2800" dirty="0">
              <a:latin typeface="Arial Unicode MS" pitchFamily="34" charset="-128"/>
            </a:endParaRPr>
          </a:p>
          <a:p>
            <a:pPr marL="0" indent="0">
              <a:buNone/>
            </a:pPr>
            <a:r>
              <a:rPr lang="en-US" sz="2800" dirty="0" smtClean="0">
                <a:latin typeface="Arial Unicode MS" pitchFamily="34" charset="-128"/>
              </a:rPr>
              <a:t>SET </a:t>
            </a:r>
            <a:r>
              <a:rPr lang="en-US" sz="2800" i="1" dirty="0" smtClean="0">
                <a:latin typeface="Arial Unicode MS" pitchFamily="34" charset="-128"/>
              </a:rPr>
              <a:t>data-set-name</a:t>
            </a:r>
            <a:r>
              <a:rPr lang="en-US" sz="2800" dirty="0" smtClean="0">
                <a:latin typeface="Arial Unicode MS" pitchFamily="34" charset="-128"/>
              </a:rPr>
              <a:t> POINT= </a:t>
            </a:r>
            <a:r>
              <a:rPr lang="en-US" sz="2800" i="1" dirty="0" smtClean="0">
                <a:latin typeface="Arial Unicode MS" pitchFamily="34" charset="-128"/>
              </a:rPr>
              <a:t>point-variable;</a:t>
            </a:r>
          </a:p>
          <a:p>
            <a:pPr marL="0" indent="0">
              <a:buNone/>
            </a:pPr>
            <a:endParaRPr lang="en-US" sz="2800" i="1" dirty="0">
              <a:latin typeface="Arial Unicode MS" pitchFamily="34" charset="-128"/>
            </a:endParaRPr>
          </a:p>
          <a:p>
            <a:pPr>
              <a:buFont typeface="Wingdings" charset="2"/>
              <a:buChar char="§"/>
            </a:pPr>
            <a:r>
              <a:rPr lang="en-US" sz="2800" i="1" dirty="0" smtClean="0">
                <a:latin typeface="Arial Unicode MS" pitchFamily="34" charset="-128"/>
              </a:rPr>
              <a:t>point-variable </a:t>
            </a:r>
            <a:r>
              <a:rPr lang="en-US" sz="2800" dirty="0" smtClean="0">
                <a:latin typeface="Arial Unicode MS" pitchFamily="34" charset="-128"/>
              </a:rPr>
              <a:t>names a temporary numeric variable whose value is the observation number of the observation to be read, must be given a value before SET statement execution, and must be a variable and not a constant value</a:t>
            </a:r>
          </a:p>
          <a:p>
            <a:endParaRPr lang="en-US" sz="2800" i="1" dirty="0" smtClean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5106424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3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Creating a Systematic Sample from a Known Number of Observations (continued)</a:t>
            </a:r>
            <a:endParaRPr lang="en-US" b="1" i="1" dirty="0" smtClean="0">
              <a:solidFill>
                <a:srgbClr val="FFFFFF"/>
              </a:solidFill>
              <a:latin typeface="Arial Unicode MS" pitchFamily="34" charset="-128"/>
            </a:endParaRPr>
          </a:p>
          <a:p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>
              <a:buFont typeface="Wingdings" charset="2"/>
              <a:buChar char="§"/>
            </a:pPr>
            <a:r>
              <a:rPr lang="en-US" sz="2800" i="1" dirty="0" smtClean="0">
                <a:latin typeface="Arial Unicode MS" pitchFamily="34" charset="-128"/>
              </a:rPr>
              <a:t>point-variable </a:t>
            </a:r>
            <a:r>
              <a:rPr lang="en-US" sz="2800" dirty="0" smtClean="0">
                <a:latin typeface="Arial Unicode MS" pitchFamily="34" charset="-128"/>
              </a:rPr>
              <a:t>values should be positive integers less than or equal to the number of observations in the SAS data set</a:t>
            </a:r>
          </a:p>
          <a:p>
            <a:pPr>
              <a:buFont typeface="Wingdings" charset="2"/>
              <a:buChar char="§"/>
            </a:pPr>
            <a:r>
              <a:rPr lang="en-US" sz="2800" dirty="0" smtClean="0">
                <a:latin typeface="Arial Unicode MS" pitchFamily="34" charset="-128"/>
              </a:rPr>
              <a:t>Assign the value of </a:t>
            </a:r>
            <a:r>
              <a:rPr lang="en-US" sz="2800" i="1" dirty="0" smtClean="0">
                <a:latin typeface="Arial Unicode MS" pitchFamily="34" charset="-128"/>
              </a:rPr>
              <a:t>point-variable </a:t>
            </a:r>
            <a:r>
              <a:rPr lang="en-US" sz="2800" dirty="0" smtClean="0">
                <a:latin typeface="Arial Unicode MS" pitchFamily="34" charset="-128"/>
              </a:rPr>
              <a:t>within the program so that it has a value when the SET statement begins execution.</a:t>
            </a:r>
          </a:p>
          <a:p>
            <a:pPr>
              <a:buFont typeface="Wingdings" charset="2"/>
              <a:buChar char="§"/>
            </a:pPr>
            <a:r>
              <a:rPr lang="en-US" sz="2800" dirty="0" smtClean="0">
                <a:latin typeface="Arial Unicode MS" pitchFamily="34" charset="-128"/>
              </a:rPr>
              <a:t>The value of </a:t>
            </a:r>
            <a:r>
              <a:rPr lang="en-US" sz="2800" i="1" dirty="0" smtClean="0">
                <a:latin typeface="Arial Unicode MS" pitchFamily="34" charset="-128"/>
              </a:rPr>
              <a:t>point-variable </a:t>
            </a:r>
            <a:r>
              <a:rPr lang="en-US" sz="2800" dirty="0" smtClean="0">
                <a:latin typeface="Arial Unicode MS" pitchFamily="34" charset="-128"/>
              </a:rPr>
              <a:t>must change during DATA step execution so that another observation is selected. </a:t>
            </a:r>
            <a:endParaRPr lang="en-US" sz="2800" i="1" dirty="0" smtClean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598025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4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Creating a Systematic Sample from a Known Number of Observations (continued)</a:t>
            </a:r>
            <a:endParaRPr lang="en-US" b="1" i="1" dirty="0" smtClean="0">
              <a:solidFill>
                <a:srgbClr val="FFFFFF"/>
              </a:solidFill>
              <a:latin typeface="Arial Unicode MS" pitchFamily="34" charset="-128"/>
            </a:endParaRPr>
          </a:p>
          <a:p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>
              <a:buFont typeface="Wingdings" charset="2"/>
              <a:buChar char="§"/>
            </a:pPr>
            <a:r>
              <a:rPr lang="en-US" sz="2000" dirty="0" smtClean="0">
                <a:latin typeface="Arial Unicode MS" pitchFamily="34" charset="-128"/>
              </a:rPr>
              <a:t>Use the STOP statement to stop processing the current DATA step immediately and resume processing statements after the end of the current DATA step. </a:t>
            </a:r>
            <a:endParaRPr lang="en-US" sz="2800" dirty="0" smtClean="0">
              <a:latin typeface="Arial Unicode MS" pitchFamily="34" charset="-128"/>
            </a:endParaRPr>
          </a:p>
          <a:p>
            <a:endParaRPr lang="en-US" sz="500" dirty="0">
              <a:latin typeface="Arial Unicode MS" pitchFamily="34" charset="-128"/>
            </a:endParaRPr>
          </a:p>
          <a:p>
            <a:pPr marL="0" indent="0">
              <a:buNone/>
            </a:pPr>
            <a:r>
              <a:rPr lang="en-US" sz="2400" dirty="0" smtClean="0">
                <a:latin typeface="Arial Unicode MS" pitchFamily="34" charset="-128"/>
              </a:rPr>
              <a:t>data </a:t>
            </a:r>
            <a:r>
              <a:rPr lang="en-US" sz="2400" dirty="0" err="1" smtClean="0">
                <a:latin typeface="Arial Unicode MS" pitchFamily="34" charset="-128"/>
              </a:rPr>
              <a:t>everyevenrecord</a:t>
            </a:r>
            <a:r>
              <a:rPr lang="en-US" sz="2400" dirty="0" smtClean="0">
                <a:latin typeface="Arial Unicode MS" pitchFamily="34" charset="-128"/>
              </a:rPr>
              <a:t>;</a:t>
            </a:r>
          </a:p>
          <a:p>
            <a:pPr marL="0" indent="0">
              <a:buNone/>
            </a:pPr>
            <a:r>
              <a:rPr lang="en-US" sz="2400" dirty="0" smtClean="0">
                <a:latin typeface="Arial Unicode MS" pitchFamily="34" charset="-128"/>
              </a:rPr>
              <a:t>do </a:t>
            </a:r>
            <a:r>
              <a:rPr lang="en-US" sz="2400" dirty="0" err="1" smtClean="0">
                <a:latin typeface="Arial Unicode MS" pitchFamily="34" charset="-128"/>
              </a:rPr>
              <a:t>obsnum</a:t>
            </a:r>
            <a:r>
              <a:rPr lang="en-US" sz="2400" dirty="0" smtClean="0">
                <a:latin typeface="Arial Unicode MS" pitchFamily="34" charset="-128"/>
              </a:rPr>
              <a:t>=2 to 136 by 2;</a:t>
            </a:r>
          </a:p>
          <a:p>
            <a:pPr marL="0" indent="0">
              <a:buNone/>
            </a:pPr>
            <a:r>
              <a:rPr lang="en-US" sz="2400" dirty="0">
                <a:latin typeface="Arial Unicode MS" pitchFamily="34" charset="-128"/>
              </a:rPr>
              <a:t> </a:t>
            </a:r>
            <a:r>
              <a:rPr lang="en-US" sz="2400" dirty="0" smtClean="0">
                <a:latin typeface="Arial Unicode MS" pitchFamily="34" charset="-128"/>
              </a:rPr>
              <a:t>  set </a:t>
            </a:r>
            <a:r>
              <a:rPr lang="en-US" sz="2400" dirty="0" smtClean="0">
                <a:latin typeface="Arial Unicode MS" pitchFamily="34" charset="-128"/>
              </a:rPr>
              <a:t>original </a:t>
            </a:r>
            <a:r>
              <a:rPr lang="en-US" sz="2400" dirty="0" smtClean="0">
                <a:latin typeface="Arial Unicode MS" pitchFamily="34" charset="-128"/>
              </a:rPr>
              <a:t>point=</a:t>
            </a:r>
            <a:r>
              <a:rPr lang="en-US" sz="2400" dirty="0" err="1" smtClean="0">
                <a:latin typeface="Arial Unicode MS" pitchFamily="34" charset="-128"/>
              </a:rPr>
              <a:t>obsnum</a:t>
            </a:r>
            <a:r>
              <a:rPr lang="en-US" sz="2400" dirty="0" smtClean="0">
                <a:latin typeface="Arial Unicode MS" pitchFamily="34" charset="-128"/>
              </a:rPr>
              <a:t>;</a:t>
            </a:r>
          </a:p>
          <a:p>
            <a:pPr marL="0" indent="0">
              <a:buNone/>
            </a:pPr>
            <a:r>
              <a:rPr lang="en-US" sz="2400" dirty="0" smtClean="0">
                <a:latin typeface="Arial Unicode MS" pitchFamily="34" charset="-128"/>
              </a:rPr>
              <a:t>   output;</a:t>
            </a:r>
          </a:p>
          <a:p>
            <a:pPr marL="0" indent="0">
              <a:buNone/>
            </a:pPr>
            <a:r>
              <a:rPr lang="en-US" sz="2400" dirty="0" smtClean="0">
                <a:latin typeface="Arial Unicode MS" pitchFamily="34" charset="-128"/>
              </a:rPr>
              <a:t>end;</a:t>
            </a:r>
          </a:p>
          <a:p>
            <a:pPr marL="0" indent="0">
              <a:buNone/>
            </a:pPr>
            <a:r>
              <a:rPr lang="en-US" sz="2400" dirty="0" smtClean="0">
                <a:latin typeface="Arial Unicode MS" pitchFamily="34" charset="-128"/>
              </a:rPr>
              <a:t>stop;</a:t>
            </a:r>
          </a:p>
          <a:p>
            <a:pPr marL="0" indent="0">
              <a:buNone/>
            </a:pPr>
            <a:r>
              <a:rPr lang="en-US" sz="2400" dirty="0" smtClean="0">
                <a:latin typeface="Arial Unicode MS" pitchFamily="34" charset="-128"/>
              </a:rPr>
              <a:t>run;</a:t>
            </a:r>
          </a:p>
          <a:p>
            <a:endParaRPr lang="en-US" i="1" dirty="0">
              <a:latin typeface="Arial Unicode MS" pitchFamily="34" charset="-128"/>
            </a:endParaRPr>
          </a:p>
          <a:p>
            <a:endParaRPr lang="en-US" sz="2800" i="1" dirty="0" smtClean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157220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5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Creating a Systematic Sample from an Unknown Number of Observations</a:t>
            </a:r>
            <a:endParaRPr lang="en-US" b="1" i="1" dirty="0" smtClean="0">
              <a:solidFill>
                <a:srgbClr val="FFFFFF"/>
              </a:solidFill>
              <a:latin typeface="Arial Unicode MS" pitchFamily="34" charset="-128"/>
            </a:endParaRPr>
          </a:p>
          <a:p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>
              <a:buFont typeface="Wingdings" charset="2"/>
              <a:buChar char="§"/>
            </a:pPr>
            <a:r>
              <a:rPr lang="en-US" sz="2800" dirty="0" smtClean="0">
                <a:latin typeface="Arial Unicode MS" pitchFamily="34" charset="-128"/>
              </a:rPr>
              <a:t>When you don’t know the number of observations in the data set, use the NOBS= option in the SET statement to determine how many observations there are in a SAS data set.</a:t>
            </a:r>
          </a:p>
          <a:p>
            <a:endParaRPr lang="en-US" sz="500" dirty="0">
              <a:latin typeface="Arial Unicode MS" pitchFamily="34" charset="-128"/>
            </a:endParaRPr>
          </a:p>
          <a:p>
            <a:pPr marL="0" indent="0">
              <a:buNone/>
            </a:pPr>
            <a:r>
              <a:rPr lang="en-US" sz="2800" dirty="0">
                <a:latin typeface="Arial Unicode MS" pitchFamily="34" charset="-128"/>
              </a:rPr>
              <a:t>SET </a:t>
            </a:r>
            <a:r>
              <a:rPr lang="en-US" sz="2800" i="1" dirty="0">
                <a:latin typeface="Arial Unicode MS" pitchFamily="34" charset="-128"/>
              </a:rPr>
              <a:t>data-set-name</a:t>
            </a:r>
            <a:r>
              <a:rPr lang="en-US" sz="2800" dirty="0">
                <a:latin typeface="Arial Unicode MS" pitchFamily="34" charset="-128"/>
              </a:rPr>
              <a:t> </a:t>
            </a:r>
            <a:r>
              <a:rPr lang="en-US" sz="2800" dirty="0" smtClean="0">
                <a:latin typeface="Arial Unicode MS" pitchFamily="34" charset="-128"/>
              </a:rPr>
              <a:t>NOBS= </a:t>
            </a:r>
            <a:r>
              <a:rPr lang="en-US" sz="2800" i="1" dirty="0" smtClean="0">
                <a:latin typeface="Arial Unicode MS" pitchFamily="34" charset="-128"/>
              </a:rPr>
              <a:t>variable</a:t>
            </a:r>
            <a:r>
              <a:rPr lang="en-US" sz="2800" i="1" dirty="0">
                <a:latin typeface="Arial Unicode MS" pitchFamily="34" charset="-128"/>
              </a:rPr>
              <a:t>;</a:t>
            </a:r>
          </a:p>
          <a:p>
            <a:pPr marL="0" indent="0">
              <a:buNone/>
            </a:pPr>
            <a:endParaRPr lang="en-US" sz="2400" dirty="0" smtClean="0">
              <a:latin typeface="Arial Unicode MS" pitchFamily="34" charset="-128"/>
            </a:endParaRPr>
          </a:p>
          <a:p>
            <a:pPr>
              <a:buFont typeface="Wingdings" charset="2"/>
              <a:buChar char="§"/>
            </a:pPr>
            <a:r>
              <a:rPr lang="en-US" sz="2800" i="1" dirty="0" smtClean="0">
                <a:latin typeface="Arial Unicode MS" pitchFamily="34" charset="-128"/>
              </a:rPr>
              <a:t>variable </a:t>
            </a:r>
            <a:r>
              <a:rPr lang="en-US" sz="2800" dirty="0" smtClean="0">
                <a:latin typeface="Arial Unicode MS" pitchFamily="34" charset="-128"/>
              </a:rPr>
              <a:t>is a temporary numeric variable whose value is the number of observations in the input data set</a:t>
            </a:r>
          </a:p>
          <a:p>
            <a:endParaRPr lang="en-US" i="1" dirty="0">
              <a:latin typeface="Arial Unicode MS" pitchFamily="34" charset="-128"/>
            </a:endParaRPr>
          </a:p>
          <a:p>
            <a:endParaRPr lang="en-US" sz="2800" i="1" dirty="0" smtClean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0263752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6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Creating a Systematic Sample from an Unknown Number of Observations (continued)</a:t>
            </a:r>
            <a:endParaRPr lang="en-US" b="1" i="1" dirty="0" smtClean="0">
              <a:solidFill>
                <a:srgbClr val="FFFFFF"/>
              </a:solidFill>
              <a:latin typeface="Arial Unicode MS" pitchFamily="34" charset="-128"/>
            </a:endParaRPr>
          </a:p>
          <a:p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0" indent="0">
              <a:buNone/>
            </a:pPr>
            <a:r>
              <a:rPr lang="en-US" sz="2800" dirty="0">
                <a:latin typeface="Arial Unicode MS" pitchFamily="34" charset="-128"/>
              </a:rPr>
              <a:t>data </a:t>
            </a:r>
            <a:r>
              <a:rPr lang="en-US" sz="2800" dirty="0" err="1" smtClean="0">
                <a:latin typeface="Arial Unicode MS" pitchFamily="34" charset="-128"/>
              </a:rPr>
              <a:t>everyevenrecord</a:t>
            </a:r>
            <a:r>
              <a:rPr lang="en-US" sz="2800" dirty="0" smtClean="0">
                <a:latin typeface="Arial Unicode MS" pitchFamily="34" charset="-128"/>
              </a:rPr>
              <a:t>;</a:t>
            </a:r>
            <a:endParaRPr lang="en-US" sz="2800" dirty="0">
              <a:latin typeface="Arial Unicode MS" pitchFamily="34" charset="-128"/>
            </a:endParaRPr>
          </a:p>
          <a:p>
            <a:pPr marL="0" indent="0">
              <a:buNone/>
            </a:pPr>
            <a:r>
              <a:rPr lang="en-US" sz="2800" dirty="0">
                <a:latin typeface="Arial Unicode MS" pitchFamily="34" charset="-128"/>
              </a:rPr>
              <a:t>do </a:t>
            </a:r>
            <a:r>
              <a:rPr lang="en-US" sz="2800" dirty="0" err="1">
                <a:latin typeface="Arial Unicode MS" pitchFamily="34" charset="-128"/>
              </a:rPr>
              <a:t>obsnum</a:t>
            </a:r>
            <a:r>
              <a:rPr lang="en-US" sz="2800" dirty="0" smtClean="0">
                <a:latin typeface="Arial Unicode MS" pitchFamily="34" charset="-128"/>
              </a:rPr>
              <a:t>=2 </a:t>
            </a:r>
            <a:r>
              <a:rPr lang="en-US" sz="2800" dirty="0">
                <a:latin typeface="Arial Unicode MS" pitchFamily="34" charset="-128"/>
              </a:rPr>
              <a:t>to </a:t>
            </a:r>
            <a:r>
              <a:rPr lang="en-US" sz="2800" b="1" dirty="0" err="1" smtClean="0">
                <a:latin typeface="Arial Unicode MS" pitchFamily="34" charset="-128"/>
              </a:rPr>
              <a:t>totobs</a:t>
            </a:r>
            <a:r>
              <a:rPr lang="en-US" sz="2800" dirty="0" smtClean="0">
                <a:latin typeface="Arial Unicode MS" pitchFamily="34" charset="-128"/>
              </a:rPr>
              <a:t> </a:t>
            </a:r>
            <a:r>
              <a:rPr lang="en-US" sz="2800" dirty="0">
                <a:latin typeface="Arial Unicode MS" pitchFamily="34" charset="-128"/>
              </a:rPr>
              <a:t>by 2;</a:t>
            </a:r>
          </a:p>
          <a:p>
            <a:pPr marL="0" indent="0">
              <a:buNone/>
            </a:pPr>
            <a:r>
              <a:rPr lang="en-US" sz="2800" dirty="0">
                <a:latin typeface="Arial Unicode MS" pitchFamily="34" charset="-128"/>
              </a:rPr>
              <a:t>   set </a:t>
            </a:r>
            <a:r>
              <a:rPr lang="en-US" sz="2800" dirty="0" smtClean="0">
                <a:latin typeface="Arial Unicode MS" pitchFamily="34" charset="-128"/>
              </a:rPr>
              <a:t>original </a:t>
            </a:r>
            <a:r>
              <a:rPr lang="en-US" sz="2800" dirty="0" smtClean="0">
                <a:latin typeface="Arial Unicode MS" pitchFamily="34" charset="-128"/>
              </a:rPr>
              <a:t>point=</a:t>
            </a:r>
            <a:r>
              <a:rPr lang="en-US" sz="2800" dirty="0" err="1" smtClean="0">
                <a:latin typeface="Arial Unicode MS" pitchFamily="34" charset="-128"/>
              </a:rPr>
              <a:t>obsnum</a:t>
            </a:r>
            <a:r>
              <a:rPr lang="en-US" sz="2800" dirty="0" smtClean="0">
                <a:latin typeface="Arial Unicode MS" pitchFamily="34" charset="-128"/>
              </a:rPr>
              <a:t> nobs=</a:t>
            </a:r>
            <a:r>
              <a:rPr lang="en-US" sz="2800" b="1" dirty="0" err="1" smtClean="0">
                <a:latin typeface="Arial Unicode MS" pitchFamily="34" charset="-128"/>
              </a:rPr>
              <a:t>totobs</a:t>
            </a:r>
            <a:r>
              <a:rPr lang="en-US" sz="2800" dirty="0" smtClean="0">
                <a:latin typeface="Arial Unicode MS" pitchFamily="34" charset="-128"/>
              </a:rPr>
              <a:t>;</a:t>
            </a:r>
            <a:endParaRPr lang="en-US" sz="2800" dirty="0">
              <a:latin typeface="Arial Unicode MS" pitchFamily="34" charset="-128"/>
            </a:endParaRPr>
          </a:p>
          <a:p>
            <a:pPr marL="0" indent="0">
              <a:buNone/>
            </a:pPr>
            <a:r>
              <a:rPr lang="en-US" sz="2800" dirty="0">
                <a:latin typeface="Arial Unicode MS" pitchFamily="34" charset="-128"/>
              </a:rPr>
              <a:t>   output;</a:t>
            </a:r>
          </a:p>
          <a:p>
            <a:pPr marL="0" indent="0">
              <a:buNone/>
            </a:pPr>
            <a:r>
              <a:rPr lang="en-US" sz="2800" dirty="0">
                <a:latin typeface="Arial Unicode MS" pitchFamily="34" charset="-128"/>
              </a:rPr>
              <a:t>end;</a:t>
            </a:r>
          </a:p>
          <a:p>
            <a:pPr marL="0" indent="0">
              <a:buNone/>
            </a:pPr>
            <a:r>
              <a:rPr lang="en-US" sz="2800" dirty="0">
                <a:latin typeface="Arial Unicode MS" pitchFamily="34" charset="-128"/>
              </a:rPr>
              <a:t>stop;</a:t>
            </a:r>
          </a:p>
          <a:p>
            <a:pPr marL="0" indent="0">
              <a:buNone/>
            </a:pPr>
            <a:r>
              <a:rPr lang="en-US" sz="2800" dirty="0">
                <a:latin typeface="Arial Unicode MS" pitchFamily="34" charset="-128"/>
              </a:rPr>
              <a:t>run;</a:t>
            </a:r>
          </a:p>
          <a:p>
            <a:endParaRPr lang="en-US" i="1" dirty="0">
              <a:latin typeface="Arial Unicode MS" pitchFamily="34" charset="-128"/>
            </a:endParaRPr>
          </a:p>
          <a:p>
            <a:endParaRPr lang="en-US" sz="2800" i="1" dirty="0" smtClean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230324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7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Creating a Random Sample with Replacement</a:t>
            </a: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0" indent="0">
              <a:buNone/>
            </a:pPr>
            <a:r>
              <a:rPr lang="en-US" sz="2800" dirty="0">
                <a:latin typeface="Arial Unicode MS" pitchFamily="34" charset="-128"/>
              </a:rPr>
              <a:t>data </a:t>
            </a:r>
            <a:r>
              <a:rPr lang="en-US" sz="2800" dirty="0" smtClean="0">
                <a:latin typeface="Arial Unicode MS" pitchFamily="34" charset="-128"/>
              </a:rPr>
              <a:t>subset </a:t>
            </a:r>
            <a:r>
              <a:rPr lang="en-US" sz="2800" dirty="0" smtClean="0">
                <a:latin typeface="Arial Unicode MS" pitchFamily="34" charset="-128"/>
              </a:rPr>
              <a:t>(drop=i </a:t>
            </a:r>
            <a:r>
              <a:rPr lang="en-US" sz="2800" dirty="0" err="1" smtClean="0">
                <a:latin typeface="Arial Unicode MS" pitchFamily="34" charset="-128"/>
              </a:rPr>
              <a:t>totobs</a:t>
            </a:r>
            <a:r>
              <a:rPr lang="en-US" sz="2800" dirty="0" smtClean="0">
                <a:latin typeface="Arial Unicode MS" pitchFamily="34" charset="-128"/>
              </a:rPr>
              <a:t>);</a:t>
            </a:r>
          </a:p>
          <a:p>
            <a:pPr marL="0" indent="0">
              <a:buNone/>
            </a:pPr>
            <a:r>
              <a:rPr lang="en-US" sz="2800" dirty="0" err="1" smtClean="0">
                <a:latin typeface="Arial Unicode MS" pitchFamily="34" charset="-128"/>
              </a:rPr>
              <a:t>samplesize</a:t>
            </a:r>
            <a:r>
              <a:rPr lang="en-US" sz="2800" dirty="0" smtClean="0">
                <a:latin typeface="Arial Unicode MS" pitchFamily="34" charset="-128"/>
              </a:rPr>
              <a:t>=20;</a:t>
            </a:r>
            <a:endParaRPr lang="en-US" sz="2800" dirty="0">
              <a:latin typeface="Arial Unicode MS" pitchFamily="34" charset="-128"/>
            </a:endParaRPr>
          </a:p>
          <a:p>
            <a:pPr marL="0" indent="0">
              <a:buNone/>
            </a:pPr>
            <a:r>
              <a:rPr lang="en-US" sz="2800" dirty="0">
                <a:latin typeface="Arial Unicode MS" pitchFamily="34" charset="-128"/>
              </a:rPr>
              <a:t>do </a:t>
            </a:r>
            <a:r>
              <a:rPr lang="en-US" sz="2800" dirty="0" smtClean="0">
                <a:latin typeface="Arial Unicode MS" pitchFamily="34" charset="-128"/>
              </a:rPr>
              <a:t>i =1 </a:t>
            </a:r>
            <a:r>
              <a:rPr lang="en-US" sz="2800" dirty="0">
                <a:latin typeface="Arial Unicode MS" pitchFamily="34" charset="-128"/>
              </a:rPr>
              <a:t>to </a:t>
            </a:r>
            <a:r>
              <a:rPr lang="en-US" sz="2800" dirty="0" err="1" smtClean="0">
                <a:latin typeface="Arial Unicode MS" pitchFamily="34" charset="-128"/>
              </a:rPr>
              <a:t>samplesize</a:t>
            </a:r>
            <a:r>
              <a:rPr lang="en-US" sz="2800" dirty="0" smtClean="0">
                <a:latin typeface="Arial Unicode MS" pitchFamily="34" charset="-128"/>
              </a:rPr>
              <a:t>;</a:t>
            </a:r>
          </a:p>
          <a:p>
            <a:pPr marL="0" indent="0">
              <a:buNone/>
            </a:pPr>
            <a:r>
              <a:rPr lang="en-US" sz="2800" dirty="0">
                <a:latin typeface="Arial Unicode MS" pitchFamily="34" charset="-128"/>
              </a:rPr>
              <a:t> </a:t>
            </a:r>
            <a:r>
              <a:rPr lang="en-US" sz="2800" dirty="0" smtClean="0">
                <a:latin typeface="Arial Unicode MS" pitchFamily="34" charset="-128"/>
              </a:rPr>
              <a:t>  </a:t>
            </a:r>
            <a:r>
              <a:rPr lang="en-US" sz="2800" dirty="0" err="1" smtClean="0">
                <a:latin typeface="Arial Unicode MS" pitchFamily="34" charset="-128"/>
              </a:rPr>
              <a:t>obsnum</a:t>
            </a:r>
            <a:r>
              <a:rPr lang="en-US" sz="2800" dirty="0" smtClean="0">
                <a:latin typeface="Arial Unicode MS" pitchFamily="34" charset="-128"/>
              </a:rPr>
              <a:t>=ceil(</a:t>
            </a:r>
            <a:r>
              <a:rPr lang="en-US" sz="2800" dirty="0" err="1" smtClean="0">
                <a:latin typeface="Arial Unicode MS" pitchFamily="34" charset="-128"/>
              </a:rPr>
              <a:t>ranuni</a:t>
            </a:r>
            <a:r>
              <a:rPr lang="en-US" sz="2800" dirty="0" smtClean="0">
                <a:latin typeface="Arial Unicode MS" pitchFamily="34" charset="-128"/>
              </a:rPr>
              <a:t>(0)*</a:t>
            </a:r>
            <a:r>
              <a:rPr lang="en-US" sz="2800" dirty="0" err="1" smtClean="0">
                <a:latin typeface="Arial Unicode MS" pitchFamily="34" charset="-128"/>
              </a:rPr>
              <a:t>totobs</a:t>
            </a:r>
            <a:r>
              <a:rPr lang="en-US" sz="2800" dirty="0" smtClean="0">
                <a:latin typeface="Arial Unicode MS" pitchFamily="34" charset="-128"/>
              </a:rPr>
              <a:t>);</a:t>
            </a:r>
            <a:endParaRPr lang="en-US" sz="2800" dirty="0">
              <a:latin typeface="Arial Unicode MS" pitchFamily="34" charset="-128"/>
            </a:endParaRPr>
          </a:p>
          <a:p>
            <a:pPr marL="0" indent="0">
              <a:buNone/>
            </a:pPr>
            <a:r>
              <a:rPr lang="en-US" sz="2800" dirty="0">
                <a:latin typeface="Arial Unicode MS" pitchFamily="34" charset="-128"/>
              </a:rPr>
              <a:t>   set </a:t>
            </a:r>
            <a:r>
              <a:rPr lang="en-US" sz="2800" dirty="0" smtClean="0">
                <a:latin typeface="Arial Unicode MS" pitchFamily="34" charset="-128"/>
              </a:rPr>
              <a:t>original </a:t>
            </a:r>
            <a:r>
              <a:rPr lang="en-US" sz="2800" dirty="0">
                <a:latin typeface="Arial Unicode MS" pitchFamily="34" charset="-128"/>
              </a:rPr>
              <a:t>point=</a:t>
            </a:r>
            <a:r>
              <a:rPr lang="en-US" sz="2800" dirty="0" err="1">
                <a:latin typeface="Arial Unicode MS" pitchFamily="34" charset="-128"/>
              </a:rPr>
              <a:t>obsnum</a:t>
            </a:r>
            <a:r>
              <a:rPr lang="en-US" sz="2800" dirty="0">
                <a:latin typeface="Arial Unicode MS" pitchFamily="34" charset="-128"/>
              </a:rPr>
              <a:t> nobs=</a:t>
            </a:r>
            <a:r>
              <a:rPr lang="en-US" sz="2800" dirty="0" err="1">
                <a:latin typeface="Arial Unicode MS" pitchFamily="34" charset="-128"/>
              </a:rPr>
              <a:t>totobs</a:t>
            </a:r>
            <a:r>
              <a:rPr lang="en-US" sz="2800" dirty="0">
                <a:latin typeface="Arial Unicode MS" pitchFamily="34" charset="-128"/>
              </a:rPr>
              <a:t>;</a:t>
            </a:r>
          </a:p>
          <a:p>
            <a:pPr marL="0" indent="0">
              <a:buNone/>
            </a:pPr>
            <a:r>
              <a:rPr lang="en-US" sz="2800" dirty="0">
                <a:latin typeface="Arial Unicode MS" pitchFamily="34" charset="-128"/>
              </a:rPr>
              <a:t>   output;</a:t>
            </a:r>
          </a:p>
          <a:p>
            <a:pPr marL="0" indent="0">
              <a:buNone/>
            </a:pPr>
            <a:r>
              <a:rPr lang="en-US" sz="2800" dirty="0">
                <a:latin typeface="Arial Unicode MS" pitchFamily="34" charset="-128"/>
              </a:rPr>
              <a:t>end;</a:t>
            </a:r>
          </a:p>
          <a:p>
            <a:pPr marL="0" indent="0">
              <a:buNone/>
            </a:pPr>
            <a:r>
              <a:rPr lang="en-US" sz="2800" dirty="0">
                <a:latin typeface="Arial Unicode MS" pitchFamily="34" charset="-128"/>
              </a:rPr>
              <a:t>stop;</a:t>
            </a:r>
          </a:p>
          <a:p>
            <a:pPr marL="0" indent="0">
              <a:buNone/>
            </a:pPr>
            <a:r>
              <a:rPr lang="en-US" sz="2800" dirty="0">
                <a:latin typeface="Arial Unicode MS" pitchFamily="34" charset="-128"/>
              </a:rPr>
              <a:t>run;</a:t>
            </a:r>
          </a:p>
          <a:p>
            <a:endParaRPr lang="en-US" i="1" dirty="0">
              <a:latin typeface="Arial Unicode MS" pitchFamily="34" charset="-128"/>
            </a:endParaRPr>
          </a:p>
          <a:p>
            <a:endParaRPr lang="en-US" sz="2800" i="1" dirty="0" smtClean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0357350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8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Creating a Random Sample with Replacement (continued)</a:t>
            </a: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0" indent="0">
              <a:buNone/>
            </a:pPr>
            <a:r>
              <a:rPr lang="en-US" sz="2800" dirty="0" smtClean="0">
                <a:latin typeface="Arial Unicode MS" pitchFamily="34" charset="-128"/>
              </a:rPr>
              <a:t>The RANUNI function generates a number between 0 and 1.</a:t>
            </a:r>
          </a:p>
          <a:p>
            <a:pPr marL="0" indent="0">
              <a:buNone/>
            </a:pPr>
            <a:endParaRPr lang="en-US" sz="1400" dirty="0" smtClean="0">
              <a:latin typeface="Arial Unicode MS" pitchFamily="34" charset="-128"/>
            </a:endParaRPr>
          </a:p>
          <a:p>
            <a:pPr marL="0" indent="0">
              <a:buNone/>
            </a:pPr>
            <a:r>
              <a:rPr lang="en-US" sz="2800" dirty="0" smtClean="0">
                <a:latin typeface="Arial Unicode MS" pitchFamily="34" charset="-128"/>
              </a:rPr>
              <a:t>RANUNI (</a:t>
            </a:r>
            <a:r>
              <a:rPr lang="en-US" sz="2800" i="1" dirty="0" smtClean="0">
                <a:latin typeface="Arial Unicode MS" pitchFamily="34" charset="-128"/>
              </a:rPr>
              <a:t>seed</a:t>
            </a:r>
            <a:r>
              <a:rPr lang="en-US" sz="2800" dirty="0" smtClean="0">
                <a:latin typeface="Arial Unicode MS" pitchFamily="34" charset="-128"/>
              </a:rPr>
              <a:t>) </a:t>
            </a:r>
          </a:p>
          <a:p>
            <a:pPr marL="0" indent="0">
              <a:buNone/>
            </a:pPr>
            <a:r>
              <a:rPr lang="en-US" sz="2800" dirty="0" smtClean="0">
                <a:latin typeface="Arial Unicode MS" pitchFamily="34" charset="-128"/>
              </a:rPr>
              <a:t>where </a:t>
            </a:r>
            <a:r>
              <a:rPr lang="en-US" sz="2800" i="1" dirty="0" smtClean="0">
                <a:latin typeface="Arial Unicode MS" pitchFamily="34" charset="-128"/>
              </a:rPr>
              <a:t>seed </a:t>
            </a:r>
            <a:r>
              <a:rPr lang="en-US" sz="2800" dirty="0" smtClean="0">
                <a:latin typeface="Arial Unicode MS" pitchFamily="34" charset="-128"/>
              </a:rPr>
              <a:t>is a nonnegative integer less than 2,147,483,647</a:t>
            </a:r>
          </a:p>
          <a:p>
            <a:pPr>
              <a:buFont typeface="Wingdings" charset="2"/>
              <a:buChar char="§"/>
            </a:pPr>
            <a:r>
              <a:rPr lang="en-US" sz="2800" dirty="0" smtClean="0">
                <a:latin typeface="Arial Unicode MS" pitchFamily="34" charset="-128"/>
              </a:rPr>
              <a:t>If 0 is the seed, the computer clock initializes the stream and the stream of random numbers is NOT replicable. Using a specific positive seed will produce replicable results.</a:t>
            </a:r>
            <a:endParaRPr lang="en-US" sz="2800" dirty="0">
              <a:latin typeface="Arial Unicode MS" pitchFamily="34" charset="-128"/>
            </a:endParaRPr>
          </a:p>
          <a:p>
            <a:endParaRPr lang="en-US" sz="2800" i="1" dirty="0" smtClean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7881866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9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Creating a Random Sample with Replacement (continued)</a:t>
            </a: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>
              <a:buFont typeface="Wingdings" charset="2"/>
              <a:buChar char="§"/>
            </a:pPr>
            <a:r>
              <a:rPr lang="en-US" sz="2800" dirty="0" err="1">
                <a:latin typeface="Arial Unicode MS" pitchFamily="34" charset="-128"/>
              </a:rPr>
              <a:t>ranuni</a:t>
            </a:r>
            <a:r>
              <a:rPr lang="en-US" sz="2800" dirty="0">
                <a:latin typeface="Arial Unicode MS" pitchFamily="34" charset="-128"/>
              </a:rPr>
              <a:t>(0)*</a:t>
            </a:r>
            <a:r>
              <a:rPr lang="en-US" sz="2800" dirty="0" err="1" smtClean="0">
                <a:latin typeface="Arial Unicode MS" pitchFamily="34" charset="-128"/>
              </a:rPr>
              <a:t>totobs</a:t>
            </a:r>
            <a:endParaRPr lang="en-US" sz="2800" dirty="0" smtClean="0">
              <a:latin typeface="Arial Unicode MS" pitchFamily="34" charset="-128"/>
            </a:endParaRPr>
          </a:p>
          <a:p>
            <a:pPr marL="0" indent="0">
              <a:buNone/>
            </a:pPr>
            <a:r>
              <a:rPr lang="en-US" sz="2800" dirty="0" smtClean="0">
                <a:latin typeface="Arial Unicode MS" pitchFamily="34" charset="-128"/>
              </a:rPr>
              <a:t>Using a multiplier (positive integer) with the RANUNI function changes the outcome’s range to a number between 0 and the multiplier </a:t>
            </a:r>
          </a:p>
          <a:p>
            <a:pPr>
              <a:buFont typeface="Wingdings" charset="2"/>
              <a:buChar char="§"/>
            </a:pPr>
            <a:r>
              <a:rPr lang="en-US" sz="2800" dirty="0" err="1">
                <a:latin typeface="Arial Unicode MS" pitchFamily="34" charset="-128"/>
              </a:rPr>
              <a:t>obsnum</a:t>
            </a:r>
            <a:r>
              <a:rPr lang="en-US" sz="2800" dirty="0">
                <a:latin typeface="Arial Unicode MS" pitchFamily="34" charset="-128"/>
              </a:rPr>
              <a:t>=ceil(</a:t>
            </a:r>
            <a:r>
              <a:rPr lang="en-US" sz="2800" dirty="0" err="1">
                <a:latin typeface="Arial Unicode MS" pitchFamily="34" charset="-128"/>
              </a:rPr>
              <a:t>ranuni</a:t>
            </a:r>
            <a:r>
              <a:rPr lang="en-US" sz="2800" dirty="0">
                <a:latin typeface="Arial Unicode MS" pitchFamily="34" charset="-128"/>
              </a:rPr>
              <a:t>(0)*</a:t>
            </a:r>
            <a:r>
              <a:rPr lang="en-US" sz="2800" dirty="0" err="1">
                <a:latin typeface="Arial Unicode MS" pitchFamily="34" charset="-128"/>
              </a:rPr>
              <a:t>totobs</a:t>
            </a:r>
            <a:r>
              <a:rPr lang="en-US" sz="2800" dirty="0">
                <a:latin typeface="Arial Unicode MS" pitchFamily="34" charset="-128"/>
              </a:rPr>
              <a:t>);</a:t>
            </a:r>
          </a:p>
          <a:p>
            <a:pPr marL="0" indent="0">
              <a:buNone/>
            </a:pPr>
            <a:r>
              <a:rPr lang="en-US" sz="2800" dirty="0" err="1" smtClean="0">
                <a:latin typeface="Arial Unicode MS" pitchFamily="34" charset="-128"/>
              </a:rPr>
              <a:t>obsnum</a:t>
            </a:r>
            <a:r>
              <a:rPr lang="en-US" sz="2800" dirty="0" smtClean="0">
                <a:latin typeface="Arial Unicode MS" pitchFamily="34" charset="-128"/>
              </a:rPr>
              <a:t> will have a value that ranges from 1 to </a:t>
            </a:r>
            <a:r>
              <a:rPr lang="en-US" sz="2800" dirty="0" err="1" smtClean="0">
                <a:latin typeface="Arial Unicode MS" pitchFamily="34" charset="-128"/>
              </a:rPr>
              <a:t>totobs</a:t>
            </a:r>
            <a:r>
              <a:rPr lang="en-US" sz="2800" dirty="0" smtClean="0">
                <a:latin typeface="Arial Unicode MS" pitchFamily="34" charset="-128"/>
              </a:rPr>
              <a:t> (total number of observations) because the CEIL function returns the smallest integer that is </a:t>
            </a:r>
            <a:r>
              <a:rPr lang="en-US" sz="2800" b="1" dirty="0" smtClean="0">
                <a:latin typeface="Arial Unicode MS" pitchFamily="34" charset="-128"/>
              </a:rPr>
              <a:t>greater than or equal </a:t>
            </a:r>
            <a:r>
              <a:rPr lang="en-US" sz="2800" dirty="0" smtClean="0">
                <a:latin typeface="Arial Unicode MS" pitchFamily="34" charset="-128"/>
              </a:rPr>
              <a:t>to the argument</a:t>
            </a:r>
          </a:p>
          <a:p>
            <a:endParaRPr lang="en-US" sz="2800" i="1" dirty="0" smtClean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105687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t">
  <a:themeElements>
    <a:clrScheme name="Slit 6">
      <a:dk1>
        <a:srgbClr val="0000AC"/>
      </a:dk1>
      <a:lt1>
        <a:srgbClr val="FFFFFF"/>
      </a:lt1>
      <a:dk2>
        <a:srgbClr val="000086"/>
      </a:dk2>
      <a:lt2>
        <a:srgbClr val="CCFFFF"/>
      </a:lt2>
      <a:accent1>
        <a:srgbClr val="0099FF"/>
      </a:accent1>
      <a:accent2>
        <a:srgbClr val="00B000"/>
      </a:accent2>
      <a:accent3>
        <a:srgbClr val="AAAAC3"/>
      </a:accent3>
      <a:accent4>
        <a:srgbClr val="DADADA"/>
      </a:accent4>
      <a:accent5>
        <a:srgbClr val="AACAFF"/>
      </a:accent5>
      <a:accent6>
        <a:srgbClr val="009F00"/>
      </a:accent6>
      <a:hlink>
        <a:srgbClr val="FFE701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1066</TotalTime>
  <Words>747</Words>
  <Application>Microsoft Office PowerPoint</Application>
  <PresentationFormat>On-screen Show (4:3)</PresentationFormat>
  <Paragraphs>105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 Unicode MS</vt:lpstr>
      <vt:lpstr>Arial</vt:lpstr>
      <vt:lpstr>Courier New</vt:lpstr>
      <vt:lpstr>Tahoma</vt:lpstr>
      <vt:lpstr>Wingdings</vt:lpstr>
      <vt:lpstr>Slit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Creating Indexes in the DATA step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</dc:title>
  <dc:creator> </dc:creator>
  <cp:lastModifiedBy>Hitchcock David B.</cp:lastModifiedBy>
  <cp:revision>129</cp:revision>
  <cp:lastPrinted>2012-03-09T14:27:31Z</cp:lastPrinted>
  <dcterms:created xsi:type="dcterms:W3CDTF">2012-03-12T13:39:39Z</dcterms:created>
  <dcterms:modified xsi:type="dcterms:W3CDTF">2016-02-29T18:56:10Z</dcterms:modified>
</cp:coreProperties>
</file>