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74F5078-43DE-414F-B780-CDB9C3662E0F}" type="datetimeFigureOut">
              <a:rPr lang="en-US"/>
              <a:pPr/>
              <a:t>12/11/2020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C171E-8F94-4EDB-9DBB-A5254B6321D7}" type="datetimeFigureOut">
              <a:rPr lang="en-US" smtClean="0"/>
              <a:pPr/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BD831-4327-4495-B7DD-F9FF125153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3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2AF-98B5-40D1-A81D-A28A2BCCBB1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381000" y="5886543"/>
            <a:ext cx="8001000" cy="438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©Spring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the University of South Carolina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>
                <a:latin typeface="Arial Unicode MS" pitchFamily="34" charset="-128"/>
              </a:rPr>
              <a:t>Chapter 13 supplement: Review </a:t>
            </a:r>
            <a:r>
              <a:rPr lang="en-US" sz="5400" b="1" dirty="0">
                <a:latin typeface="Arial Unicode MS" pitchFamily="34" charset="-128"/>
              </a:rPr>
              <a:t>of Formatting Data</a:t>
            </a:r>
            <a:endParaRPr lang="en-US" sz="6000" b="1" dirty="0">
              <a:latin typeface="Arial Unicode MS" pitchFamily="34" charset="-128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228600"/>
            <a:ext cx="807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Data Validation with </a:t>
            </a:r>
            <a:r>
              <a:rPr lang="en-US" sz="3600" b="1" dirty="0" err="1">
                <a:cs typeface="Arial" charset="0"/>
              </a:rPr>
              <a:t>Informats</a:t>
            </a:r>
            <a:endParaRPr lang="en-US" sz="3600" b="1" dirty="0">
              <a:cs typeface="Arial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4267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2971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-36513"/>
            <a:ext cx="9017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  <a:latin typeface="Arial Narrow" pitchFamily="34" charset="0"/>
              </a:rPr>
              <a:t>Standard and User-Defined Formats for Output</a:t>
            </a:r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149475"/>
            <a:ext cx="2743200" cy="210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21200"/>
            <a:ext cx="2743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45720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47700" y="685800"/>
            <a:ext cx="922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  <a:latin typeface="Arial Narrow" pitchFamily="34" charset="0"/>
              </a:rPr>
              <a:t>Appearance of Numbers in Output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58900"/>
            <a:ext cx="7543800" cy="2514600"/>
          </a:xfrm>
        </p:spPr>
        <p:txBody>
          <a:bodyPr/>
          <a:lstStyle/>
          <a:p>
            <a:pPr algn="ctr"/>
            <a:r>
              <a:rPr lang="en-US" b="1"/>
              <a:t>Why are formats and informats useful for SAS date variables?</a:t>
            </a: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28638"/>
            <a:ext cx="75438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400" b="1" dirty="0">
                <a:solidFill>
                  <a:schemeClr val="tx1"/>
                </a:solidFill>
              </a:rPr>
              <a:t>Date type</a:t>
            </a:r>
            <a:r>
              <a:rPr lang="en-US" sz="3400" dirty="0"/>
              <a:t> </a:t>
            </a:r>
            <a:r>
              <a:rPr lang="en-US" sz="3400" b="1" dirty="0">
                <a:sym typeface="Wingdings" pitchFamily="2" charset="2"/>
              </a:rPr>
              <a:t> </a:t>
            </a:r>
            <a:r>
              <a:rPr lang="en-US" sz="3400" b="1" dirty="0"/>
              <a:t>an integer equal to the number of days elapsed since Jan. 1, 1960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400" b="1" dirty="0"/>
          </a:p>
          <a:p>
            <a:pPr>
              <a:lnSpc>
                <a:spcPct val="90000"/>
              </a:lnSpc>
            </a:pPr>
            <a:endParaRPr lang="en-US" sz="2600" dirty="0"/>
          </a:p>
        </p:txBody>
      </p:sp>
      <p:graphicFrame>
        <p:nvGraphicFramePr>
          <p:cNvPr id="64515" name="Group 3"/>
          <p:cNvGraphicFramePr>
            <a:graphicFrameLocks noGrp="1"/>
          </p:cNvGraphicFramePr>
          <p:nvPr/>
        </p:nvGraphicFramePr>
        <p:xfrm>
          <a:off x="1752600" y="2133600"/>
          <a:ext cx="5791200" cy="3386139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SAS Date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Dec. 31, 1959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1,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2,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Jan. 10, 1960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647700" y="-203200"/>
            <a:ext cx="922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  <a:latin typeface="Arial Narrow" pitchFamily="34" charset="0"/>
              </a:rPr>
              <a:t>Appearance of SAS Dates (Numbers) in Output</a:t>
            </a:r>
          </a:p>
        </p:txBody>
      </p:sp>
      <p:pic>
        <p:nvPicPr>
          <p:cNvPr id="6554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5548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0"/>
            <a:ext cx="587851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520700" y="-36513"/>
            <a:ext cx="92202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  <a:latin typeface="Arial Narrow" pitchFamily="34" charset="0"/>
              </a:rPr>
              <a:t>Appearance of Numbers in Output</a:t>
            </a:r>
          </a:p>
        </p:txBody>
      </p:sp>
      <p:pic>
        <p:nvPicPr>
          <p:cNvPr id="8807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953000"/>
            <a:ext cx="69342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807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6934200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804863" y="132238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3200">
              <a:latin typeface="Courier" pitchFamily="49" charset="0"/>
            </a:endParaRPr>
          </a:p>
        </p:txBody>
      </p:sp>
      <p:pic>
        <p:nvPicPr>
          <p:cNvPr id="634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3276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349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0"/>
            <a:ext cx="4343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1023938" y="420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523875" y="-61913"/>
            <a:ext cx="876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</a:rPr>
              <a:t>Formats for Output: Just a PROC</a:t>
            </a:r>
          </a:p>
        </p:txBody>
      </p:sp>
      <p:sp>
        <p:nvSpPr>
          <p:cNvPr id="63503" name="Oval 15"/>
          <p:cNvSpPr>
            <a:spLocks noChangeArrowheads="1"/>
          </p:cNvSpPr>
          <p:nvPr/>
        </p:nvSpPr>
        <p:spPr bwMode="auto">
          <a:xfrm>
            <a:off x="863600" y="6121400"/>
            <a:ext cx="32004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804863" y="132238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3200">
              <a:latin typeface="Courier" pitchFamily="49" charset="0"/>
            </a:endParaRPr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05200"/>
            <a:ext cx="3276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871538" y="26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1023938" y="420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523875" y="-61913"/>
            <a:ext cx="876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</a:rPr>
              <a:t>Formats for Output: Many PROCs</a:t>
            </a:r>
          </a:p>
        </p:txBody>
      </p:sp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4114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838200"/>
            <a:ext cx="3276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762000" y="3124200"/>
            <a:ext cx="32004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91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644378"/>
              </p:ext>
            </p:extLst>
          </p:nvPr>
        </p:nvGraphicFramePr>
        <p:xfrm>
          <a:off x="676275" y="904875"/>
          <a:ext cx="8210550" cy="5267327"/>
        </p:xfrm>
        <a:graphic>
          <a:graphicData uri="http://schemas.openxmlformats.org/drawingml/2006/table">
            <a:tbl>
              <a:tblPr/>
              <a:tblGrid>
                <a:gridCol w="150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7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numeric missing value in SAS means there is no data value.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Missing Value Type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Representation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Description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Regular</a:t>
                      </a:r>
                      <a:b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Numeric</a:t>
                      </a: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15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Single period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6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Special</a:t>
                      </a:r>
                      <a:b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Numeric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.a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.b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.c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6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</a:t>
                      </a: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.x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.y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.z</a:t>
                      </a: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Single period followed by a letter</a:t>
                      </a: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These are not  case-sensitive.</a:t>
                      </a:r>
                      <a:b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.A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is equivalent to 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.a</a:t>
                      </a: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). 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Special</a:t>
                      </a:r>
                      <a:b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Numeric</a:t>
                      </a: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._</a:t>
                      </a: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Single period followed by an underscore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0690" name="Rectangle 34"/>
          <p:cNvSpPr>
            <a:spLocks noChangeArrowheads="1"/>
          </p:cNvSpPr>
          <p:nvPr/>
        </p:nvSpPr>
        <p:spPr bwMode="auto">
          <a:xfrm>
            <a:off x="457200" y="-1905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  <a:latin typeface="Arial Narrow" pitchFamily="34" charset="0"/>
              </a:rPr>
              <a:t>Numeric Missing Values</a:t>
            </a: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500"/>
            <a:ext cx="8534400" cy="1143000"/>
          </a:xfrm>
        </p:spPr>
        <p:txBody>
          <a:bodyPr/>
          <a:lstStyle/>
          <a:p>
            <a:r>
              <a:rPr lang="en-US" sz="3800" b="1">
                <a:latin typeface="Arial Narrow" pitchFamily="34" charset="0"/>
              </a:rPr>
              <a:t>Meaning of Special Numeric Missing Values</a:t>
            </a:r>
          </a:p>
        </p:txBody>
      </p:sp>
      <p:pic>
        <p:nvPicPr>
          <p:cNvPr id="716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4800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69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0" y="2336800"/>
            <a:ext cx="3124200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57200" y="355600"/>
            <a:ext cx="4495800" cy="5170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000" b="1" dirty="0" err="1">
                <a:latin typeface="Univers Condensed" pitchFamily="34" charset="0"/>
                <a:cs typeface="Times New Roman" pitchFamily="18" charset="0"/>
              </a:rPr>
              <a:t>Informats</a:t>
            </a:r>
            <a:endParaRPr lang="en-US" sz="6000" b="1" dirty="0">
              <a:latin typeface="Univers Condensed" pitchFamily="34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latin typeface="Arial Narrow" pitchFamily="34" charset="0"/>
              </a:rPr>
              <a:t>(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input</a:t>
            </a:r>
            <a:r>
              <a:rPr lang="en-US" sz="3600" b="1" dirty="0">
                <a:latin typeface="Arial Narrow" pitchFamily="34" charset="0"/>
              </a:rPr>
              <a:t>-related)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how to 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read</a:t>
            </a: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data values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3600" b="1" dirty="0">
              <a:latin typeface="Arial Narrow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CONVERT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[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rPr>
              <a:t>interpretation</a:t>
            </a:r>
            <a:r>
              <a:rPr lang="en-US" sz="3600" b="1" dirty="0">
                <a:latin typeface="Arial Narrow" pitchFamily="34" charset="0"/>
                <a:cs typeface="Times New Roman" pitchFamily="18" charset="0"/>
              </a:rPr>
              <a:t>]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5003800" y="826245"/>
            <a:ext cx="3810000" cy="7340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000" b="1" dirty="0">
                <a:latin typeface="Univers Condensed" pitchFamily="34" charset="0"/>
              </a:rPr>
              <a:t>Formats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(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output</a:t>
            </a:r>
            <a:r>
              <a:rPr lang="en-US" sz="3600" b="1" dirty="0">
                <a:latin typeface="Arial Narrow" pitchFamily="34" charset="0"/>
              </a:rPr>
              <a:t>-related)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how to 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write</a:t>
            </a:r>
            <a:r>
              <a:rPr lang="en-US" sz="3600" b="1" dirty="0">
                <a:latin typeface="Arial Narrow" pitchFamily="34" charset="0"/>
              </a:rPr>
              <a:t>  </a:t>
            </a:r>
            <a:br>
              <a:rPr lang="en-US" sz="3600" b="1" dirty="0">
                <a:latin typeface="Arial Narrow" pitchFamily="34" charset="0"/>
              </a:rPr>
            </a:br>
            <a:r>
              <a:rPr lang="en-US" sz="3600" b="1" dirty="0">
                <a:latin typeface="Arial Narrow" pitchFamily="34" charset="0"/>
              </a:rPr>
              <a:t>data values</a:t>
            </a:r>
          </a:p>
          <a:p>
            <a:pPr algn="ctr">
              <a:buFontTx/>
              <a:buNone/>
            </a:pPr>
            <a:endParaRPr lang="en-US" b="1" dirty="0">
              <a:latin typeface="Arial Narrow" pitchFamily="34" charset="0"/>
            </a:endParaRPr>
          </a:p>
          <a:p>
            <a:pPr algn="ctr">
              <a:buFontTx/>
              <a:buNone/>
            </a:pPr>
            <a:endParaRPr lang="en-US" sz="1600" b="1" dirty="0"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PRINT</a:t>
            </a:r>
          </a:p>
          <a:p>
            <a:pPr algn="ctr">
              <a:buFontTx/>
              <a:buNone/>
            </a:pPr>
            <a:r>
              <a:rPr lang="en-US" sz="3600" b="1" dirty="0">
                <a:latin typeface="Arial Narrow" pitchFamily="34" charset="0"/>
              </a:rPr>
              <a:t>[</a:t>
            </a:r>
            <a:r>
              <a:rPr lang="en-US" sz="3600" b="1" dirty="0">
                <a:solidFill>
                  <a:schemeClr val="hlink"/>
                </a:solidFill>
                <a:latin typeface="Arial Narrow" pitchFamily="34" charset="0"/>
              </a:rPr>
              <a:t>appearance</a:t>
            </a:r>
            <a:r>
              <a:rPr lang="en-US" sz="3600" b="1" dirty="0">
                <a:latin typeface="Arial Narrow" pitchFamily="34" charset="0"/>
              </a:rPr>
              <a:t>]</a:t>
            </a:r>
          </a:p>
          <a:p>
            <a:pPr algn="ctr">
              <a:buFontTx/>
              <a:buNone/>
            </a:pPr>
            <a:endParaRPr lang="en-US" sz="3600" dirty="0">
              <a:latin typeface="Arial Narrow" pitchFamily="34" charset="0"/>
              <a:sym typeface="Wingdings" pitchFamily="2" charset="2"/>
            </a:endParaRPr>
          </a:p>
          <a:p>
            <a:pPr>
              <a:buFontTx/>
              <a:buNone/>
            </a:pPr>
            <a:br>
              <a:rPr lang="en-US" sz="3300" b="1" dirty="0">
                <a:sym typeface="Wingdings" pitchFamily="2" charset="2"/>
              </a:rPr>
            </a:br>
            <a:r>
              <a:rPr lang="en-US" sz="8800" b="1" dirty="0">
                <a:solidFill>
                  <a:schemeClr val="bg2"/>
                </a:solidFill>
                <a:latin typeface="Univers Condensed" pitchFamily="34" charset="0"/>
              </a:rPr>
              <a:t>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800" dirty="0">
              <a:latin typeface="Times New Roman" pitchFamily="18" charset="0"/>
            </a:endParaRP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066800" y="4906963"/>
            <a:ext cx="792480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800" b="1" dirty="0">
                <a:latin typeface="Univers Condensed" pitchFamily="34" charset="0"/>
                <a:cs typeface="Times New Roman" pitchFamily="18" charset="0"/>
              </a:rPr>
              <a:t>are instructions</a:t>
            </a:r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85800" y="42863"/>
            <a:ext cx="6559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>
                <a:solidFill>
                  <a:schemeClr val="bg2"/>
                </a:solidFill>
                <a:cs typeface="Arial" charset="0"/>
              </a:rPr>
              <a:t>Format for Group Processing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4267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7400"/>
            <a:ext cx="3429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559550" y="579438"/>
            <a:ext cx="237436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Create new 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variables from 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existing ones 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(recode)</a:t>
            </a:r>
          </a:p>
          <a:p>
            <a:pPr>
              <a:buFontTx/>
              <a:buNone/>
            </a:pP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with PUT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and 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INPUT</a:t>
            </a:r>
            <a:br>
              <a:rPr lang="en-US" sz="2400" b="1" dirty="0">
                <a:solidFill>
                  <a:srgbClr val="FFFF00"/>
                </a:solidFill>
                <a:cs typeface="Arial" charset="0"/>
              </a:rPr>
            </a:br>
            <a:r>
              <a:rPr lang="en-US" sz="2400" b="1" dirty="0">
                <a:solidFill>
                  <a:srgbClr val="FFFF00"/>
                </a:solidFill>
                <a:cs typeface="Arial" charset="0"/>
              </a:rPr>
              <a:t>functions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715000"/>
            <a:ext cx="6477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5715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41313" y="684213"/>
            <a:ext cx="8534400" cy="78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</a:rPr>
              <a:t>General syntax without optional arguments:</a:t>
            </a:r>
          </a:p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	PUT(</a:t>
            </a:r>
            <a:r>
              <a:rPr lang="en-US" sz="3400" dirty="0" err="1">
                <a:solidFill>
                  <a:srgbClr val="FFFF00"/>
                </a:solidFill>
                <a:latin typeface="Courier" pitchFamily="49" charset="0"/>
              </a:rPr>
              <a:t>source,format</a:t>
            </a: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)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400" dirty="0">
                <a:solidFill>
                  <a:srgbClr val="FFFF00"/>
                </a:solidFill>
              </a:rPr>
              <a:t>Always returns a </a:t>
            </a:r>
            <a:r>
              <a:rPr lang="en-US" sz="3400" b="1" dirty="0"/>
              <a:t>character value</a:t>
            </a:r>
            <a:r>
              <a:rPr lang="en-US" sz="3400" dirty="0">
                <a:solidFill>
                  <a:srgbClr val="FFFF00"/>
                </a:solidFill>
              </a:rPr>
              <a:t> by applying a format to an expression (</a:t>
            </a: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source</a:t>
            </a:r>
            <a:r>
              <a:rPr lang="en-US" sz="3400" dirty="0">
                <a:solidFill>
                  <a:srgbClr val="FFFF00"/>
                </a:solidFill>
              </a:rPr>
              <a:t>)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400" dirty="0">
                <a:solidFill>
                  <a:srgbClr val="FFFF00"/>
                </a:solidFill>
              </a:rPr>
              <a:t>Converts numeric to character values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The format must be of the same type as </a:t>
            </a:r>
            <a:r>
              <a:rPr lang="en-US" sz="3200" i="1" dirty="0">
                <a:solidFill>
                  <a:srgbClr val="FFFF00"/>
                </a:solidFill>
                <a:latin typeface="Courier" pitchFamily="49" charset="0"/>
                <a:cs typeface="Arial" charset="0"/>
              </a:rPr>
              <a:t>source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cs typeface="Arial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7200" dirty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09600" y="63500"/>
            <a:ext cx="577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PUT Function and Format</a:t>
            </a:r>
          </a:p>
        </p:txBody>
      </p:sp>
    </p:spTree>
  </p:cSld>
  <p:clrMapOvr>
    <a:masterClrMapping/>
  </p:clrMapOvr>
  <p:transition spd="med"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1030288"/>
            <a:ext cx="8382000" cy="762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</a:rPr>
              <a:t>General syntax without optional arguments:</a:t>
            </a:r>
          </a:p>
          <a:p>
            <a:pPr>
              <a:buFontTx/>
              <a:buNone/>
            </a:pP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	INPUT(</a:t>
            </a:r>
            <a:r>
              <a:rPr lang="en-US" sz="3400" dirty="0" err="1">
                <a:solidFill>
                  <a:srgbClr val="FFFF00"/>
                </a:solidFill>
                <a:latin typeface="Courier" pitchFamily="49" charset="0"/>
              </a:rPr>
              <a:t>source,informat</a:t>
            </a:r>
            <a:r>
              <a:rPr lang="en-US" sz="3400" dirty="0">
                <a:solidFill>
                  <a:srgbClr val="FFFF00"/>
                </a:solidFill>
                <a:latin typeface="Courier" pitchFamily="49" charset="0"/>
              </a:rPr>
              <a:t>)</a:t>
            </a:r>
            <a:endParaRPr lang="en-US" sz="3200" dirty="0">
              <a:solidFill>
                <a:srgbClr val="FFFF00"/>
              </a:solidFill>
              <a:latin typeface="Courier" pitchFamily="49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solidFill>
                <a:srgbClr val="FFFF00"/>
              </a:solidFill>
              <a:latin typeface="Courier" pitchFamily="49" charset="0"/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Returns a value by applying an </a:t>
            </a:r>
            <a:r>
              <a:rPr lang="en-US" sz="3200" dirty="0" err="1">
                <a:solidFill>
                  <a:srgbClr val="FFFF00"/>
                </a:solidFill>
                <a:cs typeface="Arial" charset="0"/>
              </a:rPr>
              <a:t>informat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 to an expression (</a:t>
            </a:r>
            <a:r>
              <a:rPr lang="en-US" sz="3200" dirty="0">
                <a:solidFill>
                  <a:srgbClr val="FFFF00"/>
                </a:solidFill>
                <a:latin typeface="Courier New" pitchFamily="49" charset="0"/>
                <a:cs typeface="Arial" charset="0"/>
              </a:rPr>
              <a:t>source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)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 err="1">
                <a:solidFill>
                  <a:srgbClr val="FFFF00"/>
                </a:solidFill>
                <a:cs typeface="Arial" charset="0"/>
              </a:rPr>
              <a:t>Informat</a:t>
            </a:r>
            <a:r>
              <a:rPr lang="en-US" sz="3200" dirty="0">
                <a:solidFill>
                  <a:srgbClr val="FFFF00"/>
                </a:solidFill>
                <a:cs typeface="Arial" charset="0"/>
              </a:rPr>
              <a:t> type determines numeric or character type result. </a:t>
            </a:r>
          </a:p>
          <a:p>
            <a:pPr lvl="1" algn="just">
              <a:spcBef>
                <a:spcPct val="0"/>
              </a:spcBef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lvl="1" algn="just">
              <a:spcBef>
                <a:spcPct val="0"/>
              </a:spcBef>
            </a:pPr>
            <a:r>
              <a:rPr lang="en-US" sz="3200" dirty="0">
                <a:solidFill>
                  <a:srgbClr val="FFFF00"/>
                </a:solidFill>
                <a:cs typeface="Arial" charset="0"/>
              </a:rPr>
              <a:t>Converts character to numeric values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solidFill>
                <a:srgbClr val="FFFF00"/>
              </a:solidFill>
              <a:cs typeface="Arial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sz="3200" dirty="0">
              <a:cs typeface="Arial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6600" dirty="0"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5800" y="385763"/>
            <a:ext cx="650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INPUT Function and </a:t>
            </a:r>
            <a:r>
              <a:rPr lang="en-US" sz="3600" b="1" dirty="0" err="1">
                <a:cs typeface="Arial" charset="0"/>
              </a:rPr>
              <a:t>Informat</a:t>
            </a:r>
            <a:endParaRPr lang="en-US" sz="3600" b="1" dirty="0">
              <a:cs typeface="Arial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8" name="Rectangle 84"/>
          <p:cNvSpPr>
            <a:spLocks noChangeArrowheads="1"/>
          </p:cNvSpPr>
          <p:nvPr/>
        </p:nvSpPr>
        <p:spPr bwMode="auto">
          <a:xfrm>
            <a:off x="235514" y="-6350"/>
            <a:ext cx="88026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cs typeface="Arial" charset="0"/>
              </a:rPr>
              <a:t>Array Index Values are Easier to Follow</a:t>
            </a:r>
          </a:p>
        </p:txBody>
      </p:sp>
      <p:pic>
        <p:nvPicPr>
          <p:cNvPr id="21590" name="Picture 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6400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92" name="Picture 8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657600"/>
            <a:ext cx="3048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93" name="Picture 8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743200"/>
            <a:ext cx="51816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94" name="Oval 90"/>
          <p:cNvSpPr>
            <a:spLocks noChangeArrowheads="1"/>
          </p:cNvSpPr>
          <p:nvPr/>
        </p:nvSpPr>
        <p:spPr bwMode="auto">
          <a:xfrm>
            <a:off x="1511300" y="1577975"/>
            <a:ext cx="990600" cy="228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5" name="Oval 91"/>
          <p:cNvSpPr>
            <a:spLocks noChangeArrowheads="1"/>
          </p:cNvSpPr>
          <p:nvPr/>
        </p:nvSpPr>
        <p:spPr bwMode="auto">
          <a:xfrm>
            <a:off x="6188075" y="1273175"/>
            <a:ext cx="381000" cy="228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97" name="Oval 93"/>
          <p:cNvSpPr>
            <a:spLocks noChangeArrowheads="1"/>
          </p:cNvSpPr>
          <p:nvPr/>
        </p:nvSpPr>
        <p:spPr bwMode="auto">
          <a:xfrm>
            <a:off x="6207125" y="1558925"/>
            <a:ext cx="381000" cy="228600"/>
          </a:xfrm>
          <a:prstGeom prst="ellipse">
            <a:avLst/>
          </a:prstGeom>
          <a:solidFill>
            <a:schemeClr val="accent1">
              <a:alpha val="3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ChangeArrowheads="1"/>
          </p:cNvSpPr>
          <p:nvPr/>
        </p:nvSpPr>
        <p:spPr bwMode="auto">
          <a:xfrm>
            <a:off x="0" y="147638"/>
            <a:ext cx="74676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4000" b="1" dirty="0">
                <a:cs typeface="Times New Roman" pitchFamily="18" charset="0"/>
              </a:rPr>
              <a:t>LOOKUP TABLES</a:t>
            </a:r>
            <a:endParaRPr lang="en-US" sz="1000" dirty="0">
              <a:cs typeface="Times New Roman" pitchFamily="18" charset="0"/>
            </a:endParaRPr>
          </a:p>
          <a:p>
            <a:pPr indent="457200" algn="ctr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cs typeface="Times New Roman" pitchFamily="18" charset="0"/>
            </a:endParaRP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 </a:t>
            </a:r>
            <a:endParaRPr lang="en-US" sz="2000" dirty="0">
              <a:cs typeface="Times New Roman" pitchFamily="18" charset="0"/>
            </a:endParaRP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800" b="1" dirty="0">
                <a:cs typeface="Times New Roman" pitchFamily="18" charset="0"/>
              </a:rPr>
              <a:t> </a:t>
            </a: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54280" name="Picture 1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09800"/>
            <a:ext cx="28956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281" name="Picture 10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451643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7" name="Rectangle 1031"/>
          <p:cNvSpPr>
            <a:spLocks noChangeArrowheads="1"/>
          </p:cNvSpPr>
          <p:nvPr/>
        </p:nvSpPr>
        <p:spPr bwMode="auto">
          <a:xfrm>
            <a:off x="0" y="1476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cs typeface="Times New Roman" pitchFamily="18" charset="0"/>
              </a:rPr>
              <a:t>Q: What do I do if there’s A LOT to type??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211" name="Rectangle 1035"/>
          <p:cNvSpPr>
            <a:spLocks noChangeArrowheads="1"/>
          </p:cNvSpPr>
          <p:nvPr/>
        </p:nvSpPr>
        <p:spPr bwMode="auto">
          <a:xfrm>
            <a:off x="0" y="50292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solidFill>
                  <a:srgbClr val="FFFF00"/>
                </a:solidFill>
                <a:cs typeface="Times New Roman" pitchFamily="18" charset="0"/>
              </a:rPr>
              <a:t>A: </a:t>
            </a:r>
            <a:r>
              <a:rPr lang="en-US" sz="3200" b="1" dirty="0">
                <a:solidFill>
                  <a:srgbClr val="FFFF00"/>
                </a:solidFill>
              </a:rPr>
              <a:t>If the information is in a data set, </a:t>
            </a:r>
          </a:p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solidFill>
                  <a:srgbClr val="FFFF00"/>
                </a:solidFill>
              </a:rPr>
              <a:t>y</a:t>
            </a:r>
            <a:r>
              <a:rPr lang="en-US" sz="3200" b="1" dirty="0">
                <a:solidFill>
                  <a:srgbClr val="FFFF00"/>
                </a:solidFill>
                <a:cs typeface="Times New Roman" pitchFamily="18" charset="0"/>
              </a:rPr>
              <a:t>ou can create the format automatically.</a:t>
            </a:r>
          </a:p>
          <a:p>
            <a:pPr indent="457200"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2000" dirty="0">
              <a:latin typeface="Times New Roman" pitchFamily="18" charset="0"/>
            </a:endParaRPr>
          </a:p>
        </p:txBody>
      </p:sp>
      <p:pic>
        <p:nvPicPr>
          <p:cNvPr id="51212" name="Picture 10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6324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533400" y="-146050"/>
            <a:ext cx="8786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INPUT CONTROL DATA SETS (CNTLIN=)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435600" y="762000"/>
            <a:ext cx="3429000" cy="1477328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800" b="1" dirty="0">
                <a:solidFill>
                  <a:srgbClr val="FFFF00"/>
                </a:solidFill>
              </a:rPr>
              <a:t>TYPE: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C for Character FORMAT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N for Numeric FORMAT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I for Numeric INFORMAT</a:t>
            </a:r>
          </a:p>
          <a:p>
            <a:pPr>
              <a:buFontTx/>
              <a:buNone/>
            </a:pPr>
            <a:r>
              <a:rPr lang="en-US" sz="1800" dirty="0">
                <a:solidFill>
                  <a:srgbClr val="FFFF00"/>
                </a:solidFill>
              </a:rPr>
              <a:t>J for Character INFORMAT</a:t>
            </a:r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85800"/>
            <a:ext cx="2667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14338" y="4300538"/>
            <a:ext cx="990600" cy="3810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381000" y="3857625"/>
            <a:ext cx="990600" cy="3905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1430338" y="4724400"/>
            <a:ext cx="614362" cy="352425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2400300" y="4724400"/>
            <a:ext cx="647700" cy="34925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5856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181600"/>
            <a:ext cx="2362200" cy="149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2571750"/>
            <a:ext cx="3076575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-157163" y="147638"/>
            <a:ext cx="9301163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3200" b="1" dirty="0">
                <a:cs typeface="Times New Roman" pitchFamily="18" charset="0"/>
              </a:rPr>
              <a:t>OUTPUT CONTROL DATA SETS </a:t>
            </a:r>
            <a:r>
              <a:rPr lang="en-US" sz="2800" b="1" dirty="0">
                <a:cs typeface="Times New Roman" pitchFamily="18" charset="0"/>
              </a:rPr>
              <a:t>(CNTLOUT=)</a:t>
            </a:r>
            <a:endParaRPr lang="en-US" sz="700" dirty="0">
              <a:cs typeface="Times New Roman" pitchFamily="18" charset="0"/>
            </a:endParaRPr>
          </a:p>
          <a:p>
            <a:pPr indent="457200"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500" dirty="0">
              <a:cs typeface="Times New Roman" pitchFamily="18" charset="0"/>
            </a:endParaRPr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2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80962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22300" y="838200"/>
            <a:ext cx="2362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PROC CONTENTS labels describe  variables in output control data sets.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203200"/>
            <a:ext cx="5791200" cy="654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457200" y="406400"/>
            <a:ext cx="4495800" cy="429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600" b="1" dirty="0">
                <a:latin typeface="Univers Condensed" pitchFamily="34" charset="0"/>
                <a:cs typeface="Times New Roman" pitchFamily="18" charset="0"/>
              </a:rPr>
              <a:t>Standard</a:t>
            </a:r>
            <a:r>
              <a:rPr lang="en-US" sz="4800" b="1" dirty="0">
                <a:latin typeface="Univers Condensed" pitchFamily="34" charset="0"/>
                <a:cs typeface="Times New Roman" pitchFamily="18" charset="0"/>
              </a:rPr>
              <a:t> </a:t>
            </a:r>
            <a:endParaRPr lang="en-US" sz="500" dirty="0"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4800" b="1" dirty="0">
                <a:latin typeface="Univers Condensed" pitchFamily="34" charset="0"/>
                <a:cs typeface="Times New Roman" pitchFamily="18" charset="0"/>
              </a:rPr>
              <a:t> </a:t>
            </a:r>
            <a:r>
              <a:rPr lang="en-US" sz="3600" b="1" dirty="0">
                <a:latin typeface="Univers Condensed" pitchFamily="34" charset="0"/>
                <a:cs typeface="Times New Roman" pitchFamily="18" charset="0"/>
              </a:rPr>
              <a:t>examples:</a:t>
            </a:r>
            <a:br>
              <a:rPr lang="en-US" sz="3600" b="1" dirty="0">
                <a:latin typeface="Univers Condensed" pitchFamily="34" charset="0"/>
                <a:cs typeface="Times New Roman" pitchFamily="18" charset="0"/>
              </a:rPr>
            </a:br>
            <a:r>
              <a:rPr lang="en-US" b="1" dirty="0"/>
              <a:t>2.1</a:t>
            </a:r>
            <a:br>
              <a:rPr lang="en-US" b="1" dirty="0"/>
            </a:br>
            <a:r>
              <a:rPr lang="en-US" b="1" dirty="0"/>
              <a:t>$5.</a:t>
            </a:r>
            <a:endParaRPr lang="en-US" dirty="0"/>
          </a:p>
          <a:p>
            <a:pPr algn="ctr">
              <a:buFontTx/>
              <a:buNone/>
            </a:pPr>
            <a:r>
              <a:rPr lang="en-US" b="1" dirty="0"/>
              <a:t>$char5.</a:t>
            </a:r>
            <a:br>
              <a:rPr lang="en-US" b="1" dirty="0"/>
            </a:br>
            <a:r>
              <a:rPr lang="en-US" b="1" dirty="0"/>
              <a:t>yymmdd8.</a:t>
            </a:r>
            <a:endParaRPr lang="en-US" dirty="0"/>
          </a:p>
          <a:p>
            <a:pPr algn="ctr" eaLnBrk="0" hangingPunct="0">
              <a:spcBef>
                <a:spcPct val="0"/>
              </a:spcBef>
              <a:buFontTx/>
              <a:buNone/>
            </a:pPr>
            <a:endParaRPr lang="en-US" sz="900" dirty="0"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5003800" y="381000"/>
            <a:ext cx="3810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600" b="1" dirty="0">
                <a:latin typeface="Univers Condensed" pitchFamily="34" charset="0"/>
              </a:rPr>
              <a:t>User-</a:t>
            </a:r>
            <a:br>
              <a:rPr lang="en-US" sz="6600" b="1" dirty="0">
                <a:latin typeface="Univers Condensed" pitchFamily="34" charset="0"/>
              </a:rPr>
            </a:br>
            <a:r>
              <a:rPr lang="en-US" sz="6600" b="1" dirty="0">
                <a:latin typeface="Univers Condensed" pitchFamily="34" charset="0"/>
              </a:rPr>
              <a:t>Defined</a:t>
            </a:r>
          </a:p>
          <a:p>
            <a:pPr algn="ctr">
              <a:buFontTx/>
              <a:buNone/>
            </a:pPr>
            <a:r>
              <a:rPr lang="en-US" b="1" dirty="0">
                <a:sym typeface="Wingdings" pitchFamily="2" charset="2"/>
              </a:rPr>
              <a:t></a:t>
            </a:r>
            <a:endParaRPr lang="en-US" dirty="0"/>
          </a:p>
          <a:p>
            <a:pPr algn="ctr">
              <a:buFontTx/>
              <a:buNone/>
            </a:pPr>
            <a:r>
              <a:rPr lang="en-US" sz="2800" b="1" dirty="0">
                <a:sym typeface="Wingdings" pitchFamily="2" charset="2"/>
              </a:rPr>
              <a:t>PROC FORMAT</a:t>
            </a:r>
            <a:endParaRPr lang="en-US" sz="2800" dirty="0">
              <a:sym typeface="Wingdings" pitchFamily="2" charset="2"/>
            </a:endParaRPr>
          </a:p>
          <a:p>
            <a:pPr>
              <a:buFontTx/>
              <a:buNone/>
            </a:pPr>
            <a:br>
              <a:rPr lang="en-US" b="1" dirty="0">
                <a:sym typeface="Wingdings" pitchFamily="2" charset="2"/>
              </a:rPr>
            </a:br>
            <a:r>
              <a:rPr lang="en-US" sz="8000" b="1" dirty="0">
                <a:solidFill>
                  <a:schemeClr val="bg2"/>
                </a:solidFill>
                <a:latin typeface="Univers Condensed" pitchFamily="34" charset="0"/>
              </a:rPr>
              <a:t> 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70647" y="4114800"/>
            <a:ext cx="7924800" cy="301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6800" b="1" dirty="0">
                <a:latin typeface="Univers Condensed" pitchFamily="34" charset="0"/>
                <a:cs typeface="Times New Roman" pitchFamily="18" charset="0"/>
              </a:rPr>
              <a:t>Formats and </a:t>
            </a:r>
            <a:r>
              <a:rPr lang="en-US" sz="6800" b="1" dirty="0" err="1">
                <a:latin typeface="Univers Condensed" pitchFamily="34" charset="0"/>
                <a:cs typeface="Times New Roman" pitchFamily="18" charset="0"/>
              </a:rPr>
              <a:t>Informats</a:t>
            </a:r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09550"/>
            <a:ext cx="83820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User-defined formats can be stored in format catalogs and accessed later.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2938463" y="5584825"/>
            <a:ext cx="7745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FFFF00"/>
                </a:solidFill>
              </a:rPr>
              <a:t>Later</a:t>
            </a:r>
            <a:r>
              <a:rPr lang="en-US" dirty="0">
                <a:solidFill>
                  <a:schemeClr val="bg2"/>
                </a:solidFill>
              </a:rPr>
              <a:t>:</a:t>
            </a:r>
            <a:endParaRPr lang="en-US" dirty="0">
              <a:latin typeface="Courier" pitchFamily="49" charset="0"/>
            </a:endParaRPr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6019800"/>
            <a:ext cx="6019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7191375" y="6096000"/>
            <a:ext cx="11430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11" name="Group 15"/>
          <p:cNvGrpSpPr>
            <a:grpSpLocks/>
          </p:cNvGrpSpPr>
          <p:nvPr/>
        </p:nvGrpSpPr>
        <p:grpSpPr bwMode="auto">
          <a:xfrm>
            <a:off x="3152775" y="1247775"/>
            <a:ext cx="5334000" cy="2408238"/>
            <a:chOff x="2208" y="672"/>
            <a:chExt cx="3360" cy="1517"/>
          </a:xfrm>
        </p:grpSpPr>
        <p:pic>
          <p:nvPicPr>
            <p:cNvPr id="5530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714"/>
              <a:ext cx="3360" cy="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2592" y="672"/>
              <a:ext cx="432" cy="24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7" name="Oval 11"/>
            <p:cNvSpPr>
              <a:spLocks noChangeArrowheads="1"/>
            </p:cNvSpPr>
            <p:nvPr/>
          </p:nvSpPr>
          <p:spPr bwMode="auto">
            <a:xfrm>
              <a:off x="3264" y="864"/>
              <a:ext cx="432" cy="24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1219200" y="1371600"/>
            <a:ext cx="1828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FFFF00"/>
                </a:solidFill>
              </a:rPr>
              <a:t>PC SAS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Example</a:t>
            </a:r>
          </a:p>
        </p:txBody>
      </p:sp>
      <p:pic>
        <p:nvPicPr>
          <p:cNvPr id="55310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33800"/>
            <a:ext cx="28670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312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62375"/>
            <a:ext cx="488632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13" name="Oval 17"/>
          <p:cNvSpPr>
            <a:spLocks noChangeArrowheads="1"/>
          </p:cNvSpPr>
          <p:nvPr/>
        </p:nvSpPr>
        <p:spPr bwMode="auto">
          <a:xfrm>
            <a:off x="2209800" y="4800600"/>
            <a:ext cx="1447800" cy="457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4" name="Oval 18"/>
          <p:cNvSpPr>
            <a:spLocks noChangeArrowheads="1"/>
          </p:cNvSpPr>
          <p:nvPr/>
        </p:nvSpPr>
        <p:spPr bwMode="auto">
          <a:xfrm>
            <a:off x="3581400" y="2133600"/>
            <a:ext cx="838200" cy="381000"/>
          </a:xfrm>
          <a:prstGeom prst="ellipse">
            <a:avLst/>
          </a:prstGeom>
          <a:solidFill>
            <a:srgbClr val="FF99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15" name="Oval 19"/>
          <p:cNvSpPr>
            <a:spLocks noChangeArrowheads="1"/>
          </p:cNvSpPr>
          <p:nvPr/>
        </p:nvSpPr>
        <p:spPr bwMode="auto">
          <a:xfrm>
            <a:off x="5867400" y="4724400"/>
            <a:ext cx="838200" cy="381000"/>
          </a:xfrm>
          <a:prstGeom prst="ellipse">
            <a:avLst/>
          </a:prstGeom>
          <a:solidFill>
            <a:srgbClr val="FF99CC">
              <a:alpha val="58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11138" y="-571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4400" b="1" dirty="0">
                <a:cs typeface="Times New Roman" pitchFamily="18" charset="0"/>
              </a:rPr>
              <a:t>NESTED FORMATS</a:t>
            </a:r>
            <a:endParaRPr lang="en-US" sz="800" dirty="0">
              <a:cs typeface="Times New Roman" pitchFamily="18" charset="0"/>
            </a:endParaRPr>
          </a:p>
          <a:p>
            <a:pPr algn="just" eaLnBrk="0" hangingPunct="0">
              <a:spcBef>
                <a:spcPct val="0"/>
              </a:spcBef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  	</a:t>
            </a:r>
            <a:endParaRPr lang="en-US" sz="1400" dirty="0">
              <a:latin typeface="Times New Roman" pitchFamily="18" charset="0"/>
            </a:endParaRPr>
          </a:p>
        </p:txBody>
      </p:sp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723900"/>
            <a:ext cx="5638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19713"/>
            <a:ext cx="8077200" cy="123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362200" y="1066800"/>
            <a:ext cx="4495800" cy="6858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362200" y="2047875"/>
            <a:ext cx="4495800" cy="6858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3476625" y="3086100"/>
            <a:ext cx="2209800" cy="228600"/>
          </a:xfrm>
          <a:prstGeom prst="rect">
            <a:avLst/>
          </a:prstGeom>
          <a:solidFill>
            <a:schemeClr val="accent1">
              <a:alpha val="4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52450" y="1981200"/>
            <a:ext cx="8801100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  <a:tabLst>
                <a:tab pos="171450" algn="l"/>
              </a:tabLst>
            </a:pPr>
            <a:r>
              <a:rPr lang="en-US" sz="2300" b="1">
                <a:latin typeface="Courier" pitchFamily="49" charset="0"/>
                <a:cs typeface="Times New Roman" pitchFamily="18" charset="0"/>
              </a:rPr>
              <a:t>original values:  00  10  15  20  25  30  35  40</a:t>
            </a:r>
            <a:endParaRPr lang="en-US" sz="2300">
              <a:latin typeface="Courier" pitchFamily="49" charset="0"/>
              <a:cs typeface="Times New Roman" pitchFamily="18" charset="0"/>
            </a:endParaRPr>
          </a:p>
          <a:p>
            <a:pPr algn="ctr" eaLnBrk="0" hangingPunct="0">
              <a:spcBef>
                <a:spcPct val="0"/>
              </a:spcBef>
              <a:buFontTx/>
              <a:buNone/>
              <a:tabLst>
                <a:tab pos="171450" algn="l"/>
              </a:tabLst>
            </a:pPr>
            <a:r>
              <a:rPr lang="en-US" sz="2300" b="1">
                <a:latin typeface="Courier" pitchFamily="49" charset="0"/>
                <a:cs typeface="Times New Roman" pitchFamily="18" charset="0"/>
                <a:sym typeface="Wingdings" pitchFamily="2" charset="2"/>
              </a:rPr>
              <a:t>                 </a:t>
            </a:r>
            <a:endParaRPr lang="en-US" sz="2300">
              <a:latin typeface="Courier" pitchFamily="49" charset="0"/>
              <a:cs typeface="Times New Roman" pitchFamily="18" charset="0"/>
            </a:endParaRPr>
          </a:p>
          <a:p>
            <a:pPr eaLnBrk="0" hangingPunct="0">
              <a:spcBef>
                <a:spcPct val="0"/>
              </a:spcBef>
              <a:buFontTx/>
              <a:buNone/>
              <a:tabLst>
                <a:tab pos="171450" algn="l"/>
              </a:tabLst>
            </a:pPr>
            <a:r>
              <a:rPr lang="en-US" sz="2300" b="1">
                <a:latin typeface="Courier" pitchFamily="49" charset="0"/>
                <a:cs typeface="Times New Roman" pitchFamily="18" charset="0"/>
                <a:sym typeface="Wingdings" pitchFamily="2" charset="2"/>
              </a:rPr>
              <a:t> desired values: 0.0 1.0 1.5 2.0 2.5 3.0 3.5 4.0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4419600" y="3222625"/>
            <a:ext cx="0" cy="3200400"/>
          </a:xfrm>
          <a:prstGeom prst="line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81000" y="2667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b="1">
                <a:solidFill>
                  <a:schemeClr val="tx2"/>
                </a:solidFill>
              </a:rPr>
              <a:t>Standard Informat for Input</a:t>
            </a: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3352800"/>
            <a:ext cx="3048000" cy="282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2800"/>
            <a:ext cx="3429000" cy="273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381000" y="2667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4200" b="1">
                <a:solidFill>
                  <a:schemeClr val="tx2"/>
                </a:solidFill>
              </a:rPr>
              <a:t>Standard Informat for Input</a:t>
            </a:r>
          </a:p>
        </p:txBody>
      </p:sp>
      <p:pic>
        <p:nvPicPr>
          <p:cNvPr id="9217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5715000" cy="217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77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8077200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381000" y="2667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400" b="1">
                <a:solidFill>
                  <a:schemeClr val="tx2"/>
                </a:solidFill>
              </a:rPr>
              <a:t>Standard Informat for Fixed-Width Input</a:t>
            </a:r>
          </a:p>
        </p:txBody>
      </p:sp>
      <p:grpSp>
        <p:nvGrpSpPr>
          <p:cNvPr id="75791" name="Group 15"/>
          <p:cNvGrpSpPr>
            <a:grpSpLocks/>
          </p:cNvGrpSpPr>
          <p:nvPr/>
        </p:nvGrpSpPr>
        <p:grpSpPr bwMode="auto">
          <a:xfrm>
            <a:off x="609600" y="1143000"/>
            <a:ext cx="8153400" cy="3314700"/>
            <a:chOff x="384" y="720"/>
            <a:chExt cx="5136" cy="2088"/>
          </a:xfrm>
        </p:grpSpPr>
        <p:pic>
          <p:nvPicPr>
            <p:cNvPr id="75784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720"/>
              <a:ext cx="5136" cy="1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578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9" y="2134"/>
              <a:ext cx="4278" cy="67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75792" name="Group 16"/>
          <p:cNvGrpSpPr>
            <a:grpSpLocks/>
          </p:cNvGrpSpPr>
          <p:nvPr/>
        </p:nvGrpSpPr>
        <p:grpSpPr bwMode="auto">
          <a:xfrm>
            <a:off x="838200" y="4759325"/>
            <a:ext cx="7696200" cy="1898650"/>
            <a:chOff x="528" y="2998"/>
            <a:chExt cx="4848" cy="1196"/>
          </a:xfrm>
        </p:grpSpPr>
        <p:pic>
          <p:nvPicPr>
            <p:cNvPr id="75788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998"/>
              <a:ext cx="4848" cy="3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75790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" y="3472"/>
              <a:ext cx="2928" cy="7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381000" y="-25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sz="3800" b="1">
                <a:solidFill>
                  <a:schemeClr val="tx2"/>
                </a:solidFill>
              </a:rPr>
              <a:t>Standard Informat for Delimited Input</a:t>
            </a:r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12800"/>
            <a:ext cx="80010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78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978400"/>
            <a:ext cx="8686800" cy="157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2082800" y="1473200"/>
            <a:ext cx="228600" cy="228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5181600" y="736600"/>
            <a:ext cx="3505200" cy="685800"/>
          </a:xfrm>
          <a:prstGeom prst="wedgeRoundRectCallout">
            <a:avLst>
              <a:gd name="adj1" fmla="val -131343"/>
              <a:gd name="adj2" fmla="val 50000"/>
              <a:gd name="adj3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sz="1800"/>
              <a:t>The : argument indicates length is up to 19 characters.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5562600" y="2628900"/>
            <a:ext cx="3124200" cy="685800"/>
          </a:xfrm>
          <a:prstGeom prst="wedgeRoundRectCallout">
            <a:avLst>
              <a:gd name="adj1" fmla="val -153861"/>
              <a:gd name="adj2" fmla="val 103704"/>
              <a:gd name="adj3" fmla="val 1666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en-US" sz="1800"/>
              <a:t>with the LENGTH statement</a:t>
            </a:r>
          </a:p>
        </p:txBody>
      </p:sp>
      <p:pic>
        <p:nvPicPr>
          <p:cNvPr id="778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3619500"/>
            <a:ext cx="6934200" cy="104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457200" y="1187450"/>
            <a:ext cx="44958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5800" b="1">
                <a:solidFill>
                  <a:schemeClr val="bg2"/>
                </a:solidFill>
                <a:latin typeface="Univers Condensed" pitchFamily="34" charset="0"/>
                <a:cs typeface="Times New Roman" pitchFamily="18" charset="0"/>
              </a:rPr>
              <a:t>Character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600">
                <a:solidFill>
                  <a:schemeClr val="hlink"/>
                </a:solidFill>
              </a:rPr>
              <a:t>Begins with $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200">
              <a:latin typeface="Arial Narrow" pitchFamily="34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INFORMAT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400">
                <a:latin typeface="Arial Narrow" pitchFamily="34" charset="0"/>
                <a:cs typeface="Times New Roman" pitchFamily="18" charset="0"/>
              </a:rPr>
              <a:t>+ up to 30 characters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90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FORMAT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/>
              <a:t>+ up to 31 characters</a:t>
            </a:r>
            <a:endParaRPr lang="en-US" sz="1800">
              <a:latin typeface="Arial Narrow" pitchFamily="34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5003800" y="1651000"/>
            <a:ext cx="3810000" cy="273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sz="5800" b="1">
                <a:solidFill>
                  <a:schemeClr val="bg2"/>
                </a:solidFill>
                <a:latin typeface="Univers Condensed" pitchFamily="34" charset="0"/>
              </a:rPr>
              <a:t>Numeric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 Narrow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sz="900">
              <a:latin typeface="Arial Narrow" pitchFamily="34" charset="0"/>
              <a:sym typeface="Wingdings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>
                <a:latin typeface="Arial Narrow" pitchFamily="34" charset="0"/>
                <a:sym typeface="Wingdings" pitchFamily="2" charset="2"/>
              </a:rPr>
              <a:t>INFORMAT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2000">
                <a:latin typeface="Arial Narrow" pitchFamily="34" charset="0"/>
                <a:sym typeface="Wingdings" pitchFamily="2" charset="2"/>
              </a:rPr>
              <a:t>Up to 31 characters</a:t>
            </a:r>
          </a:p>
          <a:p>
            <a:pPr algn="ctr">
              <a:buFontTx/>
              <a:buNone/>
            </a:pPr>
            <a:br>
              <a:rPr lang="en-US" sz="900" b="1">
                <a:sym typeface="Wingdings" pitchFamily="2" charset="2"/>
              </a:rPr>
            </a:br>
            <a:r>
              <a:rPr lang="en-US" sz="2000">
                <a:sym typeface="Wingdings" pitchFamily="2" charset="2"/>
              </a:rPr>
              <a:t>FORMAT</a:t>
            </a:r>
          </a:p>
          <a:p>
            <a:pPr algn="ctr">
              <a:buFontTx/>
              <a:buNone/>
            </a:pPr>
            <a:r>
              <a:rPr lang="en-US" sz="2000">
                <a:sym typeface="Wingdings" pitchFamily="2" charset="2"/>
              </a:rPr>
              <a:t>Up to 32 characters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838200" y="-355600"/>
            <a:ext cx="7924800" cy="175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74551" tIns="457056" rIns="274551" bIns="457056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b="1" dirty="0">
                <a:latin typeface="Univers Condensed" pitchFamily="34" charset="0"/>
                <a:cs typeface="Times New Roman" pitchFamily="18" charset="0"/>
              </a:rPr>
              <a:t>Naming Conventions for </a:t>
            </a:r>
            <a:r>
              <a:rPr lang="en-US" b="1" u="sng" dirty="0">
                <a:latin typeface="Univers Condensed" pitchFamily="34" charset="0"/>
                <a:cs typeface="Times New Roman" pitchFamily="18" charset="0"/>
              </a:rPr>
              <a:t>User-Defined</a:t>
            </a:r>
            <a:r>
              <a:rPr lang="en-US" b="1" dirty="0">
                <a:latin typeface="Univers Condensed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 dirty="0">
                <a:latin typeface="Univers Condensed" pitchFamily="34" charset="0"/>
                <a:cs typeface="Times New Roman" pitchFamily="18" charset="0"/>
              </a:rPr>
              <a:t>Formats (VALUE, PICTURE) and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b="1" dirty="0" err="1">
                <a:latin typeface="Univers Condensed" pitchFamily="34" charset="0"/>
                <a:cs typeface="Times New Roman" pitchFamily="18" charset="0"/>
              </a:rPr>
              <a:t>Informats</a:t>
            </a:r>
            <a:r>
              <a:rPr lang="en-US" b="1" dirty="0">
                <a:latin typeface="Univers Condensed" pitchFamily="34" charset="0"/>
                <a:cs typeface="Times New Roman" pitchFamily="18" charset="0"/>
              </a:rPr>
              <a:t> (INVALUE) in PROC FORMAT</a:t>
            </a:r>
            <a:endParaRPr lang="en-US" sz="500" dirty="0">
              <a:latin typeface="Arial Narrow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990600" y="1352550"/>
            <a:ext cx="7848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600"/>
              <a:t>Use valid SAS names that </a:t>
            </a:r>
            <a:r>
              <a:rPr lang="en-US" sz="2600">
                <a:solidFill>
                  <a:schemeClr val="hlink"/>
                </a:solidFill>
              </a:rPr>
              <a:t>do not end in a number</a:t>
            </a:r>
            <a:r>
              <a:rPr lang="en-US" sz="2600"/>
              <a:t>.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1295400" y="48006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$gender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$gender2F</a:t>
            </a:r>
          </a:p>
        </p:txBody>
      </p:sp>
      <p:sp>
        <p:nvSpPr>
          <p:cNvPr id="85000" name="Line 8"/>
          <p:cNvSpPr>
            <a:spLocks noChangeShapeType="1"/>
          </p:cNvSpPr>
          <p:nvPr/>
        </p:nvSpPr>
        <p:spPr bwMode="auto">
          <a:xfrm>
            <a:off x="647700" y="4733925"/>
            <a:ext cx="8305800" cy="0"/>
          </a:xfrm>
          <a:prstGeom prst="line">
            <a:avLst/>
          </a:prstGeom>
          <a:noFill/>
          <a:ln w="412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2809875" y="4791075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INVALID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$gender2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$2gender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5410200" y="4800600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gender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gender2F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924675" y="4791075"/>
            <a:ext cx="144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400" b="1">
                <a:solidFill>
                  <a:schemeClr val="bg2"/>
                </a:solidFill>
              </a:rPr>
              <a:t>INVALID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gender2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sz="1400"/>
              <a:t>2gender</a:t>
            </a: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657225" y="5695950"/>
            <a:ext cx="8305800" cy="0"/>
          </a:xfrm>
          <a:prstGeom prst="line">
            <a:avLst/>
          </a:prstGeom>
          <a:noFill/>
          <a:ln w="412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762000" y="58674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200">
                <a:solidFill>
                  <a:schemeClr val="bg2"/>
                </a:solidFill>
              </a:rPr>
              <a:t>In SAS code, refer to them with a period following their name, </a:t>
            </a:r>
            <a:r>
              <a:rPr lang="en-US" sz="2200">
                <a:solidFill>
                  <a:schemeClr val="hlink"/>
                </a:solidFill>
              </a:rPr>
              <a:t>BUT</a:t>
            </a:r>
            <a:r>
              <a:rPr lang="en-US" sz="2200">
                <a:solidFill>
                  <a:schemeClr val="bg2"/>
                </a:solidFill>
              </a:rPr>
              <a:t> </a:t>
            </a:r>
            <a:r>
              <a:rPr lang="en-US" sz="2200"/>
              <a:t>do not use the period in PROC FORMAT</a:t>
            </a:r>
            <a:r>
              <a:rPr lang="en-US" sz="220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22860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4000" b="1" dirty="0">
                <a:cs typeface="Arial" charset="0"/>
              </a:rPr>
              <a:t>User-Defined </a:t>
            </a:r>
            <a:r>
              <a:rPr lang="en-US" sz="4000" b="1" dirty="0" err="1">
                <a:cs typeface="Arial" charset="0"/>
              </a:rPr>
              <a:t>Informat</a:t>
            </a:r>
            <a:r>
              <a:rPr lang="en-US" sz="4000" b="1" dirty="0">
                <a:cs typeface="Arial" charset="0"/>
              </a:rPr>
              <a:t> for Input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457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2514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655</Words>
  <Application>Microsoft Office PowerPoint</Application>
  <PresentationFormat>On-screen Show (4:3)</PresentationFormat>
  <Paragraphs>162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2" baseType="lpstr">
      <vt:lpstr>Arial</vt:lpstr>
      <vt:lpstr>Arial Narrow</vt:lpstr>
      <vt:lpstr>Arial Unicode MS</vt:lpstr>
      <vt:lpstr>Calibri</vt:lpstr>
      <vt:lpstr>Courier</vt:lpstr>
      <vt:lpstr>Courier New</vt:lpstr>
      <vt:lpstr>Tahoma</vt:lpstr>
      <vt:lpstr>Times New Roman</vt:lpstr>
      <vt:lpstr>Univers Condensed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are formats and informats useful for SAS date variables?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Meaning of Special Numeric Missing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User-defined formats can be stored in format catalogs and accessed later.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HITCHCOCK, DAVID</cp:lastModifiedBy>
  <cp:revision>128</cp:revision>
  <dcterms:created xsi:type="dcterms:W3CDTF">2012-04-02T12:52:00Z</dcterms:created>
  <dcterms:modified xsi:type="dcterms:W3CDTF">2020-12-11T19:37:47Z</dcterms:modified>
</cp:coreProperties>
</file>