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9"/>
  </p:handoutMasterIdLst>
  <p:sldIdLst>
    <p:sldId id="258" r:id="rId2"/>
    <p:sldId id="299" r:id="rId3"/>
    <p:sldId id="302" r:id="rId4"/>
    <p:sldId id="320" r:id="rId5"/>
    <p:sldId id="321" r:id="rId6"/>
    <p:sldId id="322" r:id="rId7"/>
    <p:sldId id="323" r:id="rId8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bw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29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defTabSz="923186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 defTabSz="923186">
              <a:defRPr sz="1200"/>
            </a:lvl1pPr>
          </a:lstStyle>
          <a:p>
            <a:pPr>
              <a:defRPr/>
            </a:pPr>
            <a:fld id="{2A46908F-522D-4A63-9DFF-C6C322E2ABBE}" type="datetimeFigureOut">
              <a:rPr lang="en-US"/>
              <a:pPr>
                <a:defRPr/>
              </a:pPr>
              <a:t>2/17/2021</a:t>
            </a:fld>
            <a:endParaRPr lang="en-US"/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defTabSz="923186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31263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 defTabSz="923186">
              <a:defRPr sz="1200"/>
            </a:lvl1pPr>
          </a:lstStyle>
          <a:p>
            <a:pPr>
              <a:defRPr/>
            </a:pPr>
            <a:fld id="{E3BFF733-D4BA-42A0-A807-0DD02AACE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7934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/>
              <a:ahLst/>
              <a:cxnLst>
                <a:cxn ang="0">
                  <a:pos x="5154" y="1769"/>
                </a:cxn>
                <a:cxn ang="0">
                  <a:pos x="0" y="2304"/>
                </a:cxn>
                <a:cxn ang="0">
                  <a:pos x="0" y="1252"/>
                </a:cxn>
                <a:cxn ang="0">
                  <a:pos x="5155" y="0"/>
                </a:cxn>
                <a:cxn ang="0">
                  <a:pos x="5155" y="1416"/>
                </a:cxn>
                <a:cxn ang="0">
                  <a:pos x="5154" y="1769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/>
              <a:ahLst/>
              <a:cxnLst>
                <a:cxn ang="0">
                  <a:pos x="5311" y="3209"/>
                </a:cxn>
                <a:cxn ang="0">
                  <a:pos x="0" y="3689"/>
                </a:cxn>
                <a:cxn ang="0">
                  <a:pos x="0" y="9"/>
                </a:cxn>
                <a:cxn ang="0">
                  <a:pos x="5328" y="0"/>
                </a:cxn>
                <a:cxn ang="0">
                  <a:pos x="5311" y="320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</a:endParaRPr>
            </a:p>
          </p:txBody>
        </p:sp>
      </p:grpSp>
      <p:sp>
        <p:nvSpPr>
          <p:cNvPr id="5125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36602EDE-C876-40E0-91F4-7CE12B6A30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02AB75F4-19E9-4748-B45A-5180445AAE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04800"/>
            <a:ext cx="20574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91D1B4D7-840B-4FE4-B912-DACE54C900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C2E620CB-9011-40BD-8535-AAC0B9CE3A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24300"/>
            <a:ext cx="4038600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34C0CC51-A0B1-426A-AA90-8282D0A23A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24300"/>
            <a:ext cx="4038600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24300"/>
            <a:ext cx="4038600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514D56B4-596B-4816-A12A-39055E8FE8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24300"/>
            <a:ext cx="4038600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740BCA09-372D-475F-8C3F-0576DF0F5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DAF40C61-19EB-4A42-A3E1-20E5A741D4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6FDE43D9-C897-47B5-80D4-90941FC878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D484D976-2CFF-4DFA-A9D5-FB07D86556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DF40C61E-A14D-4FA8-86EE-0E2503E5B2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5B5FDE2E-93DA-4DDA-B883-AA1F44AD6C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78135189-F5AB-42E8-81FA-F3FF76C66E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586D60E9-DC22-46C9-AA54-1A02A67459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FFA62D18-B9FA-494A-9F63-ADE8933095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7">
            <a:lum bright="-42000" contrast="-22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4099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/>
              <a:ahLst/>
              <a:cxnLst>
                <a:cxn ang="0">
                  <a:pos x="4800" y="299"/>
                </a:cxn>
                <a:cxn ang="0">
                  <a:pos x="0" y="665"/>
                </a:cxn>
                <a:cxn ang="0">
                  <a:pos x="0" y="0"/>
                </a:cxn>
                <a:cxn ang="0">
                  <a:pos x="4806" y="1"/>
                </a:cxn>
                <a:cxn ang="0">
                  <a:pos x="4800" y="153"/>
                </a:cxn>
                <a:cxn ang="0">
                  <a:pos x="4800" y="299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</a:endParaRPr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/>
              <a:ahLst/>
              <a:cxnLst>
                <a:cxn ang="0">
                  <a:pos x="4560" y="932"/>
                </a:cxn>
                <a:cxn ang="0">
                  <a:pos x="0" y="1199"/>
                </a:cxn>
                <a:cxn ang="0">
                  <a:pos x="0" y="0"/>
                </a:cxn>
                <a:cxn ang="0">
                  <a:pos x="4562" y="0"/>
                </a:cxn>
                <a:cxn ang="0">
                  <a:pos x="4560" y="932"/>
                </a:cxn>
                <a:cxn ang="0">
                  <a:pos x="4560" y="932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</a:endParaRPr>
            </a:p>
          </p:txBody>
        </p:sp>
      </p:grpSp>
      <p:sp>
        <p:nvSpPr>
          <p:cNvPr id="410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048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563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47D5EC1D-3EAA-464C-9178-CFEF1FF3BC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89" r:id="rId14"/>
    <p:sldLayoutId id="2147483690" r:id="rId15"/>
  </p:sldLayoutIdLst>
  <p:transition spd="med">
    <p:fade/>
  </p:transition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32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38200" y="1752600"/>
            <a:ext cx="7010400" cy="2819400"/>
          </a:xfrm>
        </p:spPr>
        <p:txBody>
          <a:bodyPr/>
          <a:lstStyle/>
          <a:p>
            <a:pPr>
              <a:defRPr/>
            </a:pPr>
            <a:r>
              <a:rPr lang="en-US" sz="5400" b="1" dirty="0">
                <a:latin typeface="Arial Unicode MS" pitchFamily="34" charset="-128"/>
              </a:rPr>
              <a:t>Chapter 14: Using Advanced Character Functions</a:t>
            </a:r>
            <a:endParaRPr lang="en-US" sz="6000" b="1" dirty="0">
              <a:latin typeface="Arial Unicode MS" pitchFamily="34" charset="-128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9CC01B-916D-408F-9B0E-6ACEDE9721EC}" type="slidenum">
              <a:rPr lang="en-US">
                <a:solidFill>
                  <a:schemeClr val="tx1"/>
                </a:solidFill>
              </a:rPr>
              <a:pPr>
                <a:defRPr/>
              </a:pPr>
              <a:t>1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18435" name="Rectangle 5"/>
          <p:cNvSpPr>
            <a:spLocks noChangeArrowheads="1"/>
          </p:cNvSpPr>
          <p:nvPr/>
        </p:nvSpPr>
        <p:spPr bwMode="auto">
          <a:xfrm>
            <a:off x="609600" y="838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400">
                <a:solidFill>
                  <a:schemeClr val="tx2"/>
                </a:solidFill>
                <a:latin typeface="Arial Unicode MS" pitchFamily="34" charset="-128"/>
              </a:rPr>
              <a:t>STAT 541</a:t>
            </a:r>
          </a:p>
          <a:p>
            <a:pPr algn="ctr"/>
            <a:endParaRPr lang="en-US" sz="4400">
              <a:solidFill>
                <a:schemeClr val="tx2"/>
              </a:solidFill>
              <a:latin typeface="Arial Unicode MS" pitchFamily="34" charset="-128"/>
            </a:endParaRPr>
          </a:p>
        </p:txBody>
      </p:sp>
      <p:sp>
        <p:nvSpPr>
          <p:cNvPr id="7" name="Footer Placeholder 3"/>
          <p:cNvSpPr txBox="1">
            <a:spLocks/>
          </p:cNvSpPr>
          <p:nvPr/>
        </p:nvSpPr>
        <p:spPr bwMode="auto">
          <a:xfrm>
            <a:off x="457200" y="6248400"/>
            <a:ext cx="762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12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©Spring 2012 Imelda Go, John Grego, Jennifer </a:t>
            </a:r>
            <a:r>
              <a:rPr lang="en-US" sz="12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Lasecki</a:t>
            </a:r>
            <a:r>
              <a:rPr lang="en-US" sz="12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and the University of South Carolina</a:t>
            </a:r>
          </a:p>
        </p:txBody>
      </p:sp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124200" y="6248400"/>
            <a:ext cx="5638800" cy="457200"/>
          </a:xfrm>
        </p:spPr>
        <p:txBody>
          <a:bodyPr/>
          <a:lstStyle/>
          <a:p>
            <a:pPr>
              <a:defRPr/>
            </a:pPr>
            <a:fld id="{69B66D7E-996B-4E5C-8250-BFE290015351}" type="slidenum">
              <a:rPr lang="en-US">
                <a:solidFill>
                  <a:srgbClr val="FFFF00"/>
                </a:solidFill>
              </a:rPr>
              <a:pPr>
                <a:defRPr/>
              </a:pPr>
              <a:t>2</a:t>
            </a:fld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62000"/>
            <a:ext cx="8153400" cy="5486400"/>
          </a:xfrm>
        </p:spPr>
        <p:txBody>
          <a:bodyPr/>
          <a:lstStyle/>
          <a:p>
            <a:pPr marL="609600" indent="-609600" algn="ctr">
              <a:buFontTx/>
              <a:buNone/>
              <a:defRPr/>
            </a:pPr>
            <a:r>
              <a:rPr lang="en-US" sz="3600" b="1" dirty="0">
                <a:solidFill>
                  <a:srgbClr val="FFFFFF"/>
                </a:solidFill>
                <a:latin typeface="Arial Unicode MS" pitchFamily="34" charset="-128"/>
              </a:rPr>
              <a:t>The LAG Function</a:t>
            </a:r>
            <a:endParaRPr lang="en-US" b="1" dirty="0">
              <a:solidFill>
                <a:srgbClr val="FFFFFF"/>
              </a:solidFill>
              <a:latin typeface="Arial Unicode MS" pitchFamily="34" charset="-128"/>
            </a:endParaRPr>
          </a:p>
          <a:p>
            <a:pPr marL="609600" indent="-609600">
              <a:defRPr/>
            </a:pPr>
            <a:endParaRPr lang="en-US" sz="600" dirty="0">
              <a:solidFill>
                <a:schemeClr val="hlink"/>
              </a:solidFill>
              <a:latin typeface="Arial Unicode MS" pitchFamily="34" charset="-128"/>
            </a:endParaRPr>
          </a:p>
          <a:p>
            <a:pPr marL="609600" indent="-609600">
              <a:defRPr/>
            </a:pPr>
            <a:r>
              <a:rPr lang="en-US" sz="2400" dirty="0">
                <a:latin typeface="Arial Unicode MS" pitchFamily="34" charset="-128"/>
              </a:rPr>
              <a:t>The LAG function retrieves a value of the specified variable from a previous observation.</a:t>
            </a:r>
          </a:p>
          <a:p>
            <a:pPr marL="609600" indent="-609600">
              <a:defRPr/>
            </a:pPr>
            <a:r>
              <a:rPr lang="en-US" sz="2400" dirty="0">
                <a:latin typeface="Arial Unicode MS" pitchFamily="34" charset="-128"/>
              </a:rPr>
              <a:t>LAG2 will retrieve the value from two observations ago, etc.</a:t>
            </a:r>
          </a:p>
          <a:p>
            <a:pPr marL="609600" indent="-609600">
              <a:defRPr/>
            </a:pPr>
            <a:r>
              <a:rPr lang="en-US" sz="2400" dirty="0">
                <a:latin typeface="Arial Unicode MS" pitchFamily="34" charset="-128"/>
              </a:rPr>
              <a:t>This can be useful for calculating moving averages for variables measured over time (see example).</a:t>
            </a:r>
          </a:p>
        </p:txBody>
      </p:sp>
    </p:spTree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 txBox="1">
            <a:spLocks noGrp="1"/>
          </p:cNvSpPr>
          <p:nvPr/>
        </p:nvSpPr>
        <p:spPr bwMode="auto">
          <a:xfrm>
            <a:off x="3124200" y="6248400"/>
            <a:ext cx="5638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50CEC5FC-7379-495B-9271-BCEC32E0E9E4}" type="slidenum">
              <a:rPr lang="en-US" sz="1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3</a:t>
            </a:fld>
            <a:endParaRPr lang="en-US" sz="12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762000"/>
            <a:ext cx="8153400" cy="5486400"/>
          </a:xfrm>
        </p:spPr>
        <p:txBody>
          <a:bodyPr/>
          <a:lstStyle/>
          <a:p>
            <a:pPr marL="609600" indent="-609600" algn="ctr">
              <a:buFontTx/>
              <a:buNone/>
              <a:defRPr/>
            </a:pPr>
            <a:r>
              <a:rPr lang="en-US" sz="3600" b="1" dirty="0">
                <a:solidFill>
                  <a:srgbClr val="FFFFFF"/>
                </a:solidFill>
                <a:latin typeface="Arial Unicode MS" pitchFamily="34" charset="-128"/>
              </a:rPr>
              <a:t>COUNT and related functions</a:t>
            </a:r>
            <a:endParaRPr lang="en-US" b="1" dirty="0">
              <a:solidFill>
                <a:srgbClr val="FFFFFF"/>
              </a:solidFill>
              <a:latin typeface="Arial Unicode MS" pitchFamily="34" charset="-128"/>
            </a:endParaRPr>
          </a:p>
          <a:p>
            <a:pPr marL="609600" indent="-609600">
              <a:defRPr/>
            </a:pPr>
            <a:endParaRPr lang="en-US" sz="600" dirty="0">
              <a:solidFill>
                <a:schemeClr val="hlink"/>
              </a:solidFill>
              <a:latin typeface="Arial Unicode MS" pitchFamily="34" charset="-128"/>
            </a:endParaRPr>
          </a:p>
          <a:p>
            <a:pPr marL="609600" indent="-609600">
              <a:defRPr/>
            </a:pPr>
            <a:r>
              <a:rPr lang="en-US" sz="2400" dirty="0">
                <a:latin typeface="Arial Unicode MS" pitchFamily="34" charset="-128"/>
              </a:rPr>
              <a:t>The COUNT function works on character variables.  It counts the number of times a specified substring appears in a character string.</a:t>
            </a:r>
          </a:p>
          <a:p>
            <a:pPr marL="609600" indent="-609600">
              <a:defRPr/>
            </a:pPr>
            <a:r>
              <a:rPr lang="en-US" sz="2400" dirty="0">
                <a:latin typeface="Arial Unicode MS" pitchFamily="34" charset="-128"/>
              </a:rPr>
              <a:t>Similar functions:  COUNTW counts the number of words in a character string.</a:t>
            </a:r>
          </a:p>
          <a:p>
            <a:pPr marL="609600" indent="-609600">
              <a:defRPr/>
            </a:pPr>
            <a:r>
              <a:rPr lang="en-US" sz="2400" dirty="0">
                <a:latin typeface="Arial Unicode MS" pitchFamily="34" charset="-128"/>
              </a:rPr>
              <a:t>COUNTC counts the number of times any character from a specified list appears within a character string.</a:t>
            </a:r>
          </a:p>
          <a:p>
            <a:pPr marL="609600" indent="-609600">
              <a:defRPr/>
            </a:pPr>
            <a:r>
              <a:rPr lang="en-US" sz="2400" dirty="0">
                <a:latin typeface="Arial Unicode MS" pitchFamily="34" charset="-128"/>
              </a:rPr>
              <a:t>If the modifier 'v' is included as an extra argument, then COUNTC returns the number of characters in the string that are NOT in the specified list.</a:t>
            </a:r>
          </a:p>
          <a:p>
            <a:pPr marL="609600" indent="-609600">
              <a:defRPr/>
            </a:pPr>
            <a:r>
              <a:rPr lang="en-US" sz="2400" dirty="0">
                <a:latin typeface="Arial Unicode MS" pitchFamily="34" charset="-128"/>
              </a:rPr>
              <a:t>The modifier '</a:t>
            </a:r>
            <a:r>
              <a:rPr lang="en-US" sz="2400" dirty="0" err="1">
                <a:latin typeface="Arial Unicode MS" pitchFamily="34" charset="-128"/>
              </a:rPr>
              <a:t>i</a:t>
            </a:r>
            <a:r>
              <a:rPr lang="en-US" sz="2400" dirty="0">
                <a:latin typeface="Arial Unicode MS" pitchFamily="34" charset="-128"/>
              </a:rPr>
              <a:t>' tells SAS to ignore case and treat uppercase and lowercase the same.</a:t>
            </a:r>
          </a:p>
        </p:txBody>
      </p:sp>
    </p:spTree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 txBox="1">
            <a:spLocks noGrp="1"/>
          </p:cNvSpPr>
          <p:nvPr/>
        </p:nvSpPr>
        <p:spPr bwMode="auto">
          <a:xfrm>
            <a:off x="3124200" y="6248400"/>
            <a:ext cx="5638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50CEC5FC-7379-495B-9271-BCEC32E0E9E4}" type="slidenum">
              <a:rPr lang="en-US" sz="1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4</a:t>
            </a:fld>
            <a:endParaRPr lang="en-US" sz="12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762000"/>
            <a:ext cx="8153400" cy="5486400"/>
          </a:xfrm>
        </p:spPr>
        <p:txBody>
          <a:bodyPr/>
          <a:lstStyle/>
          <a:p>
            <a:pPr marL="609600" indent="-609600" algn="ctr">
              <a:buFontTx/>
              <a:buNone/>
              <a:defRPr/>
            </a:pPr>
            <a:r>
              <a:rPr lang="en-US" sz="3600" b="1" dirty="0">
                <a:solidFill>
                  <a:srgbClr val="FFFFFF"/>
                </a:solidFill>
                <a:latin typeface="Arial Unicode MS" pitchFamily="34" charset="-128"/>
              </a:rPr>
              <a:t>LENGTHN and LENGTHC functions</a:t>
            </a:r>
            <a:endParaRPr lang="en-US" b="1" i="1" dirty="0">
              <a:solidFill>
                <a:srgbClr val="FFFFFF"/>
              </a:solidFill>
              <a:latin typeface="Arial Unicode MS" pitchFamily="34" charset="-128"/>
            </a:endParaRPr>
          </a:p>
          <a:p>
            <a:pPr marL="609600" indent="-609600">
              <a:defRPr/>
            </a:pPr>
            <a:endParaRPr lang="en-US" sz="600" dirty="0">
              <a:solidFill>
                <a:schemeClr val="hlink"/>
              </a:solidFill>
              <a:latin typeface="Arial Unicode MS" pitchFamily="34" charset="-128"/>
            </a:endParaRPr>
          </a:p>
          <a:p>
            <a:pPr marL="609600" indent="-609600">
              <a:defRPr/>
            </a:pPr>
            <a:r>
              <a:rPr lang="en-US" sz="2800" dirty="0">
                <a:latin typeface="Arial Unicode MS" pitchFamily="34" charset="-128"/>
              </a:rPr>
              <a:t>The LENGTHN function returns the number of characters in a character string (not counting trailing blanks).</a:t>
            </a:r>
          </a:p>
          <a:p>
            <a:pPr marL="609600" indent="-609600">
              <a:defRPr/>
            </a:pPr>
            <a:r>
              <a:rPr lang="en-US" sz="2800" dirty="0">
                <a:latin typeface="Arial Unicode MS" pitchFamily="34" charset="-128"/>
              </a:rPr>
              <a:t>If the character string is blank, LENGTHN returns 0.</a:t>
            </a:r>
          </a:p>
          <a:p>
            <a:pPr marL="609600" indent="-609600">
              <a:defRPr/>
            </a:pPr>
            <a:r>
              <a:rPr lang="en-US" sz="2800" dirty="0">
                <a:latin typeface="Arial Unicode MS" pitchFamily="34" charset="-128"/>
              </a:rPr>
              <a:t>LENGTHC is similar, but includes trailing blanks if they occur.</a:t>
            </a:r>
          </a:p>
        </p:txBody>
      </p:sp>
    </p:spTree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 txBox="1">
            <a:spLocks noGrp="1"/>
          </p:cNvSpPr>
          <p:nvPr/>
        </p:nvSpPr>
        <p:spPr bwMode="auto">
          <a:xfrm>
            <a:off x="3124200" y="6248400"/>
            <a:ext cx="5638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50CEC5FC-7379-495B-9271-BCEC32E0E9E4}" type="slidenum">
              <a:rPr lang="en-US" sz="1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5</a:t>
            </a:fld>
            <a:endParaRPr lang="en-US" sz="12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762000"/>
            <a:ext cx="8153400" cy="5486400"/>
          </a:xfrm>
        </p:spPr>
        <p:txBody>
          <a:bodyPr/>
          <a:lstStyle/>
          <a:p>
            <a:pPr marL="609600" indent="-609600" algn="ctr">
              <a:buFontTx/>
              <a:buNone/>
              <a:defRPr/>
            </a:pPr>
            <a:r>
              <a:rPr lang="en-US" sz="3600" b="1" dirty="0">
                <a:solidFill>
                  <a:srgbClr val="FFFFFF"/>
                </a:solidFill>
                <a:latin typeface="Arial Unicode MS" pitchFamily="34" charset="-128"/>
              </a:rPr>
              <a:t>FIND and Related Functions</a:t>
            </a:r>
            <a:endParaRPr lang="en-US" b="1" i="1" dirty="0">
              <a:solidFill>
                <a:srgbClr val="FFFFFF"/>
              </a:solidFill>
              <a:latin typeface="Arial Unicode MS" pitchFamily="34" charset="-128"/>
            </a:endParaRPr>
          </a:p>
          <a:p>
            <a:pPr marL="609600" indent="-609600">
              <a:defRPr/>
            </a:pPr>
            <a:endParaRPr lang="en-US" sz="600" dirty="0">
              <a:solidFill>
                <a:schemeClr val="hlink"/>
              </a:solidFill>
              <a:latin typeface="Arial Unicode MS" pitchFamily="34" charset="-128"/>
            </a:endParaRPr>
          </a:p>
          <a:p>
            <a:pPr marL="609600" indent="-609600">
              <a:defRPr/>
            </a:pPr>
            <a:r>
              <a:rPr lang="en-US" sz="2400" dirty="0">
                <a:latin typeface="Arial Unicode MS" pitchFamily="34" charset="-128"/>
              </a:rPr>
              <a:t>The FIND function returns the starting position of a specified substring within a character string.</a:t>
            </a:r>
          </a:p>
          <a:p>
            <a:pPr marL="609600" indent="-609600">
              <a:defRPr/>
            </a:pPr>
            <a:r>
              <a:rPr lang="en-US" sz="2400" dirty="0">
                <a:latin typeface="Arial Unicode MS" pitchFamily="34" charset="-128"/>
              </a:rPr>
              <a:t>It is useful, along with the SUBSTR function, to locate and extract a portion of a string.</a:t>
            </a:r>
          </a:p>
          <a:p>
            <a:pPr marL="609600" indent="-609600">
              <a:defRPr/>
            </a:pPr>
            <a:r>
              <a:rPr lang="en-US" sz="2400" dirty="0">
                <a:latin typeface="Arial Unicode MS" pitchFamily="34" charset="-128"/>
              </a:rPr>
              <a:t>FINDC is similar, but will return the starting position of any character (from a specified list of characters) within the string.</a:t>
            </a:r>
          </a:p>
          <a:p>
            <a:pPr marL="609600" indent="-609600">
              <a:defRPr/>
            </a:pPr>
            <a:r>
              <a:rPr lang="en-US" sz="2400" dirty="0">
                <a:latin typeface="Arial Unicode MS" pitchFamily="34" charset="-128"/>
              </a:rPr>
              <a:t>FINDW will return the starting position of a specified word in a string.</a:t>
            </a:r>
          </a:p>
          <a:p>
            <a:pPr marL="609600" indent="-609600">
              <a:defRPr/>
            </a:pPr>
            <a:r>
              <a:rPr lang="en-US" sz="2400" dirty="0">
                <a:latin typeface="Arial Unicode MS" pitchFamily="34" charset="-128"/>
              </a:rPr>
              <a:t>With the 'e' modifier, it will return which word in the string that the specified word is.</a:t>
            </a:r>
          </a:p>
          <a:p>
            <a:pPr marL="1009650" lvl="1" indent="-609600">
              <a:defRPr/>
            </a:pPr>
            <a:endParaRPr lang="en-US" sz="2400" dirty="0">
              <a:latin typeface="Arial Unicode MS" pitchFamily="34" charset="-128"/>
            </a:endParaRPr>
          </a:p>
        </p:txBody>
      </p:sp>
    </p:spTree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E3FA37-29D4-490D-93FA-AD4A8E93CD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04800"/>
            <a:ext cx="8153400" cy="914400"/>
          </a:xfrm>
        </p:spPr>
        <p:txBody>
          <a:bodyPr/>
          <a:lstStyle/>
          <a:p>
            <a:r>
              <a:rPr lang="en-US" sz="3600" dirty="0"/>
              <a:t>Pattern Matching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F973D0-08E2-4342-A88E-659B9731EF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219200"/>
            <a:ext cx="8153400" cy="4876800"/>
          </a:xfrm>
        </p:spPr>
        <p:txBody>
          <a:bodyPr/>
          <a:lstStyle/>
          <a:p>
            <a:r>
              <a:rPr lang="en-US" sz="2800" dirty="0"/>
              <a:t>Perl regular expressions allow you to process patterns in character strings and look for matches to specified patterns.</a:t>
            </a:r>
          </a:p>
          <a:p>
            <a:r>
              <a:rPr lang="en-US" sz="2800" dirty="0"/>
              <a:t>These regular expressions use </a:t>
            </a:r>
            <a:r>
              <a:rPr lang="en-US" sz="2800" i="1" dirty="0"/>
              <a:t>metacharacters</a:t>
            </a:r>
            <a:r>
              <a:rPr lang="en-US" sz="2800" dirty="0"/>
              <a:t>, which are characters that have meanings can be represent text characters.</a:t>
            </a:r>
          </a:p>
          <a:p>
            <a:r>
              <a:rPr lang="en-US" sz="2800" dirty="0"/>
              <a:t>For example, \d represents a digit (0-9) and \D represents a non-digit character.</a:t>
            </a:r>
          </a:p>
          <a:p>
            <a:r>
              <a:rPr lang="en-US" sz="2800" dirty="0"/>
              <a:t>The start and end of a regular expression is delimited by /.</a:t>
            </a:r>
          </a:p>
          <a:p>
            <a:r>
              <a:rPr lang="en-US" sz="2800" dirty="0"/>
              <a:t>Groups of characters are represented by (  ).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F0C3AD-5F1D-4E56-9283-8134DD365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82D0D48-4E1A-49B6-83C5-F1069AE01C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F40C61-19EB-4A42-A3E1-20E5A741D49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843913"/>
      </p:ext>
    </p:extLst>
  </p:cSld>
  <p:clrMapOvr>
    <a:masterClrMapping/>
  </p:clrMapOvr>
  <p:transition spd="med"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E3FA37-29D4-490D-93FA-AD4A8E93CD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04800"/>
            <a:ext cx="8153400" cy="914400"/>
          </a:xfrm>
        </p:spPr>
        <p:txBody>
          <a:bodyPr/>
          <a:lstStyle/>
          <a:p>
            <a:r>
              <a:rPr lang="en-US" sz="3600" dirty="0"/>
              <a:t>Pattern Functions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F973D0-08E2-4342-A88E-659B9731EF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143000"/>
            <a:ext cx="8153400" cy="5257800"/>
          </a:xfrm>
        </p:spPr>
        <p:txBody>
          <a:bodyPr/>
          <a:lstStyle/>
          <a:p>
            <a:r>
              <a:rPr lang="en-US" sz="2400" dirty="0"/>
              <a:t>PRXMATCH searches for a pattern match and returns the position where a pattern is found.</a:t>
            </a:r>
          </a:p>
          <a:p>
            <a:r>
              <a:rPr lang="en-US" sz="2400" dirty="0"/>
              <a:t>If the pattern is not found is a data record, it returns a 0.</a:t>
            </a:r>
          </a:p>
          <a:p>
            <a:r>
              <a:rPr lang="en-US" sz="2400" dirty="0"/>
              <a:t>PRXPARSE returns a pattern identifier number that can be used in other functions.</a:t>
            </a:r>
          </a:p>
          <a:p>
            <a:r>
              <a:rPr lang="en-US" sz="2400" dirty="0"/>
              <a:t>PRXCHANGE is used to substitute text when a specified pattern is found.</a:t>
            </a:r>
          </a:p>
          <a:p>
            <a:r>
              <a:rPr lang="en-US" sz="2400" dirty="0"/>
              <a:t>Its three arguments are: the Perl expression specifying the pattern; the number of times to replace it (-1 will replace all such patterns until the end of the source); and the source (a constant, a column, or an expression) that will be searched.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F0C3AD-5F1D-4E56-9283-8134DD365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82D0D48-4E1A-49B6-83C5-F1069AE01C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F40C61-19EB-4A42-A3E1-20E5A741D49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834925"/>
      </p:ext>
    </p:extLst>
  </p:cSld>
  <p:clrMapOvr>
    <a:masterClrMapping/>
  </p:clrMapOvr>
  <p:transition spd="med">
    <p:dissolve/>
  </p:transition>
</p:sld>
</file>

<file path=ppt/theme/theme1.xml><?xml version="1.0" encoding="utf-8"?>
<a:theme xmlns:a="http://schemas.openxmlformats.org/drawingml/2006/main" name="Slit">
  <a:themeElements>
    <a:clrScheme name="Slit 6">
      <a:dk1>
        <a:srgbClr val="0000AC"/>
      </a:dk1>
      <a:lt1>
        <a:srgbClr val="FFFFFF"/>
      </a:lt1>
      <a:dk2>
        <a:srgbClr val="000086"/>
      </a:dk2>
      <a:lt2>
        <a:srgbClr val="CCFFFF"/>
      </a:lt2>
      <a:accent1>
        <a:srgbClr val="0099FF"/>
      </a:accent1>
      <a:accent2>
        <a:srgbClr val="00B000"/>
      </a:accent2>
      <a:accent3>
        <a:srgbClr val="AAAAC3"/>
      </a:accent3>
      <a:accent4>
        <a:srgbClr val="DADADA"/>
      </a:accent4>
      <a:accent5>
        <a:srgbClr val="AACAFF"/>
      </a:accent5>
      <a:accent6>
        <a:srgbClr val="009F00"/>
      </a:accent6>
      <a:hlink>
        <a:srgbClr val="FFE701"/>
      </a:hlink>
      <a:folHlink>
        <a:srgbClr val="FF9900"/>
      </a:folHlink>
    </a:clrScheme>
    <a:fontScheme name="Sli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lit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t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4709</TotalTime>
  <Words>521</Words>
  <Application>Microsoft Office PowerPoint</Application>
  <PresentationFormat>On-screen Show (4:3)</PresentationFormat>
  <Paragraphs>46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Arial Unicode MS</vt:lpstr>
      <vt:lpstr>Tahoma</vt:lpstr>
      <vt:lpstr>Wingdings</vt:lpstr>
      <vt:lpstr>Slit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Pattern Matching</vt:lpstr>
      <vt:lpstr>Pattern Functions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Today</dc:title>
  <dc:creator>Hitchcock David B.</dc:creator>
  <cp:lastModifiedBy>HITCHCOCK, DAVID</cp:lastModifiedBy>
  <cp:revision>220</cp:revision>
  <cp:lastPrinted>2012-04-19T12:49:19Z</cp:lastPrinted>
  <dcterms:created xsi:type="dcterms:W3CDTF">2012-04-19T14:29:42Z</dcterms:created>
  <dcterms:modified xsi:type="dcterms:W3CDTF">2021-02-17T18:35:28Z</dcterms:modified>
</cp:coreProperties>
</file>