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handoutMasterIdLst>
    <p:handoutMasterId r:id="rId36"/>
  </p:handoutMasterIdLst>
  <p:sldIdLst>
    <p:sldId id="258" r:id="rId2"/>
    <p:sldId id="299" r:id="rId3"/>
    <p:sldId id="309" r:id="rId4"/>
    <p:sldId id="310" r:id="rId5"/>
    <p:sldId id="311" r:id="rId6"/>
    <p:sldId id="312" r:id="rId7"/>
    <p:sldId id="313" r:id="rId8"/>
    <p:sldId id="314" r:id="rId9"/>
    <p:sldId id="315" r:id="rId10"/>
    <p:sldId id="316" r:id="rId11"/>
    <p:sldId id="317" r:id="rId12"/>
    <p:sldId id="318" r:id="rId13"/>
    <p:sldId id="319" r:id="rId14"/>
    <p:sldId id="320" r:id="rId15"/>
    <p:sldId id="321" r:id="rId16"/>
    <p:sldId id="322" r:id="rId17"/>
    <p:sldId id="323" r:id="rId18"/>
    <p:sldId id="324" r:id="rId19"/>
    <p:sldId id="325" r:id="rId20"/>
    <p:sldId id="326" r:id="rId21"/>
    <p:sldId id="327" r:id="rId22"/>
    <p:sldId id="328" r:id="rId23"/>
    <p:sldId id="329" r:id="rId24"/>
    <p:sldId id="330" r:id="rId25"/>
    <p:sldId id="331" r:id="rId26"/>
    <p:sldId id="332" r:id="rId27"/>
    <p:sldId id="333" r:id="rId28"/>
    <p:sldId id="334" r:id="rId29"/>
    <p:sldId id="335" r:id="rId30"/>
    <p:sldId id="336" r:id="rId31"/>
    <p:sldId id="337" r:id="rId32"/>
    <p:sldId id="338" r:id="rId33"/>
    <p:sldId id="339" r:id="rId34"/>
    <p:sldId id="340" r:id="rId35"/>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408"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1"/>
            <a:ext cx="2972098" cy="464205"/>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defTabSz="923186">
              <a:defRPr sz="1200"/>
            </a:lvl1pPr>
          </a:lstStyle>
          <a:p>
            <a:endParaRPr lang="en-US"/>
          </a:p>
        </p:txBody>
      </p:sp>
      <p:sp>
        <p:nvSpPr>
          <p:cNvPr id="46083" name="Rectangle 3"/>
          <p:cNvSpPr>
            <a:spLocks noGrp="1" noChangeArrowheads="1"/>
          </p:cNvSpPr>
          <p:nvPr>
            <p:ph type="dt" sz="quarter" idx="1"/>
          </p:nvPr>
        </p:nvSpPr>
        <p:spPr bwMode="auto">
          <a:xfrm>
            <a:off x="3884414" y="1"/>
            <a:ext cx="2972098" cy="464205"/>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lgn="r" defTabSz="923186">
              <a:defRPr sz="1200"/>
            </a:lvl1pPr>
          </a:lstStyle>
          <a:p>
            <a:fld id="{574F5078-43DE-414F-B780-CDB9C3662E0F}" type="datetimeFigureOut">
              <a:rPr lang="en-US"/>
              <a:pPr/>
              <a:t>4/8/2016</a:t>
            </a:fld>
            <a:endParaRPr lang="en-US"/>
          </a:p>
        </p:txBody>
      </p:sp>
      <p:sp>
        <p:nvSpPr>
          <p:cNvPr id="46084" name="Rectangle 4"/>
          <p:cNvSpPr>
            <a:spLocks noGrp="1" noChangeArrowheads="1"/>
          </p:cNvSpPr>
          <p:nvPr>
            <p:ph type="ftr" sz="quarter" idx="2"/>
          </p:nvPr>
        </p:nvSpPr>
        <p:spPr bwMode="auto">
          <a:xfrm>
            <a:off x="0" y="8830659"/>
            <a:ext cx="2972098" cy="464205"/>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defTabSz="923186">
              <a:defRPr sz="1200"/>
            </a:lvl1pPr>
          </a:lstStyle>
          <a:p>
            <a:endParaRPr lang="en-US"/>
          </a:p>
        </p:txBody>
      </p:sp>
      <p:sp>
        <p:nvSpPr>
          <p:cNvPr id="46085" name="Rectangle 5"/>
          <p:cNvSpPr>
            <a:spLocks noGrp="1" noChangeArrowheads="1"/>
          </p:cNvSpPr>
          <p:nvPr>
            <p:ph type="sldNum" sz="quarter" idx="3"/>
          </p:nvPr>
        </p:nvSpPr>
        <p:spPr bwMode="auto">
          <a:xfrm>
            <a:off x="3884414" y="8830659"/>
            <a:ext cx="2972098" cy="464205"/>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lgn="r" defTabSz="923186">
              <a:defRPr sz="1200"/>
            </a:lvl1pPr>
          </a:lstStyle>
          <a:p>
            <a:fld id="{B05B7024-CA1A-4173-8466-3DCF76E49049}" type="slidenum">
              <a:rPr lang="en-US"/>
              <a:pPr/>
              <a:t>‹#›</a:t>
            </a:fld>
            <a:endParaRPr lang="en-US"/>
          </a:p>
        </p:txBody>
      </p:sp>
    </p:spTree>
    <p:extLst>
      <p:ext uri="{BB962C8B-B14F-4D97-AF65-F5344CB8AC3E}">
        <p14:creationId xmlns:p14="http://schemas.microsoft.com/office/powerpoint/2010/main" val="42821509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grpSp>
      <p:sp>
        <p:nvSpPr>
          <p:cNvPr id="5125"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29"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6"/>
          <p:cNvSpPr>
            <a:spLocks noGrp="1" noChangeArrowheads="1"/>
          </p:cNvSpPr>
          <p:nvPr>
            <p:ph type="dt" sz="quarter"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7"/>
          <p:cNvSpPr>
            <a:spLocks noGrp="1" noChangeArrowheads="1"/>
          </p:cNvSpPr>
          <p:nvPr>
            <p:ph type="ftr" sz="quarter" idx="11"/>
          </p:nvPr>
        </p:nvSpPr>
        <p:spPr>
          <a:xfrm>
            <a:off x="3124200" y="6248400"/>
            <a:ext cx="2895600" cy="457200"/>
          </a:xfrm>
        </p:spPr>
        <p:txBody>
          <a:bodyPr/>
          <a:lstStyle>
            <a:lvl1pPr algn="ctr" fontAlgn="auto">
              <a:spcBef>
                <a:spcPts val="0"/>
              </a:spcBef>
              <a:spcAft>
                <a:spcPts val="0"/>
              </a:spcAft>
              <a:defRPr>
                <a:solidFill>
                  <a:srgbClr val="FFFFFF"/>
                </a:solidFill>
              </a:defRPr>
            </a:lvl1pPr>
          </a:lstStyle>
          <a:p>
            <a:pPr>
              <a:defRPr/>
            </a:pPr>
            <a:endParaRPr lang="en-US"/>
          </a:p>
        </p:txBody>
      </p:sp>
      <p:sp>
        <p:nvSpPr>
          <p:cNvPr id="9" name="Rectangle 8"/>
          <p:cNvSpPr>
            <a:spLocks noGrp="1" noChangeArrowheads="1"/>
          </p:cNvSpPr>
          <p:nvPr>
            <p:ph type="sldNum" sz="quarter" idx="12"/>
          </p:nvPr>
        </p:nvSpPr>
        <p:spPr/>
        <p:txBody>
          <a:bodyPr/>
          <a:lstStyle>
            <a:lvl1pPr fontAlgn="auto">
              <a:spcBef>
                <a:spcPts val="0"/>
              </a:spcBef>
              <a:spcAft>
                <a:spcPts val="0"/>
              </a:spcAft>
              <a:defRPr/>
            </a:lvl1pPr>
          </a:lstStyle>
          <a:p>
            <a:pPr>
              <a:defRPr/>
            </a:pPr>
            <a:fld id="{0965727E-B0AA-4888-9956-2577C8998FEA}" type="slidenum">
              <a:rPr lang="en-US"/>
              <a:pPr>
                <a:defRPr/>
              </a:pPr>
              <a:t>‹#›</a:t>
            </a:fld>
            <a:endParaRPr lang="en-US"/>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B042DEF8-5C40-4807-AD76-6C50DA7D23FC}" type="slidenum">
              <a:rPr lang="en-US"/>
              <a:pPr>
                <a:defRPr/>
              </a:pPr>
              <a:t>‹#›</a:t>
            </a:fld>
            <a:endParaRPr lang="en-US"/>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C16FAC18-A87B-4B30-861B-66BC839CD8FB}" type="slidenum">
              <a:rPr lang="en-US"/>
              <a:pPr>
                <a:defRPr/>
              </a:pPr>
              <a:t>‹#›</a:t>
            </a:fld>
            <a:endParaRPr lang="en-US"/>
          </a:p>
        </p:txBody>
      </p:sp>
    </p:spTree>
  </p:cSld>
  <p:clrMapOvr>
    <a:masterClrMapping/>
  </p:clrMapOvr>
  <p:transition spd="med">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94870BAF-745D-482A-8AF9-8697AA4146D9}" type="slidenum">
              <a:rPr lang="en-US"/>
              <a:pPr>
                <a:defRPr/>
              </a:pPr>
              <a:t>‹#›</a:t>
            </a:fld>
            <a:endParaRPr lang="en-US"/>
          </a:p>
        </p:txBody>
      </p:sp>
    </p:spTree>
  </p:cSld>
  <p:clrMapOvr>
    <a:masterClrMapping/>
  </p:clrMapOvr>
  <p:transition spd="med">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7"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BDD1B8D7-8BB3-4D46-B894-C5CC6B943508}" type="slidenum">
              <a:rPr lang="en-US"/>
              <a:pPr>
                <a:defRPr/>
              </a:pPr>
              <a:t>‹#›</a:t>
            </a:fld>
            <a:endParaRPr lang="en-US"/>
          </a:p>
        </p:txBody>
      </p:sp>
    </p:spTree>
  </p:cSld>
  <p:clrMapOvr>
    <a:masterClrMapping/>
  </p:clrMapOvr>
  <p:transition spd="med">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304800"/>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6C332F21-2581-4DA4-AAF8-11E4ECB37C60}" type="slidenum">
              <a:rPr lang="en-US"/>
              <a:pPr>
                <a:defRPr/>
              </a:pPr>
              <a:t>‹#›</a:t>
            </a:fld>
            <a:endParaRPr lang="en-US"/>
          </a:p>
        </p:txBody>
      </p:sp>
    </p:spTree>
  </p:cSld>
  <p:clrMapOvr>
    <a:masterClrMapping/>
  </p:clrMapOvr>
  <p:transition spd="med">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7"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DCB93ED7-E26E-4B36-A41F-118A921E5AC5}" type="slidenum">
              <a:rPr lang="en-US"/>
              <a:pPr>
                <a:defRPr/>
              </a:pPr>
              <a:t>‹#›</a:t>
            </a:fld>
            <a:endParaRPr lang="en-US"/>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44DDE1BD-5365-439F-B1F4-39B4EEEF61D9}" type="slidenum">
              <a:rPr lang="en-US"/>
              <a:pPr>
                <a:defRPr/>
              </a:pPr>
              <a:t>‹#›</a:t>
            </a:fld>
            <a:endParaRPr lang="en-US"/>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11E10FB5-3B58-4BC7-893D-6C5D8A9F3BBB}" type="slidenum">
              <a:rPr lang="en-US"/>
              <a:pPr>
                <a:defRPr/>
              </a:pPr>
              <a:t>‹#›</a:t>
            </a:fld>
            <a:endParaRPr lang="en-US"/>
          </a:p>
        </p:txBody>
      </p:sp>
    </p:spTree>
  </p:cSld>
  <p:clrMapOvr>
    <a:masterClrMapping/>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D83D2553-B793-481C-B10F-A15CBA846A6A}" type="slidenum">
              <a:rPr lang="en-US"/>
              <a:pPr>
                <a:defRPr/>
              </a:pPr>
              <a:t>‹#›</a:t>
            </a:fld>
            <a:endParaRPr lang="en-US"/>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2B8E01E0-06E7-4936-B770-6D5FD67AA2D9}" type="slidenum">
              <a:rPr lang="en-US"/>
              <a:pPr>
                <a:defRPr/>
              </a:pPr>
              <a:t>‹#›</a:t>
            </a:fld>
            <a:endParaRPr lang="en-US"/>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4"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BA401CB8-006F-4D91-B3DC-7A63CEE72D46}" type="slidenum">
              <a:rPr lang="en-US"/>
              <a:pPr>
                <a:defRPr/>
              </a:pPr>
              <a:t>‹#›</a:t>
            </a:fld>
            <a:endParaRPr lang="en-US"/>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3"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90E94511-8374-48CD-AA68-711B5FACBF08}" type="slidenum">
              <a:rPr lang="en-US"/>
              <a:pPr>
                <a:defRPr/>
              </a:pPr>
              <a:t>‹#›</a:t>
            </a:fld>
            <a:endParaRPr lang="en-US"/>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D3BB9683-C8B8-40AB-A41E-D7315750634B}" type="slidenum">
              <a:rPr lang="en-US"/>
              <a:pPr>
                <a:defRPr/>
              </a:pPr>
              <a:t>‹#›</a:t>
            </a:fld>
            <a:endParaRPr lang="en-US"/>
          </a:p>
        </p:txBody>
      </p:sp>
    </p:spTree>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33134F4B-0C02-41C7-945A-FA99EE10F43C}" type="slidenum">
              <a:rPr lang="en-US"/>
              <a:pPr>
                <a:defRPr/>
              </a:pPr>
              <a:t>‹#›</a:t>
            </a:fld>
            <a:endParaRPr lang="en-US"/>
          </a:p>
        </p:txBody>
      </p:sp>
    </p:spTree>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lum bright="-42000" contrast="-22000"/>
          </a:blip>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4099"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sp>
          <p:nvSpPr>
            <p:cNvPr id="4100"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grpSp>
      <p:sp>
        <p:nvSpPr>
          <p:cNvPr id="4101" name="Rectangle 5"/>
          <p:cNvSpPr>
            <a:spLocks noGrp="1" noChangeArrowheads="1"/>
          </p:cNvSpPr>
          <p:nvPr>
            <p:ph type="title"/>
          </p:nvPr>
        </p:nvSpPr>
        <p:spPr bwMode="auto">
          <a:xfrm>
            <a:off x="457200" y="3048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2"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3"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rgbClr val="FFFFFF"/>
                </a:solidFill>
                <a:effectLst>
                  <a:outerShdw blurRad="38100" dist="38100" dir="2700000" algn="tl">
                    <a:srgbClr val="000000"/>
                  </a:outerShdw>
                </a:effectLst>
                <a:latin typeface="+mn-lt"/>
                <a:cs typeface="+mn-cs"/>
              </a:defRPr>
            </a:lvl1pPr>
          </a:lstStyle>
          <a:p>
            <a:pPr>
              <a:defRPr/>
            </a:pPr>
            <a:r>
              <a:rPr lang="en-US"/>
              <a:t>G. Baker, STAT 509, University of South Carolina</a:t>
            </a:r>
          </a:p>
        </p:txBody>
      </p:sp>
      <p:sp>
        <p:nvSpPr>
          <p:cNvPr id="4104" name="Rectangle 8"/>
          <p:cNvSpPr>
            <a:spLocks noGrp="1" noChangeArrowheads="1"/>
          </p:cNvSpPr>
          <p:nvPr>
            <p:ph type="ftr" sz="quarter" idx="3"/>
          </p:nvPr>
        </p:nvSpPr>
        <p:spPr bwMode="auto">
          <a:xfrm>
            <a:off x="3124200" y="6248400"/>
            <a:ext cx="5638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00"/>
                </a:solidFill>
                <a:effectLst>
                  <a:outerShdw blurRad="38100" dist="38100" dir="2700000" algn="tl">
                    <a:srgbClr val="000000"/>
                  </a:outerShdw>
                </a:effectLst>
                <a:latin typeface="+mn-lt"/>
                <a:cs typeface="+mn-cs"/>
              </a:defRPr>
            </a:lvl1pPr>
          </a:lstStyle>
          <a:p>
            <a:pPr>
              <a:defRPr/>
            </a:pPr>
            <a:endParaRPr lang="en-US"/>
          </a:p>
        </p:txBody>
      </p:sp>
      <p:sp>
        <p:nvSpPr>
          <p:cNvPr id="4105"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FF"/>
                </a:solidFill>
                <a:effectLst>
                  <a:outerShdw blurRad="38100" dist="38100" dir="2700000" algn="tl">
                    <a:srgbClr val="000000"/>
                  </a:outerShdw>
                </a:effectLst>
                <a:latin typeface="+mn-lt"/>
                <a:cs typeface="+mn-cs"/>
              </a:defRPr>
            </a:lvl1pPr>
          </a:lstStyle>
          <a:p>
            <a:pPr>
              <a:defRPr/>
            </a:pPr>
            <a:fld id="{9E4D5B19-C30E-4FE9-94AC-258D29C2482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Lst>
  <p:transition spd="med">
    <p:fade/>
  </p:transition>
  <p:timing>
    <p:tnLst>
      <p:par>
        <p:cTn id="1" dur="indefinite" restart="never" nodeType="tmRoot"/>
      </p:par>
    </p:tnLst>
  </p:timing>
  <p:hf hdr="0" ftr="0"/>
  <p:txStyles>
    <p:titleStyle>
      <a:lvl1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rgbClr val="FFFF00"/>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rgbClr val="FFFF00"/>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rgbClr val="FFFF00"/>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rgbClr val="FFFF00"/>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subTitle" sz="quarter" idx="1"/>
          </p:nvPr>
        </p:nvSpPr>
        <p:spPr>
          <a:xfrm>
            <a:off x="838200" y="1752600"/>
            <a:ext cx="7010400" cy="2819400"/>
          </a:xfrm>
        </p:spPr>
        <p:txBody>
          <a:bodyPr/>
          <a:lstStyle/>
          <a:p>
            <a:r>
              <a:rPr lang="en-US" sz="5400" b="1" dirty="0" smtClean="0">
                <a:latin typeface="Arial Unicode MS" pitchFamily="34" charset="-128"/>
              </a:rPr>
              <a:t>Chapter 18: Modifying SAS Data Sets and Tracking Changes</a:t>
            </a:r>
            <a:endParaRPr lang="en-US" sz="6000" b="1" dirty="0" smtClean="0">
              <a:latin typeface="Arial Unicode MS" pitchFamily="34" charset="-128"/>
            </a:endParaRPr>
          </a:p>
        </p:txBody>
      </p:sp>
      <p:sp>
        <p:nvSpPr>
          <p:cNvPr id="5" name="Slide Number Placeholder 4"/>
          <p:cNvSpPr>
            <a:spLocks noGrp="1"/>
          </p:cNvSpPr>
          <p:nvPr>
            <p:ph type="sldNum" sz="quarter" idx="12"/>
          </p:nvPr>
        </p:nvSpPr>
        <p:spPr/>
        <p:txBody>
          <a:bodyPr/>
          <a:lstStyle/>
          <a:p>
            <a:pPr>
              <a:defRPr/>
            </a:pPr>
            <a:fld id="{834ED231-1C9B-47DA-9E46-1732B75F7C75}" type="slidenum">
              <a:rPr lang="en-US">
                <a:solidFill>
                  <a:schemeClr val="tx1"/>
                </a:solidFill>
              </a:rPr>
              <a:pPr>
                <a:defRPr/>
              </a:pPr>
              <a:t>1</a:t>
            </a:fld>
            <a:endParaRPr lang="en-US">
              <a:solidFill>
                <a:schemeClr val="tx1"/>
              </a:solidFill>
            </a:endParaRPr>
          </a:p>
        </p:txBody>
      </p:sp>
      <p:sp>
        <p:nvSpPr>
          <p:cNvPr id="17412" name="Rectangle 5"/>
          <p:cNvSpPr>
            <a:spLocks noChangeArrowheads="1"/>
          </p:cNvSpPr>
          <p:nvPr/>
        </p:nvSpPr>
        <p:spPr bwMode="auto">
          <a:xfrm>
            <a:off x="609600" y="838200"/>
            <a:ext cx="7772400" cy="1143000"/>
          </a:xfrm>
          <a:prstGeom prst="rect">
            <a:avLst/>
          </a:prstGeom>
          <a:noFill/>
          <a:ln w="9525">
            <a:noFill/>
            <a:miter lim="800000"/>
            <a:headEnd/>
            <a:tailEnd/>
          </a:ln>
        </p:spPr>
        <p:txBody>
          <a:bodyPr anchor="ctr"/>
          <a:lstStyle/>
          <a:p>
            <a:pPr algn="ctr"/>
            <a:r>
              <a:rPr lang="en-US" sz="4400" dirty="0">
                <a:solidFill>
                  <a:schemeClr val="tx2"/>
                </a:solidFill>
                <a:latin typeface="Arial Unicode MS" pitchFamily="34" charset="-128"/>
              </a:rPr>
              <a:t>STAT </a:t>
            </a:r>
            <a:r>
              <a:rPr lang="en-US" sz="4400" dirty="0" smtClean="0">
                <a:solidFill>
                  <a:schemeClr val="tx2"/>
                </a:solidFill>
                <a:latin typeface="Arial Unicode MS" pitchFamily="34" charset="-128"/>
              </a:rPr>
              <a:t>541</a:t>
            </a:r>
            <a:endParaRPr lang="en-US" sz="4400" dirty="0">
              <a:solidFill>
                <a:schemeClr val="tx2"/>
              </a:solidFill>
              <a:latin typeface="Arial Unicode MS" pitchFamily="34" charset="-128"/>
            </a:endParaRPr>
          </a:p>
          <a:p>
            <a:pPr algn="ctr"/>
            <a:endParaRPr lang="en-US" sz="4400" dirty="0">
              <a:solidFill>
                <a:schemeClr val="tx2"/>
              </a:solidFill>
              <a:latin typeface="Arial Unicode MS" pitchFamily="34" charset="-128"/>
            </a:endParaRPr>
          </a:p>
        </p:txBody>
      </p:sp>
      <p:sp>
        <p:nvSpPr>
          <p:cNvPr id="7" name="Footer Placeholder 3"/>
          <p:cNvSpPr txBox="1">
            <a:spLocks/>
          </p:cNvSpPr>
          <p:nvPr/>
        </p:nvSpPr>
        <p:spPr bwMode="auto">
          <a:xfrm>
            <a:off x="457200" y="6248400"/>
            <a:ext cx="7620000" cy="457200"/>
          </a:xfrm>
          <a:prstGeom prst="rect">
            <a:avLst/>
          </a:prstGeom>
          <a:noFill/>
          <a:ln w="9525">
            <a:noFill/>
            <a:miter lim="800000"/>
            <a:headEnd/>
            <a:tailEnd/>
          </a:ln>
          <a:effectLst/>
        </p:spPr>
        <p:txBody>
          <a:bodyPr anchor="b"/>
          <a:lstStyle/>
          <a:p>
            <a:pPr eaLnBrk="0" hangingPunct="0">
              <a:spcBef>
                <a:spcPct val="50000"/>
              </a:spcBef>
              <a:defRPr/>
            </a:pPr>
            <a:r>
              <a:rPr lang="en-US" sz="1200" dirty="0" smtClean="0">
                <a:solidFill>
                  <a:srgbClr val="FFFF00"/>
                </a:solidFill>
                <a:effectLst>
                  <a:outerShdw blurRad="38100" dist="38100" dir="2700000" algn="tl">
                    <a:srgbClr val="000000"/>
                  </a:outerShdw>
                </a:effectLst>
              </a:rPr>
              <a:t>©Spring 2012 Imelda Go, John Grego, Jennifer </a:t>
            </a:r>
            <a:r>
              <a:rPr lang="en-US" sz="1200" dirty="0" err="1" smtClean="0">
                <a:solidFill>
                  <a:srgbClr val="FFFF00"/>
                </a:solidFill>
                <a:effectLst>
                  <a:outerShdw blurRad="38100" dist="38100" dir="2700000" algn="tl">
                    <a:srgbClr val="000000"/>
                  </a:outerShdw>
                </a:effectLst>
              </a:rPr>
              <a:t>Lasecki</a:t>
            </a:r>
            <a:r>
              <a:rPr lang="en-US" sz="1200" dirty="0" smtClean="0">
                <a:solidFill>
                  <a:srgbClr val="FFFF00"/>
                </a:solidFill>
                <a:effectLst>
                  <a:outerShdw blurRad="38100" dist="38100" dir="2700000" algn="tl">
                    <a:srgbClr val="000000"/>
                  </a:outerShdw>
                </a:effectLst>
              </a:rPr>
              <a:t> and the University of South Carolina</a:t>
            </a:r>
            <a:endParaRPr lang="en-US" sz="1200" dirty="0">
              <a:solidFill>
                <a:srgbClr val="FFFF00"/>
              </a:solidFill>
              <a:effectLst>
                <a:outerShdw blurRad="38100" dist="38100" dir="2700000" algn="tl">
                  <a:srgbClr val="000000"/>
                </a:outerShdw>
              </a:effectLst>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10</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smtClean="0">
                <a:solidFill>
                  <a:srgbClr val="FFFFFF"/>
                </a:solidFill>
                <a:latin typeface="Arial Unicode MS" pitchFamily="34" charset="-128"/>
              </a:rPr>
              <a:t>Modifying Observations Using a Transaction Data Set (continued)</a:t>
            </a:r>
            <a:endParaRPr lang="en-US" b="1" i="1" dirty="0" smtClean="0">
              <a:solidFill>
                <a:srgbClr val="FFFFFF"/>
              </a:solidFill>
              <a:latin typeface="Arial Unicode MS" pitchFamily="34" charset="-128"/>
            </a:endParaRPr>
          </a:p>
          <a:p>
            <a:endParaRPr lang="en-US" sz="600" dirty="0" smtClean="0">
              <a:solidFill>
                <a:schemeClr val="hlink"/>
              </a:solidFill>
              <a:latin typeface="Arial Unicode MS" pitchFamily="34" charset="-128"/>
            </a:endParaRPr>
          </a:p>
          <a:p>
            <a:r>
              <a:rPr lang="en-US" sz="2800" dirty="0" smtClean="0">
                <a:latin typeface="Arial Unicode MS" pitchFamily="34" charset="-128"/>
              </a:rPr>
              <a:t>The master data set must be followed by the transaction data set.</a:t>
            </a:r>
          </a:p>
          <a:p>
            <a:r>
              <a:rPr lang="en-US" sz="2800" dirty="0" smtClean="0">
                <a:latin typeface="Arial Unicode MS" pitchFamily="34" charset="-128"/>
              </a:rPr>
              <a:t>Dynamic WHERE processing is used when determining BY statement matches. Neither data set needs to be sorted according to the variable in the BY statement. </a:t>
            </a:r>
          </a:p>
          <a:p>
            <a:r>
              <a:rPr lang="en-US" sz="2800" dirty="0" smtClean="0">
                <a:latin typeface="Arial Unicode MS" pitchFamily="34" charset="-128"/>
              </a:rPr>
              <a:t>Having the master data set sorted or indexed and the transaction data sorted requires fewer resources.</a:t>
            </a:r>
          </a:p>
        </p:txBody>
      </p:sp>
    </p:spTree>
    <p:extLst>
      <p:ext uri="{BB962C8B-B14F-4D97-AF65-F5344CB8AC3E}">
        <p14:creationId xmlns:p14="http://schemas.microsoft.com/office/powerpoint/2010/main" val="253824841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11</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smtClean="0">
                <a:solidFill>
                  <a:srgbClr val="FFFFFF"/>
                </a:solidFill>
                <a:latin typeface="Arial Unicode MS" pitchFamily="34" charset="-128"/>
              </a:rPr>
              <a:t>Modifying Observations Using a Transaction Data Set (continued)</a:t>
            </a:r>
            <a:endParaRPr lang="en-US" b="1" i="1" dirty="0" smtClean="0">
              <a:solidFill>
                <a:srgbClr val="FFFFFF"/>
              </a:solidFill>
              <a:latin typeface="Arial Unicode MS" pitchFamily="34" charset="-128"/>
            </a:endParaRPr>
          </a:p>
          <a:p>
            <a:endParaRPr lang="en-US" sz="600" dirty="0" smtClean="0">
              <a:solidFill>
                <a:schemeClr val="hlink"/>
              </a:solidFill>
              <a:latin typeface="Arial Unicode MS" pitchFamily="34" charset="-128"/>
            </a:endParaRPr>
          </a:p>
          <a:p>
            <a:pPr marL="0" indent="0">
              <a:buNone/>
            </a:pPr>
            <a:endParaRPr lang="en-US" sz="2800" dirty="0" smtClean="0">
              <a:latin typeface="Arial Unicode MS" pitchFamily="34" charset="-128"/>
            </a:endParaRPr>
          </a:p>
          <a:p>
            <a:pPr marL="0" indent="0">
              <a:buNone/>
            </a:pPr>
            <a:r>
              <a:rPr lang="en-US" sz="2800" dirty="0" smtClean="0">
                <a:latin typeface="Arial Unicode MS" pitchFamily="34" charset="-128"/>
              </a:rPr>
              <a:t>data transactions;</a:t>
            </a:r>
          </a:p>
          <a:p>
            <a:pPr marL="0" indent="0">
              <a:buNone/>
            </a:pPr>
            <a:r>
              <a:rPr lang="en-US" sz="2800" dirty="0">
                <a:latin typeface="Arial Unicode MS" pitchFamily="34" charset="-128"/>
              </a:rPr>
              <a:t> </a:t>
            </a:r>
            <a:r>
              <a:rPr lang="en-US" sz="2800" dirty="0" smtClean="0">
                <a:latin typeface="Arial Unicode MS" pitchFamily="34" charset="-128"/>
              </a:rPr>
              <a:t>  modify transactions </a:t>
            </a:r>
            <a:r>
              <a:rPr lang="en-US" sz="2800" dirty="0" err="1" smtClean="0">
                <a:latin typeface="Arial Unicode MS" pitchFamily="34" charset="-128"/>
              </a:rPr>
              <a:t>newactions</a:t>
            </a:r>
            <a:r>
              <a:rPr lang="en-US" sz="2800" dirty="0" smtClean="0">
                <a:latin typeface="Arial Unicode MS" pitchFamily="34" charset="-128"/>
              </a:rPr>
              <a:t>;</a:t>
            </a:r>
          </a:p>
          <a:p>
            <a:pPr marL="0" indent="0">
              <a:buNone/>
            </a:pPr>
            <a:r>
              <a:rPr lang="en-US" sz="2800" dirty="0">
                <a:latin typeface="Arial Unicode MS" pitchFamily="34" charset="-128"/>
              </a:rPr>
              <a:t> </a:t>
            </a:r>
            <a:r>
              <a:rPr lang="en-US" sz="2800" dirty="0" smtClean="0">
                <a:latin typeface="Arial Unicode MS" pitchFamily="34" charset="-128"/>
              </a:rPr>
              <a:t>  by </a:t>
            </a:r>
            <a:r>
              <a:rPr lang="en-US" sz="2800" dirty="0" err="1" smtClean="0">
                <a:latin typeface="Arial Unicode MS" pitchFamily="34" charset="-128"/>
              </a:rPr>
              <a:t>customerID</a:t>
            </a:r>
            <a:r>
              <a:rPr lang="en-US" sz="2800" dirty="0" smtClean="0">
                <a:latin typeface="Arial Unicode MS" pitchFamily="34" charset="-128"/>
              </a:rPr>
              <a:t>;</a:t>
            </a:r>
          </a:p>
          <a:p>
            <a:pPr marL="0" indent="0">
              <a:buNone/>
            </a:pPr>
            <a:r>
              <a:rPr lang="en-US" sz="2800" dirty="0" smtClean="0">
                <a:latin typeface="Arial Unicode MS" pitchFamily="34" charset="-128"/>
              </a:rPr>
              <a:t>run;</a:t>
            </a:r>
          </a:p>
        </p:txBody>
      </p:sp>
    </p:spTree>
    <p:extLst>
      <p:ext uri="{BB962C8B-B14F-4D97-AF65-F5344CB8AC3E}">
        <p14:creationId xmlns:p14="http://schemas.microsoft.com/office/powerpoint/2010/main" val="1061344195"/>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12</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smtClean="0">
                <a:solidFill>
                  <a:srgbClr val="FFFFFF"/>
                </a:solidFill>
                <a:latin typeface="Arial Unicode MS" pitchFamily="34" charset="-128"/>
              </a:rPr>
              <a:t>Handling Duplicate Values When Using MODIFY and BY Statements</a:t>
            </a:r>
            <a:endParaRPr lang="en-US" b="1" i="1" dirty="0" smtClean="0">
              <a:solidFill>
                <a:srgbClr val="FFFFFF"/>
              </a:solidFill>
              <a:latin typeface="Arial Unicode MS" pitchFamily="34" charset="-128"/>
            </a:endParaRPr>
          </a:p>
          <a:p>
            <a:endParaRPr lang="en-US" sz="600" dirty="0" smtClean="0">
              <a:solidFill>
                <a:schemeClr val="hlink"/>
              </a:solidFill>
              <a:latin typeface="Arial Unicode MS" pitchFamily="34" charset="-128"/>
            </a:endParaRPr>
          </a:p>
          <a:p>
            <a:r>
              <a:rPr lang="en-US" sz="2400" dirty="0" smtClean="0">
                <a:latin typeface="Arial Unicode MS" pitchFamily="34" charset="-128"/>
              </a:rPr>
              <a:t>WHERE processing starts at the top of the master data set and finds the first match and updates it. </a:t>
            </a:r>
          </a:p>
          <a:p>
            <a:r>
              <a:rPr lang="en-US" sz="2400" dirty="0" smtClean="0">
                <a:latin typeface="Arial Unicode MS" pitchFamily="34" charset="-128"/>
              </a:rPr>
              <a:t>If duplicate values of the BY variable are in the master data set, only the first observation in the group of duplicate values is updated because WHERE processing begins at the top of the data set and updates the first match. </a:t>
            </a:r>
          </a:p>
          <a:p>
            <a:r>
              <a:rPr lang="en-US" sz="2400" dirty="0" smtClean="0">
                <a:latin typeface="Arial Unicode MS" pitchFamily="34" charset="-128"/>
              </a:rPr>
              <a:t>If duplicate values of the BY variable are in the transaction data set, the duplicate values overwrite each other so that the last value in the group of duplicate transactions is the result in the master data set. </a:t>
            </a:r>
          </a:p>
        </p:txBody>
      </p:sp>
    </p:spTree>
    <p:extLst>
      <p:ext uri="{BB962C8B-B14F-4D97-AF65-F5344CB8AC3E}">
        <p14:creationId xmlns:p14="http://schemas.microsoft.com/office/powerpoint/2010/main" val="175714318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13</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smtClean="0">
                <a:solidFill>
                  <a:srgbClr val="FFFFFF"/>
                </a:solidFill>
                <a:latin typeface="Arial Unicode MS" pitchFamily="34" charset="-128"/>
              </a:rPr>
              <a:t>Handling Duplicate Values When Using MODIFY and BY Statements</a:t>
            </a:r>
          </a:p>
          <a:p>
            <a:pPr marL="609600" indent="-609600">
              <a:buFontTx/>
              <a:buNone/>
            </a:pPr>
            <a:r>
              <a:rPr lang="en-US" sz="3600" b="1" dirty="0" smtClean="0">
                <a:solidFill>
                  <a:srgbClr val="FFFFFF"/>
                </a:solidFill>
                <a:latin typeface="Arial Unicode MS" pitchFamily="34" charset="-128"/>
              </a:rPr>
              <a:t>(continued)</a:t>
            </a:r>
            <a:endParaRPr lang="en-US" b="1" dirty="0" smtClean="0">
              <a:solidFill>
                <a:srgbClr val="FFFFFF"/>
              </a:solidFill>
              <a:latin typeface="Arial Unicode MS" pitchFamily="34" charset="-128"/>
            </a:endParaRPr>
          </a:p>
          <a:p>
            <a:endParaRPr lang="en-US" sz="600" dirty="0" smtClean="0">
              <a:solidFill>
                <a:schemeClr val="hlink"/>
              </a:solidFill>
              <a:latin typeface="Arial Unicode MS" pitchFamily="34" charset="-128"/>
            </a:endParaRPr>
          </a:p>
          <a:p>
            <a:r>
              <a:rPr lang="en-US" sz="2400" dirty="0" smtClean="0">
                <a:latin typeface="Arial Unicode MS" pitchFamily="34" charset="-128"/>
              </a:rPr>
              <a:t>Avoid overwriting duplicate values by writing an accumulation statement so that all observations in the transaction data set are added to the master observations. </a:t>
            </a:r>
          </a:p>
          <a:p>
            <a:r>
              <a:rPr lang="en-US" sz="2400" dirty="0" smtClean="0">
                <a:latin typeface="Arial Unicode MS" pitchFamily="34" charset="-128"/>
              </a:rPr>
              <a:t>If duplicate values exist in both the master and transaction data sets, you can use PROC SQL to apply the duplicate values in the transaction data set to the duplicate values in the master data set in a one-to-one correspondence.</a:t>
            </a:r>
          </a:p>
        </p:txBody>
      </p:sp>
    </p:spTree>
    <p:extLst>
      <p:ext uri="{BB962C8B-B14F-4D97-AF65-F5344CB8AC3E}">
        <p14:creationId xmlns:p14="http://schemas.microsoft.com/office/powerpoint/2010/main" val="33929185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3" end="3"/>
                                            </p:txEl>
                                          </p:spTgt>
                                        </p:tgtEl>
                                        <p:attrNameLst>
                                          <p:attrName>style.visibility</p:attrName>
                                        </p:attrNameLst>
                                      </p:cBhvr>
                                      <p:to>
                                        <p:strVal val="visible"/>
                                      </p:to>
                                    </p:set>
                                    <p:anim calcmode="lin" valueType="num">
                                      <p:cBhvr additive="base">
                                        <p:cTn id="7"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4" end="4"/>
                                            </p:txEl>
                                          </p:spTgt>
                                        </p:tgtEl>
                                        <p:attrNameLst>
                                          <p:attrName>style.visibility</p:attrName>
                                        </p:attrNameLst>
                                      </p:cBhvr>
                                      <p:to>
                                        <p:strVal val="visible"/>
                                      </p:to>
                                    </p:set>
                                    <p:anim calcmode="lin" valueType="num">
                                      <p:cBhvr additive="base">
                                        <p:cTn id="13"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14</a:t>
            </a:fld>
            <a:endParaRPr lang="en-US">
              <a:solidFill>
                <a:srgbClr val="FFFF00"/>
              </a:solidFill>
            </a:endParaRPr>
          </a:p>
        </p:txBody>
      </p:sp>
      <p:sp>
        <p:nvSpPr>
          <p:cNvPr id="26627" name="Rectangle 3"/>
          <p:cNvSpPr>
            <a:spLocks noGrp="1" noChangeArrowheads="1"/>
          </p:cNvSpPr>
          <p:nvPr>
            <p:ph type="body" idx="1"/>
          </p:nvPr>
        </p:nvSpPr>
        <p:spPr>
          <a:xfrm>
            <a:off x="434794" y="762000"/>
            <a:ext cx="8458200" cy="5486400"/>
          </a:xfrm>
        </p:spPr>
        <p:txBody>
          <a:bodyPr/>
          <a:lstStyle/>
          <a:p>
            <a:pPr marL="609600" indent="-609600">
              <a:buFontTx/>
              <a:buNone/>
            </a:pPr>
            <a:r>
              <a:rPr lang="en-US" sz="3600" b="1" dirty="0" smtClean="0">
                <a:solidFill>
                  <a:srgbClr val="FFFFFF"/>
                </a:solidFill>
                <a:latin typeface="Arial Unicode MS" pitchFamily="34" charset="-128"/>
              </a:rPr>
              <a:t>Handling Missing Values in the Transaction Data Set</a:t>
            </a:r>
            <a:endParaRPr lang="en-US" b="1" i="1" dirty="0" smtClean="0">
              <a:solidFill>
                <a:srgbClr val="FFFFFF"/>
              </a:solidFill>
              <a:latin typeface="Arial Unicode MS" pitchFamily="34" charset="-128"/>
            </a:endParaRPr>
          </a:p>
          <a:p>
            <a:endParaRPr lang="en-US" sz="600" dirty="0" smtClean="0">
              <a:solidFill>
                <a:schemeClr val="hlink"/>
              </a:solidFill>
              <a:latin typeface="Arial Unicode MS" pitchFamily="34" charset="-128"/>
            </a:endParaRPr>
          </a:p>
          <a:p>
            <a:r>
              <a:rPr lang="en-US" sz="2000" dirty="0" smtClean="0">
                <a:latin typeface="Arial Unicode MS" pitchFamily="34" charset="-128"/>
              </a:rPr>
              <a:t>If there are missing values in the transaction data set, SAS does not replace the data in the master data set with missing values unless they are </a:t>
            </a:r>
            <a:r>
              <a:rPr lang="en-US" sz="2000" dirty="0" smtClean="0">
                <a:solidFill>
                  <a:schemeClr val="tx1"/>
                </a:solidFill>
                <a:latin typeface="Arial Unicode MS" pitchFamily="34" charset="-128"/>
              </a:rPr>
              <a:t>special missing values</a:t>
            </a:r>
            <a:r>
              <a:rPr lang="en-US" sz="2000" dirty="0" smtClean="0">
                <a:latin typeface="Arial Unicode MS" pitchFamily="34" charset="-128"/>
              </a:rPr>
              <a:t>.</a:t>
            </a:r>
          </a:p>
          <a:p>
            <a:r>
              <a:rPr lang="en-US" sz="2000" dirty="0" smtClean="0">
                <a:latin typeface="Arial Unicode MS" pitchFamily="34" charset="-128"/>
              </a:rPr>
              <a:t>Use the UPDATEMODE= option in the MODIFY statement to specify how missing values in the transaction data set are handled.</a:t>
            </a:r>
          </a:p>
          <a:p>
            <a:pPr marL="0" indent="0">
              <a:buNone/>
            </a:pPr>
            <a:endParaRPr lang="en-US" sz="900" dirty="0" smtClean="0">
              <a:latin typeface="Arial Unicode MS" pitchFamily="34" charset="-128"/>
            </a:endParaRPr>
          </a:p>
          <a:p>
            <a:pPr marL="0" indent="0">
              <a:buNone/>
            </a:pPr>
            <a:r>
              <a:rPr lang="en-US" sz="2400" dirty="0" smtClean="0">
                <a:latin typeface="Arial Unicode MS" pitchFamily="34" charset="-128"/>
              </a:rPr>
              <a:t>SYNTAX </a:t>
            </a:r>
          </a:p>
          <a:p>
            <a:pPr marL="0" indent="0">
              <a:buNone/>
            </a:pPr>
            <a:r>
              <a:rPr lang="en-US" sz="2400" dirty="0" smtClean="0">
                <a:latin typeface="Arial Unicode MS" pitchFamily="34" charset="-128"/>
              </a:rPr>
              <a:t>MODIFY </a:t>
            </a:r>
            <a:r>
              <a:rPr lang="en-US" sz="2400" i="1" dirty="0" smtClean="0">
                <a:latin typeface="Arial Unicode MS" pitchFamily="34" charset="-128"/>
              </a:rPr>
              <a:t>master-data-set transaction-data-set</a:t>
            </a:r>
          </a:p>
          <a:p>
            <a:pPr marL="0" indent="0">
              <a:buNone/>
            </a:pPr>
            <a:r>
              <a:rPr lang="en-US" sz="2400" i="1" dirty="0">
                <a:latin typeface="Arial Unicode MS" pitchFamily="34" charset="-128"/>
              </a:rPr>
              <a:t> </a:t>
            </a:r>
            <a:r>
              <a:rPr lang="en-US" sz="2400" i="1" dirty="0" smtClean="0">
                <a:latin typeface="Arial Unicode MS" pitchFamily="34" charset="-128"/>
              </a:rPr>
              <a:t>   </a:t>
            </a:r>
            <a:r>
              <a:rPr lang="en-US" sz="2400" dirty="0" smtClean="0">
                <a:latin typeface="Arial Unicode MS" pitchFamily="34" charset="-128"/>
              </a:rPr>
              <a:t>UPDATEMODE=MISSINGCHECK | NOMISSINGCHECK</a:t>
            </a:r>
          </a:p>
          <a:p>
            <a:pPr marL="0" indent="0">
              <a:buNone/>
            </a:pPr>
            <a:endParaRPr lang="en-US" sz="800" i="1" dirty="0">
              <a:latin typeface="Arial Unicode MS" pitchFamily="34" charset="-128"/>
            </a:endParaRPr>
          </a:p>
          <a:p>
            <a:pPr marL="0" indent="0">
              <a:buNone/>
            </a:pPr>
            <a:r>
              <a:rPr lang="en-US" sz="2000" dirty="0" smtClean="0">
                <a:latin typeface="Arial Unicode MS" pitchFamily="34" charset="-128"/>
              </a:rPr>
              <a:t>MISSINGCHECK (default) prevents missing values in the transaction data set from replacing values in the master data set unless they are special missing values, while NOMISSINGCHECK allows it but special missing values still replace the values in the master data set.</a:t>
            </a:r>
            <a:endParaRPr lang="en-US" sz="2400" dirty="0" smtClean="0">
              <a:latin typeface="Arial Unicode MS" pitchFamily="34" charset="-128"/>
            </a:endParaRPr>
          </a:p>
        </p:txBody>
      </p:sp>
    </p:spTree>
    <p:extLst>
      <p:ext uri="{BB962C8B-B14F-4D97-AF65-F5344CB8AC3E}">
        <p14:creationId xmlns:p14="http://schemas.microsoft.com/office/powerpoint/2010/main" val="175799556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5" end="5"/>
                                            </p:txEl>
                                          </p:spTgt>
                                        </p:tgtEl>
                                        <p:attrNameLst>
                                          <p:attrName>style.visibility</p:attrName>
                                        </p:attrNameLst>
                                      </p:cBhvr>
                                      <p:to>
                                        <p:strVal val="visible"/>
                                      </p:to>
                                    </p:set>
                                    <p:anim calcmode="lin" valueType="num">
                                      <p:cBhvr additive="base">
                                        <p:cTn id="19"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6" end="6"/>
                                            </p:txEl>
                                          </p:spTgt>
                                        </p:tgtEl>
                                        <p:attrNameLst>
                                          <p:attrName>style.visibility</p:attrName>
                                        </p:attrNameLst>
                                      </p:cBhvr>
                                      <p:to>
                                        <p:strVal val="visible"/>
                                      </p:to>
                                    </p:set>
                                    <p:anim calcmode="lin" valueType="num">
                                      <p:cBhvr additive="base">
                                        <p:cTn id="25"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7" end="7"/>
                                            </p:txEl>
                                          </p:spTgt>
                                        </p:tgtEl>
                                        <p:attrNameLst>
                                          <p:attrName>style.visibility</p:attrName>
                                        </p:attrNameLst>
                                      </p:cBhvr>
                                      <p:to>
                                        <p:strVal val="visible"/>
                                      </p:to>
                                    </p:set>
                                    <p:anim calcmode="lin" valueType="num">
                                      <p:cBhvr additive="base">
                                        <p:cTn id="31"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6627">
                                            <p:txEl>
                                              <p:pRg st="9" end="9"/>
                                            </p:txEl>
                                          </p:spTgt>
                                        </p:tgtEl>
                                        <p:attrNameLst>
                                          <p:attrName>style.visibility</p:attrName>
                                        </p:attrNameLst>
                                      </p:cBhvr>
                                      <p:to>
                                        <p:strVal val="visible"/>
                                      </p:to>
                                    </p:set>
                                    <p:anim calcmode="lin" valueType="num">
                                      <p:cBhvr additive="base">
                                        <p:cTn id="37" dur="500" fill="hold"/>
                                        <p:tgtEl>
                                          <p:spTgt spid="26627">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15</a:t>
            </a:fld>
            <a:endParaRPr lang="en-US">
              <a:solidFill>
                <a:srgbClr val="FFFF00"/>
              </a:solidFill>
            </a:endParaRPr>
          </a:p>
        </p:txBody>
      </p:sp>
      <p:sp>
        <p:nvSpPr>
          <p:cNvPr id="26627" name="Rectangle 3"/>
          <p:cNvSpPr>
            <a:spLocks noGrp="1" noChangeArrowheads="1"/>
          </p:cNvSpPr>
          <p:nvPr>
            <p:ph type="body" idx="1"/>
          </p:nvPr>
        </p:nvSpPr>
        <p:spPr>
          <a:xfrm>
            <a:off x="434794" y="762000"/>
            <a:ext cx="8458200" cy="5486400"/>
          </a:xfrm>
        </p:spPr>
        <p:txBody>
          <a:bodyPr/>
          <a:lstStyle/>
          <a:p>
            <a:pPr marL="609600" indent="-609600">
              <a:buFontTx/>
              <a:buNone/>
            </a:pPr>
            <a:r>
              <a:rPr lang="en-US" sz="3600" b="1" dirty="0" smtClean="0">
                <a:solidFill>
                  <a:srgbClr val="FFFFFF"/>
                </a:solidFill>
                <a:latin typeface="Arial Unicode MS" pitchFamily="34" charset="-128"/>
              </a:rPr>
              <a:t>Modifying Observations Located by an Index</a:t>
            </a:r>
            <a:endParaRPr lang="en-US" sz="600" dirty="0" smtClean="0">
              <a:solidFill>
                <a:schemeClr val="hlink"/>
              </a:solidFill>
              <a:latin typeface="Arial Unicode MS" pitchFamily="34" charset="-128"/>
            </a:endParaRPr>
          </a:p>
          <a:p>
            <a:r>
              <a:rPr lang="en-US" sz="2400" dirty="0" smtClean="0">
                <a:latin typeface="Arial Unicode MS" pitchFamily="34" charset="-128"/>
              </a:rPr>
              <a:t>You can use a BY statement to access values you want to update in a master data set by matching. When you have an indexed data set, you can use the index to directly access the values you want to update. The steps are:</a:t>
            </a:r>
          </a:p>
          <a:p>
            <a:pPr marL="457200" indent="-457200">
              <a:buFont typeface="+mj-lt"/>
              <a:buAutoNum type="arabicPeriod"/>
            </a:pPr>
            <a:r>
              <a:rPr lang="en-US" sz="2400" dirty="0" smtClean="0">
                <a:latin typeface="Arial Unicode MS" pitchFamily="34" charset="-128"/>
              </a:rPr>
              <a:t>Use a MODIFY statement with the KEY=  option to name an indexed variable to locate the observations for updating.</a:t>
            </a:r>
          </a:p>
          <a:p>
            <a:pPr marL="457200" indent="-457200">
              <a:buFont typeface="+mj-lt"/>
              <a:buAutoNum type="arabicPeriod"/>
            </a:pPr>
            <a:r>
              <a:rPr lang="en-US" sz="2400" dirty="0" smtClean="0">
                <a:latin typeface="Arial Unicode MS" pitchFamily="34" charset="-128"/>
              </a:rPr>
              <a:t>Use another data source (typically a SAS data set named on a SET statement or an external file read by an INPUT statement) to provide a like-named variable whose values are supplied to the index.</a:t>
            </a:r>
          </a:p>
        </p:txBody>
      </p:sp>
    </p:spTree>
    <p:extLst>
      <p:ext uri="{BB962C8B-B14F-4D97-AF65-F5344CB8AC3E}">
        <p14:creationId xmlns:p14="http://schemas.microsoft.com/office/powerpoint/2010/main" val="422490308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 calcmode="lin" valueType="num">
                                      <p:cBhvr additive="base">
                                        <p:cTn id="7"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2" end="2"/>
                                            </p:txEl>
                                          </p:spTgt>
                                        </p:tgtEl>
                                        <p:attrNameLst>
                                          <p:attrName>style.visibility</p:attrName>
                                        </p:attrNameLst>
                                      </p:cBhvr>
                                      <p:to>
                                        <p:strVal val="visible"/>
                                      </p:to>
                                    </p:set>
                                    <p:anim calcmode="lin" valueType="num">
                                      <p:cBhvr additive="base">
                                        <p:cTn id="13"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anim calcmode="lin" valueType="num">
                                      <p:cBhvr additive="base">
                                        <p:cTn id="19"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16</a:t>
            </a:fld>
            <a:endParaRPr lang="en-US">
              <a:solidFill>
                <a:srgbClr val="FFFF00"/>
              </a:solidFill>
            </a:endParaRPr>
          </a:p>
        </p:txBody>
      </p:sp>
      <p:sp>
        <p:nvSpPr>
          <p:cNvPr id="26627" name="Rectangle 3"/>
          <p:cNvSpPr>
            <a:spLocks noGrp="1" noChangeArrowheads="1"/>
          </p:cNvSpPr>
          <p:nvPr>
            <p:ph type="body" idx="1"/>
          </p:nvPr>
        </p:nvSpPr>
        <p:spPr>
          <a:xfrm>
            <a:off x="434794" y="762000"/>
            <a:ext cx="8458200" cy="5486400"/>
          </a:xfrm>
        </p:spPr>
        <p:txBody>
          <a:bodyPr/>
          <a:lstStyle/>
          <a:p>
            <a:pPr marL="609600" indent="-609600">
              <a:buFontTx/>
              <a:buNone/>
            </a:pPr>
            <a:r>
              <a:rPr lang="en-US" sz="3600" b="1" dirty="0" smtClean="0">
                <a:solidFill>
                  <a:srgbClr val="FFFFFF"/>
                </a:solidFill>
                <a:latin typeface="Arial Unicode MS" pitchFamily="34" charset="-128"/>
              </a:rPr>
              <a:t>Modifying Observations Located by an Index (continued)</a:t>
            </a:r>
            <a:endParaRPr lang="en-US" sz="600" dirty="0" smtClean="0">
              <a:solidFill>
                <a:schemeClr val="hlink"/>
              </a:solidFill>
              <a:latin typeface="Arial Unicode MS" pitchFamily="34" charset="-128"/>
            </a:endParaRPr>
          </a:p>
          <a:p>
            <a:pPr marL="0" indent="0">
              <a:buNone/>
            </a:pPr>
            <a:r>
              <a:rPr lang="en-US" sz="2400" dirty="0" smtClean="0">
                <a:latin typeface="Arial Unicode MS" pitchFamily="34" charset="-128"/>
              </a:rPr>
              <a:t> </a:t>
            </a:r>
            <a:endParaRPr lang="en-US" sz="2400" dirty="0">
              <a:latin typeface="Arial Unicode MS" pitchFamily="34" charset="-128"/>
            </a:endParaRPr>
          </a:p>
          <a:p>
            <a:pPr marL="0" indent="0">
              <a:buNone/>
            </a:pPr>
            <a:r>
              <a:rPr lang="en-US" sz="2400" dirty="0">
                <a:latin typeface="Arial Unicode MS" pitchFamily="34" charset="-128"/>
              </a:rPr>
              <a:t>MODIFY </a:t>
            </a:r>
            <a:r>
              <a:rPr lang="en-US" sz="2400" i="1" dirty="0">
                <a:latin typeface="Arial Unicode MS" pitchFamily="34" charset="-128"/>
              </a:rPr>
              <a:t>master-data-set </a:t>
            </a:r>
            <a:r>
              <a:rPr lang="en-US" sz="2400" i="1" dirty="0" smtClean="0">
                <a:latin typeface="Arial Unicode MS" pitchFamily="34" charset="-128"/>
              </a:rPr>
              <a:t> </a:t>
            </a:r>
            <a:r>
              <a:rPr lang="en-US" sz="2400" dirty="0" smtClean="0">
                <a:latin typeface="Arial Unicode MS" pitchFamily="34" charset="-128"/>
              </a:rPr>
              <a:t>KEY=</a:t>
            </a:r>
            <a:r>
              <a:rPr lang="en-US" sz="2400" i="1" dirty="0" smtClean="0">
                <a:latin typeface="Arial Unicode MS" pitchFamily="34" charset="-128"/>
              </a:rPr>
              <a:t>index-name</a:t>
            </a:r>
            <a:r>
              <a:rPr lang="en-US" sz="2400" dirty="0" smtClean="0">
                <a:latin typeface="Arial Unicode MS" pitchFamily="34" charset="-128"/>
              </a:rPr>
              <a:t>;</a:t>
            </a:r>
          </a:p>
          <a:p>
            <a:pPr marL="0" indent="0">
              <a:buNone/>
            </a:pPr>
            <a:endParaRPr lang="en-US" sz="2400" dirty="0">
              <a:latin typeface="Arial Unicode MS" pitchFamily="34" charset="-128"/>
            </a:endParaRPr>
          </a:p>
          <a:p>
            <a:pPr marL="0" indent="0">
              <a:buNone/>
            </a:pPr>
            <a:r>
              <a:rPr lang="en-US" sz="1800" i="1" dirty="0" smtClean="0">
                <a:latin typeface="Arial Unicode MS" pitchFamily="34" charset="-128"/>
              </a:rPr>
              <a:t>Index-name</a:t>
            </a:r>
            <a:r>
              <a:rPr lang="en-US" sz="1800" dirty="0" smtClean="0">
                <a:latin typeface="Arial Unicode MS" pitchFamily="34" charset="-128"/>
              </a:rPr>
              <a:t> is the name of the simple or composite index that you are using to locate observations.</a:t>
            </a:r>
          </a:p>
          <a:p>
            <a:pPr marL="0" indent="0">
              <a:buNone/>
            </a:pPr>
            <a:r>
              <a:rPr lang="en-US" sz="1800" dirty="0" smtClean="0">
                <a:latin typeface="Arial Unicode MS" pitchFamily="34" charset="-128"/>
              </a:rPr>
              <a:t>The KEY= option requires that:</a:t>
            </a:r>
          </a:p>
          <a:p>
            <a:pPr>
              <a:buFont typeface="+mj-lt"/>
              <a:buAutoNum type="arabicPeriod"/>
            </a:pPr>
            <a:r>
              <a:rPr lang="en-US" sz="1800" dirty="0" smtClean="0">
                <a:latin typeface="Arial Unicode MS" pitchFamily="34" charset="-128"/>
              </a:rPr>
              <a:t>you explicitly specify the update. No automatic overlay of non-missing values in the transaction data set occurs as it does with the MODIFY/BY method.</a:t>
            </a:r>
            <a:r>
              <a:rPr lang="en-US" sz="1800" dirty="0">
                <a:latin typeface="Arial Unicode MS" pitchFamily="34" charset="-128"/>
              </a:rPr>
              <a:t> </a:t>
            </a:r>
            <a:endParaRPr lang="en-US" sz="1800" dirty="0" smtClean="0">
              <a:latin typeface="Arial Unicode MS" pitchFamily="34" charset="-128"/>
            </a:endParaRPr>
          </a:p>
          <a:p>
            <a:pPr>
              <a:buFont typeface="+mj-lt"/>
              <a:buAutoNum type="arabicPeriod"/>
            </a:pPr>
            <a:r>
              <a:rPr lang="en-US" sz="1800" dirty="0" smtClean="0">
                <a:latin typeface="Arial Unicode MS" pitchFamily="34" charset="-128"/>
              </a:rPr>
              <a:t>each observation in the transaction data set must have a matching observation in the master data set. If there are multiple observations in the transaction data set per one master observation, only the first observation in the transaction data set is applied. Other observations generate run time errors and terminate the DATA step (unless the UNIQUE option is used).</a:t>
            </a:r>
          </a:p>
        </p:txBody>
      </p:sp>
    </p:spTree>
    <p:extLst>
      <p:ext uri="{BB962C8B-B14F-4D97-AF65-F5344CB8AC3E}">
        <p14:creationId xmlns:p14="http://schemas.microsoft.com/office/powerpoint/2010/main" val="105318871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 calcmode="lin" valueType="num">
                                      <p:cBhvr additive="base">
                                        <p:cTn id="7"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2" end="2"/>
                                            </p:txEl>
                                          </p:spTgt>
                                        </p:tgtEl>
                                        <p:attrNameLst>
                                          <p:attrName>style.visibility</p:attrName>
                                        </p:attrNameLst>
                                      </p:cBhvr>
                                      <p:to>
                                        <p:strVal val="visible"/>
                                      </p:to>
                                    </p:set>
                                    <p:anim calcmode="lin" valueType="num">
                                      <p:cBhvr additive="base">
                                        <p:cTn id="13"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anim calcmode="lin" valueType="num">
                                      <p:cBhvr additive="base">
                                        <p:cTn id="25"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6" end="6"/>
                                            </p:txEl>
                                          </p:spTgt>
                                        </p:tgtEl>
                                        <p:attrNameLst>
                                          <p:attrName>style.visibility</p:attrName>
                                        </p:attrNameLst>
                                      </p:cBhvr>
                                      <p:to>
                                        <p:strVal val="visible"/>
                                      </p:to>
                                    </p:set>
                                    <p:anim calcmode="lin" valueType="num">
                                      <p:cBhvr additive="base">
                                        <p:cTn id="31"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6627">
                                            <p:txEl>
                                              <p:pRg st="7" end="7"/>
                                            </p:txEl>
                                          </p:spTgt>
                                        </p:tgtEl>
                                        <p:attrNameLst>
                                          <p:attrName>style.visibility</p:attrName>
                                        </p:attrNameLst>
                                      </p:cBhvr>
                                      <p:to>
                                        <p:strVal val="visible"/>
                                      </p:to>
                                    </p:set>
                                    <p:anim calcmode="lin" valueType="num">
                                      <p:cBhvr additive="base">
                                        <p:cTn id="37"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17</a:t>
            </a:fld>
            <a:endParaRPr lang="en-US">
              <a:solidFill>
                <a:srgbClr val="FFFF00"/>
              </a:solidFill>
            </a:endParaRPr>
          </a:p>
        </p:txBody>
      </p:sp>
      <p:sp>
        <p:nvSpPr>
          <p:cNvPr id="26627" name="Rectangle 3"/>
          <p:cNvSpPr>
            <a:spLocks noGrp="1" noChangeArrowheads="1"/>
          </p:cNvSpPr>
          <p:nvPr>
            <p:ph type="body" idx="1"/>
          </p:nvPr>
        </p:nvSpPr>
        <p:spPr>
          <a:xfrm>
            <a:off x="434794" y="762000"/>
            <a:ext cx="8458200" cy="5486400"/>
          </a:xfrm>
          <a:noFill/>
        </p:spPr>
        <p:txBody>
          <a:bodyPr/>
          <a:lstStyle/>
          <a:p>
            <a:pPr marL="609600" indent="-609600">
              <a:buFontTx/>
              <a:buNone/>
            </a:pPr>
            <a:r>
              <a:rPr lang="en-US" sz="3600" b="1" dirty="0" smtClean="0">
                <a:solidFill>
                  <a:srgbClr val="FFFFFF"/>
                </a:solidFill>
                <a:latin typeface="Arial Unicode MS" pitchFamily="34" charset="-128"/>
              </a:rPr>
              <a:t>Modifying Observations Located by an Index (continued)</a:t>
            </a:r>
            <a:endParaRPr lang="en-US" sz="600" dirty="0" smtClean="0">
              <a:solidFill>
                <a:schemeClr val="hlink"/>
              </a:solidFill>
              <a:latin typeface="Arial Unicode MS" pitchFamily="34" charset="-128"/>
            </a:endParaRPr>
          </a:p>
          <a:p>
            <a:pPr marL="0" indent="0">
              <a:buNone/>
            </a:pPr>
            <a:r>
              <a:rPr lang="en-US" sz="2400" dirty="0" err="1" smtClean="0"/>
              <a:t>proc</a:t>
            </a:r>
            <a:r>
              <a:rPr lang="en-US" sz="2400" dirty="0" smtClean="0"/>
              <a:t> </a:t>
            </a:r>
            <a:r>
              <a:rPr lang="en-US" sz="2400" dirty="0"/>
              <a:t>datasets;</a:t>
            </a:r>
          </a:p>
          <a:p>
            <a:pPr marL="0" indent="0">
              <a:buNone/>
            </a:pPr>
            <a:r>
              <a:rPr lang="en-US" sz="2400" dirty="0"/>
              <a:t>   modify </a:t>
            </a:r>
            <a:r>
              <a:rPr lang="en-US" sz="2400" dirty="0" err="1"/>
              <a:t>olddata</a:t>
            </a:r>
            <a:r>
              <a:rPr lang="en-US" sz="2400" dirty="0"/>
              <a:t>;</a:t>
            </a:r>
          </a:p>
          <a:p>
            <a:pPr marL="0" indent="0">
              <a:buNone/>
            </a:pPr>
            <a:r>
              <a:rPr lang="en-US" sz="2400" dirty="0"/>
              <a:t>      index create id / unique;</a:t>
            </a:r>
          </a:p>
          <a:p>
            <a:pPr marL="0" indent="0">
              <a:buNone/>
            </a:pPr>
            <a:endParaRPr lang="en-US" sz="400" dirty="0"/>
          </a:p>
          <a:p>
            <a:pPr marL="0" indent="0">
              <a:buNone/>
            </a:pPr>
            <a:r>
              <a:rPr lang="en-US" sz="2400" dirty="0" smtClean="0">
                <a:latin typeface="Arial Unicode MS" pitchFamily="34" charset="-128"/>
              </a:rPr>
              <a:t>data </a:t>
            </a:r>
            <a:r>
              <a:rPr lang="en-US" sz="2400" dirty="0" err="1" smtClean="0">
                <a:latin typeface="Arial Unicode MS" pitchFamily="34" charset="-128"/>
              </a:rPr>
              <a:t>olddata</a:t>
            </a:r>
            <a:r>
              <a:rPr lang="en-US" sz="2400" dirty="0" smtClean="0">
                <a:latin typeface="Arial Unicode MS" pitchFamily="34" charset="-128"/>
              </a:rPr>
              <a:t>;</a:t>
            </a:r>
          </a:p>
          <a:p>
            <a:pPr marL="0" indent="0">
              <a:buNone/>
            </a:pPr>
            <a:r>
              <a:rPr lang="en-US" sz="2400" dirty="0">
                <a:latin typeface="Arial Unicode MS" pitchFamily="34" charset="-128"/>
              </a:rPr>
              <a:t> </a:t>
            </a:r>
            <a:r>
              <a:rPr lang="en-US" sz="2400" dirty="0" smtClean="0">
                <a:latin typeface="Arial Unicode MS" pitchFamily="34" charset="-128"/>
              </a:rPr>
              <a:t> set </a:t>
            </a:r>
            <a:r>
              <a:rPr lang="en-US" sz="2400" dirty="0" err="1" smtClean="0">
                <a:latin typeface="Arial Unicode MS" pitchFamily="34" charset="-128"/>
              </a:rPr>
              <a:t>newdata</a:t>
            </a:r>
            <a:r>
              <a:rPr lang="en-US" sz="2400" dirty="0" smtClean="0">
                <a:latin typeface="Arial Unicode MS" pitchFamily="34" charset="-128"/>
              </a:rPr>
              <a:t> </a:t>
            </a:r>
          </a:p>
          <a:p>
            <a:pPr marL="0" indent="0">
              <a:buNone/>
            </a:pPr>
            <a:r>
              <a:rPr lang="en-US" sz="2400" dirty="0" smtClean="0">
                <a:latin typeface="Arial Unicode MS" pitchFamily="34" charset="-128"/>
              </a:rPr>
              <a:t>(rename =(oldvalue1=newvalue1</a:t>
            </a:r>
          </a:p>
          <a:p>
            <a:pPr marL="0" indent="0">
              <a:buNone/>
            </a:pPr>
            <a:r>
              <a:rPr lang="en-US" sz="2400" dirty="0" smtClean="0">
                <a:latin typeface="Arial Unicode MS" pitchFamily="34" charset="-128"/>
              </a:rPr>
              <a:t>                 oldvalue2=newvalue2));</a:t>
            </a:r>
          </a:p>
          <a:p>
            <a:pPr marL="0" indent="0">
              <a:buNone/>
            </a:pPr>
            <a:r>
              <a:rPr lang="en-US" sz="2400" dirty="0">
                <a:latin typeface="Arial Unicode MS" pitchFamily="34" charset="-128"/>
              </a:rPr>
              <a:t> </a:t>
            </a:r>
            <a:r>
              <a:rPr lang="en-US" sz="2400" dirty="0" smtClean="0">
                <a:latin typeface="Arial Unicode MS" pitchFamily="34" charset="-128"/>
              </a:rPr>
              <a:t> modify </a:t>
            </a:r>
            <a:r>
              <a:rPr lang="en-US" sz="2400" dirty="0" err="1" smtClean="0">
                <a:latin typeface="Arial Unicode MS" pitchFamily="34" charset="-128"/>
              </a:rPr>
              <a:t>olddata</a:t>
            </a:r>
            <a:r>
              <a:rPr lang="en-US" sz="2400" dirty="0" smtClean="0">
                <a:latin typeface="Arial Unicode MS" pitchFamily="34" charset="-128"/>
              </a:rPr>
              <a:t> key=ID;</a:t>
            </a:r>
          </a:p>
          <a:p>
            <a:pPr marL="0" indent="0">
              <a:buNone/>
            </a:pPr>
            <a:r>
              <a:rPr lang="en-US" sz="2400" dirty="0">
                <a:latin typeface="Arial Unicode MS" pitchFamily="34" charset="-128"/>
              </a:rPr>
              <a:t> </a:t>
            </a:r>
            <a:r>
              <a:rPr lang="en-US" sz="2400" dirty="0" smtClean="0">
                <a:latin typeface="Arial Unicode MS" pitchFamily="34" charset="-128"/>
              </a:rPr>
              <a:t>   oldvalue1=newvalue1;</a:t>
            </a:r>
          </a:p>
          <a:p>
            <a:pPr marL="0" indent="0">
              <a:buNone/>
            </a:pPr>
            <a:r>
              <a:rPr lang="en-US" sz="2400" dirty="0">
                <a:latin typeface="Arial Unicode MS" pitchFamily="34" charset="-128"/>
              </a:rPr>
              <a:t> </a:t>
            </a:r>
            <a:r>
              <a:rPr lang="en-US" sz="2400" dirty="0" smtClean="0">
                <a:latin typeface="Arial Unicode MS" pitchFamily="34" charset="-128"/>
              </a:rPr>
              <a:t>   oldvalue2=newvalue2;</a:t>
            </a:r>
          </a:p>
          <a:p>
            <a:pPr marL="0" indent="0">
              <a:buNone/>
            </a:pPr>
            <a:r>
              <a:rPr lang="en-US" sz="2400" dirty="0" smtClean="0">
                <a:latin typeface="Arial Unicode MS" pitchFamily="34" charset="-128"/>
              </a:rPr>
              <a:t>run;</a:t>
            </a:r>
          </a:p>
          <a:p>
            <a:pPr marL="0" indent="0">
              <a:buNone/>
            </a:pPr>
            <a:r>
              <a:rPr lang="en-US" sz="2400" dirty="0" smtClean="0">
                <a:latin typeface="Arial Unicode MS" pitchFamily="34" charset="-128"/>
              </a:rPr>
              <a:t>   </a:t>
            </a:r>
          </a:p>
        </p:txBody>
      </p:sp>
      <p:graphicFrame>
        <p:nvGraphicFramePr>
          <p:cNvPr id="2" name="Table 1"/>
          <p:cNvGraphicFramePr>
            <a:graphicFrameLocks noGrp="1"/>
          </p:cNvGraphicFramePr>
          <p:nvPr>
            <p:extLst>
              <p:ext uri="{D42A27DB-BD31-4B8C-83A1-F6EECF244321}">
                <p14:modId xmlns:p14="http://schemas.microsoft.com/office/powerpoint/2010/main" val="3173762424"/>
              </p:ext>
            </p:extLst>
          </p:nvPr>
        </p:nvGraphicFramePr>
        <p:xfrm>
          <a:off x="5334000" y="2057400"/>
          <a:ext cx="3483929" cy="1112520"/>
        </p:xfrm>
        <a:graphic>
          <a:graphicData uri="http://schemas.openxmlformats.org/drawingml/2006/table">
            <a:tbl>
              <a:tblPr firstRow="1" bandRow="1">
                <a:tableStyleId>{5C22544A-7EE6-4342-B048-85BDC9FD1C3A}</a:tableStyleId>
              </a:tblPr>
              <a:tblGrid>
                <a:gridCol w="676593"/>
                <a:gridCol w="1403668"/>
                <a:gridCol w="1403668"/>
              </a:tblGrid>
              <a:tr h="370840">
                <a:tc>
                  <a:txBody>
                    <a:bodyPr/>
                    <a:lstStyle/>
                    <a:p>
                      <a:r>
                        <a:rPr lang="en-US" sz="1600" dirty="0" smtClean="0"/>
                        <a:t>ID</a:t>
                      </a:r>
                      <a:endParaRPr lang="en-US" sz="1600" dirty="0"/>
                    </a:p>
                  </a:txBody>
                  <a:tcPr/>
                </a:tc>
                <a:tc>
                  <a:txBody>
                    <a:bodyPr/>
                    <a:lstStyle/>
                    <a:p>
                      <a:r>
                        <a:rPr lang="en-US" sz="1600" dirty="0" smtClean="0"/>
                        <a:t>Oldvalue1</a:t>
                      </a:r>
                      <a:endParaRPr lang="en-US" sz="1600" dirty="0"/>
                    </a:p>
                  </a:txBody>
                  <a:tcPr/>
                </a:tc>
                <a:tc>
                  <a:txBody>
                    <a:bodyPr/>
                    <a:lstStyle/>
                    <a:p>
                      <a:r>
                        <a:rPr lang="en-US" sz="1600" dirty="0" smtClean="0"/>
                        <a:t>Oldvalue2</a:t>
                      </a:r>
                      <a:endParaRPr lang="en-US" sz="1600" dirty="0"/>
                    </a:p>
                  </a:txBody>
                  <a:tcPr/>
                </a:tc>
              </a:tr>
              <a:tr h="370840">
                <a:tc>
                  <a:txBody>
                    <a:bodyPr/>
                    <a:lstStyle/>
                    <a:p>
                      <a:r>
                        <a:rPr lang="en-US" dirty="0" smtClean="0"/>
                        <a:t>1</a:t>
                      </a:r>
                      <a:endParaRPr lang="en-US" dirty="0"/>
                    </a:p>
                  </a:txBody>
                  <a:tcPr/>
                </a:tc>
                <a:tc>
                  <a:txBody>
                    <a:bodyPr/>
                    <a:lstStyle/>
                    <a:p>
                      <a:r>
                        <a:rPr lang="en-US" dirty="0" smtClean="0"/>
                        <a:t>100</a:t>
                      </a:r>
                      <a:endParaRPr lang="en-US" dirty="0"/>
                    </a:p>
                  </a:txBody>
                  <a:tcPr/>
                </a:tc>
                <a:tc>
                  <a:txBody>
                    <a:bodyPr/>
                    <a:lstStyle/>
                    <a:p>
                      <a:r>
                        <a:rPr lang="en-US" dirty="0" smtClean="0"/>
                        <a:t>300</a:t>
                      </a:r>
                      <a:endParaRPr lang="en-US" dirty="0"/>
                    </a:p>
                  </a:txBody>
                  <a:tcPr/>
                </a:tc>
              </a:tr>
              <a:tr h="370840">
                <a:tc>
                  <a:txBody>
                    <a:bodyPr/>
                    <a:lstStyle/>
                    <a:p>
                      <a:r>
                        <a:rPr lang="en-US" dirty="0" smtClean="0"/>
                        <a:t>2</a:t>
                      </a:r>
                      <a:endParaRPr lang="en-US" dirty="0"/>
                    </a:p>
                  </a:txBody>
                  <a:tcPr/>
                </a:tc>
                <a:tc>
                  <a:txBody>
                    <a:bodyPr/>
                    <a:lstStyle/>
                    <a:p>
                      <a:r>
                        <a:rPr lang="en-US" dirty="0" smtClean="0"/>
                        <a:t>200</a:t>
                      </a:r>
                      <a:endParaRPr lang="en-US" dirty="0"/>
                    </a:p>
                  </a:txBody>
                  <a:tcPr/>
                </a:tc>
                <a:tc>
                  <a:txBody>
                    <a:bodyPr/>
                    <a:lstStyle/>
                    <a:p>
                      <a:r>
                        <a:rPr lang="en-US" dirty="0" smtClean="0"/>
                        <a:t>400</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115058026"/>
              </p:ext>
            </p:extLst>
          </p:nvPr>
        </p:nvGraphicFramePr>
        <p:xfrm>
          <a:off x="5334000" y="3715871"/>
          <a:ext cx="3483929" cy="1112520"/>
        </p:xfrm>
        <a:graphic>
          <a:graphicData uri="http://schemas.openxmlformats.org/drawingml/2006/table">
            <a:tbl>
              <a:tblPr firstRow="1" bandRow="1">
                <a:tableStyleId>{5C22544A-7EE6-4342-B048-85BDC9FD1C3A}</a:tableStyleId>
              </a:tblPr>
              <a:tblGrid>
                <a:gridCol w="676593"/>
                <a:gridCol w="1403668"/>
                <a:gridCol w="1403668"/>
              </a:tblGrid>
              <a:tr h="370840">
                <a:tc>
                  <a:txBody>
                    <a:bodyPr/>
                    <a:lstStyle/>
                    <a:p>
                      <a:r>
                        <a:rPr lang="en-US" sz="1600" dirty="0" smtClean="0"/>
                        <a:t>ID</a:t>
                      </a:r>
                      <a:endParaRPr lang="en-US" sz="1600" dirty="0"/>
                    </a:p>
                  </a:txBody>
                  <a:tcPr/>
                </a:tc>
                <a:tc>
                  <a:txBody>
                    <a:bodyPr/>
                    <a:lstStyle/>
                    <a:p>
                      <a:r>
                        <a:rPr lang="en-US" sz="1600" dirty="0" smtClean="0"/>
                        <a:t>Oldvalue1</a:t>
                      </a:r>
                      <a:endParaRPr lang="en-US" sz="1600" dirty="0"/>
                    </a:p>
                  </a:txBody>
                  <a:tcPr/>
                </a:tc>
                <a:tc>
                  <a:txBody>
                    <a:bodyPr/>
                    <a:lstStyle/>
                    <a:p>
                      <a:r>
                        <a:rPr lang="en-US" sz="1600" dirty="0" smtClean="0"/>
                        <a:t>Oldvalue2</a:t>
                      </a:r>
                      <a:endParaRPr lang="en-US" sz="1600" dirty="0"/>
                    </a:p>
                  </a:txBody>
                  <a:tcPr/>
                </a:tc>
              </a:tr>
              <a:tr h="370840">
                <a:tc>
                  <a:txBody>
                    <a:bodyPr/>
                    <a:lstStyle/>
                    <a:p>
                      <a:r>
                        <a:rPr lang="en-US" dirty="0" smtClean="0"/>
                        <a:t>1</a:t>
                      </a:r>
                      <a:endParaRPr lang="en-US" dirty="0"/>
                    </a:p>
                  </a:txBody>
                  <a:tcPr/>
                </a:tc>
                <a:tc>
                  <a:txBody>
                    <a:bodyPr/>
                    <a:lstStyle/>
                    <a:p>
                      <a:r>
                        <a:rPr lang="en-US" dirty="0" smtClean="0"/>
                        <a:t>1001</a:t>
                      </a:r>
                      <a:endParaRPr lang="en-US" dirty="0"/>
                    </a:p>
                  </a:txBody>
                  <a:tcPr/>
                </a:tc>
                <a:tc>
                  <a:txBody>
                    <a:bodyPr/>
                    <a:lstStyle/>
                    <a:p>
                      <a:r>
                        <a:rPr lang="en-US" dirty="0" smtClean="0"/>
                        <a:t>3003</a:t>
                      </a:r>
                      <a:endParaRPr lang="en-US" dirty="0"/>
                    </a:p>
                  </a:txBody>
                  <a:tcPr/>
                </a:tc>
              </a:tr>
              <a:tr h="370840">
                <a:tc>
                  <a:txBody>
                    <a:bodyPr/>
                    <a:lstStyle/>
                    <a:p>
                      <a:r>
                        <a:rPr lang="en-US" dirty="0" smtClean="0"/>
                        <a:t>2</a:t>
                      </a:r>
                      <a:endParaRPr lang="en-US" dirty="0"/>
                    </a:p>
                  </a:txBody>
                  <a:tcPr/>
                </a:tc>
                <a:tc>
                  <a:txBody>
                    <a:bodyPr/>
                    <a:lstStyle/>
                    <a:p>
                      <a:r>
                        <a:rPr lang="en-US" dirty="0" smtClean="0"/>
                        <a:t>2002</a:t>
                      </a:r>
                      <a:endParaRPr lang="en-US" dirty="0"/>
                    </a:p>
                  </a:txBody>
                  <a:tcPr/>
                </a:tc>
                <a:tc>
                  <a:txBody>
                    <a:bodyPr/>
                    <a:lstStyle/>
                    <a:p>
                      <a:r>
                        <a:rPr lang="en-US" dirty="0" smtClean="0"/>
                        <a:t>4004</a:t>
                      </a:r>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538679266"/>
              </p:ext>
            </p:extLst>
          </p:nvPr>
        </p:nvGraphicFramePr>
        <p:xfrm>
          <a:off x="5316071" y="5334000"/>
          <a:ext cx="3483929" cy="1112520"/>
        </p:xfrm>
        <a:graphic>
          <a:graphicData uri="http://schemas.openxmlformats.org/drawingml/2006/table">
            <a:tbl>
              <a:tblPr firstRow="1" bandRow="1">
                <a:tableStyleId>{5C22544A-7EE6-4342-B048-85BDC9FD1C3A}</a:tableStyleId>
              </a:tblPr>
              <a:tblGrid>
                <a:gridCol w="676593"/>
                <a:gridCol w="1403668"/>
                <a:gridCol w="1403668"/>
              </a:tblGrid>
              <a:tr h="370840">
                <a:tc>
                  <a:txBody>
                    <a:bodyPr/>
                    <a:lstStyle/>
                    <a:p>
                      <a:r>
                        <a:rPr lang="en-US" sz="1600" dirty="0" smtClean="0"/>
                        <a:t>ID</a:t>
                      </a:r>
                      <a:endParaRPr lang="en-US" sz="1600" dirty="0"/>
                    </a:p>
                  </a:txBody>
                  <a:tcPr/>
                </a:tc>
                <a:tc>
                  <a:txBody>
                    <a:bodyPr/>
                    <a:lstStyle/>
                    <a:p>
                      <a:r>
                        <a:rPr lang="en-US" sz="1600" dirty="0" smtClean="0"/>
                        <a:t>Oldvalue1</a:t>
                      </a:r>
                      <a:endParaRPr lang="en-US" sz="1600" dirty="0"/>
                    </a:p>
                  </a:txBody>
                  <a:tcPr/>
                </a:tc>
                <a:tc>
                  <a:txBody>
                    <a:bodyPr/>
                    <a:lstStyle/>
                    <a:p>
                      <a:r>
                        <a:rPr lang="en-US" sz="1600" smtClean="0"/>
                        <a:t>Oldvalue2</a:t>
                      </a:r>
                      <a:endParaRPr lang="en-US" sz="1600" dirty="0"/>
                    </a:p>
                  </a:txBody>
                  <a:tcPr/>
                </a:tc>
              </a:tr>
              <a:tr h="370840">
                <a:tc>
                  <a:txBody>
                    <a:bodyPr/>
                    <a:lstStyle/>
                    <a:p>
                      <a:r>
                        <a:rPr lang="en-US" dirty="0" smtClean="0"/>
                        <a:t>1</a:t>
                      </a:r>
                      <a:endParaRPr lang="en-US" dirty="0"/>
                    </a:p>
                  </a:txBody>
                  <a:tcPr/>
                </a:tc>
                <a:tc>
                  <a:txBody>
                    <a:bodyPr/>
                    <a:lstStyle/>
                    <a:p>
                      <a:r>
                        <a:rPr lang="en-US" dirty="0" smtClean="0"/>
                        <a:t>1001</a:t>
                      </a:r>
                      <a:endParaRPr lang="en-US" dirty="0"/>
                    </a:p>
                  </a:txBody>
                  <a:tcPr/>
                </a:tc>
                <a:tc>
                  <a:txBody>
                    <a:bodyPr/>
                    <a:lstStyle/>
                    <a:p>
                      <a:r>
                        <a:rPr lang="en-US" dirty="0" smtClean="0"/>
                        <a:t>3003</a:t>
                      </a:r>
                      <a:endParaRPr lang="en-US" dirty="0"/>
                    </a:p>
                  </a:txBody>
                  <a:tcPr/>
                </a:tc>
              </a:tr>
              <a:tr h="370840">
                <a:tc>
                  <a:txBody>
                    <a:bodyPr/>
                    <a:lstStyle/>
                    <a:p>
                      <a:r>
                        <a:rPr lang="en-US" dirty="0" smtClean="0"/>
                        <a:t>2</a:t>
                      </a:r>
                      <a:endParaRPr lang="en-US" dirty="0"/>
                    </a:p>
                  </a:txBody>
                  <a:tcPr/>
                </a:tc>
                <a:tc>
                  <a:txBody>
                    <a:bodyPr/>
                    <a:lstStyle/>
                    <a:p>
                      <a:r>
                        <a:rPr lang="en-US" dirty="0" smtClean="0"/>
                        <a:t>2002</a:t>
                      </a:r>
                      <a:endParaRPr lang="en-US" dirty="0"/>
                    </a:p>
                  </a:txBody>
                  <a:tcPr/>
                </a:tc>
                <a:tc>
                  <a:txBody>
                    <a:bodyPr/>
                    <a:lstStyle/>
                    <a:p>
                      <a:r>
                        <a:rPr lang="en-US" dirty="0" smtClean="0"/>
                        <a:t>4004</a:t>
                      </a:r>
                      <a:endParaRPr lang="en-US" dirty="0"/>
                    </a:p>
                  </a:txBody>
                  <a:tcPr/>
                </a:tc>
              </a:tr>
            </a:tbl>
          </a:graphicData>
        </a:graphic>
      </p:graphicFrame>
      <p:sp>
        <p:nvSpPr>
          <p:cNvPr id="6" name="TextBox 5"/>
          <p:cNvSpPr txBox="1"/>
          <p:nvPr/>
        </p:nvSpPr>
        <p:spPr>
          <a:xfrm>
            <a:off x="5347445" y="1636058"/>
            <a:ext cx="3352800" cy="369332"/>
          </a:xfrm>
          <a:prstGeom prst="rect">
            <a:avLst/>
          </a:prstGeom>
          <a:noFill/>
        </p:spPr>
        <p:txBody>
          <a:bodyPr wrap="square" rtlCol="0">
            <a:spAutoFit/>
          </a:bodyPr>
          <a:lstStyle/>
          <a:p>
            <a:r>
              <a:rPr lang="en-US" dirty="0" err="1" smtClean="0"/>
              <a:t>OldData</a:t>
            </a:r>
            <a:r>
              <a:rPr lang="en-US" dirty="0" smtClean="0"/>
              <a:t> Before Modification</a:t>
            </a:r>
            <a:endParaRPr lang="en-US" dirty="0"/>
          </a:p>
        </p:txBody>
      </p:sp>
      <p:sp>
        <p:nvSpPr>
          <p:cNvPr id="9" name="TextBox 8"/>
          <p:cNvSpPr txBox="1"/>
          <p:nvPr/>
        </p:nvSpPr>
        <p:spPr>
          <a:xfrm>
            <a:off x="5410200" y="3348281"/>
            <a:ext cx="3352800" cy="369332"/>
          </a:xfrm>
          <a:prstGeom prst="rect">
            <a:avLst/>
          </a:prstGeom>
          <a:noFill/>
        </p:spPr>
        <p:txBody>
          <a:bodyPr wrap="square" rtlCol="0">
            <a:spAutoFit/>
          </a:bodyPr>
          <a:lstStyle/>
          <a:p>
            <a:r>
              <a:rPr lang="en-US" dirty="0" err="1" smtClean="0"/>
              <a:t>NewData</a:t>
            </a:r>
            <a:endParaRPr lang="en-US" dirty="0"/>
          </a:p>
        </p:txBody>
      </p:sp>
      <p:sp>
        <p:nvSpPr>
          <p:cNvPr id="10" name="TextBox 9"/>
          <p:cNvSpPr txBox="1"/>
          <p:nvPr/>
        </p:nvSpPr>
        <p:spPr>
          <a:xfrm>
            <a:off x="5410200" y="4979820"/>
            <a:ext cx="3352800" cy="369332"/>
          </a:xfrm>
          <a:prstGeom prst="rect">
            <a:avLst/>
          </a:prstGeom>
          <a:noFill/>
        </p:spPr>
        <p:txBody>
          <a:bodyPr wrap="square" rtlCol="0">
            <a:spAutoFit/>
          </a:bodyPr>
          <a:lstStyle/>
          <a:p>
            <a:r>
              <a:rPr lang="en-US" dirty="0" err="1" smtClean="0"/>
              <a:t>OldData</a:t>
            </a:r>
            <a:r>
              <a:rPr lang="en-US" dirty="0" smtClean="0"/>
              <a:t> After Modification</a:t>
            </a:r>
            <a:endParaRPr lang="en-US" dirty="0"/>
          </a:p>
        </p:txBody>
      </p:sp>
    </p:spTree>
    <p:extLst>
      <p:ext uri="{BB962C8B-B14F-4D97-AF65-F5344CB8AC3E}">
        <p14:creationId xmlns:p14="http://schemas.microsoft.com/office/powerpoint/2010/main" val="1101167322"/>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18</a:t>
            </a:fld>
            <a:endParaRPr lang="en-US">
              <a:solidFill>
                <a:srgbClr val="FFFF00"/>
              </a:solidFill>
            </a:endParaRPr>
          </a:p>
        </p:txBody>
      </p:sp>
      <p:sp>
        <p:nvSpPr>
          <p:cNvPr id="26627" name="Rectangle 3"/>
          <p:cNvSpPr>
            <a:spLocks noGrp="1" noChangeArrowheads="1"/>
          </p:cNvSpPr>
          <p:nvPr>
            <p:ph type="body" idx="1"/>
          </p:nvPr>
        </p:nvSpPr>
        <p:spPr>
          <a:xfrm>
            <a:off x="434794" y="762000"/>
            <a:ext cx="8458200" cy="5486400"/>
          </a:xfrm>
        </p:spPr>
        <p:txBody>
          <a:bodyPr/>
          <a:lstStyle/>
          <a:p>
            <a:pPr marL="609600" indent="-609600">
              <a:buFontTx/>
              <a:buNone/>
            </a:pPr>
            <a:r>
              <a:rPr lang="en-US" sz="3600" b="1" dirty="0" smtClean="0">
                <a:solidFill>
                  <a:srgbClr val="FFFFFF"/>
                </a:solidFill>
                <a:latin typeface="Arial Unicode MS" pitchFamily="34" charset="-128"/>
              </a:rPr>
              <a:t>Modifying Observations Located by an Index: Handling Duplicate Values</a:t>
            </a:r>
          </a:p>
          <a:p>
            <a:r>
              <a:rPr lang="en-US" sz="2400" dirty="0" smtClean="0">
                <a:latin typeface="Arial Unicode MS" pitchFamily="34" charset="-128"/>
              </a:rPr>
              <a:t>If there are duplicates in the master data set, only the first occurrence is updated.</a:t>
            </a:r>
          </a:p>
          <a:p>
            <a:r>
              <a:rPr lang="en-US" sz="2400" dirty="0" smtClean="0">
                <a:latin typeface="Arial Unicode MS" pitchFamily="34" charset="-128"/>
              </a:rPr>
              <a:t>Duplicate index values in the transaction data set might cause problems. </a:t>
            </a:r>
          </a:p>
          <a:p>
            <a:r>
              <a:rPr lang="en-US" sz="2400" dirty="0" smtClean="0">
                <a:latin typeface="Arial Unicode MS" pitchFamily="34" charset="-128"/>
              </a:rPr>
              <a:t>If there are </a:t>
            </a:r>
            <a:r>
              <a:rPr lang="en-US" sz="2400" i="1" dirty="0" smtClean="0">
                <a:latin typeface="Arial Unicode MS" pitchFamily="34" charset="-128"/>
              </a:rPr>
              <a:t>nonconsecutive duplicates</a:t>
            </a:r>
            <a:r>
              <a:rPr lang="en-US" sz="2400" dirty="0" smtClean="0">
                <a:latin typeface="Arial Unicode MS" pitchFamily="34" charset="-128"/>
              </a:rPr>
              <a:t> in the transaction data set, the first observation in the master data set is updated with the last duplicate transaction value.</a:t>
            </a:r>
          </a:p>
          <a:p>
            <a:r>
              <a:rPr lang="en-US" sz="2400" dirty="0" smtClean="0">
                <a:latin typeface="Arial Unicode MS" pitchFamily="34" charset="-128"/>
              </a:rPr>
              <a:t>An error results if there are </a:t>
            </a:r>
            <a:r>
              <a:rPr lang="en-US" sz="2400" i="1" dirty="0" smtClean="0">
                <a:latin typeface="Arial Unicode MS" pitchFamily="34" charset="-128"/>
              </a:rPr>
              <a:t>consecutive duplicates </a:t>
            </a:r>
            <a:r>
              <a:rPr lang="en-US" sz="2400" dirty="0" smtClean="0">
                <a:latin typeface="Arial Unicode MS" pitchFamily="34" charset="-128"/>
              </a:rPr>
              <a:t>in the transaction data set where some do not have a match in the master data set.</a:t>
            </a:r>
          </a:p>
          <a:p>
            <a:endParaRPr lang="en-US" sz="2000" dirty="0" smtClean="0">
              <a:latin typeface="Arial Unicode MS" pitchFamily="34" charset="-128"/>
            </a:endParaRPr>
          </a:p>
        </p:txBody>
      </p:sp>
    </p:spTree>
    <p:extLst>
      <p:ext uri="{BB962C8B-B14F-4D97-AF65-F5344CB8AC3E}">
        <p14:creationId xmlns:p14="http://schemas.microsoft.com/office/powerpoint/2010/main" val="256737819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 calcmode="lin" valueType="num">
                                      <p:cBhvr additive="base">
                                        <p:cTn id="7"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2" end="2"/>
                                            </p:txEl>
                                          </p:spTgt>
                                        </p:tgtEl>
                                        <p:attrNameLst>
                                          <p:attrName>style.visibility</p:attrName>
                                        </p:attrNameLst>
                                      </p:cBhvr>
                                      <p:to>
                                        <p:strVal val="visible"/>
                                      </p:to>
                                    </p:set>
                                    <p:anim calcmode="lin" valueType="num">
                                      <p:cBhvr additive="base">
                                        <p:cTn id="13"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anim calcmode="lin" valueType="num">
                                      <p:cBhvr additive="base">
                                        <p:cTn id="19"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4" end="4"/>
                                            </p:txEl>
                                          </p:spTgt>
                                        </p:tgtEl>
                                        <p:attrNameLst>
                                          <p:attrName>style.visibility</p:attrName>
                                        </p:attrNameLst>
                                      </p:cBhvr>
                                      <p:to>
                                        <p:strVal val="visible"/>
                                      </p:to>
                                    </p:set>
                                    <p:anim calcmode="lin" valueType="num">
                                      <p:cBhvr additive="base">
                                        <p:cTn id="25"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19</a:t>
            </a:fld>
            <a:endParaRPr lang="en-US">
              <a:solidFill>
                <a:srgbClr val="FFFF00"/>
              </a:solidFill>
            </a:endParaRPr>
          </a:p>
        </p:txBody>
      </p:sp>
      <p:sp>
        <p:nvSpPr>
          <p:cNvPr id="26627" name="Rectangle 3"/>
          <p:cNvSpPr>
            <a:spLocks noGrp="1" noChangeArrowheads="1"/>
          </p:cNvSpPr>
          <p:nvPr>
            <p:ph type="body" idx="1"/>
          </p:nvPr>
        </p:nvSpPr>
        <p:spPr>
          <a:xfrm>
            <a:off x="434794" y="762000"/>
            <a:ext cx="8458200" cy="5486400"/>
          </a:xfrm>
        </p:spPr>
        <p:txBody>
          <a:bodyPr/>
          <a:lstStyle/>
          <a:p>
            <a:pPr marL="609600" indent="-609600">
              <a:buFontTx/>
              <a:buNone/>
            </a:pPr>
            <a:r>
              <a:rPr lang="en-US" sz="3600" b="1" dirty="0" smtClean="0">
                <a:solidFill>
                  <a:srgbClr val="FFFFFF"/>
                </a:solidFill>
                <a:latin typeface="Arial Unicode MS" pitchFamily="34" charset="-128"/>
              </a:rPr>
              <a:t>Modifying Observations Located by an Index: Handling Duplicate Values (continued)</a:t>
            </a:r>
          </a:p>
          <a:p>
            <a:pPr marL="0" indent="0">
              <a:buNone/>
            </a:pPr>
            <a:endParaRPr lang="en-US" sz="2400" dirty="0">
              <a:latin typeface="Arial Unicode MS" pitchFamily="34" charset="-128"/>
            </a:endParaRPr>
          </a:p>
          <a:p>
            <a:pPr marL="0" indent="0">
              <a:buNone/>
            </a:pPr>
            <a:r>
              <a:rPr lang="en-US" sz="2400" dirty="0">
                <a:latin typeface="Arial Unicode MS" pitchFamily="34" charset="-128"/>
              </a:rPr>
              <a:t>MODIFY </a:t>
            </a:r>
            <a:r>
              <a:rPr lang="en-US" sz="2400" i="1" dirty="0" smtClean="0">
                <a:latin typeface="Arial Unicode MS" pitchFamily="34" charset="-128"/>
              </a:rPr>
              <a:t>SAS-data-set  </a:t>
            </a:r>
            <a:r>
              <a:rPr lang="en-US" sz="2400" dirty="0" smtClean="0">
                <a:latin typeface="Arial Unicode MS" pitchFamily="34" charset="-128"/>
              </a:rPr>
              <a:t>KEY=</a:t>
            </a:r>
            <a:r>
              <a:rPr lang="en-US" sz="2400" i="1" dirty="0" smtClean="0">
                <a:latin typeface="Arial Unicode MS" pitchFamily="34" charset="-128"/>
              </a:rPr>
              <a:t>index-name/UNIQUE</a:t>
            </a:r>
            <a:r>
              <a:rPr lang="en-US" sz="2400" dirty="0" smtClean="0">
                <a:latin typeface="Arial Unicode MS" pitchFamily="34" charset="-128"/>
              </a:rPr>
              <a:t>;</a:t>
            </a:r>
            <a:endParaRPr lang="en-US" sz="2400" dirty="0">
              <a:latin typeface="Arial Unicode MS" pitchFamily="34" charset="-128"/>
            </a:endParaRPr>
          </a:p>
          <a:p>
            <a:pPr marL="0" indent="0">
              <a:buNone/>
            </a:pPr>
            <a:endParaRPr lang="en-US" sz="1100" dirty="0">
              <a:latin typeface="Arial Unicode MS" pitchFamily="34" charset="-128"/>
            </a:endParaRPr>
          </a:p>
          <a:p>
            <a:r>
              <a:rPr lang="en-US" sz="2400" dirty="0" smtClean="0">
                <a:latin typeface="Arial Unicode MS" pitchFamily="34" charset="-128"/>
              </a:rPr>
              <a:t>UNIQUE option applies multiple transactions to one master observation</a:t>
            </a:r>
            <a:r>
              <a:rPr lang="en-US" sz="2400" dirty="0">
                <a:latin typeface="Arial Unicode MS" pitchFamily="34" charset="-128"/>
              </a:rPr>
              <a:t> </a:t>
            </a:r>
            <a:r>
              <a:rPr lang="en-US" sz="2400" dirty="0" smtClean="0">
                <a:latin typeface="Arial Unicode MS" pitchFamily="34" charset="-128"/>
              </a:rPr>
              <a:t>by returning to the top of the index when looking for a match </a:t>
            </a:r>
            <a:r>
              <a:rPr lang="en-US" sz="2400" smtClean="0">
                <a:latin typeface="Arial Unicode MS" pitchFamily="34" charset="-128"/>
              </a:rPr>
              <a:t>for values in </a:t>
            </a:r>
            <a:r>
              <a:rPr lang="en-US" sz="2400" dirty="0" smtClean="0">
                <a:latin typeface="Arial Unicode MS" pitchFamily="34" charset="-128"/>
              </a:rPr>
              <a:t>the transaction data set.</a:t>
            </a:r>
          </a:p>
        </p:txBody>
      </p:sp>
    </p:spTree>
    <p:extLst>
      <p:ext uri="{BB962C8B-B14F-4D97-AF65-F5344CB8AC3E}">
        <p14:creationId xmlns:p14="http://schemas.microsoft.com/office/powerpoint/2010/main" val="71744971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4" end="4"/>
                                            </p:txEl>
                                          </p:spTgt>
                                        </p:tgtEl>
                                        <p:attrNameLst>
                                          <p:attrName>style.visibility</p:attrName>
                                        </p:attrNameLst>
                                      </p:cBhvr>
                                      <p:to>
                                        <p:strVal val="visible"/>
                                      </p:to>
                                    </p:set>
                                    <p:anim calcmode="lin" valueType="num">
                                      <p:cBhvr additive="base">
                                        <p:cTn id="13"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2</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smtClean="0">
                <a:solidFill>
                  <a:srgbClr val="FFFFFF"/>
                </a:solidFill>
                <a:latin typeface="Arial Unicode MS" pitchFamily="34" charset="-128"/>
              </a:rPr>
              <a:t>Modifying Data without Replacing the Data Set</a:t>
            </a:r>
            <a:endParaRPr lang="en-US" b="1" i="1" dirty="0" smtClean="0">
              <a:solidFill>
                <a:srgbClr val="FFFFFF"/>
              </a:solidFill>
              <a:latin typeface="Arial Unicode MS" pitchFamily="34" charset="-128"/>
            </a:endParaRPr>
          </a:p>
          <a:p>
            <a:endParaRPr lang="en-US" sz="600" dirty="0" smtClean="0">
              <a:solidFill>
                <a:schemeClr val="hlink"/>
              </a:solidFill>
              <a:latin typeface="Arial Unicode MS" pitchFamily="34" charset="-128"/>
            </a:endParaRPr>
          </a:p>
          <a:p>
            <a:r>
              <a:rPr lang="en-US" sz="2800" dirty="0" smtClean="0">
                <a:latin typeface="Arial Unicode MS" pitchFamily="34" charset="-128"/>
              </a:rPr>
              <a:t>This can be done using </a:t>
            </a:r>
            <a:r>
              <a:rPr lang="en-US" sz="2800" smtClean="0">
                <a:latin typeface="Arial Unicode MS" pitchFamily="34" charset="-128"/>
              </a:rPr>
              <a:t>the MODIFY statement </a:t>
            </a:r>
            <a:r>
              <a:rPr lang="en-US" sz="2800" dirty="0" smtClean="0">
                <a:latin typeface="Arial Unicode MS" pitchFamily="34" charset="-128"/>
              </a:rPr>
              <a:t>in a DATA step.</a:t>
            </a:r>
          </a:p>
          <a:p>
            <a:r>
              <a:rPr lang="en-US" sz="2800" dirty="0" smtClean="0">
                <a:latin typeface="Arial Unicode MS" pitchFamily="34" charset="-128"/>
              </a:rPr>
              <a:t>Using the MODIFY statement allows replacement, deletion, or appending observations in an existing data set without creating an additional copy of the data.</a:t>
            </a:r>
          </a:p>
        </p:txBody>
      </p:sp>
    </p:spTree>
    <p:extLst>
      <p:ext uri="{BB962C8B-B14F-4D97-AF65-F5344CB8AC3E}">
        <p14:creationId xmlns:p14="http://schemas.microsoft.com/office/powerpoint/2010/main" val="265106424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20</a:t>
            </a:fld>
            <a:endParaRPr lang="en-US">
              <a:solidFill>
                <a:srgbClr val="FFFF00"/>
              </a:solidFill>
            </a:endParaRPr>
          </a:p>
        </p:txBody>
      </p:sp>
      <p:sp>
        <p:nvSpPr>
          <p:cNvPr id="26627" name="Rectangle 3"/>
          <p:cNvSpPr>
            <a:spLocks noGrp="1" noChangeArrowheads="1"/>
          </p:cNvSpPr>
          <p:nvPr>
            <p:ph type="body" idx="1"/>
          </p:nvPr>
        </p:nvSpPr>
        <p:spPr>
          <a:xfrm>
            <a:off x="434794" y="762000"/>
            <a:ext cx="8458200" cy="5486400"/>
          </a:xfrm>
        </p:spPr>
        <p:txBody>
          <a:bodyPr/>
          <a:lstStyle/>
          <a:p>
            <a:pPr marL="609600" indent="-609600">
              <a:buFontTx/>
              <a:buNone/>
            </a:pPr>
            <a:r>
              <a:rPr lang="en-US" sz="3600" b="1" dirty="0" smtClean="0">
                <a:solidFill>
                  <a:srgbClr val="FFFFFF"/>
                </a:solidFill>
                <a:latin typeface="Arial Unicode MS" pitchFamily="34" charset="-128"/>
              </a:rPr>
              <a:t>Controlling the Update Process</a:t>
            </a:r>
          </a:p>
          <a:p>
            <a:pPr marL="0" indent="0">
              <a:buNone/>
            </a:pPr>
            <a:endParaRPr lang="en-US" sz="1100" dirty="0">
              <a:latin typeface="Arial Unicode MS" pitchFamily="34" charset="-128"/>
            </a:endParaRPr>
          </a:p>
          <a:p>
            <a:r>
              <a:rPr lang="en-US" sz="2400" dirty="0" smtClean="0">
                <a:latin typeface="Arial Unicode MS" pitchFamily="34" charset="-128"/>
              </a:rPr>
              <a:t>When a DATA Step contains a MODIFY statement, SAS will process the data a certain way. If the OUTPUT, REPLACE, and REMOVE statements are not present, there is actually an </a:t>
            </a:r>
            <a:r>
              <a:rPr lang="en-US" sz="2400" i="1" dirty="0" smtClean="0">
                <a:latin typeface="Arial Unicode MS" pitchFamily="34" charset="-128"/>
              </a:rPr>
              <a:t>implied</a:t>
            </a:r>
            <a:r>
              <a:rPr lang="en-US" sz="2400" dirty="0" smtClean="0">
                <a:latin typeface="Arial Unicode MS" pitchFamily="34" charset="-128"/>
              </a:rPr>
              <a:t> REPLACE statement at the end of the DATA Step. When this happens, SAS writes the current observation to its original place in the SAS data set.</a:t>
            </a:r>
          </a:p>
          <a:p>
            <a:r>
              <a:rPr lang="en-US" sz="2400" dirty="0" smtClean="0">
                <a:latin typeface="Arial Unicode MS" pitchFamily="34" charset="-128"/>
              </a:rPr>
              <a:t>To override the default, explicitly use the OUTPUT, REPLACE, or REMOVE statements.</a:t>
            </a:r>
          </a:p>
          <a:p>
            <a:r>
              <a:rPr lang="en-US" sz="2400" dirty="0" smtClean="0">
                <a:latin typeface="Arial Unicode MS" pitchFamily="34" charset="-128"/>
              </a:rPr>
              <a:t>If any one of these three are used, you must explicitly program each action that needs to be taken. These three statements can be used together as long as the sequence is logical.</a:t>
            </a:r>
          </a:p>
        </p:txBody>
      </p:sp>
    </p:spTree>
    <p:extLst>
      <p:ext uri="{BB962C8B-B14F-4D97-AF65-F5344CB8AC3E}">
        <p14:creationId xmlns:p14="http://schemas.microsoft.com/office/powerpoint/2010/main" val="65426997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21</a:t>
            </a:fld>
            <a:endParaRPr lang="en-US">
              <a:solidFill>
                <a:srgbClr val="FFFF00"/>
              </a:solidFill>
            </a:endParaRPr>
          </a:p>
        </p:txBody>
      </p:sp>
      <p:sp>
        <p:nvSpPr>
          <p:cNvPr id="26627" name="Rectangle 3"/>
          <p:cNvSpPr>
            <a:spLocks noGrp="1" noChangeArrowheads="1"/>
          </p:cNvSpPr>
          <p:nvPr>
            <p:ph type="body" idx="1"/>
          </p:nvPr>
        </p:nvSpPr>
        <p:spPr>
          <a:xfrm>
            <a:off x="434794" y="762000"/>
            <a:ext cx="8458200" cy="5486400"/>
          </a:xfrm>
        </p:spPr>
        <p:txBody>
          <a:bodyPr/>
          <a:lstStyle/>
          <a:p>
            <a:pPr marL="609600" indent="-609600">
              <a:buFontTx/>
              <a:buNone/>
            </a:pPr>
            <a:r>
              <a:rPr lang="en-US" sz="3600" b="1" dirty="0" smtClean="0">
                <a:solidFill>
                  <a:srgbClr val="FFFFFF"/>
                </a:solidFill>
                <a:latin typeface="Arial Unicode MS" pitchFamily="34" charset="-128"/>
              </a:rPr>
              <a:t>Controlling the Update Process (continuation)</a:t>
            </a:r>
          </a:p>
          <a:p>
            <a:pPr marL="0" indent="0">
              <a:buNone/>
            </a:pPr>
            <a:endParaRPr lang="en-US" sz="1100" dirty="0">
              <a:latin typeface="Arial Unicode MS" pitchFamily="34" charset="-128"/>
            </a:endParaRPr>
          </a:p>
          <a:p>
            <a:r>
              <a:rPr lang="en-US" sz="2400" dirty="0" smtClean="0">
                <a:solidFill>
                  <a:schemeClr val="accent2">
                    <a:lumMod val="60000"/>
                    <a:lumOff val="40000"/>
                  </a:schemeClr>
                </a:solidFill>
                <a:latin typeface="Arial Unicode MS" pitchFamily="34" charset="-128"/>
              </a:rPr>
              <a:t>OUTPUT;</a:t>
            </a:r>
            <a:r>
              <a:rPr lang="en-US" sz="2400" dirty="0" smtClean="0">
                <a:latin typeface="Arial Unicode MS" pitchFamily="34" charset="-128"/>
              </a:rPr>
              <a:t> specifies that the current observation be written to the end of the data set</a:t>
            </a:r>
          </a:p>
          <a:p>
            <a:r>
              <a:rPr lang="en-US" sz="2400" dirty="0" smtClean="0">
                <a:solidFill>
                  <a:schemeClr val="accent2">
                    <a:lumMod val="60000"/>
                    <a:lumOff val="40000"/>
                  </a:schemeClr>
                </a:solidFill>
                <a:latin typeface="Arial Unicode MS" pitchFamily="34" charset="-128"/>
              </a:rPr>
              <a:t>REPLACE;</a:t>
            </a:r>
            <a:r>
              <a:rPr lang="en-US" sz="2400" dirty="0" smtClean="0">
                <a:latin typeface="Arial Unicode MS" pitchFamily="34" charset="-128"/>
              </a:rPr>
              <a:t> </a:t>
            </a:r>
            <a:r>
              <a:rPr lang="en-US" sz="2400" dirty="0">
                <a:latin typeface="Arial Unicode MS" pitchFamily="34" charset="-128"/>
              </a:rPr>
              <a:t>specifies that the current observation be </a:t>
            </a:r>
            <a:r>
              <a:rPr lang="en-US" sz="2400" dirty="0" smtClean="0">
                <a:latin typeface="Arial Unicode MS" pitchFamily="34" charset="-128"/>
              </a:rPr>
              <a:t>rewritten </a:t>
            </a:r>
            <a:r>
              <a:rPr lang="en-US" sz="2400" dirty="0">
                <a:latin typeface="Arial Unicode MS" pitchFamily="34" charset="-128"/>
              </a:rPr>
              <a:t>to the </a:t>
            </a:r>
            <a:r>
              <a:rPr lang="en-US" sz="2400" dirty="0" smtClean="0">
                <a:latin typeface="Arial Unicode MS" pitchFamily="34" charset="-128"/>
              </a:rPr>
              <a:t>same location in the data set</a:t>
            </a:r>
            <a:endParaRPr lang="en-US" sz="2400" dirty="0">
              <a:latin typeface="Arial Unicode MS" pitchFamily="34" charset="-128"/>
            </a:endParaRPr>
          </a:p>
          <a:p>
            <a:r>
              <a:rPr lang="en-US" sz="2400" dirty="0" smtClean="0">
                <a:solidFill>
                  <a:schemeClr val="accent2">
                    <a:lumMod val="60000"/>
                    <a:lumOff val="40000"/>
                  </a:schemeClr>
                </a:solidFill>
                <a:latin typeface="Arial Unicode MS" pitchFamily="34" charset="-128"/>
              </a:rPr>
              <a:t>REMOVE;</a:t>
            </a:r>
            <a:r>
              <a:rPr lang="en-US" sz="2400" dirty="0" smtClean="0">
                <a:latin typeface="Arial Unicode MS" pitchFamily="34" charset="-128"/>
              </a:rPr>
              <a:t> </a:t>
            </a:r>
            <a:r>
              <a:rPr lang="en-US" sz="2400" dirty="0">
                <a:latin typeface="Arial Unicode MS" pitchFamily="34" charset="-128"/>
              </a:rPr>
              <a:t>specifies that the current observation be </a:t>
            </a:r>
            <a:r>
              <a:rPr lang="en-US" sz="2400" dirty="0" smtClean="0">
                <a:latin typeface="Arial Unicode MS" pitchFamily="34" charset="-128"/>
              </a:rPr>
              <a:t>deleted from the master data set</a:t>
            </a:r>
          </a:p>
          <a:p>
            <a:r>
              <a:rPr lang="en-US" sz="2400" dirty="0" smtClean="0">
                <a:latin typeface="Arial Unicode MS" pitchFamily="34" charset="-128"/>
              </a:rPr>
              <a:t>If the OUTPUT statement is used with the REPLACE or REMOVE statement, the OUTPUT statement should be executed </a:t>
            </a:r>
            <a:r>
              <a:rPr lang="en-US" sz="2400" i="1" dirty="0" smtClean="0">
                <a:latin typeface="Arial Unicode MS" pitchFamily="34" charset="-128"/>
              </a:rPr>
              <a:t>after </a:t>
            </a:r>
            <a:r>
              <a:rPr lang="en-US" sz="2400" dirty="0" smtClean="0">
                <a:latin typeface="Arial Unicode MS" pitchFamily="34" charset="-128"/>
              </a:rPr>
              <a:t>any REPLACE or REMOVE statement to ensure the integrity of the index position.</a:t>
            </a:r>
            <a:endParaRPr lang="en-US" sz="2400" dirty="0">
              <a:latin typeface="Arial Unicode MS" pitchFamily="34" charset="-128"/>
            </a:endParaRPr>
          </a:p>
          <a:p>
            <a:endParaRPr lang="en-US" sz="2400" dirty="0" smtClean="0">
              <a:latin typeface="Arial Unicode MS" pitchFamily="34" charset="-128"/>
            </a:endParaRPr>
          </a:p>
        </p:txBody>
      </p:sp>
    </p:spTree>
    <p:extLst>
      <p:ext uri="{BB962C8B-B14F-4D97-AF65-F5344CB8AC3E}">
        <p14:creationId xmlns:p14="http://schemas.microsoft.com/office/powerpoint/2010/main" val="52112856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anim calcmode="lin" valueType="num">
                                      <p:cBhvr additive="base">
                                        <p:cTn id="25"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22</a:t>
            </a:fld>
            <a:endParaRPr lang="en-US">
              <a:solidFill>
                <a:srgbClr val="FFFF00"/>
              </a:solidFill>
            </a:endParaRPr>
          </a:p>
        </p:txBody>
      </p:sp>
      <p:sp>
        <p:nvSpPr>
          <p:cNvPr id="26627" name="Rectangle 3"/>
          <p:cNvSpPr>
            <a:spLocks noGrp="1" noChangeArrowheads="1"/>
          </p:cNvSpPr>
          <p:nvPr>
            <p:ph type="body" idx="1"/>
          </p:nvPr>
        </p:nvSpPr>
        <p:spPr>
          <a:xfrm>
            <a:off x="434794" y="762000"/>
            <a:ext cx="8458200" cy="5486400"/>
          </a:xfrm>
        </p:spPr>
        <p:txBody>
          <a:bodyPr/>
          <a:lstStyle/>
          <a:p>
            <a:pPr marL="609600" indent="-609600">
              <a:buFontTx/>
              <a:buNone/>
            </a:pPr>
            <a:r>
              <a:rPr lang="en-US" sz="3600" b="1" dirty="0" smtClean="0">
                <a:solidFill>
                  <a:srgbClr val="FFFFFF"/>
                </a:solidFill>
                <a:latin typeface="Arial Unicode MS" pitchFamily="34" charset="-128"/>
              </a:rPr>
              <a:t>Controlling the Update Process (continuation)</a:t>
            </a:r>
          </a:p>
          <a:p>
            <a:pPr marL="0" indent="0">
              <a:buNone/>
            </a:pPr>
            <a:endParaRPr lang="en-US" sz="1100" dirty="0">
              <a:latin typeface="Arial Unicode MS" pitchFamily="34" charset="-128"/>
            </a:endParaRPr>
          </a:p>
          <a:p>
            <a:pPr marL="0" indent="0">
              <a:buNone/>
            </a:pPr>
            <a:r>
              <a:rPr lang="en-US" sz="2400" dirty="0" smtClean="0">
                <a:latin typeface="Arial Unicode MS" pitchFamily="34" charset="-128"/>
              </a:rPr>
              <a:t>data master;</a:t>
            </a:r>
          </a:p>
          <a:p>
            <a:pPr marL="0" indent="0">
              <a:buNone/>
            </a:pPr>
            <a:r>
              <a:rPr lang="en-US" sz="2400" dirty="0">
                <a:latin typeface="Arial Unicode MS" pitchFamily="34" charset="-128"/>
              </a:rPr>
              <a:t> </a:t>
            </a:r>
            <a:r>
              <a:rPr lang="en-US" sz="2400" dirty="0" smtClean="0">
                <a:latin typeface="Arial Unicode MS" pitchFamily="34" charset="-128"/>
              </a:rPr>
              <a:t> set transaction;</a:t>
            </a:r>
          </a:p>
          <a:p>
            <a:pPr marL="0" indent="0">
              <a:buNone/>
            </a:pPr>
            <a:r>
              <a:rPr lang="en-US" sz="2400" dirty="0">
                <a:latin typeface="Arial Unicode MS" pitchFamily="34" charset="-128"/>
              </a:rPr>
              <a:t> </a:t>
            </a:r>
            <a:r>
              <a:rPr lang="en-US" sz="2400" dirty="0" smtClean="0">
                <a:latin typeface="Arial Unicode MS" pitchFamily="34" charset="-128"/>
              </a:rPr>
              <a:t> modify master key = id;</a:t>
            </a:r>
          </a:p>
          <a:p>
            <a:pPr marL="0" indent="0">
              <a:buNone/>
            </a:pPr>
            <a:r>
              <a:rPr lang="en-US" sz="2400" dirty="0">
                <a:latin typeface="Arial Unicode MS" pitchFamily="34" charset="-128"/>
              </a:rPr>
              <a:t> </a:t>
            </a:r>
            <a:r>
              <a:rPr lang="en-US" sz="2400" dirty="0" smtClean="0">
                <a:latin typeface="Arial Unicode MS" pitchFamily="34" charset="-128"/>
              </a:rPr>
              <a:t> a = b;</a:t>
            </a:r>
          </a:p>
          <a:p>
            <a:pPr marL="0" indent="0">
              <a:buNone/>
            </a:pPr>
            <a:r>
              <a:rPr lang="en-US" sz="2400" dirty="0">
                <a:latin typeface="Arial Unicode MS" pitchFamily="34" charset="-128"/>
              </a:rPr>
              <a:t> </a:t>
            </a:r>
            <a:r>
              <a:rPr lang="en-US" sz="2400" dirty="0" smtClean="0">
                <a:latin typeface="Arial Unicode MS" pitchFamily="34" charset="-128"/>
              </a:rPr>
              <a:t> if code=</a:t>
            </a:r>
            <a:r>
              <a:rPr lang="en-US" sz="2400" dirty="0">
                <a:latin typeface="Arial Unicode MS" pitchFamily="34" charset="-128"/>
              </a:rPr>
              <a:t> </a:t>
            </a:r>
            <a:r>
              <a:rPr lang="en-US" sz="2400" dirty="0" smtClean="0">
                <a:latin typeface="Courier New" pitchFamily="49" charset="0"/>
                <a:cs typeface="Courier New" pitchFamily="49" charset="0"/>
              </a:rPr>
              <a:t>’</a:t>
            </a:r>
            <a:r>
              <a:rPr lang="en-US" sz="2400" dirty="0" smtClean="0">
                <a:latin typeface="Arial Unicode MS" pitchFamily="34" charset="-128"/>
              </a:rPr>
              <a:t>no</a:t>
            </a:r>
            <a:r>
              <a:rPr lang="en-US" sz="2400" dirty="0" smtClean="0">
                <a:latin typeface="Courier New" pitchFamily="49" charset="0"/>
                <a:cs typeface="Courier New" pitchFamily="49" charset="0"/>
              </a:rPr>
              <a:t>’</a:t>
            </a:r>
            <a:r>
              <a:rPr lang="en-US" sz="2400" dirty="0" smtClean="0">
                <a:latin typeface="Arial Unicode MS" pitchFamily="34" charset="-128"/>
              </a:rPr>
              <a:t> then remove;</a:t>
            </a:r>
          </a:p>
          <a:p>
            <a:pPr marL="0" indent="0">
              <a:buNone/>
            </a:pPr>
            <a:r>
              <a:rPr lang="en-US" sz="2400" dirty="0" smtClean="0">
                <a:latin typeface="Arial Unicode MS" pitchFamily="34" charset="-128"/>
              </a:rPr>
              <a:t>    else </a:t>
            </a:r>
            <a:r>
              <a:rPr lang="en-US" sz="2400" dirty="0">
                <a:latin typeface="Arial Unicode MS" pitchFamily="34" charset="-128"/>
              </a:rPr>
              <a:t>if code= </a:t>
            </a:r>
            <a:r>
              <a:rPr lang="en-US" sz="2400" dirty="0" smtClean="0">
                <a:latin typeface="Courier New" pitchFamily="49" charset="0"/>
                <a:cs typeface="Courier New" pitchFamily="49" charset="0"/>
              </a:rPr>
              <a:t>’</a:t>
            </a:r>
            <a:r>
              <a:rPr lang="en-US" sz="2400" dirty="0" smtClean="0">
                <a:latin typeface="Arial Unicode MS" pitchFamily="34" charset="-128"/>
              </a:rPr>
              <a:t>yes</a:t>
            </a:r>
            <a:r>
              <a:rPr lang="en-US" sz="2400" dirty="0" smtClean="0">
                <a:latin typeface="Courier New" pitchFamily="49" charset="0"/>
                <a:cs typeface="Courier New" pitchFamily="49" charset="0"/>
              </a:rPr>
              <a:t>’</a:t>
            </a:r>
            <a:r>
              <a:rPr lang="en-US" sz="2400" dirty="0" smtClean="0">
                <a:latin typeface="Arial Unicode MS" pitchFamily="34" charset="-128"/>
              </a:rPr>
              <a:t> </a:t>
            </a:r>
            <a:r>
              <a:rPr lang="en-US" sz="2400" dirty="0">
                <a:latin typeface="Arial Unicode MS" pitchFamily="34" charset="-128"/>
              </a:rPr>
              <a:t>then </a:t>
            </a:r>
            <a:r>
              <a:rPr lang="en-US" sz="2400" dirty="0" smtClean="0">
                <a:latin typeface="Arial Unicode MS" pitchFamily="34" charset="-128"/>
              </a:rPr>
              <a:t>replace;</a:t>
            </a:r>
          </a:p>
          <a:p>
            <a:pPr marL="0" indent="0">
              <a:buNone/>
            </a:pPr>
            <a:r>
              <a:rPr lang="en-US" sz="2400" dirty="0">
                <a:latin typeface="Arial Unicode MS" pitchFamily="34" charset="-128"/>
              </a:rPr>
              <a:t> </a:t>
            </a:r>
            <a:r>
              <a:rPr lang="en-US" sz="2400" dirty="0" smtClean="0">
                <a:latin typeface="Arial Unicode MS" pitchFamily="34" charset="-128"/>
              </a:rPr>
              <a:t>   else if </a:t>
            </a:r>
            <a:r>
              <a:rPr lang="en-US" sz="2400" dirty="0">
                <a:latin typeface="Arial Unicode MS" pitchFamily="34" charset="-128"/>
              </a:rPr>
              <a:t>code= </a:t>
            </a:r>
            <a:r>
              <a:rPr lang="en-US" sz="2400" dirty="0" smtClean="0">
                <a:latin typeface="Courier New" pitchFamily="49" charset="0"/>
                <a:cs typeface="Courier New" pitchFamily="49" charset="0"/>
              </a:rPr>
              <a:t>’</a:t>
            </a:r>
            <a:r>
              <a:rPr lang="en-US" sz="2400" dirty="0" smtClean="0">
                <a:latin typeface="Arial Unicode MS" pitchFamily="34" charset="-128"/>
              </a:rPr>
              <a:t>new</a:t>
            </a:r>
            <a:r>
              <a:rPr lang="en-US" sz="2400" dirty="0" smtClean="0">
                <a:latin typeface="Courier New" pitchFamily="49" charset="0"/>
                <a:cs typeface="Courier New" pitchFamily="49" charset="0"/>
              </a:rPr>
              <a:t>’</a:t>
            </a:r>
            <a:r>
              <a:rPr lang="en-US" sz="2400" dirty="0" smtClean="0">
                <a:latin typeface="Arial Unicode MS" pitchFamily="34" charset="-128"/>
              </a:rPr>
              <a:t> </a:t>
            </a:r>
            <a:r>
              <a:rPr lang="en-US" sz="2400" dirty="0">
                <a:latin typeface="Arial Unicode MS" pitchFamily="34" charset="-128"/>
              </a:rPr>
              <a:t>then </a:t>
            </a:r>
            <a:r>
              <a:rPr lang="en-US" sz="2400" dirty="0" smtClean="0">
                <a:latin typeface="Arial Unicode MS" pitchFamily="34" charset="-128"/>
              </a:rPr>
              <a:t>output;</a:t>
            </a:r>
            <a:endParaRPr lang="en-US" sz="2400" dirty="0">
              <a:latin typeface="Arial Unicode MS" pitchFamily="34" charset="-128"/>
            </a:endParaRPr>
          </a:p>
          <a:p>
            <a:pPr marL="0" indent="0">
              <a:buNone/>
            </a:pPr>
            <a:r>
              <a:rPr lang="en-US" sz="2400" dirty="0" smtClean="0">
                <a:latin typeface="Arial Unicode MS" pitchFamily="34" charset="-128"/>
              </a:rPr>
              <a:t>run;</a:t>
            </a:r>
          </a:p>
        </p:txBody>
      </p:sp>
      <p:sp>
        <p:nvSpPr>
          <p:cNvPr id="3" name="TextBox 2"/>
          <p:cNvSpPr txBox="1"/>
          <p:nvPr/>
        </p:nvSpPr>
        <p:spPr>
          <a:xfrm>
            <a:off x="5410200" y="2198132"/>
            <a:ext cx="2971800" cy="2677656"/>
          </a:xfrm>
          <a:prstGeom prst="rect">
            <a:avLst/>
          </a:prstGeom>
          <a:noFill/>
        </p:spPr>
        <p:txBody>
          <a:bodyPr wrap="square" rtlCol="0">
            <a:spAutoFit/>
          </a:bodyPr>
          <a:lstStyle/>
          <a:p>
            <a:pPr marL="285750" indent="-285750">
              <a:buFont typeface="Arial" pitchFamily="34" charset="0"/>
              <a:buChar char="•"/>
            </a:pPr>
            <a:r>
              <a:rPr lang="en-US" sz="2800" dirty="0" smtClean="0">
                <a:solidFill>
                  <a:schemeClr val="accent2">
                    <a:lumMod val="60000"/>
                    <a:lumOff val="40000"/>
                  </a:schemeClr>
                </a:solidFill>
              </a:rPr>
              <a:t>Delete rows with REMOVE.</a:t>
            </a:r>
          </a:p>
          <a:p>
            <a:pPr marL="285750" indent="-285750">
              <a:buFont typeface="Arial" pitchFamily="34" charset="0"/>
              <a:buChar char="•"/>
            </a:pPr>
            <a:r>
              <a:rPr lang="en-US" sz="2800" dirty="0" smtClean="0">
                <a:solidFill>
                  <a:schemeClr val="accent2">
                    <a:lumMod val="60000"/>
                    <a:lumOff val="40000"/>
                  </a:schemeClr>
                </a:solidFill>
              </a:rPr>
              <a:t>Update rows with REPLACE.</a:t>
            </a:r>
          </a:p>
          <a:p>
            <a:pPr marL="285750" indent="-285750">
              <a:buFont typeface="Arial" pitchFamily="34" charset="0"/>
              <a:buChar char="•"/>
            </a:pPr>
            <a:r>
              <a:rPr lang="en-US" sz="2800" dirty="0" smtClean="0">
                <a:solidFill>
                  <a:schemeClr val="accent2">
                    <a:lumMod val="60000"/>
                    <a:lumOff val="40000"/>
                  </a:schemeClr>
                </a:solidFill>
              </a:rPr>
              <a:t>Append rows with OUTPUT.</a:t>
            </a:r>
          </a:p>
        </p:txBody>
      </p:sp>
    </p:spTree>
    <p:extLst>
      <p:ext uri="{BB962C8B-B14F-4D97-AF65-F5344CB8AC3E}">
        <p14:creationId xmlns:p14="http://schemas.microsoft.com/office/powerpoint/2010/main" val="146792017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anim calcmode="lin" valueType="num">
                                      <p:cBhvr additive="base">
                                        <p:cTn id="25"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6" end="6"/>
                                            </p:txEl>
                                          </p:spTgt>
                                        </p:tgtEl>
                                        <p:attrNameLst>
                                          <p:attrName>style.visibility</p:attrName>
                                        </p:attrNameLst>
                                      </p:cBhvr>
                                      <p:to>
                                        <p:strVal val="visible"/>
                                      </p:to>
                                    </p:set>
                                    <p:anim calcmode="lin" valueType="num">
                                      <p:cBhvr additive="base">
                                        <p:cTn id="31"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6627">
                                            <p:txEl>
                                              <p:pRg st="7" end="7"/>
                                            </p:txEl>
                                          </p:spTgt>
                                        </p:tgtEl>
                                        <p:attrNameLst>
                                          <p:attrName>style.visibility</p:attrName>
                                        </p:attrNameLst>
                                      </p:cBhvr>
                                      <p:to>
                                        <p:strVal val="visible"/>
                                      </p:to>
                                    </p:set>
                                    <p:anim calcmode="lin" valueType="num">
                                      <p:cBhvr additive="base">
                                        <p:cTn id="37"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627">
                                            <p:txEl>
                                              <p:pRg st="8" end="8"/>
                                            </p:txEl>
                                          </p:spTgt>
                                        </p:tgtEl>
                                        <p:attrNameLst>
                                          <p:attrName>style.visibility</p:attrName>
                                        </p:attrNameLst>
                                      </p:cBhvr>
                                      <p:to>
                                        <p:strVal val="visible"/>
                                      </p:to>
                                    </p:set>
                                    <p:anim calcmode="lin" valueType="num">
                                      <p:cBhvr additive="base">
                                        <p:cTn id="43" dur="500" fill="hold"/>
                                        <p:tgtEl>
                                          <p:spTgt spid="26627">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66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6627">
                                            <p:txEl>
                                              <p:pRg st="9" end="9"/>
                                            </p:txEl>
                                          </p:spTgt>
                                        </p:tgtEl>
                                        <p:attrNameLst>
                                          <p:attrName>style.visibility</p:attrName>
                                        </p:attrNameLst>
                                      </p:cBhvr>
                                      <p:to>
                                        <p:strVal val="visible"/>
                                      </p:to>
                                    </p:set>
                                    <p:anim calcmode="lin" valueType="num">
                                      <p:cBhvr additive="base">
                                        <p:cTn id="49" dur="500" fill="hold"/>
                                        <p:tgtEl>
                                          <p:spTgt spid="26627">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662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23</a:t>
            </a:fld>
            <a:endParaRPr lang="en-US">
              <a:solidFill>
                <a:srgbClr val="FFFF00"/>
              </a:solidFill>
            </a:endParaRPr>
          </a:p>
        </p:txBody>
      </p:sp>
      <p:sp>
        <p:nvSpPr>
          <p:cNvPr id="26627" name="Rectangle 3"/>
          <p:cNvSpPr>
            <a:spLocks noGrp="1" noChangeArrowheads="1"/>
          </p:cNvSpPr>
          <p:nvPr>
            <p:ph type="body" idx="1"/>
          </p:nvPr>
        </p:nvSpPr>
        <p:spPr>
          <a:xfrm>
            <a:off x="434794" y="762000"/>
            <a:ext cx="8458200" cy="5486400"/>
          </a:xfrm>
        </p:spPr>
        <p:txBody>
          <a:bodyPr/>
          <a:lstStyle/>
          <a:p>
            <a:pPr marL="609600" indent="-609600">
              <a:buFontTx/>
              <a:buNone/>
            </a:pPr>
            <a:r>
              <a:rPr lang="en-US" sz="3600" b="1" dirty="0" smtClean="0">
                <a:solidFill>
                  <a:srgbClr val="FFFFFF"/>
                </a:solidFill>
                <a:latin typeface="Arial Unicode MS" pitchFamily="34" charset="-128"/>
              </a:rPr>
              <a:t>Controlling the Update Process-Monitoring I/O Conditions</a:t>
            </a:r>
          </a:p>
          <a:p>
            <a:pPr marL="0" indent="0">
              <a:buNone/>
            </a:pPr>
            <a:endParaRPr lang="en-US" sz="1100" dirty="0" smtClean="0">
              <a:latin typeface="Arial Unicode MS" pitchFamily="34" charset="-128"/>
            </a:endParaRPr>
          </a:p>
          <a:p>
            <a:r>
              <a:rPr lang="en-US" sz="2400" dirty="0" smtClean="0">
                <a:latin typeface="Arial Unicode MS" pitchFamily="34" charset="-128"/>
              </a:rPr>
              <a:t>Using _IORC_ with %SYSRC</a:t>
            </a:r>
          </a:p>
          <a:p>
            <a:pPr lvl="1"/>
            <a:r>
              <a:rPr lang="en-US" sz="2000" dirty="0" smtClean="0">
                <a:latin typeface="Arial Unicode MS" pitchFamily="34" charset="-128"/>
              </a:rPr>
              <a:t>%SYSRC is a macro that allows you to check the value of _IORC_ (created when using MODIFY) for specific Input/Output conditions/errors</a:t>
            </a:r>
          </a:p>
          <a:p>
            <a:pPr lvl="1"/>
            <a:r>
              <a:rPr lang="en-US" sz="2000" dirty="0" smtClean="0">
                <a:latin typeface="Arial Unicode MS" pitchFamily="34" charset="-128"/>
              </a:rPr>
              <a:t>Some “errors” aren’t really errors, and the value _ERROR_ can be reset to 0 to allow execution to continue</a:t>
            </a:r>
          </a:p>
          <a:p>
            <a:pPr lvl="1"/>
            <a:r>
              <a:rPr lang="en-US" sz="2000" dirty="0" smtClean="0">
                <a:latin typeface="Arial Unicode MS" pitchFamily="34" charset="-128"/>
              </a:rPr>
              <a:t>Mnemonics</a:t>
            </a:r>
          </a:p>
          <a:p>
            <a:pPr lvl="2"/>
            <a:r>
              <a:rPr lang="en-US" sz="1600" dirty="0" smtClean="0">
                <a:latin typeface="Arial Unicode MS" pitchFamily="34" charset="-128"/>
              </a:rPr>
              <a:t>_DSENMR (No match in master data set for observation—used with BY)</a:t>
            </a:r>
          </a:p>
          <a:p>
            <a:pPr lvl="2"/>
            <a:r>
              <a:rPr lang="en-US" sz="1600" dirty="0" smtClean="0">
                <a:latin typeface="Arial Unicode MS" pitchFamily="34" charset="-128"/>
              </a:rPr>
              <a:t>_DSEMTR (Multiple unmatched observations in master data set—used with BY)</a:t>
            </a:r>
          </a:p>
          <a:p>
            <a:pPr lvl="2"/>
            <a:r>
              <a:rPr lang="en-US" sz="1600" dirty="0" smtClean="0">
                <a:latin typeface="Arial Unicode MS" pitchFamily="34" charset="-128"/>
              </a:rPr>
              <a:t>_DSENOM (No match in master data set for observation—used with KEY)</a:t>
            </a:r>
          </a:p>
          <a:p>
            <a:pPr lvl="2"/>
            <a:r>
              <a:rPr lang="en-US" sz="1600" dirty="0" smtClean="0">
                <a:latin typeface="Arial Unicode MS" pitchFamily="34" charset="-128"/>
              </a:rPr>
              <a:t>_SOK (match found)</a:t>
            </a:r>
          </a:p>
          <a:p>
            <a:endParaRPr lang="en-US" sz="2400" dirty="0" smtClean="0">
              <a:latin typeface="Arial Unicode MS" pitchFamily="34" charset="-128"/>
            </a:endParaRPr>
          </a:p>
        </p:txBody>
      </p:sp>
    </p:spTree>
    <p:extLst>
      <p:ext uri="{BB962C8B-B14F-4D97-AF65-F5344CB8AC3E}">
        <p14:creationId xmlns:p14="http://schemas.microsoft.com/office/powerpoint/2010/main" val="521128563"/>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24</a:t>
            </a:fld>
            <a:endParaRPr lang="en-US">
              <a:solidFill>
                <a:srgbClr val="FFFF00"/>
              </a:solidFill>
            </a:endParaRPr>
          </a:p>
        </p:txBody>
      </p:sp>
      <p:sp>
        <p:nvSpPr>
          <p:cNvPr id="26627" name="Rectangle 3"/>
          <p:cNvSpPr>
            <a:spLocks noGrp="1" noChangeArrowheads="1"/>
          </p:cNvSpPr>
          <p:nvPr>
            <p:ph type="body" idx="1"/>
          </p:nvPr>
        </p:nvSpPr>
        <p:spPr>
          <a:xfrm>
            <a:off x="434794" y="762000"/>
            <a:ext cx="8458200" cy="5486400"/>
          </a:xfrm>
        </p:spPr>
        <p:txBody>
          <a:bodyPr/>
          <a:lstStyle/>
          <a:p>
            <a:pPr marL="609600" indent="-609600">
              <a:buFontTx/>
              <a:buNone/>
            </a:pPr>
            <a:r>
              <a:rPr lang="en-US" sz="3600" b="1" dirty="0" smtClean="0">
                <a:solidFill>
                  <a:srgbClr val="FFFFFF"/>
                </a:solidFill>
                <a:latin typeface="Arial Unicode MS" pitchFamily="34" charset="-128"/>
              </a:rPr>
              <a:t>Integrity Constraints</a:t>
            </a:r>
          </a:p>
          <a:p>
            <a:pPr marL="0" indent="0">
              <a:buNone/>
            </a:pPr>
            <a:endParaRPr lang="en-US" sz="1100" dirty="0" smtClean="0">
              <a:latin typeface="Arial Unicode MS" pitchFamily="34" charset="-128"/>
            </a:endParaRPr>
          </a:p>
          <a:p>
            <a:r>
              <a:rPr lang="en-US" sz="2400" dirty="0" smtClean="0">
                <a:latin typeface="Arial Unicode MS" pitchFamily="34" charset="-128"/>
              </a:rPr>
              <a:t>We studied CHECK, NOT NULL, UNIQUE and PRIMARY KEY in SQL in Chapter 5</a:t>
            </a:r>
          </a:p>
          <a:p>
            <a:r>
              <a:rPr lang="en-US" sz="2400" dirty="0" smtClean="0">
                <a:latin typeface="Arial Unicode MS" pitchFamily="34" charset="-128"/>
              </a:rPr>
              <a:t>Integrity constraints can also be set up using PROC DATASETS</a:t>
            </a:r>
          </a:p>
          <a:p>
            <a:pPr>
              <a:buNone/>
            </a:pPr>
            <a:r>
              <a:rPr lang="en-US" sz="2400" dirty="0" smtClean="0">
                <a:latin typeface="Courier New"/>
                <a:cs typeface="Courier New"/>
              </a:rPr>
              <a:t>proc datasets </a:t>
            </a:r>
            <a:r>
              <a:rPr lang="en-US" sz="2400" dirty="0" err="1" smtClean="0">
                <a:latin typeface="Courier New"/>
                <a:cs typeface="Courier New"/>
              </a:rPr>
              <a:t>nolist</a:t>
            </a:r>
            <a:r>
              <a:rPr lang="en-US" sz="2400" dirty="0" smtClean="0">
                <a:latin typeface="Courier New"/>
                <a:cs typeface="Courier New"/>
              </a:rPr>
              <a:t>;</a:t>
            </a:r>
          </a:p>
          <a:p>
            <a:pPr>
              <a:buNone/>
            </a:pPr>
            <a:r>
              <a:rPr lang="en-US" sz="2400" dirty="0" smtClean="0">
                <a:latin typeface="Courier New"/>
                <a:cs typeface="Courier New"/>
              </a:rPr>
              <a:t>modify lab2012;</a:t>
            </a:r>
          </a:p>
          <a:p>
            <a:pPr>
              <a:buNone/>
            </a:pPr>
            <a:r>
              <a:rPr lang="en-US" sz="2400" dirty="0" err="1" smtClean="0">
                <a:latin typeface="Courier New"/>
                <a:cs typeface="Courier New"/>
              </a:rPr>
              <a:t>ic</a:t>
            </a:r>
            <a:r>
              <a:rPr lang="en-US" sz="2400" dirty="0" smtClean="0">
                <a:latin typeface="Courier New"/>
                <a:cs typeface="Courier New"/>
              </a:rPr>
              <a:t> create </a:t>
            </a:r>
            <a:r>
              <a:rPr lang="en-US" sz="2400" dirty="0" err="1" smtClean="0">
                <a:latin typeface="Courier New"/>
                <a:cs typeface="Courier New"/>
              </a:rPr>
              <a:t>check_USC</a:t>
            </a:r>
            <a:r>
              <a:rPr lang="en-US" sz="2400" dirty="0" smtClean="0">
                <a:latin typeface="Courier New"/>
                <a:cs typeface="Courier New"/>
              </a:rPr>
              <a:t>=</a:t>
            </a:r>
            <a:r>
              <a:rPr lang="en-US" sz="2400" dirty="0" err="1" smtClean="0">
                <a:latin typeface="Courier New"/>
                <a:cs typeface="Courier New"/>
              </a:rPr>
              <a:t>check(where</a:t>
            </a:r>
            <a:r>
              <a:rPr lang="en-US" sz="2400" dirty="0" smtClean="0">
                <a:latin typeface="Courier New"/>
                <a:cs typeface="Courier New"/>
              </a:rPr>
              <a:t>=(</a:t>
            </a:r>
            <a:r>
              <a:rPr lang="en-US" sz="2400" dirty="0" smtClean="0">
                <a:latin typeface="Courier New" pitchFamily="49" charset="0"/>
                <a:ea typeface="ＭＳ Ｐゴシック" pitchFamily="34" charset="-128"/>
                <a:cs typeface="Courier New" pitchFamily="49" charset="0"/>
              </a:rPr>
              <a:t>USC in (‘N’ ’Y’ ’</a:t>
            </a:r>
            <a:r>
              <a:rPr lang="en-US" sz="2400" dirty="0" err="1" smtClean="0">
                <a:latin typeface="Courier New" pitchFamily="49" charset="0"/>
                <a:ea typeface="ＭＳ Ｐゴシック" pitchFamily="34" charset="-128"/>
                <a:cs typeface="Courier New" pitchFamily="49" charset="0"/>
              </a:rPr>
              <a:t>y</a:t>
            </a:r>
            <a:r>
              <a:rPr lang="en-US" sz="2400" dirty="0" smtClean="0">
                <a:latin typeface="Courier New" pitchFamily="49" charset="0"/>
                <a:ea typeface="ＭＳ Ｐゴシック" pitchFamily="34" charset="-128"/>
                <a:cs typeface="Courier New" pitchFamily="49" charset="0"/>
              </a:rPr>
              <a:t>’ ’</a:t>
            </a:r>
            <a:r>
              <a:rPr lang="en-US" sz="2400" dirty="0" err="1" smtClean="0">
                <a:latin typeface="Courier New" pitchFamily="49" charset="0"/>
                <a:ea typeface="ＭＳ Ｐゴシック" pitchFamily="34" charset="-128"/>
                <a:cs typeface="Courier New" pitchFamily="49" charset="0"/>
              </a:rPr>
              <a:t>n’))message</a:t>
            </a:r>
            <a:r>
              <a:rPr lang="en-US" sz="2400" dirty="0" smtClean="0">
                <a:latin typeface="Courier New" pitchFamily="49" charset="0"/>
                <a:ea typeface="ＭＳ Ｐゴシック" pitchFamily="34" charset="-128"/>
                <a:cs typeface="Courier New" pitchFamily="49" charset="0"/>
              </a:rPr>
              <a:t>=“Incorrect code for USC”);</a:t>
            </a:r>
            <a:endParaRPr lang="en-US" sz="2400" dirty="0" smtClean="0">
              <a:latin typeface="Courier New"/>
              <a:cs typeface="Courier New"/>
            </a:endParaRPr>
          </a:p>
          <a:p>
            <a:pPr>
              <a:buNone/>
            </a:pPr>
            <a:r>
              <a:rPr lang="en-US" sz="2400" dirty="0" smtClean="0">
                <a:latin typeface="Courier New"/>
                <a:cs typeface="Courier New"/>
              </a:rPr>
              <a:t>quit;</a:t>
            </a:r>
          </a:p>
          <a:p>
            <a:r>
              <a:rPr lang="en-US" sz="2400" dirty="0" smtClean="0">
                <a:latin typeface="Arial Unicode MS"/>
                <a:cs typeface="Arial Unicode MS"/>
              </a:rPr>
              <a:t>Integrity constraints can be removed with IC DELETE</a:t>
            </a:r>
          </a:p>
          <a:p>
            <a:endParaRPr lang="en-US" sz="1600" dirty="0" smtClean="0">
              <a:latin typeface="Arial Unicode MS" pitchFamily="34" charset="-128"/>
            </a:endParaRPr>
          </a:p>
          <a:p>
            <a:endParaRPr lang="en-US" sz="2400" dirty="0" smtClean="0">
              <a:latin typeface="Arial Unicode MS" pitchFamily="34" charset="-128"/>
            </a:endParaRPr>
          </a:p>
        </p:txBody>
      </p:sp>
    </p:spTree>
    <p:extLst>
      <p:ext uri="{BB962C8B-B14F-4D97-AF65-F5344CB8AC3E}">
        <p14:creationId xmlns:p14="http://schemas.microsoft.com/office/powerpoint/2010/main" val="521128563"/>
      </p:ext>
    </p:ext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Trails</a:t>
            </a:r>
            <a:endParaRPr lang="en-US" dirty="0"/>
          </a:p>
        </p:txBody>
      </p:sp>
      <p:sp>
        <p:nvSpPr>
          <p:cNvPr id="3" name="Content Placeholder 2"/>
          <p:cNvSpPr>
            <a:spLocks noGrp="1"/>
          </p:cNvSpPr>
          <p:nvPr>
            <p:ph idx="1"/>
          </p:nvPr>
        </p:nvSpPr>
        <p:spPr/>
        <p:txBody>
          <a:bodyPr/>
          <a:lstStyle/>
          <a:p>
            <a:r>
              <a:rPr lang="en-US" dirty="0" smtClean="0"/>
              <a:t>Audit trails can be used to track changes to a data set made in </a:t>
            </a:r>
          </a:p>
          <a:p>
            <a:pPr lvl="1"/>
            <a:r>
              <a:rPr lang="en-US" dirty="0" err="1" smtClean="0"/>
              <a:t>Viewtable</a:t>
            </a:r>
            <a:endParaRPr lang="en-US" dirty="0" smtClean="0"/>
          </a:p>
          <a:p>
            <a:pPr lvl="1"/>
            <a:r>
              <a:rPr lang="en-US" dirty="0" smtClean="0"/>
              <a:t>MODIFY in the DATA step</a:t>
            </a:r>
          </a:p>
          <a:p>
            <a:pPr lvl="1"/>
            <a:r>
              <a:rPr lang="en-US" dirty="0" smtClean="0"/>
              <a:t>UPDATE, INSERT, DELETE in PROC SQL</a:t>
            </a:r>
          </a:p>
          <a:p>
            <a:r>
              <a:rPr lang="en-US" dirty="0" smtClean="0"/>
              <a:t>Changes are stored in an audit file</a:t>
            </a:r>
          </a:p>
          <a:p>
            <a:r>
              <a:rPr lang="en-US" dirty="0" smtClean="0"/>
              <a:t>SAS commands (CREATE TABLE, PROC SORT, DATA step) can delete the audit trail</a:t>
            </a:r>
          </a:p>
        </p:txBody>
      </p:sp>
      <p:sp>
        <p:nvSpPr>
          <p:cNvPr id="5" name="Slide Number Placeholder 4"/>
          <p:cNvSpPr>
            <a:spLocks noGrp="1"/>
          </p:cNvSpPr>
          <p:nvPr>
            <p:ph type="sldNum" sz="quarter" idx="12"/>
          </p:nvPr>
        </p:nvSpPr>
        <p:spPr/>
        <p:txBody>
          <a:bodyPr/>
          <a:lstStyle/>
          <a:p>
            <a:pPr>
              <a:defRPr/>
            </a:pPr>
            <a:fld id="{44DDE1BD-5365-439F-B1F4-39B4EEEF61D9}" type="slidenum">
              <a:rPr lang="en-US" smtClean="0"/>
              <a:pPr>
                <a:defRPr/>
              </a:pPr>
              <a:t>25</a:t>
            </a:fld>
            <a:endParaRPr lang="en-US"/>
          </a:p>
        </p:txBody>
      </p:sp>
    </p:spTree>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Trail Example</a:t>
            </a:r>
            <a:endParaRPr lang="en-US" dirty="0"/>
          </a:p>
        </p:txBody>
      </p:sp>
      <p:sp>
        <p:nvSpPr>
          <p:cNvPr id="3" name="Content Placeholder 2"/>
          <p:cNvSpPr>
            <a:spLocks noGrp="1"/>
          </p:cNvSpPr>
          <p:nvPr>
            <p:ph idx="1"/>
          </p:nvPr>
        </p:nvSpPr>
        <p:spPr/>
        <p:txBody>
          <a:bodyPr/>
          <a:lstStyle/>
          <a:p>
            <a:pPr>
              <a:buNone/>
            </a:pPr>
            <a:r>
              <a:rPr lang="en-US" dirty="0" smtClean="0">
                <a:latin typeface="Courier New"/>
                <a:cs typeface="Courier New"/>
              </a:rPr>
              <a:t>proc datasets </a:t>
            </a:r>
            <a:r>
              <a:rPr lang="en-US" dirty="0" err="1" smtClean="0">
                <a:latin typeface="Courier New"/>
                <a:cs typeface="Courier New"/>
              </a:rPr>
              <a:t>nolist</a:t>
            </a:r>
            <a:r>
              <a:rPr lang="en-US" dirty="0" smtClean="0">
                <a:latin typeface="Courier New"/>
                <a:cs typeface="Courier New"/>
              </a:rPr>
              <a:t>;</a:t>
            </a:r>
          </a:p>
          <a:p>
            <a:pPr>
              <a:buNone/>
            </a:pPr>
            <a:r>
              <a:rPr lang="en-US" dirty="0" smtClean="0">
                <a:latin typeface="Courier New"/>
                <a:cs typeface="Courier New"/>
              </a:rPr>
              <a:t>audit </a:t>
            </a:r>
            <a:r>
              <a:rPr lang="en-US" dirty="0" err="1" smtClean="0">
                <a:latin typeface="Courier New"/>
                <a:cs typeface="Courier New"/>
              </a:rPr>
              <a:t>nonprof</a:t>
            </a:r>
            <a:r>
              <a:rPr lang="en-US" dirty="0" smtClean="0">
                <a:latin typeface="Courier New"/>
                <a:cs typeface="Courier New"/>
              </a:rPr>
              <a:t>;</a:t>
            </a:r>
          </a:p>
          <a:p>
            <a:pPr>
              <a:buNone/>
            </a:pPr>
            <a:r>
              <a:rPr lang="en-US" dirty="0" smtClean="0">
                <a:latin typeface="Courier New"/>
                <a:cs typeface="Courier New"/>
              </a:rPr>
              <a:t>initiate;</a:t>
            </a:r>
          </a:p>
          <a:p>
            <a:pPr>
              <a:buNone/>
            </a:pPr>
            <a:r>
              <a:rPr lang="en-US" dirty="0" smtClean="0">
                <a:latin typeface="Courier New"/>
                <a:cs typeface="Courier New"/>
              </a:rPr>
              <a:t>quit;</a:t>
            </a:r>
          </a:p>
          <a:p>
            <a:pPr>
              <a:buNone/>
            </a:pPr>
            <a:r>
              <a:rPr lang="en-US" dirty="0" smtClean="0">
                <a:latin typeface="Courier New"/>
                <a:cs typeface="Courier New"/>
              </a:rPr>
              <a:t>data </a:t>
            </a:r>
            <a:r>
              <a:rPr lang="en-US" dirty="0" err="1" smtClean="0">
                <a:latin typeface="Courier New"/>
                <a:cs typeface="Courier New"/>
              </a:rPr>
              <a:t>nonprof</a:t>
            </a:r>
            <a:r>
              <a:rPr lang="en-US" dirty="0" smtClean="0">
                <a:latin typeface="Courier New"/>
                <a:cs typeface="Courier New"/>
              </a:rPr>
              <a:t>; </a:t>
            </a:r>
          </a:p>
          <a:p>
            <a:pPr>
              <a:buNone/>
            </a:pPr>
            <a:r>
              <a:rPr lang="en-US" dirty="0" smtClean="0">
                <a:latin typeface="Courier New"/>
                <a:cs typeface="Courier New"/>
              </a:rPr>
              <a:t>modify </a:t>
            </a:r>
            <a:r>
              <a:rPr lang="en-US" dirty="0" err="1" smtClean="0">
                <a:latin typeface="Courier New"/>
                <a:cs typeface="Courier New"/>
              </a:rPr>
              <a:t>nonprof</a:t>
            </a:r>
            <a:r>
              <a:rPr lang="en-US" dirty="0" smtClean="0">
                <a:latin typeface="Courier New"/>
                <a:cs typeface="Courier New"/>
              </a:rPr>
              <a:t>; </a:t>
            </a:r>
          </a:p>
          <a:p>
            <a:pPr>
              <a:buNone/>
            </a:pPr>
            <a:r>
              <a:rPr lang="en-US" dirty="0" smtClean="0">
                <a:latin typeface="Courier New"/>
                <a:cs typeface="Courier New"/>
              </a:rPr>
              <a:t>years=</a:t>
            </a:r>
            <a:r>
              <a:rPr lang="en-US" dirty="0" err="1" smtClean="0">
                <a:latin typeface="Courier New"/>
                <a:cs typeface="Courier New"/>
              </a:rPr>
              <a:t>year(today</a:t>
            </a:r>
            <a:r>
              <a:rPr lang="en-US" dirty="0" smtClean="0">
                <a:latin typeface="Courier New"/>
                <a:cs typeface="Courier New"/>
              </a:rPr>
              <a:t>())-since; </a:t>
            </a:r>
          </a:p>
          <a:p>
            <a:pPr>
              <a:buNone/>
            </a:pPr>
            <a:r>
              <a:rPr lang="en-US" dirty="0" smtClean="0">
                <a:latin typeface="Courier New"/>
                <a:cs typeface="Courier New"/>
              </a:rPr>
              <a:t>run;</a:t>
            </a:r>
          </a:p>
        </p:txBody>
      </p:sp>
      <p:sp>
        <p:nvSpPr>
          <p:cNvPr id="5" name="Slide Number Placeholder 4"/>
          <p:cNvSpPr>
            <a:spLocks noGrp="1"/>
          </p:cNvSpPr>
          <p:nvPr>
            <p:ph type="sldNum" sz="quarter" idx="12"/>
          </p:nvPr>
        </p:nvSpPr>
        <p:spPr/>
        <p:txBody>
          <a:bodyPr/>
          <a:lstStyle/>
          <a:p>
            <a:pPr>
              <a:defRPr/>
            </a:pPr>
            <a:fld id="{44DDE1BD-5365-439F-B1F4-39B4EEEF61D9}" type="slidenum">
              <a:rPr lang="en-US" smtClean="0"/>
              <a:pPr>
                <a:defRPr/>
              </a:pPr>
              <a:t>26</a:t>
            </a:fld>
            <a:endParaRPr lang="en-US"/>
          </a:p>
        </p:txBody>
      </p:sp>
    </p:spTree>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Trail Example</a:t>
            </a:r>
            <a:endParaRPr lang="en-US" dirty="0"/>
          </a:p>
        </p:txBody>
      </p:sp>
      <p:sp>
        <p:nvSpPr>
          <p:cNvPr id="3" name="Content Placeholder 2"/>
          <p:cNvSpPr>
            <a:spLocks noGrp="1"/>
          </p:cNvSpPr>
          <p:nvPr>
            <p:ph idx="1"/>
          </p:nvPr>
        </p:nvSpPr>
        <p:spPr>
          <a:xfrm>
            <a:off x="457200" y="1676400"/>
            <a:ext cx="8229600" cy="4495800"/>
          </a:xfrm>
        </p:spPr>
        <p:txBody>
          <a:bodyPr/>
          <a:lstStyle/>
          <a:p>
            <a:r>
              <a:rPr lang="en-US" dirty="0" smtClean="0">
                <a:latin typeface="Arial Unicode MS"/>
                <a:cs typeface="Arial Unicode MS"/>
              </a:rPr>
              <a:t>SAS creates the audit file </a:t>
            </a:r>
            <a:r>
              <a:rPr lang="en-US" dirty="0" err="1" smtClean="0">
                <a:latin typeface="Arial Unicode MS"/>
                <a:cs typeface="Arial Unicode MS"/>
              </a:rPr>
              <a:t>WORK.nonprof.audit</a:t>
            </a:r>
            <a:endParaRPr lang="en-US" dirty="0" smtClean="0">
              <a:latin typeface="Arial Unicode MS"/>
              <a:cs typeface="Arial Unicode MS"/>
            </a:endParaRPr>
          </a:p>
          <a:p>
            <a:r>
              <a:rPr lang="en-US" dirty="0" smtClean="0">
                <a:latin typeface="Arial Unicode MS"/>
                <a:cs typeface="Arial Unicode MS"/>
              </a:rPr>
              <a:t>You can view the audit file with PROC CONTENTS</a:t>
            </a:r>
          </a:p>
          <a:p>
            <a:pPr>
              <a:buNone/>
            </a:pPr>
            <a:r>
              <a:rPr lang="en-US" dirty="0" smtClean="0">
                <a:latin typeface="Courier New"/>
                <a:cs typeface="Courier New"/>
              </a:rPr>
              <a:t>proc contents data=</a:t>
            </a:r>
            <a:r>
              <a:rPr lang="en-US" dirty="0" err="1" smtClean="0">
                <a:latin typeface="Courier New"/>
                <a:cs typeface="Courier New"/>
              </a:rPr>
              <a:t>nonprof(type</a:t>
            </a:r>
            <a:r>
              <a:rPr lang="en-US" dirty="0" smtClean="0">
                <a:latin typeface="Courier New"/>
                <a:cs typeface="Courier New"/>
              </a:rPr>
              <a:t>=audit); </a:t>
            </a:r>
          </a:p>
          <a:p>
            <a:pPr>
              <a:buNone/>
            </a:pPr>
            <a:r>
              <a:rPr lang="en-US" dirty="0" smtClean="0">
                <a:latin typeface="Courier New"/>
                <a:cs typeface="Courier New"/>
              </a:rPr>
              <a:t>run;</a:t>
            </a:r>
          </a:p>
        </p:txBody>
      </p:sp>
      <p:sp>
        <p:nvSpPr>
          <p:cNvPr id="5" name="Slide Number Placeholder 4"/>
          <p:cNvSpPr>
            <a:spLocks noGrp="1"/>
          </p:cNvSpPr>
          <p:nvPr>
            <p:ph type="sldNum" sz="quarter" idx="12"/>
          </p:nvPr>
        </p:nvSpPr>
        <p:spPr/>
        <p:txBody>
          <a:bodyPr/>
          <a:lstStyle/>
          <a:p>
            <a:pPr>
              <a:defRPr/>
            </a:pPr>
            <a:fld id="{44DDE1BD-5365-439F-B1F4-39B4EEEF61D9}" type="slidenum">
              <a:rPr lang="en-US" smtClean="0"/>
              <a:pPr>
                <a:defRPr/>
              </a:pPr>
              <a:t>27</a:t>
            </a:fld>
            <a:endParaRPr lang="en-US"/>
          </a:p>
        </p:txBody>
      </p:sp>
    </p:spTree>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File Variables</a:t>
            </a:r>
            <a:endParaRPr lang="en-US" dirty="0"/>
          </a:p>
        </p:txBody>
      </p:sp>
      <p:sp>
        <p:nvSpPr>
          <p:cNvPr id="3" name="Content Placeholder 2"/>
          <p:cNvSpPr>
            <a:spLocks noGrp="1"/>
          </p:cNvSpPr>
          <p:nvPr>
            <p:ph idx="1"/>
          </p:nvPr>
        </p:nvSpPr>
        <p:spPr>
          <a:xfrm>
            <a:off x="457200" y="1676400"/>
            <a:ext cx="8229600" cy="4495800"/>
          </a:xfrm>
        </p:spPr>
        <p:txBody>
          <a:bodyPr/>
          <a:lstStyle/>
          <a:p>
            <a:r>
              <a:rPr lang="en-US" dirty="0" smtClean="0">
                <a:latin typeface="Arial Unicode MS"/>
                <a:cs typeface="Arial Unicode MS"/>
              </a:rPr>
              <a:t>In addition to data set variables, the audit file contains metadata</a:t>
            </a:r>
          </a:p>
          <a:p>
            <a:pPr lvl="1"/>
            <a:r>
              <a:rPr lang="en-US" dirty="0" smtClean="0">
                <a:latin typeface="Arial Unicode MS"/>
                <a:cs typeface="Arial Unicode MS"/>
              </a:rPr>
              <a:t>_ATOPCODE_ (Type of operation)</a:t>
            </a:r>
          </a:p>
          <a:p>
            <a:pPr lvl="1"/>
            <a:r>
              <a:rPr lang="en-US" dirty="0" smtClean="0">
                <a:latin typeface="Arial Unicode MS"/>
                <a:cs typeface="Arial Unicode MS"/>
              </a:rPr>
              <a:t>_ATDATETIME_ (Date and time)</a:t>
            </a:r>
          </a:p>
          <a:p>
            <a:pPr lvl="1"/>
            <a:r>
              <a:rPr lang="en-US" dirty="0" smtClean="0">
                <a:latin typeface="Arial Unicode MS"/>
                <a:cs typeface="Arial Unicode MS"/>
              </a:rPr>
              <a:t>_ATOBSNO_ (Affected observation #’</a:t>
            </a:r>
            <a:r>
              <a:rPr lang="en-US" dirty="0" err="1" smtClean="0">
                <a:latin typeface="Arial Unicode MS"/>
                <a:cs typeface="Arial Unicode MS"/>
              </a:rPr>
              <a:t>s</a:t>
            </a:r>
            <a:r>
              <a:rPr lang="en-US" dirty="0" smtClean="0">
                <a:latin typeface="Arial Unicode MS"/>
                <a:cs typeface="Arial Unicode MS"/>
              </a:rPr>
              <a:t>)</a:t>
            </a:r>
          </a:p>
          <a:p>
            <a:pPr lvl="1"/>
            <a:r>
              <a:rPr lang="en-US" dirty="0" smtClean="0">
                <a:latin typeface="Arial Unicode MS"/>
                <a:cs typeface="Arial Unicode MS"/>
              </a:rPr>
              <a:t>_ATUSERID_</a:t>
            </a:r>
          </a:p>
        </p:txBody>
      </p:sp>
      <p:sp>
        <p:nvSpPr>
          <p:cNvPr id="5" name="Slide Number Placeholder 4"/>
          <p:cNvSpPr>
            <a:spLocks noGrp="1"/>
          </p:cNvSpPr>
          <p:nvPr>
            <p:ph type="sldNum" sz="quarter" idx="12"/>
          </p:nvPr>
        </p:nvSpPr>
        <p:spPr/>
        <p:txBody>
          <a:bodyPr/>
          <a:lstStyle/>
          <a:p>
            <a:pPr>
              <a:defRPr/>
            </a:pPr>
            <a:fld id="{44DDE1BD-5365-439F-B1F4-39B4EEEF61D9}" type="slidenum">
              <a:rPr lang="en-US" smtClean="0"/>
              <a:pPr>
                <a:defRPr/>
              </a:pPr>
              <a:t>28</a:t>
            </a:fld>
            <a:endParaRPr lang="en-US"/>
          </a:p>
        </p:txBody>
      </p:sp>
    </p:spTree>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File Variables</a:t>
            </a:r>
            <a:endParaRPr lang="en-US" dirty="0"/>
          </a:p>
        </p:txBody>
      </p:sp>
      <p:sp>
        <p:nvSpPr>
          <p:cNvPr id="3" name="Content Placeholder 2"/>
          <p:cNvSpPr>
            <a:spLocks noGrp="1"/>
          </p:cNvSpPr>
          <p:nvPr>
            <p:ph idx="1"/>
          </p:nvPr>
        </p:nvSpPr>
        <p:spPr>
          <a:xfrm>
            <a:off x="457200" y="1676400"/>
            <a:ext cx="8229600" cy="4495800"/>
          </a:xfrm>
        </p:spPr>
        <p:txBody>
          <a:bodyPr/>
          <a:lstStyle/>
          <a:p>
            <a:r>
              <a:rPr lang="en-US" dirty="0" smtClean="0">
                <a:latin typeface="Arial Unicode MS"/>
                <a:cs typeface="Arial Unicode MS"/>
              </a:rPr>
              <a:t>You can use the LOG statement to limit data that appears in the audit file, typically by _ATOPCODE_ class</a:t>
            </a:r>
          </a:p>
          <a:p>
            <a:r>
              <a:rPr lang="en-US" dirty="0" smtClean="0">
                <a:latin typeface="Arial Unicode MS"/>
                <a:cs typeface="Arial Unicode MS"/>
              </a:rPr>
              <a:t>User variables can be added to the audit file as well</a:t>
            </a:r>
          </a:p>
          <a:p>
            <a:pPr lvl="1"/>
            <a:r>
              <a:rPr lang="en-US" dirty="0" smtClean="0">
                <a:latin typeface="Arial Unicode MS"/>
                <a:cs typeface="Arial Unicode MS"/>
              </a:rPr>
              <a:t>Once created, they can be updated and then saved in the audit trail file</a:t>
            </a:r>
          </a:p>
          <a:p>
            <a:r>
              <a:rPr lang="en-US" dirty="0" smtClean="0">
                <a:latin typeface="Arial Unicode MS"/>
                <a:cs typeface="Arial Unicode MS"/>
              </a:rPr>
              <a:t>The audit trail can be suspended, resumed and ended</a:t>
            </a:r>
            <a:endParaRPr lang="en-US" dirty="0" smtClean="0">
              <a:latin typeface="Courier New"/>
              <a:cs typeface="Courier New"/>
            </a:endParaRPr>
          </a:p>
        </p:txBody>
      </p:sp>
      <p:sp>
        <p:nvSpPr>
          <p:cNvPr id="5" name="Slide Number Placeholder 4"/>
          <p:cNvSpPr>
            <a:spLocks noGrp="1"/>
          </p:cNvSpPr>
          <p:nvPr>
            <p:ph type="sldNum" sz="quarter" idx="12"/>
          </p:nvPr>
        </p:nvSpPr>
        <p:spPr/>
        <p:txBody>
          <a:bodyPr/>
          <a:lstStyle/>
          <a:p>
            <a:pPr>
              <a:defRPr/>
            </a:pPr>
            <a:fld id="{44DDE1BD-5365-439F-B1F4-39B4EEEF61D9}" type="slidenum">
              <a:rPr lang="en-US" smtClean="0"/>
              <a:pPr>
                <a:defRPr/>
              </a:pPr>
              <a:t>29</a:t>
            </a:fld>
            <a:endParaRPr lang="en-US"/>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3</a:t>
            </a:fld>
            <a:endParaRPr lang="en-US">
              <a:solidFill>
                <a:srgbClr val="FFFF00"/>
              </a:solidFill>
            </a:endParaRPr>
          </a:p>
        </p:txBody>
      </p:sp>
      <p:sp>
        <p:nvSpPr>
          <p:cNvPr id="26627" name="Rectangle 3"/>
          <p:cNvSpPr>
            <a:spLocks noGrp="1" noChangeArrowheads="1"/>
          </p:cNvSpPr>
          <p:nvPr>
            <p:ph type="body" idx="1"/>
          </p:nvPr>
        </p:nvSpPr>
        <p:spPr>
          <a:xfrm>
            <a:off x="533400" y="762000"/>
            <a:ext cx="8305800" cy="5486400"/>
          </a:xfrm>
        </p:spPr>
        <p:txBody>
          <a:bodyPr/>
          <a:lstStyle/>
          <a:p>
            <a:pPr marL="609600" indent="-609600">
              <a:buFontTx/>
              <a:buNone/>
            </a:pPr>
            <a:r>
              <a:rPr lang="en-US" sz="3600" b="1" dirty="0" smtClean="0">
                <a:solidFill>
                  <a:srgbClr val="FFFFFF"/>
                </a:solidFill>
                <a:latin typeface="Arial Unicode MS" pitchFamily="34" charset="-128"/>
              </a:rPr>
              <a:t>Modifying Data without Replacing the Data Set (continued)</a:t>
            </a:r>
            <a:endParaRPr lang="en-US" b="1" i="1" dirty="0" smtClean="0">
              <a:solidFill>
                <a:srgbClr val="FFFFFF"/>
              </a:solidFill>
              <a:latin typeface="Arial Unicode MS" pitchFamily="34" charset="-128"/>
            </a:endParaRPr>
          </a:p>
          <a:p>
            <a:endParaRPr lang="en-US" sz="600" dirty="0" smtClean="0">
              <a:solidFill>
                <a:schemeClr val="hlink"/>
              </a:solidFill>
              <a:latin typeface="Arial Unicode MS" pitchFamily="34" charset="-128"/>
            </a:endParaRPr>
          </a:p>
          <a:p>
            <a:r>
              <a:rPr lang="en-US" sz="2200" dirty="0" smtClean="0">
                <a:latin typeface="Arial Unicode MS" pitchFamily="34" charset="-128"/>
              </a:rPr>
              <a:t>The process involves:</a:t>
            </a:r>
          </a:p>
          <a:p>
            <a:pPr marL="514350" indent="-514350">
              <a:buFont typeface="+mj-lt"/>
              <a:buAutoNum type="arabicPeriod"/>
            </a:pPr>
            <a:r>
              <a:rPr lang="en-US" sz="2200" dirty="0" smtClean="0">
                <a:latin typeface="Arial Unicode MS" pitchFamily="34" charset="-128"/>
              </a:rPr>
              <a:t>Using the MODIFY statement to update all observations in a data set</a:t>
            </a:r>
          </a:p>
          <a:p>
            <a:pPr marL="514350" indent="-514350">
              <a:buFont typeface="+mj-lt"/>
              <a:buAutoNum type="arabicPeriod"/>
            </a:pPr>
            <a:r>
              <a:rPr lang="en-US" sz="2200" dirty="0" smtClean="0">
                <a:latin typeface="Arial Unicode MS" pitchFamily="34" charset="-128"/>
              </a:rPr>
              <a:t>Using a transaction data set to make modifications to a data set</a:t>
            </a:r>
          </a:p>
          <a:p>
            <a:pPr marL="514350" indent="-514350">
              <a:buFont typeface="+mj-lt"/>
              <a:buAutoNum type="arabicPeriod"/>
            </a:pPr>
            <a:r>
              <a:rPr lang="en-US" sz="2200" dirty="0" smtClean="0">
                <a:latin typeface="Arial Unicode MS" pitchFamily="34" charset="-128"/>
              </a:rPr>
              <a:t>Using an index to locate observations to modify in a data set</a:t>
            </a:r>
          </a:p>
          <a:p>
            <a:r>
              <a:rPr lang="en-US" sz="2200" dirty="0" smtClean="0">
                <a:latin typeface="Arial Unicode MS" pitchFamily="34" charset="-128"/>
              </a:rPr>
              <a:t>When modifying data, safeguarding data and tracking the changes can be a concern.</a:t>
            </a:r>
          </a:p>
          <a:p>
            <a:pPr marL="514350" indent="-514350">
              <a:buFont typeface="+mj-lt"/>
              <a:buAutoNum type="arabicPeriod"/>
            </a:pPr>
            <a:r>
              <a:rPr lang="en-US" sz="2200" dirty="0" smtClean="0">
                <a:latin typeface="Arial Unicode MS" pitchFamily="34" charset="-128"/>
              </a:rPr>
              <a:t>Placing integrity constraints on variables in a data set</a:t>
            </a:r>
          </a:p>
          <a:p>
            <a:pPr marL="514350" indent="-514350">
              <a:buFont typeface="+mj-lt"/>
              <a:buAutoNum type="arabicPeriod"/>
            </a:pPr>
            <a:r>
              <a:rPr lang="en-US" sz="2200" dirty="0" smtClean="0">
                <a:latin typeface="Arial Unicode MS" pitchFamily="34" charset="-128"/>
              </a:rPr>
              <a:t>Initiating and managing audit trail file</a:t>
            </a:r>
          </a:p>
          <a:p>
            <a:pPr marL="514350" indent="-514350">
              <a:buFont typeface="+mj-lt"/>
              <a:buAutoNum type="arabicPeriod"/>
            </a:pPr>
            <a:r>
              <a:rPr lang="en-US" sz="2200" dirty="0" smtClean="0">
                <a:latin typeface="Arial Unicode MS" pitchFamily="34" charset="-128"/>
              </a:rPr>
              <a:t>Creating and processing generation data sets</a:t>
            </a:r>
            <a:endParaRPr lang="en-US" sz="2200" dirty="0">
              <a:latin typeface="Arial Unicode MS" pitchFamily="34" charset="-128"/>
            </a:endParaRPr>
          </a:p>
        </p:txBody>
      </p:sp>
    </p:spTree>
    <p:extLst>
      <p:ext uri="{BB962C8B-B14F-4D97-AF65-F5344CB8AC3E}">
        <p14:creationId xmlns:p14="http://schemas.microsoft.com/office/powerpoint/2010/main" val="169322694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anim calcmode="lin" valueType="num">
                                      <p:cBhvr additive="base">
                                        <p:cTn id="25"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6" end="6"/>
                                            </p:txEl>
                                          </p:spTgt>
                                        </p:tgtEl>
                                        <p:attrNameLst>
                                          <p:attrName>style.visibility</p:attrName>
                                        </p:attrNameLst>
                                      </p:cBhvr>
                                      <p:to>
                                        <p:strVal val="visible"/>
                                      </p:to>
                                    </p:set>
                                    <p:anim calcmode="lin" valueType="num">
                                      <p:cBhvr additive="base">
                                        <p:cTn id="31"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6627">
                                            <p:txEl>
                                              <p:pRg st="7" end="7"/>
                                            </p:txEl>
                                          </p:spTgt>
                                        </p:tgtEl>
                                        <p:attrNameLst>
                                          <p:attrName>style.visibility</p:attrName>
                                        </p:attrNameLst>
                                      </p:cBhvr>
                                      <p:to>
                                        <p:strVal val="visible"/>
                                      </p:to>
                                    </p:set>
                                    <p:anim calcmode="lin" valueType="num">
                                      <p:cBhvr additive="base">
                                        <p:cTn id="37"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627">
                                            <p:txEl>
                                              <p:pRg st="8" end="8"/>
                                            </p:txEl>
                                          </p:spTgt>
                                        </p:tgtEl>
                                        <p:attrNameLst>
                                          <p:attrName>style.visibility</p:attrName>
                                        </p:attrNameLst>
                                      </p:cBhvr>
                                      <p:to>
                                        <p:strVal val="visible"/>
                                      </p:to>
                                    </p:set>
                                    <p:anim calcmode="lin" valueType="num">
                                      <p:cBhvr additive="base">
                                        <p:cTn id="43" dur="500" fill="hold"/>
                                        <p:tgtEl>
                                          <p:spTgt spid="26627">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66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6627">
                                            <p:txEl>
                                              <p:pRg st="9" end="9"/>
                                            </p:txEl>
                                          </p:spTgt>
                                        </p:tgtEl>
                                        <p:attrNameLst>
                                          <p:attrName>style.visibility</p:attrName>
                                        </p:attrNameLst>
                                      </p:cBhvr>
                                      <p:to>
                                        <p:strVal val="visible"/>
                                      </p:to>
                                    </p:set>
                                    <p:anim calcmode="lin" valueType="num">
                                      <p:cBhvr additive="base">
                                        <p:cTn id="49" dur="500" fill="hold"/>
                                        <p:tgtEl>
                                          <p:spTgt spid="26627">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662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Generation Data Sets</a:t>
            </a:r>
            <a:endParaRPr lang="en-US" dirty="0"/>
          </a:p>
        </p:txBody>
      </p:sp>
      <p:sp>
        <p:nvSpPr>
          <p:cNvPr id="3" name="Content Placeholder 2"/>
          <p:cNvSpPr>
            <a:spLocks noGrp="1"/>
          </p:cNvSpPr>
          <p:nvPr>
            <p:ph idx="1"/>
          </p:nvPr>
        </p:nvSpPr>
        <p:spPr/>
        <p:txBody>
          <a:bodyPr/>
          <a:lstStyle/>
          <a:p>
            <a:r>
              <a:rPr lang="en-US" dirty="0" smtClean="0"/>
              <a:t>Multiple version (generations) of data sets can be saved each time a data set is replaced</a:t>
            </a:r>
          </a:p>
          <a:p>
            <a:r>
              <a:rPr lang="en-US" dirty="0" smtClean="0"/>
              <a:t>The generation number is typically small</a:t>
            </a:r>
          </a:p>
          <a:p>
            <a:r>
              <a:rPr lang="en-US" dirty="0" smtClean="0"/>
              <a:t>The naming is a little counterintuitive</a:t>
            </a:r>
            <a:endParaRPr lang="en-US" dirty="0"/>
          </a:p>
        </p:txBody>
      </p:sp>
      <p:sp>
        <p:nvSpPr>
          <p:cNvPr id="5" name="Slide Number Placeholder 4"/>
          <p:cNvSpPr>
            <a:spLocks noGrp="1"/>
          </p:cNvSpPr>
          <p:nvPr>
            <p:ph type="sldNum" sz="quarter" idx="12"/>
          </p:nvPr>
        </p:nvSpPr>
        <p:spPr/>
        <p:txBody>
          <a:bodyPr/>
          <a:lstStyle/>
          <a:p>
            <a:pPr>
              <a:defRPr/>
            </a:pPr>
            <a:fld id="{44DDE1BD-5365-439F-B1F4-39B4EEEF61D9}" type="slidenum">
              <a:rPr lang="en-US" smtClean="0"/>
              <a:pPr>
                <a:defRPr/>
              </a:pPr>
              <a:t>30</a:t>
            </a:fld>
            <a:endParaRPr lang="en-US"/>
          </a:p>
        </p:txBody>
      </p:sp>
    </p:spTree>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Generation Data Sets</a:t>
            </a:r>
            <a:endParaRPr lang="en-US" dirty="0"/>
          </a:p>
        </p:txBody>
      </p:sp>
      <p:sp>
        <p:nvSpPr>
          <p:cNvPr id="3" name="Content Placeholder 2"/>
          <p:cNvSpPr>
            <a:spLocks noGrp="1"/>
          </p:cNvSpPr>
          <p:nvPr>
            <p:ph idx="1"/>
          </p:nvPr>
        </p:nvSpPr>
        <p:spPr>
          <a:xfrm>
            <a:off x="457200" y="1752600"/>
            <a:ext cx="8229600" cy="4495800"/>
          </a:xfrm>
        </p:spPr>
        <p:txBody>
          <a:bodyPr/>
          <a:lstStyle/>
          <a:p>
            <a:pPr>
              <a:buNone/>
            </a:pPr>
            <a:r>
              <a:rPr lang="en-US" dirty="0" err="1">
                <a:latin typeface="Courier New"/>
                <a:cs typeface="Courier New"/>
              </a:rPr>
              <a:t>proc</a:t>
            </a:r>
            <a:r>
              <a:rPr lang="en-US" dirty="0">
                <a:latin typeface="Courier New"/>
                <a:cs typeface="Courier New"/>
              </a:rPr>
              <a:t> datasets </a:t>
            </a:r>
            <a:r>
              <a:rPr lang="en-US" dirty="0" err="1">
                <a:latin typeface="Courier New"/>
                <a:cs typeface="Courier New"/>
              </a:rPr>
              <a:t>nolist</a:t>
            </a:r>
            <a:r>
              <a:rPr lang="en-US" dirty="0">
                <a:latin typeface="Courier New"/>
                <a:cs typeface="Courier New"/>
              </a:rPr>
              <a:t>;</a:t>
            </a:r>
          </a:p>
          <a:p>
            <a:pPr>
              <a:buNone/>
            </a:pPr>
            <a:r>
              <a:rPr lang="en-US" dirty="0">
                <a:latin typeface="Courier New"/>
                <a:cs typeface="Courier New"/>
              </a:rPr>
              <a:t>modify </a:t>
            </a:r>
            <a:r>
              <a:rPr lang="en-US" dirty="0" err="1">
                <a:latin typeface="Courier New"/>
                <a:cs typeface="Courier New"/>
              </a:rPr>
              <a:t>nonprof</a:t>
            </a:r>
            <a:r>
              <a:rPr lang="en-US" dirty="0">
                <a:latin typeface="Courier New"/>
                <a:cs typeface="Courier New"/>
              </a:rPr>
              <a:t> (</a:t>
            </a:r>
            <a:r>
              <a:rPr lang="en-US" dirty="0" err="1">
                <a:latin typeface="Courier New"/>
                <a:cs typeface="Courier New"/>
              </a:rPr>
              <a:t>genmax</a:t>
            </a:r>
            <a:r>
              <a:rPr lang="en-US" dirty="0">
                <a:latin typeface="Courier New"/>
                <a:cs typeface="Courier New"/>
              </a:rPr>
              <a:t>=4);</a:t>
            </a:r>
          </a:p>
          <a:p>
            <a:pPr>
              <a:buNone/>
            </a:pPr>
            <a:r>
              <a:rPr lang="en-US" dirty="0">
                <a:latin typeface="Courier New"/>
                <a:cs typeface="Courier New"/>
              </a:rPr>
              <a:t>quit;</a:t>
            </a:r>
          </a:p>
          <a:p>
            <a:pPr>
              <a:buNone/>
            </a:pPr>
            <a:r>
              <a:rPr lang="en-US" dirty="0" smtClean="0">
                <a:latin typeface="Courier New"/>
                <a:cs typeface="Courier New"/>
              </a:rPr>
              <a:t>data </a:t>
            </a:r>
            <a:r>
              <a:rPr lang="en-US" dirty="0" err="1">
                <a:latin typeface="Courier New"/>
                <a:cs typeface="Courier New"/>
              </a:rPr>
              <a:t>nonprof</a:t>
            </a:r>
            <a:r>
              <a:rPr lang="en-US" dirty="0">
                <a:latin typeface="Courier New"/>
                <a:cs typeface="Courier New"/>
              </a:rPr>
              <a:t>; set </a:t>
            </a:r>
            <a:r>
              <a:rPr lang="en-US" dirty="0" err="1">
                <a:latin typeface="Courier New"/>
                <a:cs typeface="Courier New"/>
              </a:rPr>
              <a:t>nonprof</a:t>
            </a:r>
            <a:r>
              <a:rPr lang="en-US" dirty="0">
                <a:latin typeface="Courier New"/>
                <a:cs typeface="Courier New"/>
              </a:rPr>
              <a:t>; </a:t>
            </a:r>
          </a:p>
          <a:p>
            <a:pPr>
              <a:buNone/>
            </a:pPr>
            <a:r>
              <a:rPr lang="en-US" dirty="0">
                <a:latin typeface="Courier New"/>
                <a:cs typeface="Courier New"/>
              </a:rPr>
              <a:t>years=year(today())-since;</a:t>
            </a:r>
          </a:p>
          <a:p>
            <a:pPr>
              <a:buNone/>
            </a:pPr>
            <a:r>
              <a:rPr lang="en-US" dirty="0">
                <a:latin typeface="Courier New"/>
                <a:cs typeface="Courier New"/>
              </a:rPr>
              <a:t>run;</a:t>
            </a:r>
          </a:p>
          <a:p>
            <a:pPr>
              <a:buNone/>
            </a:pPr>
            <a:r>
              <a:rPr lang="en-US" dirty="0" err="1" smtClean="0">
                <a:latin typeface="Courier New"/>
                <a:cs typeface="Courier New"/>
              </a:rPr>
              <a:t>proc</a:t>
            </a:r>
            <a:r>
              <a:rPr lang="en-US" dirty="0" smtClean="0">
                <a:latin typeface="Courier New"/>
                <a:cs typeface="Courier New"/>
              </a:rPr>
              <a:t> </a:t>
            </a:r>
            <a:r>
              <a:rPr lang="en-US" dirty="0">
                <a:latin typeface="Courier New"/>
                <a:cs typeface="Courier New"/>
              </a:rPr>
              <a:t>sort data=</a:t>
            </a:r>
            <a:r>
              <a:rPr lang="en-US" dirty="0" err="1">
                <a:latin typeface="Courier New"/>
                <a:cs typeface="Courier New"/>
              </a:rPr>
              <a:t>nonprof</a:t>
            </a:r>
            <a:r>
              <a:rPr lang="en-US" dirty="0">
                <a:latin typeface="Courier New"/>
                <a:cs typeface="Courier New"/>
              </a:rPr>
              <a:t>;</a:t>
            </a:r>
          </a:p>
          <a:p>
            <a:pPr>
              <a:buNone/>
            </a:pPr>
            <a:r>
              <a:rPr lang="en-US" dirty="0">
                <a:latin typeface="Courier New"/>
                <a:cs typeface="Courier New"/>
              </a:rPr>
              <a:t>by </a:t>
            </a:r>
            <a:r>
              <a:rPr lang="en-US" dirty="0" err="1">
                <a:latin typeface="Courier New"/>
                <a:cs typeface="Courier New"/>
              </a:rPr>
              <a:t>memberid</a:t>
            </a:r>
            <a:r>
              <a:rPr lang="en-US" dirty="0">
                <a:latin typeface="Courier New"/>
                <a:cs typeface="Courier New"/>
              </a:rPr>
              <a:t>; run;</a:t>
            </a:r>
            <a:endParaRPr lang="en-US" dirty="0"/>
          </a:p>
        </p:txBody>
      </p:sp>
      <p:sp>
        <p:nvSpPr>
          <p:cNvPr id="5" name="Slide Number Placeholder 4"/>
          <p:cNvSpPr>
            <a:spLocks noGrp="1"/>
          </p:cNvSpPr>
          <p:nvPr>
            <p:ph type="sldNum" sz="quarter" idx="12"/>
          </p:nvPr>
        </p:nvSpPr>
        <p:spPr/>
        <p:txBody>
          <a:bodyPr/>
          <a:lstStyle/>
          <a:p>
            <a:pPr>
              <a:defRPr/>
            </a:pPr>
            <a:fld id="{44DDE1BD-5365-439F-B1F4-39B4EEEF61D9}" type="slidenum">
              <a:rPr lang="en-US" smtClean="0"/>
              <a:pPr>
                <a:defRPr/>
              </a:pPr>
              <a:t>31</a:t>
            </a:fld>
            <a:endParaRPr lang="en-US"/>
          </a:p>
        </p:txBody>
      </p:sp>
    </p:spTree>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Generation Data Sets</a:t>
            </a:r>
            <a:endParaRPr lang="en-US" dirty="0"/>
          </a:p>
        </p:txBody>
      </p:sp>
      <p:sp>
        <p:nvSpPr>
          <p:cNvPr id="3" name="Content Placeholder 2"/>
          <p:cNvSpPr>
            <a:spLocks noGrp="1"/>
          </p:cNvSpPr>
          <p:nvPr>
            <p:ph idx="1"/>
          </p:nvPr>
        </p:nvSpPr>
        <p:spPr/>
        <p:txBody>
          <a:bodyPr/>
          <a:lstStyle/>
          <a:p>
            <a:r>
              <a:rPr lang="en-US" dirty="0" smtClean="0"/>
              <a:t>The current data set is still </a:t>
            </a:r>
            <a:r>
              <a:rPr lang="en-US" dirty="0" err="1" smtClean="0">
                <a:latin typeface="Courier New"/>
                <a:cs typeface="Courier New"/>
              </a:rPr>
              <a:t>nonprof</a:t>
            </a:r>
            <a:endParaRPr lang="en-US" dirty="0" smtClean="0">
              <a:latin typeface="Courier New"/>
              <a:cs typeface="Courier New"/>
            </a:endParaRPr>
          </a:p>
          <a:p>
            <a:r>
              <a:rPr lang="en-US" dirty="0" smtClean="0"/>
              <a:t>The data set created by SET is </a:t>
            </a:r>
            <a:r>
              <a:rPr lang="en-US" dirty="0" smtClean="0">
                <a:latin typeface="Courier New"/>
                <a:cs typeface="Courier New"/>
              </a:rPr>
              <a:t>nonprof#002</a:t>
            </a:r>
            <a:endParaRPr lang="en-US" dirty="0" smtClean="0"/>
          </a:p>
          <a:p>
            <a:r>
              <a:rPr lang="en-US" dirty="0" smtClean="0"/>
              <a:t>The original data set is </a:t>
            </a:r>
            <a:r>
              <a:rPr lang="en-US" dirty="0" smtClean="0">
                <a:latin typeface="Courier New"/>
                <a:cs typeface="Courier New"/>
              </a:rPr>
              <a:t>nonprof#001</a:t>
            </a:r>
            <a:endParaRPr lang="en-US" dirty="0"/>
          </a:p>
        </p:txBody>
      </p:sp>
      <p:sp>
        <p:nvSpPr>
          <p:cNvPr id="5" name="Slide Number Placeholder 4"/>
          <p:cNvSpPr>
            <a:spLocks noGrp="1"/>
          </p:cNvSpPr>
          <p:nvPr>
            <p:ph type="sldNum" sz="quarter" idx="12"/>
          </p:nvPr>
        </p:nvSpPr>
        <p:spPr/>
        <p:txBody>
          <a:bodyPr/>
          <a:lstStyle/>
          <a:p>
            <a:pPr>
              <a:defRPr/>
            </a:pPr>
            <a:fld id="{44DDE1BD-5365-439F-B1F4-39B4EEEF61D9}" type="slidenum">
              <a:rPr lang="en-US" smtClean="0"/>
              <a:pPr>
                <a:defRPr/>
              </a:pPr>
              <a:t>32</a:t>
            </a:fld>
            <a:endParaRPr lang="en-US"/>
          </a:p>
        </p:txBody>
      </p:sp>
    </p:spTree>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Generation Data Sets</a:t>
            </a:r>
            <a:endParaRPr lang="en-US" dirty="0"/>
          </a:p>
        </p:txBody>
      </p:sp>
      <p:sp>
        <p:nvSpPr>
          <p:cNvPr id="3" name="Content Placeholder 2"/>
          <p:cNvSpPr>
            <a:spLocks noGrp="1"/>
          </p:cNvSpPr>
          <p:nvPr>
            <p:ph idx="1"/>
          </p:nvPr>
        </p:nvSpPr>
        <p:spPr/>
        <p:txBody>
          <a:bodyPr/>
          <a:lstStyle/>
          <a:p>
            <a:pPr>
              <a:buNone/>
            </a:pPr>
            <a:r>
              <a:rPr lang="en-US" dirty="0" smtClean="0"/>
              <a:t>You can use </a:t>
            </a:r>
            <a:r>
              <a:rPr lang="en-US" dirty="0" err="1" smtClean="0"/>
              <a:t>gennum</a:t>
            </a:r>
            <a:r>
              <a:rPr lang="en-US" dirty="0" smtClean="0"/>
              <a:t> to refer to particular data sets:</a:t>
            </a:r>
          </a:p>
          <a:p>
            <a:pPr>
              <a:buNone/>
            </a:pPr>
            <a:r>
              <a:rPr lang="en-US" dirty="0" err="1" smtClean="0">
                <a:latin typeface="Courier New"/>
                <a:cs typeface="Courier New"/>
              </a:rPr>
              <a:t>proc</a:t>
            </a:r>
            <a:r>
              <a:rPr lang="en-US" dirty="0" smtClean="0">
                <a:latin typeface="Courier New"/>
                <a:cs typeface="Courier New"/>
              </a:rPr>
              <a:t> </a:t>
            </a:r>
            <a:r>
              <a:rPr lang="en-US" dirty="0">
                <a:latin typeface="Courier New"/>
                <a:cs typeface="Courier New"/>
              </a:rPr>
              <a:t>print data=</a:t>
            </a:r>
            <a:r>
              <a:rPr lang="en-US" dirty="0" err="1">
                <a:latin typeface="Courier New"/>
                <a:cs typeface="Courier New"/>
              </a:rPr>
              <a:t>nonprof</a:t>
            </a:r>
            <a:r>
              <a:rPr lang="en-US" dirty="0">
                <a:latin typeface="Courier New"/>
                <a:cs typeface="Courier New"/>
              </a:rPr>
              <a:t> (</a:t>
            </a:r>
            <a:r>
              <a:rPr lang="en-US" dirty="0" err="1">
                <a:latin typeface="Courier New"/>
                <a:cs typeface="Courier New"/>
              </a:rPr>
              <a:t>gennum</a:t>
            </a:r>
            <a:r>
              <a:rPr lang="en-US" dirty="0">
                <a:latin typeface="Courier New"/>
                <a:cs typeface="Courier New"/>
              </a:rPr>
              <a:t>=2); run;</a:t>
            </a:r>
          </a:p>
          <a:p>
            <a:pPr>
              <a:buNone/>
            </a:pPr>
            <a:r>
              <a:rPr lang="en-US" dirty="0" err="1" smtClean="0">
                <a:latin typeface="Courier New"/>
                <a:cs typeface="Courier New"/>
              </a:rPr>
              <a:t>proc</a:t>
            </a:r>
            <a:r>
              <a:rPr lang="en-US" dirty="0" smtClean="0">
                <a:latin typeface="Courier New"/>
                <a:cs typeface="Courier New"/>
              </a:rPr>
              <a:t> </a:t>
            </a:r>
            <a:r>
              <a:rPr lang="en-US" dirty="0">
                <a:latin typeface="Courier New"/>
                <a:cs typeface="Courier New"/>
              </a:rPr>
              <a:t>print data=</a:t>
            </a:r>
            <a:r>
              <a:rPr lang="en-US" dirty="0" err="1">
                <a:latin typeface="Courier New"/>
                <a:cs typeface="Courier New"/>
              </a:rPr>
              <a:t>nonprof</a:t>
            </a:r>
            <a:r>
              <a:rPr lang="en-US" dirty="0">
                <a:latin typeface="Courier New"/>
                <a:cs typeface="Courier New"/>
              </a:rPr>
              <a:t> (</a:t>
            </a:r>
            <a:r>
              <a:rPr lang="en-US" dirty="0" err="1">
                <a:latin typeface="Courier New"/>
                <a:cs typeface="Courier New"/>
              </a:rPr>
              <a:t>gennum</a:t>
            </a:r>
            <a:r>
              <a:rPr lang="en-US" dirty="0">
                <a:latin typeface="Courier New"/>
                <a:cs typeface="Courier New"/>
              </a:rPr>
              <a:t>=0); run;</a:t>
            </a:r>
          </a:p>
          <a:p>
            <a:pPr>
              <a:buNone/>
            </a:pPr>
            <a:r>
              <a:rPr lang="en-US" dirty="0" err="1" smtClean="0">
                <a:latin typeface="Courier New"/>
                <a:cs typeface="Courier New"/>
              </a:rPr>
              <a:t>proc</a:t>
            </a:r>
            <a:r>
              <a:rPr lang="en-US" dirty="0" smtClean="0">
                <a:latin typeface="Courier New"/>
                <a:cs typeface="Courier New"/>
              </a:rPr>
              <a:t> </a:t>
            </a:r>
            <a:r>
              <a:rPr lang="en-US" dirty="0" err="1">
                <a:latin typeface="Courier New"/>
                <a:cs typeface="Courier New"/>
              </a:rPr>
              <a:t>sgplot</a:t>
            </a:r>
            <a:r>
              <a:rPr lang="en-US" dirty="0">
                <a:latin typeface="Courier New"/>
                <a:cs typeface="Courier New"/>
              </a:rPr>
              <a:t> data=</a:t>
            </a:r>
            <a:r>
              <a:rPr lang="en-US" dirty="0" err="1">
                <a:latin typeface="Courier New"/>
                <a:cs typeface="Courier New"/>
              </a:rPr>
              <a:t>nonprof</a:t>
            </a:r>
            <a:r>
              <a:rPr lang="en-US" dirty="0">
                <a:latin typeface="Courier New"/>
                <a:cs typeface="Courier New"/>
              </a:rPr>
              <a:t>(</a:t>
            </a:r>
            <a:r>
              <a:rPr lang="en-US" dirty="0" err="1">
                <a:latin typeface="Courier New"/>
                <a:cs typeface="Courier New"/>
              </a:rPr>
              <a:t>gennum</a:t>
            </a:r>
            <a:r>
              <a:rPr lang="en-US" dirty="0">
                <a:latin typeface="Courier New"/>
                <a:cs typeface="Courier New"/>
              </a:rPr>
              <a:t>=-2);</a:t>
            </a:r>
          </a:p>
          <a:p>
            <a:pPr>
              <a:buNone/>
            </a:pPr>
            <a:r>
              <a:rPr lang="en-US" dirty="0">
                <a:latin typeface="Courier New"/>
                <a:cs typeface="Courier New"/>
              </a:rPr>
              <a:t>histogram years; </a:t>
            </a:r>
            <a:r>
              <a:rPr lang="en-US" dirty="0" smtClean="0">
                <a:latin typeface="Courier New"/>
                <a:cs typeface="Courier New"/>
              </a:rPr>
              <a:t>run</a:t>
            </a:r>
            <a:r>
              <a:rPr lang="en-US" dirty="0">
                <a:latin typeface="Courier New"/>
                <a:cs typeface="Courier New"/>
              </a:rPr>
              <a:t>;</a:t>
            </a:r>
          </a:p>
          <a:p>
            <a:pPr>
              <a:buNone/>
            </a:pPr>
            <a:endParaRPr lang="en-US" dirty="0" smtClean="0"/>
          </a:p>
          <a:p>
            <a:endParaRPr lang="en-US" dirty="0"/>
          </a:p>
        </p:txBody>
      </p:sp>
      <p:sp>
        <p:nvSpPr>
          <p:cNvPr id="5" name="Slide Number Placeholder 4"/>
          <p:cNvSpPr>
            <a:spLocks noGrp="1"/>
          </p:cNvSpPr>
          <p:nvPr>
            <p:ph type="sldNum" sz="quarter" idx="12"/>
          </p:nvPr>
        </p:nvSpPr>
        <p:spPr/>
        <p:txBody>
          <a:bodyPr/>
          <a:lstStyle/>
          <a:p>
            <a:pPr>
              <a:defRPr/>
            </a:pPr>
            <a:fld id="{44DDE1BD-5365-439F-B1F4-39B4EEEF61D9}" type="slidenum">
              <a:rPr lang="en-US" smtClean="0"/>
              <a:pPr>
                <a:defRPr/>
              </a:pPr>
              <a:t>33</a:t>
            </a:fld>
            <a:endParaRPr lang="en-US"/>
          </a:p>
        </p:txBody>
      </p:sp>
    </p:spTree>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Generation Data Sets</a:t>
            </a:r>
            <a:endParaRPr lang="en-US" dirty="0"/>
          </a:p>
        </p:txBody>
      </p:sp>
      <p:sp>
        <p:nvSpPr>
          <p:cNvPr id="3" name="Content Placeholder 2"/>
          <p:cNvSpPr>
            <a:spLocks noGrp="1"/>
          </p:cNvSpPr>
          <p:nvPr>
            <p:ph idx="1"/>
          </p:nvPr>
        </p:nvSpPr>
        <p:spPr/>
        <p:txBody>
          <a:bodyPr/>
          <a:lstStyle/>
          <a:p>
            <a:r>
              <a:rPr lang="en-US" dirty="0" smtClean="0"/>
              <a:t>Generations can be deleted or assigned new names in PROC DATASETS</a:t>
            </a:r>
          </a:p>
          <a:p>
            <a:r>
              <a:rPr lang="en-US" dirty="0" smtClean="0"/>
              <a:t>HIST (all </a:t>
            </a:r>
            <a:r>
              <a:rPr lang="en-US" smtClean="0"/>
              <a:t>historical versions) </a:t>
            </a:r>
            <a:r>
              <a:rPr lang="en-US" dirty="0" smtClean="0"/>
              <a:t>and ALL keywords can be used with DELETE</a:t>
            </a:r>
          </a:p>
          <a:p>
            <a:endParaRPr lang="en-US" dirty="0"/>
          </a:p>
        </p:txBody>
      </p:sp>
      <p:sp>
        <p:nvSpPr>
          <p:cNvPr id="5" name="Slide Number Placeholder 4"/>
          <p:cNvSpPr>
            <a:spLocks noGrp="1"/>
          </p:cNvSpPr>
          <p:nvPr>
            <p:ph type="sldNum" sz="quarter" idx="12"/>
          </p:nvPr>
        </p:nvSpPr>
        <p:spPr/>
        <p:txBody>
          <a:bodyPr/>
          <a:lstStyle/>
          <a:p>
            <a:pPr>
              <a:defRPr/>
            </a:pPr>
            <a:fld id="{44DDE1BD-5365-439F-B1F4-39B4EEEF61D9}" type="slidenum">
              <a:rPr lang="en-US" smtClean="0"/>
              <a:pPr>
                <a:defRPr/>
              </a:pPr>
              <a:t>34</a:t>
            </a:fld>
            <a:endParaRPr lang="en-US"/>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4</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smtClean="0">
                <a:solidFill>
                  <a:srgbClr val="FFFFFF"/>
                </a:solidFill>
                <a:latin typeface="Arial Unicode MS" pitchFamily="34" charset="-128"/>
              </a:rPr>
              <a:t>Using the MODIFY Statement</a:t>
            </a:r>
            <a:endParaRPr lang="en-US" b="1" i="1" dirty="0" smtClean="0">
              <a:solidFill>
                <a:srgbClr val="FFFFFF"/>
              </a:solidFill>
              <a:latin typeface="Arial Unicode MS" pitchFamily="34" charset="-128"/>
            </a:endParaRPr>
          </a:p>
          <a:p>
            <a:endParaRPr lang="en-US" sz="600" dirty="0" smtClean="0">
              <a:solidFill>
                <a:schemeClr val="hlink"/>
              </a:solidFill>
              <a:latin typeface="Arial Unicode MS" pitchFamily="34" charset="-128"/>
            </a:endParaRPr>
          </a:p>
          <a:p>
            <a:r>
              <a:rPr lang="en-US" sz="2800" dirty="0" smtClean="0">
                <a:latin typeface="Arial Unicode MS" pitchFamily="34" charset="-128"/>
              </a:rPr>
              <a:t>When a DATA step creates a data set named in a MERGE, UPDATE, or SET statement, SAS creates a second copy of the input data set. Once execution is complete, the original data set is deleted and is replaced by the new data set. The set of variables can change in this case.</a:t>
            </a:r>
          </a:p>
          <a:p>
            <a:r>
              <a:rPr lang="en-US" sz="2800" dirty="0" smtClean="0">
                <a:latin typeface="Arial Unicode MS" pitchFamily="34" charset="-128"/>
              </a:rPr>
              <a:t>When using a MODIFY statement, SAS DOES NOT create a second copy but updates the original data set. No variables can be added or deleted. The set of variables does not change.</a:t>
            </a:r>
          </a:p>
        </p:txBody>
      </p:sp>
    </p:spTree>
    <p:extLst>
      <p:ext uri="{BB962C8B-B14F-4D97-AF65-F5344CB8AC3E}">
        <p14:creationId xmlns:p14="http://schemas.microsoft.com/office/powerpoint/2010/main" val="409959428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5</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smtClean="0">
                <a:solidFill>
                  <a:srgbClr val="FFFFFF"/>
                </a:solidFill>
                <a:latin typeface="Arial Unicode MS" pitchFamily="34" charset="-128"/>
              </a:rPr>
              <a:t>Using the MODIFY Statement (continued)</a:t>
            </a:r>
            <a:endParaRPr lang="en-US" b="1" i="1" dirty="0" smtClean="0">
              <a:solidFill>
                <a:srgbClr val="FFFFFF"/>
              </a:solidFill>
              <a:latin typeface="Arial Unicode MS" pitchFamily="34" charset="-128"/>
            </a:endParaRPr>
          </a:p>
          <a:p>
            <a:endParaRPr lang="en-US" sz="600" dirty="0" smtClean="0">
              <a:solidFill>
                <a:schemeClr val="hlink"/>
              </a:solidFill>
              <a:latin typeface="Arial Unicode MS" pitchFamily="34" charset="-128"/>
            </a:endParaRPr>
          </a:p>
          <a:p>
            <a:r>
              <a:rPr lang="en-US" sz="2800" dirty="0" smtClean="0">
                <a:latin typeface="Arial Unicode MS" pitchFamily="34" charset="-128"/>
              </a:rPr>
              <a:t>There is an implied REPLACE statement at the bottom of the DATA step instead of an OUTPUT statement. </a:t>
            </a:r>
          </a:p>
          <a:p>
            <a:r>
              <a:rPr lang="en-US" sz="2800" dirty="0" smtClean="0">
                <a:latin typeface="Arial Unicode MS" pitchFamily="34" charset="-128"/>
              </a:rPr>
              <a:t>The MODIFY statement can update:</a:t>
            </a:r>
          </a:p>
          <a:p>
            <a:pPr marL="514350" indent="-514350">
              <a:buFont typeface="+mj-lt"/>
              <a:buAutoNum type="arabicPeriod"/>
            </a:pPr>
            <a:r>
              <a:rPr lang="en-US" sz="2800" dirty="0" smtClean="0">
                <a:latin typeface="Arial Unicode MS" pitchFamily="34" charset="-128"/>
              </a:rPr>
              <a:t>Every observation in a data set</a:t>
            </a:r>
          </a:p>
          <a:p>
            <a:pPr marL="514350" indent="-514350">
              <a:buFont typeface="+mj-lt"/>
              <a:buAutoNum type="arabicPeriod"/>
            </a:pPr>
            <a:r>
              <a:rPr lang="en-US" sz="2800" dirty="0" smtClean="0">
                <a:latin typeface="Arial Unicode MS" pitchFamily="34" charset="-128"/>
              </a:rPr>
              <a:t>Observations using a transaction data set and a BY statement</a:t>
            </a:r>
          </a:p>
          <a:p>
            <a:pPr marL="514350" indent="-514350">
              <a:buFont typeface="+mj-lt"/>
              <a:buAutoNum type="arabicPeriod"/>
            </a:pPr>
            <a:r>
              <a:rPr lang="en-US" sz="2800" dirty="0" smtClean="0">
                <a:latin typeface="Arial Unicode MS" pitchFamily="34" charset="-128"/>
              </a:rPr>
              <a:t>Observations located using an index</a:t>
            </a:r>
          </a:p>
        </p:txBody>
      </p:sp>
    </p:spTree>
    <p:extLst>
      <p:ext uri="{BB962C8B-B14F-4D97-AF65-F5344CB8AC3E}">
        <p14:creationId xmlns:p14="http://schemas.microsoft.com/office/powerpoint/2010/main" val="346367755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anim calcmode="lin" valueType="num">
                                      <p:cBhvr additive="base">
                                        <p:cTn id="25"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6" end="6"/>
                                            </p:txEl>
                                          </p:spTgt>
                                        </p:tgtEl>
                                        <p:attrNameLst>
                                          <p:attrName>style.visibility</p:attrName>
                                        </p:attrNameLst>
                                      </p:cBhvr>
                                      <p:to>
                                        <p:strVal val="visible"/>
                                      </p:to>
                                    </p:set>
                                    <p:anim calcmode="lin" valueType="num">
                                      <p:cBhvr additive="base">
                                        <p:cTn id="31"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6</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smtClean="0">
                <a:solidFill>
                  <a:srgbClr val="FFFFFF"/>
                </a:solidFill>
                <a:latin typeface="Arial Unicode MS" pitchFamily="34" charset="-128"/>
              </a:rPr>
              <a:t>Using the MODIFY Statement (continued)</a:t>
            </a:r>
            <a:endParaRPr lang="en-US" b="1" i="1" dirty="0" smtClean="0">
              <a:solidFill>
                <a:srgbClr val="FFFFFF"/>
              </a:solidFill>
              <a:latin typeface="Arial Unicode MS" pitchFamily="34" charset="-128"/>
            </a:endParaRPr>
          </a:p>
          <a:p>
            <a:endParaRPr lang="en-US" sz="600" dirty="0" smtClean="0">
              <a:solidFill>
                <a:schemeClr val="hlink"/>
              </a:solidFill>
              <a:latin typeface="Arial Unicode MS" pitchFamily="34" charset="-128"/>
            </a:endParaRPr>
          </a:p>
          <a:p>
            <a:r>
              <a:rPr lang="en-US" sz="2800" dirty="0" smtClean="0">
                <a:latin typeface="Arial Unicode MS" pitchFamily="34" charset="-128"/>
              </a:rPr>
              <a:t>Data can be lost if the DATA step using a MODIFY statement abnormally terminates. This can damage the master data set.</a:t>
            </a:r>
          </a:p>
          <a:p>
            <a:r>
              <a:rPr lang="en-US" sz="2800" dirty="0" smtClean="0">
                <a:latin typeface="Arial Unicode MS" pitchFamily="34" charset="-128"/>
              </a:rPr>
              <a:t>Failure recovery includes: </a:t>
            </a:r>
          </a:p>
          <a:p>
            <a:pPr marL="514350" indent="-514350">
              <a:buFont typeface="+mj-lt"/>
              <a:buAutoNum type="arabicPeriod"/>
            </a:pPr>
            <a:r>
              <a:rPr lang="en-US" sz="2800" dirty="0" smtClean="0">
                <a:latin typeface="Arial Unicode MS" pitchFamily="34" charset="-128"/>
              </a:rPr>
              <a:t>Restoring the master file from a backup and restarting the step, or</a:t>
            </a:r>
          </a:p>
          <a:p>
            <a:pPr marL="514350" indent="-514350">
              <a:buFont typeface="+mj-lt"/>
              <a:buAutoNum type="arabicPeriod"/>
            </a:pPr>
            <a:r>
              <a:rPr lang="en-US" sz="2800" dirty="0" smtClean="0">
                <a:latin typeface="Arial Unicode MS" pitchFamily="34" charset="-128"/>
              </a:rPr>
              <a:t>Keeping an audit trail file and using it to determine which master observations have been updated</a:t>
            </a:r>
          </a:p>
        </p:txBody>
      </p:sp>
    </p:spTree>
    <p:extLst>
      <p:ext uri="{BB962C8B-B14F-4D97-AF65-F5344CB8AC3E}">
        <p14:creationId xmlns:p14="http://schemas.microsoft.com/office/powerpoint/2010/main" val="17414583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anim calcmode="lin" valueType="num">
                                      <p:cBhvr additive="base">
                                        <p:cTn id="25"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7</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smtClean="0">
                <a:solidFill>
                  <a:srgbClr val="FFFFFF"/>
                </a:solidFill>
                <a:latin typeface="Arial Unicode MS" pitchFamily="34" charset="-128"/>
              </a:rPr>
              <a:t>Modifying All Observations in a SAS Data Set</a:t>
            </a:r>
            <a:endParaRPr lang="en-US" b="1" i="1" dirty="0" smtClean="0">
              <a:solidFill>
                <a:srgbClr val="FFFFFF"/>
              </a:solidFill>
              <a:latin typeface="Arial Unicode MS" pitchFamily="34" charset="-128"/>
            </a:endParaRPr>
          </a:p>
          <a:p>
            <a:endParaRPr lang="en-US" sz="600" dirty="0" smtClean="0">
              <a:solidFill>
                <a:schemeClr val="hlink"/>
              </a:solidFill>
              <a:latin typeface="Arial Unicode MS" pitchFamily="34" charset="-128"/>
            </a:endParaRPr>
          </a:p>
          <a:p>
            <a:r>
              <a:rPr lang="en-US" sz="2800" dirty="0" smtClean="0">
                <a:latin typeface="Arial Unicode MS" pitchFamily="34" charset="-128"/>
              </a:rPr>
              <a:t>Use an assignment statement to the existing variable by specifying the modification through the expression.</a:t>
            </a:r>
          </a:p>
          <a:p>
            <a:pPr marL="0" indent="0">
              <a:buNone/>
            </a:pPr>
            <a:endParaRPr lang="en-US" sz="2800" dirty="0">
              <a:latin typeface="Arial Unicode MS" pitchFamily="34" charset="-128"/>
            </a:endParaRPr>
          </a:p>
          <a:p>
            <a:pPr marL="0" indent="0">
              <a:buNone/>
            </a:pPr>
            <a:r>
              <a:rPr lang="en-US" sz="2800" dirty="0" smtClean="0">
                <a:latin typeface="Arial Unicode MS" pitchFamily="34" charset="-128"/>
              </a:rPr>
              <a:t>DATA </a:t>
            </a:r>
            <a:r>
              <a:rPr lang="en-US" sz="2800" i="1" dirty="0" smtClean="0">
                <a:latin typeface="Arial Unicode MS" pitchFamily="34" charset="-128"/>
              </a:rPr>
              <a:t>SAS-data-set</a:t>
            </a:r>
            <a:r>
              <a:rPr lang="en-US" sz="2800" dirty="0" smtClean="0">
                <a:latin typeface="Arial Unicode MS" pitchFamily="34" charset="-128"/>
              </a:rPr>
              <a:t>;</a:t>
            </a:r>
          </a:p>
          <a:p>
            <a:pPr marL="0" indent="0">
              <a:buNone/>
            </a:pPr>
            <a:r>
              <a:rPr lang="en-US" sz="2800" dirty="0">
                <a:latin typeface="Arial Unicode MS" pitchFamily="34" charset="-128"/>
              </a:rPr>
              <a:t> </a:t>
            </a:r>
            <a:r>
              <a:rPr lang="en-US" sz="2800" dirty="0" smtClean="0">
                <a:latin typeface="Arial Unicode MS" pitchFamily="34" charset="-128"/>
              </a:rPr>
              <a:t>   MODIFY </a:t>
            </a:r>
            <a:r>
              <a:rPr lang="en-US" sz="2800" i="1" dirty="0" smtClean="0">
                <a:latin typeface="Arial Unicode MS" pitchFamily="34" charset="-128"/>
              </a:rPr>
              <a:t>SAS-data-set</a:t>
            </a:r>
            <a:r>
              <a:rPr lang="en-US" sz="2800" dirty="0" smtClean="0">
                <a:latin typeface="Arial Unicode MS" pitchFamily="34" charset="-128"/>
              </a:rPr>
              <a:t>;</a:t>
            </a:r>
          </a:p>
          <a:p>
            <a:pPr marL="0" indent="0">
              <a:buNone/>
            </a:pPr>
            <a:r>
              <a:rPr lang="en-US" sz="2800" dirty="0">
                <a:latin typeface="Arial Unicode MS" pitchFamily="34" charset="-128"/>
              </a:rPr>
              <a:t> </a:t>
            </a:r>
            <a:r>
              <a:rPr lang="en-US" sz="2800" dirty="0" smtClean="0">
                <a:latin typeface="Arial Unicode MS" pitchFamily="34" charset="-128"/>
              </a:rPr>
              <a:t>   </a:t>
            </a:r>
            <a:r>
              <a:rPr lang="en-US" sz="2800" i="1" dirty="0" smtClean="0">
                <a:latin typeface="Arial Unicode MS" pitchFamily="34" charset="-128"/>
              </a:rPr>
              <a:t>existing-variable</a:t>
            </a:r>
            <a:r>
              <a:rPr lang="en-US" sz="2800" dirty="0" smtClean="0">
                <a:latin typeface="Arial Unicode MS" pitchFamily="34" charset="-128"/>
              </a:rPr>
              <a:t> = </a:t>
            </a:r>
            <a:r>
              <a:rPr lang="en-US" sz="2800" i="1" dirty="0" smtClean="0">
                <a:latin typeface="Arial Unicode MS" pitchFamily="34" charset="-128"/>
              </a:rPr>
              <a:t>expression;</a:t>
            </a:r>
          </a:p>
          <a:p>
            <a:pPr marL="0" indent="0">
              <a:buNone/>
            </a:pPr>
            <a:r>
              <a:rPr lang="en-US" sz="2800" dirty="0" smtClean="0">
                <a:latin typeface="Arial Unicode MS" pitchFamily="34" charset="-128"/>
              </a:rPr>
              <a:t>run;</a:t>
            </a:r>
          </a:p>
        </p:txBody>
      </p:sp>
    </p:spTree>
    <p:extLst>
      <p:ext uri="{BB962C8B-B14F-4D97-AF65-F5344CB8AC3E}">
        <p14:creationId xmlns:p14="http://schemas.microsoft.com/office/powerpoint/2010/main" val="398203874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4" end="4"/>
                                            </p:txEl>
                                          </p:spTgt>
                                        </p:tgtEl>
                                        <p:attrNameLst>
                                          <p:attrName>style.visibility</p:attrName>
                                        </p:attrNameLst>
                                      </p:cBhvr>
                                      <p:to>
                                        <p:strVal val="visible"/>
                                      </p:to>
                                    </p:set>
                                    <p:anim calcmode="lin" valueType="num">
                                      <p:cBhvr additive="base">
                                        <p:cTn id="13"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5" end="5"/>
                                            </p:txEl>
                                          </p:spTgt>
                                        </p:tgtEl>
                                        <p:attrNameLst>
                                          <p:attrName>style.visibility</p:attrName>
                                        </p:attrNameLst>
                                      </p:cBhvr>
                                      <p:to>
                                        <p:strVal val="visible"/>
                                      </p:to>
                                    </p:set>
                                    <p:anim calcmode="lin" valueType="num">
                                      <p:cBhvr additive="base">
                                        <p:cTn id="19"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6" end="6"/>
                                            </p:txEl>
                                          </p:spTgt>
                                        </p:tgtEl>
                                        <p:attrNameLst>
                                          <p:attrName>style.visibility</p:attrName>
                                        </p:attrNameLst>
                                      </p:cBhvr>
                                      <p:to>
                                        <p:strVal val="visible"/>
                                      </p:to>
                                    </p:set>
                                    <p:anim calcmode="lin" valueType="num">
                                      <p:cBhvr additive="base">
                                        <p:cTn id="25"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7" end="7"/>
                                            </p:txEl>
                                          </p:spTgt>
                                        </p:tgtEl>
                                        <p:attrNameLst>
                                          <p:attrName>style.visibility</p:attrName>
                                        </p:attrNameLst>
                                      </p:cBhvr>
                                      <p:to>
                                        <p:strVal val="visible"/>
                                      </p:to>
                                    </p:set>
                                    <p:anim calcmode="lin" valueType="num">
                                      <p:cBhvr additive="base">
                                        <p:cTn id="31"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8</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smtClean="0">
                <a:solidFill>
                  <a:srgbClr val="FFFFFF"/>
                </a:solidFill>
                <a:latin typeface="Arial Unicode MS" pitchFamily="34" charset="-128"/>
              </a:rPr>
              <a:t>Modifying All Observations in a SAS Data Set (continued)</a:t>
            </a:r>
            <a:endParaRPr lang="en-US" b="1" i="1" dirty="0" smtClean="0">
              <a:solidFill>
                <a:srgbClr val="FFFFFF"/>
              </a:solidFill>
              <a:latin typeface="Arial Unicode MS" pitchFamily="34" charset="-128"/>
            </a:endParaRPr>
          </a:p>
          <a:p>
            <a:endParaRPr lang="en-US" sz="600" dirty="0" smtClean="0">
              <a:solidFill>
                <a:schemeClr val="hlink"/>
              </a:solidFill>
              <a:latin typeface="Arial Unicode MS" pitchFamily="34" charset="-128"/>
            </a:endParaRPr>
          </a:p>
          <a:p>
            <a:pPr marL="0" indent="0">
              <a:buNone/>
            </a:pPr>
            <a:endParaRPr lang="en-US" sz="2800" dirty="0" smtClean="0">
              <a:latin typeface="Arial Unicode MS" pitchFamily="34" charset="-128"/>
            </a:endParaRPr>
          </a:p>
          <a:p>
            <a:pPr marL="0" indent="0">
              <a:buNone/>
            </a:pPr>
            <a:r>
              <a:rPr lang="en-US" sz="2800" dirty="0" smtClean="0">
                <a:latin typeface="Arial Unicode MS" pitchFamily="34" charset="-128"/>
              </a:rPr>
              <a:t>data transactions;</a:t>
            </a:r>
          </a:p>
          <a:p>
            <a:pPr marL="0" indent="0">
              <a:buNone/>
            </a:pPr>
            <a:r>
              <a:rPr lang="en-US" sz="2800" dirty="0">
                <a:latin typeface="Arial Unicode MS" pitchFamily="34" charset="-128"/>
              </a:rPr>
              <a:t> </a:t>
            </a:r>
            <a:r>
              <a:rPr lang="en-US" sz="2800" dirty="0" smtClean="0">
                <a:latin typeface="Arial Unicode MS" pitchFamily="34" charset="-128"/>
              </a:rPr>
              <a:t>  modify transactions;</a:t>
            </a:r>
          </a:p>
          <a:p>
            <a:pPr marL="0" indent="0">
              <a:buNone/>
            </a:pPr>
            <a:r>
              <a:rPr lang="en-US" sz="2800" dirty="0">
                <a:latin typeface="Arial Unicode MS" pitchFamily="34" charset="-128"/>
              </a:rPr>
              <a:t> </a:t>
            </a:r>
            <a:r>
              <a:rPr lang="en-US" sz="2800" dirty="0" smtClean="0">
                <a:latin typeface="Arial Unicode MS" pitchFamily="34" charset="-128"/>
              </a:rPr>
              <a:t>  expenses=</a:t>
            </a:r>
            <a:r>
              <a:rPr lang="en-US" sz="2800" dirty="0" err="1" smtClean="0">
                <a:latin typeface="Arial Unicode MS" pitchFamily="34" charset="-128"/>
              </a:rPr>
              <a:t>int</a:t>
            </a:r>
            <a:r>
              <a:rPr lang="en-US" sz="2800" dirty="0" smtClean="0">
                <a:latin typeface="Arial Unicode MS" pitchFamily="34" charset="-128"/>
              </a:rPr>
              <a:t>(1.07*expenses);</a:t>
            </a:r>
          </a:p>
          <a:p>
            <a:pPr marL="0" indent="0">
              <a:buNone/>
            </a:pPr>
            <a:r>
              <a:rPr lang="en-US" sz="2800" dirty="0" smtClean="0">
                <a:latin typeface="Arial Unicode MS" pitchFamily="34" charset="-128"/>
              </a:rPr>
              <a:t>   income=</a:t>
            </a:r>
            <a:r>
              <a:rPr lang="en-US" sz="2800" dirty="0" err="1" smtClean="0">
                <a:latin typeface="Arial Unicode MS" pitchFamily="34" charset="-128"/>
              </a:rPr>
              <a:t>int</a:t>
            </a:r>
            <a:r>
              <a:rPr lang="en-US" sz="2800" dirty="0" smtClean="0">
                <a:latin typeface="Arial Unicode MS" pitchFamily="34" charset="-128"/>
              </a:rPr>
              <a:t>(income/2);</a:t>
            </a:r>
          </a:p>
          <a:p>
            <a:pPr marL="0" indent="0">
              <a:buNone/>
            </a:pPr>
            <a:r>
              <a:rPr lang="en-US" sz="2800" dirty="0" smtClean="0">
                <a:latin typeface="Arial Unicode MS" pitchFamily="34" charset="-128"/>
              </a:rPr>
              <a:t>run;</a:t>
            </a:r>
          </a:p>
          <a:p>
            <a:pPr marL="0" indent="0">
              <a:buNone/>
            </a:pPr>
            <a:endParaRPr lang="en-US" sz="2800" dirty="0">
              <a:latin typeface="Arial Unicode MS" pitchFamily="34" charset="-128"/>
            </a:endParaRPr>
          </a:p>
          <a:p>
            <a:pPr marL="0" indent="0">
              <a:buNone/>
            </a:pPr>
            <a:r>
              <a:rPr lang="en-US" sz="2800" dirty="0" smtClean="0">
                <a:latin typeface="Arial Unicode MS" pitchFamily="34" charset="-128"/>
              </a:rPr>
              <a:t>The INT function returns the integer portion of the result.</a:t>
            </a:r>
          </a:p>
        </p:txBody>
      </p:sp>
    </p:spTree>
    <p:extLst>
      <p:ext uri="{BB962C8B-B14F-4D97-AF65-F5344CB8AC3E}">
        <p14:creationId xmlns:p14="http://schemas.microsoft.com/office/powerpoint/2010/main" val="1558860170"/>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9</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smtClean="0">
                <a:solidFill>
                  <a:srgbClr val="FFFFFF"/>
                </a:solidFill>
                <a:latin typeface="Arial Unicode MS" pitchFamily="34" charset="-128"/>
              </a:rPr>
              <a:t>Modifying Observations Using a Transaction Data Set</a:t>
            </a:r>
            <a:endParaRPr lang="en-US" b="1" i="1" dirty="0" smtClean="0">
              <a:solidFill>
                <a:srgbClr val="FFFFFF"/>
              </a:solidFill>
              <a:latin typeface="Arial Unicode MS" pitchFamily="34" charset="-128"/>
            </a:endParaRPr>
          </a:p>
          <a:p>
            <a:endParaRPr lang="en-US" sz="600" dirty="0" smtClean="0">
              <a:solidFill>
                <a:schemeClr val="hlink"/>
              </a:solidFill>
              <a:latin typeface="Arial Unicode MS" pitchFamily="34" charset="-128"/>
            </a:endParaRPr>
          </a:p>
          <a:p>
            <a:r>
              <a:rPr lang="en-US" sz="2800" dirty="0" smtClean="0">
                <a:latin typeface="Arial Unicode MS" pitchFamily="34" charset="-128"/>
              </a:rPr>
              <a:t>A master data set can be modified with the values of a transaction data set by using the MODIFY statement with a BY statement to apply updates by matching observations. </a:t>
            </a:r>
          </a:p>
          <a:p>
            <a:pPr marL="0" indent="0">
              <a:buNone/>
            </a:pPr>
            <a:endParaRPr lang="en-US" sz="1800" dirty="0">
              <a:latin typeface="Arial Unicode MS" pitchFamily="34" charset="-128"/>
            </a:endParaRPr>
          </a:p>
          <a:p>
            <a:pPr marL="0" indent="0">
              <a:buNone/>
            </a:pPr>
            <a:r>
              <a:rPr lang="en-US" sz="2800" dirty="0" smtClean="0">
                <a:latin typeface="Arial Unicode MS" pitchFamily="34" charset="-128"/>
              </a:rPr>
              <a:t>DATA </a:t>
            </a:r>
            <a:r>
              <a:rPr lang="en-US" sz="2800" i="1" dirty="0" smtClean="0">
                <a:latin typeface="Arial Unicode MS" pitchFamily="34" charset="-128"/>
              </a:rPr>
              <a:t>SAS-data-set</a:t>
            </a:r>
            <a:r>
              <a:rPr lang="en-US" sz="2800" dirty="0" smtClean="0">
                <a:latin typeface="Arial Unicode MS" pitchFamily="34" charset="-128"/>
              </a:rPr>
              <a:t>;</a:t>
            </a:r>
          </a:p>
          <a:p>
            <a:pPr marL="0" indent="0">
              <a:buNone/>
            </a:pPr>
            <a:r>
              <a:rPr lang="en-US" sz="2800" dirty="0">
                <a:latin typeface="Arial Unicode MS" pitchFamily="34" charset="-128"/>
              </a:rPr>
              <a:t> </a:t>
            </a:r>
            <a:r>
              <a:rPr lang="en-US" sz="2800" dirty="0" smtClean="0">
                <a:latin typeface="Arial Unicode MS" pitchFamily="34" charset="-128"/>
              </a:rPr>
              <a:t>   MODIFY </a:t>
            </a:r>
            <a:r>
              <a:rPr lang="en-US" sz="2800" i="1" dirty="0" smtClean="0">
                <a:latin typeface="Arial Unicode MS" pitchFamily="34" charset="-128"/>
              </a:rPr>
              <a:t>SAS-data-set transaction-data-set</a:t>
            </a:r>
            <a:r>
              <a:rPr lang="en-US" sz="2800" dirty="0" smtClean="0">
                <a:latin typeface="Arial Unicode MS" pitchFamily="34" charset="-128"/>
              </a:rPr>
              <a:t>; </a:t>
            </a:r>
          </a:p>
          <a:p>
            <a:pPr marL="0" indent="0">
              <a:buNone/>
            </a:pPr>
            <a:r>
              <a:rPr lang="en-US" sz="2800" dirty="0">
                <a:latin typeface="Arial Unicode MS" pitchFamily="34" charset="-128"/>
              </a:rPr>
              <a:t> </a:t>
            </a:r>
            <a:r>
              <a:rPr lang="en-US" sz="2800" dirty="0" smtClean="0">
                <a:latin typeface="Arial Unicode MS" pitchFamily="34" charset="-128"/>
              </a:rPr>
              <a:t>   BY </a:t>
            </a:r>
            <a:r>
              <a:rPr lang="en-US" sz="2800" i="1" dirty="0" smtClean="0">
                <a:latin typeface="Arial Unicode MS" pitchFamily="34" charset="-128"/>
              </a:rPr>
              <a:t>key-variable;</a:t>
            </a:r>
          </a:p>
          <a:p>
            <a:pPr marL="0" indent="0">
              <a:buNone/>
            </a:pPr>
            <a:r>
              <a:rPr lang="en-US" sz="2800" dirty="0" smtClean="0">
                <a:latin typeface="Arial Unicode MS" pitchFamily="34" charset="-128"/>
              </a:rPr>
              <a:t>run;</a:t>
            </a:r>
          </a:p>
        </p:txBody>
      </p:sp>
    </p:spTree>
    <p:extLst>
      <p:ext uri="{BB962C8B-B14F-4D97-AF65-F5344CB8AC3E}">
        <p14:creationId xmlns:p14="http://schemas.microsoft.com/office/powerpoint/2010/main" val="92437846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4" end="4"/>
                                            </p:txEl>
                                          </p:spTgt>
                                        </p:tgtEl>
                                        <p:attrNameLst>
                                          <p:attrName>style.visibility</p:attrName>
                                        </p:attrNameLst>
                                      </p:cBhvr>
                                      <p:to>
                                        <p:strVal val="visible"/>
                                      </p:to>
                                    </p:set>
                                    <p:anim calcmode="lin" valueType="num">
                                      <p:cBhvr additive="base">
                                        <p:cTn id="13"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5" end="5"/>
                                            </p:txEl>
                                          </p:spTgt>
                                        </p:tgtEl>
                                        <p:attrNameLst>
                                          <p:attrName>style.visibility</p:attrName>
                                        </p:attrNameLst>
                                      </p:cBhvr>
                                      <p:to>
                                        <p:strVal val="visible"/>
                                      </p:to>
                                    </p:set>
                                    <p:anim calcmode="lin" valueType="num">
                                      <p:cBhvr additive="base">
                                        <p:cTn id="19"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6" end="6"/>
                                            </p:txEl>
                                          </p:spTgt>
                                        </p:tgtEl>
                                        <p:attrNameLst>
                                          <p:attrName>style.visibility</p:attrName>
                                        </p:attrNameLst>
                                      </p:cBhvr>
                                      <p:to>
                                        <p:strVal val="visible"/>
                                      </p:to>
                                    </p:set>
                                    <p:anim calcmode="lin" valueType="num">
                                      <p:cBhvr additive="base">
                                        <p:cTn id="25"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7" end="7"/>
                                            </p:txEl>
                                          </p:spTgt>
                                        </p:tgtEl>
                                        <p:attrNameLst>
                                          <p:attrName>style.visibility</p:attrName>
                                        </p:attrNameLst>
                                      </p:cBhvr>
                                      <p:to>
                                        <p:strVal val="visible"/>
                                      </p:to>
                                    </p:set>
                                    <p:anim calcmode="lin" valueType="num">
                                      <p:cBhvr additive="base">
                                        <p:cTn id="31"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t">
  <a:themeElements>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1236</TotalTime>
  <Words>2229</Words>
  <Application>Microsoft Office PowerPoint</Application>
  <PresentationFormat>On-screen Show (4:3)</PresentationFormat>
  <Paragraphs>293</Paragraphs>
  <Slides>34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 Unicode MS</vt:lpstr>
      <vt:lpstr>ＭＳ Ｐゴシック</vt:lpstr>
      <vt:lpstr>Arial</vt:lpstr>
      <vt:lpstr>Courier New</vt:lpstr>
      <vt:lpstr>Tahoma</vt:lpstr>
      <vt:lpstr>Wingdings</vt:lpstr>
      <vt:lpstr>Slit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Audit Trails</vt:lpstr>
      <vt:lpstr>Audit Trail Example</vt:lpstr>
      <vt:lpstr>Audit Trail Example</vt:lpstr>
      <vt:lpstr>Audit File Variables</vt:lpstr>
      <vt:lpstr>Audit File Variables</vt:lpstr>
      <vt:lpstr>Generation Data Sets</vt:lpstr>
      <vt:lpstr>Generation Data Sets</vt:lpstr>
      <vt:lpstr>Generation Data Sets</vt:lpstr>
      <vt:lpstr>Generation Data Sets</vt:lpstr>
      <vt:lpstr>Generation Data Sets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dc:title>
  <dc:creator>STUDIO CLASSROOM, UTS</dc:creator>
  <cp:lastModifiedBy>Hitchcock David B.</cp:lastModifiedBy>
  <cp:revision>172</cp:revision>
  <cp:lastPrinted>2012-04-06T14:20:28Z</cp:lastPrinted>
  <dcterms:created xsi:type="dcterms:W3CDTF">2012-04-11T15:13:12Z</dcterms:created>
  <dcterms:modified xsi:type="dcterms:W3CDTF">2016-04-08T20:16:04Z</dcterms:modified>
</cp:coreProperties>
</file>