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8" r:id="rId2"/>
    <p:sldId id="299" r:id="rId3"/>
    <p:sldId id="302" r:id="rId4"/>
    <p:sldId id="309" r:id="rId5"/>
    <p:sldId id="301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2A46908F-522D-4A63-9DFF-C6C322E2ABBE}" type="datetimeFigureOut">
              <a:rPr lang="en-US"/>
              <a:pPr>
                <a:defRPr/>
              </a:pPr>
              <a:t>4/18/2016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E3BFF733-D4BA-42A0-A807-0DD02AACE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89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602EDE-C876-40E0-91F4-7CE12B6A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B75F4-19E9-4748-B45A-5180445A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1B4D7-840B-4FE4-B912-DACE54C9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E620CB-9011-40BD-8535-AAC0B9CE3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C0CC51-A0B1-426A-AA90-8282D0A2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4D56B4-596B-4816-A12A-39055E8FE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0BCA09-372D-475F-8C3F-0576DF0F5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F40C61-19EB-4A42-A3E1-20E5A741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DE43D9-C897-47B5-80D4-90941FC87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84D976-2CFF-4DFA-A9D5-FB07D8655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0C61E-A14D-4FA8-86EE-0E2503E5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5FDE2E-93DA-4DDA-B883-AA1F44AD6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135189-F5AB-42E8-81FA-F3FF76C6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6D60E9-DC22-46C9-AA54-1A02A6745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A62D18-B9FA-494A-9F63-ADE8933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7D5EC1D-3EAA-464C-9178-CFEF1FF3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latin typeface="Arial Unicode MS" pitchFamily="34" charset="-128"/>
              </a:rPr>
              <a:t>Chapter 22: Using Best Practices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CC01B-916D-408F-9B0E-6ACEDE9721EC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844C9C-12AC-4EC5-81F8-6D43E366FA68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Reading and Writing Only Essential  Data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/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dirty="0" smtClean="0">
                <a:latin typeface="Arial Unicode MS" pitchFamily="34" charset="-128"/>
                <a:cs typeface="Courier New" pitchFamily="49" charset="0"/>
              </a:rPr>
              <a:t>WHERE is more efficient than </a:t>
            </a:r>
            <a:r>
              <a:rPr lang="en-US" sz="2800" dirty="0" err="1" smtClean="0">
                <a:latin typeface="Arial Unicode MS" pitchFamily="34" charset="-128"/>
                <a:cs typeface="Courier New" pitchFamily="49" charset="0"/>
              </a:rPr>
              <a:t>subsetting</a:t>
            </a:r>
            <a:r>
              <a:rPr lang="en-US" sz="2800" dirty="0" smtClean="0">
                <a:latin typeface="Arial Unicode MS" pitchFamily="34" charset="-128"/>
                <a:cs typeface="Courier New" pitchFamily="49" charset="0"/>
              </a:rPr>
              <a:t> IF for variables in the input data set</a:t>
            </a:r>
          </a:p>
          <a:p>
            <a:pPr marL="1009650" lvl="1" indent="-609600"/>
            <a:r>
              <a:rPr lang="en-US" sz="2000" dirty="0" smtClean="0">
                <a:latin typeface="Arial Unicode MS" pitchFamily="34" charset="-128"/>
                <a:cs typeface="Courier New" pitchFamily="49" charset="0"/>
              </a:rPr>
              <a:t>WHERE selects cases in the input buffer</a:t>
            </a:r>
          </a:p>
          <a:p>
            <a:pPr marL="1009650" lvl="1" indent="-609600"/>
            <a:r>
              <a:rPr lang="en-US" sz="2000" dirty="0" err="1" smtClean="0">
                <a:latin typeface="Arial Unicode MS" pitchFamily="34" charset="-128"/>
                <a:cs typeface="Courier New" pitchFamily="49" charset="0"/>
              </a:rPr>
              <a:t>Subsetting</a:t>
            </a:r>
            <a:r>
              <a:rPr lang="en-US" sz="2000" dirty="0" smtClean="0">
                <a:latin typeface="Arial Unicode MS" pitchFamily="34" charset="-128"/>
                <a:cs typeface="Courier New" pitchFamily="49" charset="0"/>
              </a:rPr>
              <a:t> IF selects cases after they have been loaded from the input buffer into the PDV (Program Data Vector)</a:t>
            </a:r>
          </a:p>
          <a:p>
            <a:pPr marL="609600" indent="-609600"/>
            <a:r>
              <a:rPr lang="en-US" sz="2400" dirty="0" err="1" smtClean="0">
                <a:latin typeface="Arial Unicode MS" pitchFamily="34" charset="-128"/>
                <a:cs typeface="Courier New" pitchFamily="49" charset="0"/>
              </a:rPr>
              <a:t>Subsetting</a:t>
            </a:r>
            <a:r>
              <a:rPr lang="en-US" sz="2400" dirty="0" smtClean="0">
                <a:latin typeface="Arial Unicode MS" pitchFamily="34" charset="-128"/>
                <a:cs typeface="Courier New" pitchFamily="49" charset="0"/>
              </a:rPr>
              <a:t> IF can operate on any variable in the PDV, including newly-created variables</a:t>
            </a:r>
          </a:p>
          <a:p>
            <a:pPr marL="609600" indent="-609600"/>
            <a:r>
              <a:rPr lang="en-US" sz="2400" dirty="0" err="1" smtClean="0">
                <a:latin typeface="Arial Unicode MS" pitchFamily="34" charset="-128"/>
                <a:cs typeface="Courier New" pitchFamily="49" charset="0"/>
              </a:rPr>
              <a:t>Subsetting</a:t>
            </a:r>
            <a:r>
              <a:rPr lang="en-US" sz="2400" dirty="0" smtClean="0">
                <a:latin typeface="Arial Unicode MS" pitchFamily="34" charset="-128"/>
                <a:cs typeface="Courier New" pitchFamily="49" charset="0"/>
              </a:rPr>
              <a:t> IF can operate on external data sets</a:t>
            </a:r>
          </a:p>
          <a:p>
            <a:pPr marL="609600" indent="-609600"/>
            <a:r>
              <a:rPr lang="en-US" sz="2400" dirty="0" err="1" smtClean="0">
                <a:latin typeface="Arial Unicode MS" pitchFamily="34" charset="-128"/>
                <a:cs typeface="Courier New" pitchFamily="49" charset="0"/>
              </a:rPr>
              <a:t>Subsetting</a:t>
            </a:r>
            <a:r>
              <a:rPr lang="en-US" sz="2400" dirty="0" smtClean="0">
                <a:latin typeface="Arial Unicode MS" pitchFamily="34" charset="-128"/>
                <a:cs typeface="Courier New" pitchFamily="49" charset="0"/>
              </a:rPr>
              <a:t> IF can be embedded in conditional statements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609600" indent="-609600"/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7EDDF4-141A-4FD0-9C36-37B75EA0811C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Reading and Writing Only Essential  Data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/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proc print data=a (firstobs=4 obs=3);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where condition;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smtClean="0">
              <a:latin typeface="Courier New" pitchFamily="49" charset="0"/>
              <a:cs typeface="Courier New" pitchFamily="49" charset="0"/>
            </a:endParaRPr>
          </a:p>
          <a:p>
            <a:pPr marL="609600" indent="-609600"/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FIRSTOBS and OBS refer to the observations in the subset, not the original data set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smtClean="0">
              <a:latin typeface="Courier New" pitchFamily="49" charset="0"/>
              <a:cs typeface="Courier New" pitchFamily="49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400" smtClean="0">
              <a:latin typeface="Courier New" pitchFamily="49" charset="0"/>
              <a:cs typeface="Courier New" pitchFamily="49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marL="609600" indent="-609600"/>
            <a:endParaRPr lang="en-US" sz="280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F11B87-AF99-461D-B823-AA1B24FABE95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Reading and Writing Only Essential  Data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/>
                <a:cs typeface="Arial Unicode MS"/>
              </a:rPr>
              <a:t>When creating a new data set from an external file (e.g., called with an INFILE statement), position </a:t>
            </a:r>
            <a:r>
              <a:rPr lang="en-US" sz="2800" dirty="0" err="1" smtClean="0">
                <a:latin typeface="Arial Unicode MS"/>
                <a:cs typeface="Arial Unicode MS"/>
              </a:rPr>
              <a:t>subsetting</a:t>
            </a:r>
            <a:r>
              <a:rPr lang="en-US" sz="2800" dirty="0" smtClean="0">
                <a:latin typeface="Arial Unicode MS"/>
                <a:cs typeface="Arial Unicode MS"/>
              </a:rPr>
              <a:t> IF </a:t>
            </a:r>
            <a:r>
              <a:rPr lang="en-US" sz="2800" i="1" dirty="0" smtClean="0">
                <a:latin typeface="Arial Unicode MS"/>
                <a:cs typeface="Arial Unicode MS"/>
              </a:rPr>
              <a:t>after </a:t>
            </a:r>
            <a:r>
              <a:rPr lang="en-US" sz="2800" dirty="0" smtClean="0">
                <a:latin typeface="Arial Unicode MS"/>
                <a:cs typeface="Arial Unicode MS"/>
              </a:rPr>
              <a:t>the INPUT statement to improve efficiency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/>
                <a:cs typeface="Arial Unicode MS"/>
              </a:rPr>
              <a:t>This works when the INPUT statement only reads a subset of the variables in the external file (e.g., through column-formatting)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28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4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000" dirty="0" smtClean="0">
              <a:latin typeface="Courier New"/>
              <a:cs typeface="Courier New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83F7C6A-905E-46C3-84C7-21557181517B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Reading and Writing Only Essential  Data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/>
                <a:cs typeface="Arial Unicode MS"/>
              </a:rPr>
              <a:t>Using KEEP= and DROP= in a SET statement is more efficient than using them in either a  DATA statement, or using KEEP and DROP statements in a DATA step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/>
                <a:cs typeface="Arial Unicode MS"/>
              </a:rPr>
              <a:t>Reasoning is similar to reasoning for preferring WHERE over a </a:t>
            </a:r>
            <a:r>
              <a:rPr lang="en-US" sz="2000" dirty="0" err="1" smtClean="0">
                <a:latin typeface="Arial Unicode MS"/>
                <a:cs typeface="Arial Unicode MS"/>
              </a:rPr>
              <a:t>subsetting</a:t>
            </a:r>
            <a:r>
              <a:rPr lang="en-US" sz="2000" dirty="0" smtClean="0">
                <a:latin typeface="Arial Unicode MS"/>
                <a:cs typeface="Arial Unicode MS"/>
              </a:rPr>
              <a:t> IF (with similar disadvantages as well)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28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4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000" dirty="0" smtClean="0">
              <a:latin typeface="Courier New"/>
              <a:cs typeface="Courier New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468064-81B8-4A24-86DA-9535F0C9D1B7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Storing Data in SAS Data Sets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/>
                <a:cs typeface="Arial Unicode MS"/>
              </a:rPr>
              <a:t>Advantages of storing data in a permanent SAS data set rather than reading from a raw data file when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/>
                <a:cs typeface="Arial Unicode MS"/>
              </a:rPr>
              <a:t>More efficient when repeatedly using the data set in PROC or DATA steps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/>
                <a:cs typeface="Arial Unicode MS"/>
              </a:rPr>
              <a:t>Self-documentation (labels, names, lengths, etc)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/>
                <a:cs typeface="Arial Unicode MS"/>
              </a:rPr>
              <a:t>No processing of the raw data before using</a:t>
            </a:r>
          </a:p>
          <a:p>
            <a:pPr marL="1009650" lvl="1" indent="-609600">
              <a:defRPr/>
            </a:pPr>
            <a:endParaRPr lang="en-US" sz="2400" dirty="0" smtClean="0">
              <a:latin typeface="Arial Unicode MS"/>
              <a:cs typeface="Arial Unicode MS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/>
              <a:cs typeface="Arial Unicode MS"/>
            </a:endParaRPr>
          </a:p>
          <a:p>
            <a:pPr marL="1009650" lvl="1" indent="-609600">
              <a:defRPr/>
            </a:pPr>
            <a:endParaRPr lang="en-US" sz="1600" dirty="0" smtClean="0">
              <a:latin typeface="Arial Unicode MS"/>
              <a:cs typeface="Arial Unicode MS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8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4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000" dirty="0" smtClean="0">
              <a:latin typeface="Courier New"/>
              <a:cs typeface="Courier New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ACF7BF-CD62-4841-BF4C-CA96CE03C04D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Avoid Unnecessary Process Invocation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/>
                <a:cs typeface="Arial Unicode MS"/>
              </a:rPr>
              <a:t>Use procedures that can create multiple reports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/>
                <a:cs typeface="Arial Unicode MS"/>
              </a:rPr>
              <a:t>PROC SQL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/>
                <a:cs typeface="Arial Unicode MS"/>
              </a:rPr>
              <a:t>DATASETS (you can process multiple data sets by including MODIFY/RUN blocks in PROC DATASETS, or use implicit RUN statements)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/>
                <a:cs typeface="Arial Unicode MS"/>
              </a:rPr>
              <a:t>FREQ (e.g. </a:t>
            </a:r>
            <a:r>
              <a:rPr lang="en-US" sz="2000" dirty="0" smtClean="0">
                <a:latin typeface="Courier New"/>
                <a:cs typeface="Courier New"/>
              </a:rPr>
              <a:t>TABLE A B A*B</a:t>
            </a:r>
            <a:r>
              <a:rPr lang="en-US" sz="2000" dirty="0" smtClean="0">
                <a:latin typeface="Arial Unicode MS"/>
                <a:cs typeface="Arial Unicode MS"/>
              </a:rPr>
              <a:t>)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/>
                <a:cs typeface="Arial Unicode MS"/>
              </a:rPr>
              <a:t>TABULATE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/>
                <a:cs typeface="Arial Unicode MS"/>
              </a:rPr>
              <a:t>BY groups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/>
                <a:cs typeface="Arial Unicode MS"/>
              </a:rPr>
              <a:t>RUN group processing (DATASETS, CHART, PLOT, GLM REG, DATASETS</a:t>
            </a:r>
          </a:p>
          <a:p>
            <a:pPr marL="1009650" lvl="1" indent="-609600">
              <a:defRPr/>
            </a:pPr>
            <a:endParaRPr lang="en-US" sz="2400" dirty="0" smtClean="0">
              <a:latin typeface="Arial Unicode MS"/>
              <a:cs typeface="Arial Unicode MS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/>
              <a:cs typeface="Arial Unicode MS"/>
            </a:endParaRPr>
          </a:p>
          <a:p>
            <a:pPr marL="1009650" lvl="1" indent="-609600">
              <a:defRPr/>
            </a:pPr>
            <a:endParaRPr lang="en-US" sz="1600" dirty="0" smtClean="0">
              <a:latin typeface="Arial Unicode MS"/>
              <a:cs typeface="Arial Unicode MS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8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400" dirty="0" smtClean="0">
              <a:latin typeface="Courier New"/>
              <a:cs typeface="Courier New"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000" dirty="0" smtClean="0">
              <a:latin typeface="Courier New"/>
              <a:cs typeface="Courier New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69B66D7E-996B-4E5C-8250-BFE29001535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Outline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Executing Only Necessary Statements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Eliminating Unnecessary Passes through the Data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Reading and Writing Only Essential Data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Storing Data in SAS Data Sets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Avoiding Unnecessary Procedure Invocation</a:t>
            </a: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Executing Only Necessary Statements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Position of </a:t>
            </a:r>
            <a:r>
              <a:rPr lang="en-US" sz="2800" dirty="0" err="1" smtClean="0">
                <a:latin typeface="Arial Unicode MS" pitchFamily="34" charset="-128"/>
              </a:rPr>
              <a:t>subsetting</a:t>
            </a:r>
            <a:r>
              <a:rPr lang="en-US" sz="2800" dirty="0" smtClean="0">
                <a:latin typeface="Arial Unicode MS" pitchFamily="34" charset="-128"/>
              </a:rPr>
              <a:t> IF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Even when </a:t>
            </a:r>
            <a:r>
              <a:rPr lang="en-US" sz="2000" dirty="0" err="1" smtClean="0">
                <a:latin typeface="Arial Unicode MS" pitchFamily="34" charset="-128"/>
              </a:rPr>
              <a:t>subsetting</a:t>
            </a:r>
            <a:r>
              <a:rPr lang="en-US" sz="2000" dirty="0" smtClean="0">
                <a:latin typeface="Arial Unicode MS" pitchFamily="34" charset="-128"/>
              </a:rPr>
              <a:t> IF is constructed from calculated variables, try to position it as soon as possible in the program to prevent unnecessary processing of cases that will not be output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F9B3B9D-4C98-4854-ABCD-DDEBF75BCDEE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FF"/>
                </a:solidFill>
                <a:latin typeface="Arial Unicode MS" pitchFamily="34" charset="-128"/>
              </a:rPr>
              <a:t>Executing Only Necessary Statements</a:t>
            </a:r>
            <a:r>
              <a:rPr lang="en-US" sz="800" dirty="0" smtClean="0">
                <a:solidFill>
                  <a:schemeClr val="hlink"/>
                </a:solidFill>
                <a:latin typeface="Arial Unicode MS" pitchFamily="34" charset="-128"/>
              </a:rPr>
              <a:t/>
            </a:r>
            <a:br>
              <a:rPr lang="en-US" sz="800" dirty="0" smtClean="0">
                <a:solidFill>
                  <a:schemeClr val="hlink"/>
                </a:solidFill>
                <a:latin typeface="Arial Unicode MS" pitchFamily="34" charset="-128"/>
              </a:rPr>
            </a:b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z="2000" dirty="0" smtClean="0"/>
              <a:t>data </a:t>
            </a:r>
            <a:r>
              <a:rPr lang="en-US" sz="2000" dirty="0" err="1" smtClean="0"/>
              <a:t>doerasch</a:t>
            </a:r>
            <a:r>
              <a:rPr lang="en-US" sz="2000" dirty="0" smtClean="0"/>
              <a:t>;    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smtClean="0"/>
              <a:t>set doe2012.doedb;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err="1" smtClean="0"/>
              <a:t>nonmiss</a:t>
            </a:r>
            <a:r>
              <a:rPr lang="en-US" sz="2000" dirty="0" smtClean="0"/>
              <a:t>=</a:t>
            </a:r>
            <a:r>
              <a:rPr lang="en-US" sz="2000" dirty="0" err="1" smtClean="0"/>
              <a:t>nmiss(of</a:t>
            </a:r>
            <a:r>
              <a:rPr lang="en-US" sz="2000" dirty="0" smtClean="0"/>
              <a:t> q1-q25);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smtClean="0"/>
              <a:t>if </a:t>
            </a:r>
            <a:r>
              <a:rPr lang="en-US" sz="2000" dirty="0" err="1" smtClean="0"/>
              <a:t>nonmiss</a:t>
            </a:r>
            <a:r>
              <a:rPr lang="en-US" sz="2000" dirty="0" smtClean="0"/>
              <a:t> le 7;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smtClean="0"/>
              <a:t>array </a:t>
            </a:r>
            <a:r>
              <a:rPr lang="en-US" sz="2000" dirty="0" err="1" smtClean="0"/>
              <a:t>q</a:t>
            </a:r>
            <a:r>
              <a:rPr lang="en-US" sz="2000" dirty="0" smtClean="0"/>
              <a:t> q1-q25;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err="1" smtClean="0"/>
              <a:t>sone</a:t>
            </a:r>
            <a:r>
              <a:rPr lang="en-US" sz="2000" dirty="0" smtClean="0"/>
              <a:t>=0;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err="1" smtClean="0"/>
              <a:t>stwo</a:t>
            </a:r>
            <a:r>
              <a:rPr lang="en-US" sz="2000" dirty="0" smtClean="0"/>
              <a:t>=0;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err="1" smtClean="0"/>
              <a:t>sthree</a:t>
            </a:r>
            <a:r>
              <a:rPr lang="en-US" sz="2000" dirty="0" smtClean="0"/>
              <a:t>=0;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err="1" smtClean="0"/>
              <a:t>sfour</a:t>
            </a:r>
            <a:r>
              <a:rPr lang="en-US" sz="2000" dirty="0" smtClean="0"/>
              <a:t>=0;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err="1" smtClean="0"/>
              <a:t>sfive</a:t>
            </a:r>
            <a:r>
              <a:rPr lang="en-US" sz="2000" dirty="0" smtClean="0"/>
              <a:t>=0;</a:t>
            </a:r>
          </a:p>
          <a:p>
            <a:pPr marL="609600" indent="-609600">
              <a:buFontTx/>
              <a:buNone/>
              <a:defRPr/>
            </a:pPr>
            <a:r>
              <a:rPr lang="en-US" sz="2000" dirty="0" err="1" smtClean="0"/>
              <a:t>totscore</a:t>
            </a:r>
            <a:r>
              <a:rPr lang="en-US" sz="2000" dirty="0" smtClean="0"/>
              <a:t>=0;</a:t>
            </a:r>
            <a:endParaRPr lang="en-US" sz="2000" dirty="0" smtClean="0">
              <a:solidFill>
                <a:schemeClr val="hlink"/>
              </a:solidFill>
              <a:latin typeface="Arial Unicode MS" pitchFamily="34" charset="-12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do over q;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totscore+q;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if q eq 1 then sone+1;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else if q eq 2 then stwo+1;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else if q eq 3 then sthree+1;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else if q eq 4 then sfour+1;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else if q eq 5 then sfive+1;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end;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run;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1D654C-A266-4093-B20D-9290A6366175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Executing Only Necessary Statements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/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Using Conditional Logic Efficiently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IF-THEN/ELSE is efficient when </a:t>
            </a:r>
          </a:p>
          <a:p>
            <a:pPr lvl="2"/>
            <a:r>
              <a:rPr lang="en-US" sz="2000" b="1" i="1" dirty="0" smtClean="0">
                <a:latin typeface="Arial Unicode MS" pitchFamily="34" charset="-128"/>
              </a:rPr>
              <a:t>condition</a:t>
            </a:r>
            <a:r>
              <a:rPr lang="en-US" sz="2000" dirty="0" smtClean="0">
                <a:latin typeface="Arial Unicode MS" pitchFamily="34" charset="-128"/>
              </a:rPr>
              <a:t> is based on character values</a:t>
            </a:r>
          </a:p>
          <a:p>
            <a:pPr lvl="2"/>
            <a:r>
              <a:rPr lang="en-US" sz="2000" dirty="0" smtClean="0">
                <a:latin typeface="Arial Unicode MS" pitchFamily="34" charset="-128"/>
              </a:rPr>
              <a:t>Data values are unevenly distributed</a:t>
            </a:r>
          </a:p>
          <a:p>
            <a:pPr lvl="2"/>
            <a:r>
              <a:rPr lang="en-US" sz="2000" dirty="0" smtClean="0">
                <a:latin typeface="Arial Unicode MS" pitchFamily="34" charset="-128"/>
              </a:rPr>
              <a:t>Condition comprises a small number of cases</a:t>
            </a:r>
          </a:p>
          <a:p>
            <a:pPr lvl="2"/>
            <a:r>
              <a:rPr lang="en-US" sz="2000" dirty="0" smtClean="0">
                <a:latin typeface="Arial Unicode MS" pitchFamily="34" charset="-128"/>
              </a:rPr>
              <a:t>Condition is ordered by frequency of occurrence</a:t>
            </a:r>
          </a:p>
          <a:p>
            <a:pPr lvl="2"/>
            <a:r>
              <a:rPr lang="en-US" sz="2000" dirty="0" smtClean="0">
                <a:latin typeface="Arial Unicode MS" pitchFamily="34" charset="-128"/>
              </a:rPr>
              <a:t>ELSE IF  and DO/END constructions are used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SELECT (we’ve seen this once before) is efficient when </a:t>
            </a:r>
          </a:p>
          <a:p>
            <a:pPr lvl="2"/>
            <a:r>
              <a:rPr lang="en-US" sz="2000" i="1" dirty="0" smtClean="0">
                <a:latin typeface="Arial Unicode MS" pitchFamily="34" charset="-128"/>
              </a:rPr>
              <a:t>condition</a:t>
            </a:r>
            <a:r>
              <a:rPr lang="en-US" sz="2000" dirty="0" smtClean="0">
                <a:latin typeface="Arial Unicode MS" pitchFamily="34" charset="-128"/>
              </a:rPr>
              <a:t> is based on numeric variables</a:t>
            </a:r>
          </a:p>
          <a:p>
            <a:pPr lvl="2"/>
            <a:r>
              <a:rPr lang="en-US" sz="2000" dirty="0" smtClean="0">
                <a:latin typeface="Arial Unicode MS" pitchFamily="34" charset="-128"/>
              </a:rPr>
              <a:t>Data values are evenly distributed</a:t>
            </a:r>
          </a:p>
          <a:p>
            <a:pPr lvl="2"/>
            <a:r>
              <a:rPr lang="en-US" sz="2000" dirty="0" smtClean="0">
                <a:latin typeface="Arial Unicode MS" pitchFamily="34" charset="-128"/>
              </a:rPr>
              <a:t>DO/END constructions are used</a:t>
            </a:r>
          </a:p>
          <a:p>
            <a:pPr lvl="2"/>
            <a:endParaRPr lang="en-US" sz="20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684D6D7-2469-4465-B699-1BBBA1386230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Executing Only Necessary Statements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SELECT example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/>
                <a:cs typeface="Courier New"/>
              </a:rPr>
              <a:t>data a; set </a:t>
            </a:r>
            <a:r>
              <a:rPr lang="en-US" sz="2800" dirty="0" err="1" smtClean="0">
                <a:latin typeface="Courier New"/>
                <a:cs typeface="Courier New"/>
              </a:rPr>
              <a:t>b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err="1" smtClean="0">
                <a:latin typeface="Courier New"/>
                <a:cs typeface="Courier New"/>
              </a:rPr>
              <a:t>select(varname</a:t>
            </a:r>
            <a:r>
              <a:rPr lang="en-US" sz="2800" dirty="0" smtClean="0">
                <a:latin typeface="Courier New"/>
                <a:cs typeface="Courier New"/>
              </a:rPr>
              <a:t>);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/>
                <a:cs typeface="Courier New"/>
              </a:rPr>
              <a:t>when(num1) do; .. end;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/>
                <a:cs typeface="Courier New"/>
              </a:rPr>
              <a:t>when(num2) do; .. end;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/>
                <a:cs typeface="Courier New"/>
              </a:rPr>
              <a:t>..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/>
                <a:cs typeface="Courier New"/>
              </a:rPr>
              <a:t>otherwise do;.. end;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/>
                <a:cs typeface="Courier New"/>
              </a:rPr>
              <a:t>end;</a:t>
            </a:r>
            <a:endParaRPr lang="en-US" sz="2000" dirty="0" smtClean="0">
              <a:latin typeface="Courier New"/>
              <a:cs typeface="Courier New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57068B9-BA39-4BF8-A87B-2A19ADD95F71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Executing Only Necessary Statements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IF-THEN/ELSE conditions suggest a macro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The value(s) that determine whether the logical condition is true may be turned into value(s) of </a:t>
            </a:r>
            <a:r>
              <a:rPr lang="en-US" sz="2800" smtClean="0">
                <a:latin typeface="Arial Unicode MS" pitchFamily="34" charset="-128"/>
              </a:rPr>
              <a:t>macro parameter(s)</a:t>
            </a: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611203-F6F0-4F45-B66C-46A3343DC89E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Eliminating </a:t>
            </a: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Unnecessary 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Passes through the Data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  <a:cs typeface="Courier New"/>
              </a:rPr>
              <a:t>Create multiple data sets from a single data set with OUTPUT (vs. multiple </a:t>
            </a:r>
            <a:r>
              <a:rPr lang="en-US" sz="2800" dirty="0" err="1" smtClean="0">
                <a:latin typeface="Arial Unicode MS" pitchFamily="34" charset="-128"/>
                <a:cs typeface="Courier New"/>
              </a:rPr>
              <a:t>subsetting</a:t>
            </a:r>
            <a:r>
              <a:rPr lang="en-US" sz="2800" dirty="0" smtClean="0">
                <a:latin typeface="Arial Unicode MS" pitchFamily="34" charset="-128"/>
                <a:cs typeface="Courier New"/>
              </a:rPr>
              <a:t> IFs</a:t>
            </a:r>
            <a:r>
              <a:rPr lang="en-US" sz="2800" dirty="0" smtClean="0">
                <a:latin typeface="Arial Unicode MS" pitchFamily="34" charset="-128"/>
                <a:cs typeface="Courier New"/>
              </a:rPr>
              <a:t>)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"/>
                <a:cs typeface="Courier"/>
              </a:rPr>
              <a:t>data a </a:t>
            </a:r>
            <a:r>
              <a:rPr lang="en-US" sz="2800" dirty="0" err="1" smtClean="0">
                <a:latin typeface="Courier"/>
                <a:cs typeface="Courier"/>
              </a:rPr>
              <a:t>b</a:t>
            </a:r>
            <a:r>
              <a:rPr lang="en-US" sz="2800" dirty="0" smtClean="0">
                <a:latin typeface="Courier"/>
                <a:cs typeface="Courier"/>
              </a:rPr>
              <a:t>; set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 smtClean="0">
                <a:latin typeface="Courier"/>
                <a:cs typeface="Courier"/>
              </a:rPr>
              <a:t>; 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"/>
                <a:cs typeface="Courier"/>
              </a:rPr>
              <a:t>if condition1 then output a; 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latin typeface="Courier"/>
                <a:cs typeface="Courier"/>
              </a:rPr>
              <a:t>else output </a:t>
            </a:r>
            <a:r>
              <a:rPr lang="en-US" sz="2800" dirty="0" err="1" smtClean="0">
                <a:latin typeface="Courier"/>
                <a:cs typeface="Courier"/>
              </a:rPr>
              <a:t>b</a:t>
            </a:r>
            <a:r>
              <a:rPr lang="en-US" sz="2800" dirty="0" smtClean="0">
                <a:latin typeface="Courier"/>
                <a:cs typeface="Courier"/>
              </a:rPr>
              <a:t>; run;</a:t>
            </a:r>
          </a:p>
          <a:p>
            <a:pPr marL="609600" indent="-609600">
              <a:defRPr/>
            </a:pPr>
            <a:endParaRPr lang="en-US" sz="2000" dirty="0" smtClean="0">
              <a:latin typeface="Courier New"/>
              <a:cs typeface="Courier New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3AF4E4B-AE5C-4669-87F1-4DA8DCA8838F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Eliminating Unnecessary Passes through the Data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/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dirty="0" smtClean="0">
                <a:latin typeface="Arial Unicode MS" pitchFamily="34" charset="-128"/>
                <a:cs typeface="Courier New" pitchFamily="49" charset="0"/>
              </a:rPr>
              <a:t>Use WHERE in PROCs (e.g., PROC PRINT and PROC SORT) rather than a </a:t>
            </a:r>
            <a:r>
              <a:rPr lang="en-US" sz="2800" dirty="0" err="1" smtClean="0">
                <a:latin typeface="Arial Unicode MS" pitchFamily="34" charset="-128"/>
                <a:cs typeface="Courier New" pitchFamily="49" charset="0"/>
              </a:rPr>
              <a:t>subsetting</a:t>
            </a:r>
            <a:r>
              <a:rPr lang="en-US" sz="2800" dirty="0" smtClean="0">
                <a:latin typeface="Arial Unicode MS" pitchFamily="34" charset="-128"/>
                <a:cs typeface="Courier New" pitchFamily="49" charset="0"/>
              </a:rPr>
              <a:t> IF in a DATA step following by the PROC</a:t>
            </a:r>
          </a:p>
          <a:p>
            <a:pPr marL="609600" indent="-609600"/>
            <a:r>
              <a:rPr lang="en-US" sz="2800" dirty="0" smtClean="0">
                <a:latin typeface="Arial Unicode MS" pitchFamily="34" charset="-128"/>
                <a:cs typeface="Courier New" pitchFamily="49" charset="0"/>
              </a:rPr>
              <a:t>Use PROC DATASETS to modify data attributes rather than the DATA step</a:t>
            </a:r>
          </a:p>
          <a:p>
            <a:pPr marL="1009650" lvl="1" indent="-609600"/>
            <a:r>
              <a:rPr lang="en-US" sz="2400" dirty="0" smtClean="0">
                <a:latin typeface="Arial Unicode MS" pitchFamily="34" charset="-128"/>
                <a:cs typeface="Courier New" pitchFamily="49" charset="0"/>
              </a:rPr>
              <a:t>Cannot modify data (e.g., LENGTH, type), only descriptions (e.g., LABEL, NAME)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609600" indent="-609600"/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747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Courier</vt:lpstr>
      <vt:lpstr>Courier New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Executing Only Necessary Statements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Hitchcock David B.</dc:creator>
  <cp:lastModifiedBy>Hitchcock David B.</cp:lastModifiedBy>
  <cp:revision>189</cp:revision>
  <cp:lastPrinted>2012-04-13T14:33:36Z</cp:lastPrinted>
  <dcterms:created xsi:type="dcterms:W3CDTF">2012-04-13T14:45:04Z</dcterms:created>
  <dcterms:modified xsi:type="dcterms:W3CDTF">2016-04-18T18:01:39Z</dcterms:modified>
</cp:coreProperties>
</file>