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24" r:id="rId2"/>
    <p:sldId id="325" r:id="rId3"/>
    <p:sldId id="350" r:id="rId4"/>
    <p:sldId id="351" r:id="rId5"/>
    <p:sldId id="352" r:id="rId6"/>
    <p:sldId id="353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72" y="-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2/6/12</a:t>
            </a:fld>
            <a:endParaRPr 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23DC-ECD6-48EF-8025-90E6A6F9DD74}" type="datetimeFigureOut">
              <a:rPr lang="en-US" smtClean="0"/>
              <a:pPr/>
              <a:t>2/6/12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D86B7-507A-4462-84E0-BBAC53415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Self-joins Using PROC SQL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3 Supplement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Self-joins, or Reflexive </a:t>
            </a:r>
            <a:r>
              <a:rPr lang="en-US" dirty="0" smtClean="0">
                <a:latin typeface="Arial Unicode MS" pitchFamily="34" charset="-128"/>
              </a:rPr>
              <a:t>Joins are used to compare values </a:t>
            </a:r>
            <a:r>
              <a:rPr lang="en-US" dirty="0" smtClean="0">
                <a:latin typeface="Arial Unicode MS" pitchFamily="34" charset="-128"/>
              </a:rPr>
              <a:t>within a data set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Examples typically use equality operations to </a:t>
            </a:r>
            <a:r>
              <a:rPr lang="en-US" dirty="0" smtClean="0">
                <a:latin typeface="Arial Unicode MS" pitchFamily="34" charset="-128"/>
              </a:rPr>
              <a:t>create a join</a:t>
            </a:r>
            <a:endParaRPr lang="en-US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/>
            <a:endParaRPr lang="en-US" sz="4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dirty="0" smtClean="0">
                <a:latin typeface="Arial Unicode MS" pitchFamily="34" charset="-128"/>
              </a:rPr>
              <a:t>	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SEC Football Scores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Winning</a:t>
                      </a:r>
                      <a:r>
                        <a:rPr lang="en-US" baseline="0" dirty="0" smtClean="0"/>
                        <a:t>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Winning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Losing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Losing 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11/19/2011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Alabama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Georgia Southern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11/19/2011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Arkansas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Mississippi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11/19/2011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Ole 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11/19/2011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Tennessee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Vanderbilt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11/12/2011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 Carolina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Florida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Note that USC’s winning score on November 12 matches Mississippi State’s losing score on November 19</a:t>
            </a: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We can record all such instances using a reflexive join</a:t>
            </a:r>
          </a:p>
          <a:p>
            <a:pPr marL="609600" indent="-609600">
              <a:buFont typeface="Wingdings" charset="2"/>
              <a:buChar char="§"/>
            </a:pPr>
            <a:r>
              <a:rPr lang="en-US" dirty="0" smtClean="0">
                <a:latin typeface="Arial Unicode MS" pitchFamily="34" charset="-128"/>
              </a:rPr>
              <a:t>The reflexiv</a:t>
            </a:r>
            <a:r>
              <a:rPr lang="en-US" dirty="0" smtClean="0">
                <a:latin typeface="Arial Unicode MS" pitchFamily="34" charset="-128"/>
              </a:rPr>
              <a:t>e join can look like an outer union</a:t>
            </a:r>
            <a:endParaRPr lang="en-US" dirty="0" smtClean="0">
              <a:latin typeface="Arial Unicode MS" pitchFamily="34" charset="-128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</a:t>
            </a:r>
            <a:r>
              <a:rPr lang="en-US" dirty="0" smtClean="0"/>
              <a:t>Join Syntax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proc </a:t>
            </a:r>
            <a:r>
              <a:rPr lang="en-US" sz="2800" b="1" dirty="0" err="1" smtClean="0">
                <a:latin typeface="Courier New"/>
                <a:cs typeface="Courier New"/>
              </a:rPr>
              <a:t>sql</a:t>
            </a:r>
            <a:r>
              <a:rPr lang="en-US" sz="2800" b="1" dirty="0" smtClean="0">
                <a:latin typeface="Courier New"/>
                <a:cs typeface="Courier New"/>
              </a:rPr>
              <a:t>;</a:t>
            </a:r>
          </a:p>
          <a:p>
            <a:pPr marL="609600" indent="-609600">
              <a:buFontTx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select </a:t>
            </a:r>
            <a:r>
              <a:rPr lang="en-US" sz="2800" b="1" dirty="0" err="1" smtClean="0">
                <a:latin typeface="Courier New"/>
                <a:cs typeface="Courier New"/>
              </a:rPr>
              <a:t>winner.wscore</a:t>
            </a:r>
            <a:r>
              <a:rPr lang="en-US" sz="2800" b="1" dirty="0" smtClean="0">
                <a:latin typeface="Courier New"/>
                <a:cs typeface="Courier New"/>
              </a:rPr>
              <a:t>, </a:t>
            </a:r>
            <a:r>
              <a:rPr lang="en-US" sz="2800" b="1" dirty="0" err="1" smtClean="0">
                <a:latin typeface="Courier New"/>
                <a:cs typeface="Courier New"/>
              </a:rPr>
              <a:t>winner.date</a:t>
            </a:r>
            <a:r>
              <a:rPr lang="en-US" sz="2800" b="1" dirty="0" smtClean="0">
                <a:latin typeface="Courier New"/>
                <a:cs typeface="Courier New"/>
              </a:rPr>
              <a:t>, </a:t>
            </a:r>
            <a:r>
              <a:rPr lang="en-US" sz="2800" b="1" dirty="0" err="1" smtClean="0">
                <a:latin typeface="Courier New"/>
                <a:cs typeface="Courier New"/>
              </a:rPr>
              <a:t>winner.wteam</a:t>
            </a:r>
            <a:r>
              <a:rPr lang="en-US" sz="2800" b="1" dirty="0" smtClean="0">
                <a:latin typeface="Courier New"/>
                <a:cs typeface="Courier New"/>
              </a:rPr>
              <a:t>, </a:t>
            </a:r>
            <a:r>
              <a:rPr lang="en-US" sz="2800" b="1" dirty="0" err="1" smtClean="0">
                <a:latin typeface="Courier New"/>
                <a:cs typeface="Courier New"/>
              </a:rPr>
              <a:t>loser.date</a:t>
            </a:r>
            <a:r>
              <a:rPr lang="en-US" sz="2800" b="1" dirty="0" smtClean="0">
                <a:latin typeface="Courier New"/>
                <a:cs typeface="Courier New"/>
              </a:rPr>
              <a:t>, </a:t>
            </a:r>
            <a:r>
              <a:rPr lang="en-US" sz="2800" b="1" dirty="0" err="1" smtClean="0">
                <a:latin typeface="Courier New"/>
                <a:cs typeface="Courier New"/>
              </a:rPr>
              <a:t>loser.lteam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609600" indent="-609600">
              <a:buFontTx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from </a:t>
            </a:r>
            <a:r>
              <a:rPr lang="en-US" sz="2800" b="1" dirty="0" err="1" smtClean="0">
                <a:latin typeface="Courier New"/>
                <a:cs typeface="Courier New"/>
              </a:rPr>
              <a:t>secscores</a:t>
            </a:r>
            <a:r>
              <a:rPr lang="en-US" sz="2800" b="1" dirty="0" smtClean="0">
                <a:latin typeface="Courier New"/>
                <a:cs typeface="Courier New"/>
              </a:rPr>
              <a:t> as winner, </a:t>
            </a:r>
            <a:r>
              <a:rPr lang="en-US" sz="2800" b="1" dirty="0" err="1" smtClean="0">
                <a:latin typeface="Courier New"/>
                <a:cs typeface="Courier New"/>
              </a:rPr>
              <a:t>secscores</a:t>
            </a:r>
            <a:r>
              <a:rPr lang="en-US" sz="2800" b="1" dirty="0" smtClean="0">
                <a:latin typeface="Courier New"/>
                <a:cs typeface="Courier New"/>
              </a:rPr>
              <a:t> as loser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609600" indent="-609600">
              <a:buFontTx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where </a:t>
            </a:r>
            <a:r>
              <a:rPr lang="en-US" sz="2800" b="1" dirty="0" err="1" smtClean="0">
                <a:latin typeface="Courier New"/>
                <a:cs typeface="Courier New"/>
              </a:rPr>
              <a:t>winner.wscore</a:t>
            </a:r>
            <a:r>
              <a:rPr lang="en-US" sz="2800" b="1" dirty="0" smtClean="0">
                <a:latin typeface="Courier New"/>
                <a:cs typeface="Courier New"/>
              </a:rPr>
              <a:t>=</a:t>
            </a:r>
            <a:r>
              <a:rPr lang="en-US" sz="2800" b="1" dirty="0" err="1" smtClean="0">
                <a:latin typeface="Courier New"/>
                <a:cs typeface="Courier New"/>
              </a:rPr>
              <a:t>loser.lscore</a:t>
            </a:r>
            <a:r>
              <a:rPr lang="en-US" sz="2800" b="1" dirty="0" smtClean="0">
                <a:latin typeface="Courier New"/>
                <a:cs typeface="Courier New"/>
              </a:rPr>
              <a:t>;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609600" indent="-609600">
              <a:buFontTx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quit</a:t>
            </a:r>
            <a:r>
              <a:rPr lang="en-US" sz="2800" b="1" dirty="0" smtClean="0">
                <a:latin typeface="Courier New"/>
                <a:cs typeface="Courier New"/>
              </a:rPr>
              <a:t>;</a:t>
            </a:r>
            <a:endParaRPr lang="en-US" sz="2800" b="1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</a:t>
            </a:r>
            <a:r>
              <a:rPr lang="en-US" dirty="0" smtClean="0"/>
              <a:t>Join Syntax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sz="2800" b="1" dirty="0" smtClean="0">
                <a:latin typeface="Arial Unicode MS"/>
                <a:cs typeface="Arial Unicode MS"/>
              </a:rPr>
              <a:t>We do not have to use equality operators:</a:t>
            </a:r>
          </a:p>
          <a:p>
            <a:pPr marL="609600" indent="-609600">
              <a:buFontTx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proc </a:t>
            </a:r>
            <a:r>
              <a:rPr lang="en-US" sz="2800" b="1" dirty="0" err="1" smtClean="0">
                <a:latin typeface="Courier New"/>
                <a:cs typeface="Courier New"/>
              </a:rPr>
              <a:t>sql</a:t>
            </a:r>
            <a:r>
              <a:rPr lang="en-US" sz="2800" b="1" dirty="0" smtClean="0">
                <a:latin typeface="Courier New"/>
                <a:cs typeface="Courier New"/>
              </a:rPr>
              <a:t>;</a:t>
            </a:r>
          </a:p>
          <a:p>
            <a:pPr marL="609600" indent="-609600">
              <a:buFontTx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select </a:t>
            </a:r>
            <a:r>
              <a:rPr lang="en-US" sz="2800" b="1" dirty="0" err="1" smtClean="0">
                <a:latin typeface="Courier New"/>
                <a:cs typeface="Courier New"/>
              </a:rPr>
              <a:t>winner.wscore</a:t>
            </a:r>
            <a:r>
              <a:rPr lang="en-US" sz="2800" b="1" dirty="0" smtClean="0">
                <a:latin typeface="Courier New"/>
                <a:cs typeface="Courier New"/>
              </a:rPr>
              <a:t>, </a:t>
            </a:r>
            <a:r>
              <a:rPr lang="en-US" sz="2800" b="1" dirty="0" err="1" smtClean="0">
                <a:latin typeface="Courier New"/>
                <a:cs typeface="Courier New"/>
              </a:rPr>
              <a:t>winner.date</a:t>
            </a:r>
            <a:r>
              <a:rPr lang="en-US" sz="2800" b="1" dirty="0" smtClean="0">
                <a:latin typeface="Courier New"/>
                <a:cs typeface="Courier New"/>
              </a:rPr>
              <a:t>, </a:t>
            </a:r>
            <a:r>
              <a:rPr lang="en-US" sz="2800" b="1" dirty="0" err="1" smtClean="0">
                <a:latin typeface="Courier New"/>
                <a:cs typeface="Courier New"/>
              </a:rPr>
              <a:t>winner.wteam</a:t>
            </a:r>
            <a:r>
              <a:rPr lang="en-US" sz="2800" b="1" dirty="0" smtClean="0">
                <a:latin typeface="Courier New"/>
                <a:cs typeface="Courier New"/>
              </a:rPr>
              <a:t>, </a:t>
            </a:r>
            <a:r>
              <a:rPr lang="en-US" sz="2800" b="1" dirty="0" err="1" smtClean="0">
                <a:latin typeface="Courier New"/>
                <a:cs typeface="Courier New"/>
              </a:rPr>
              <a:t>loser.date</a:t>
            </a:r>
            <a:r>
              <a:rPr lang="en-US" sz="2800" b="1" dirty="0" smtClean="0">
                <a:latin typeface="Courier New"/>
                <a:cs typeface="Courier New"/>
              </a:rPr>
              <a:t>, </a:t>
            </a:r>
            <a:r>
              <a:rPr lang="en-US" sz="2800" b="1" dirty="0" err="1" smtClean="0">
                <a:latin typeface="Courier New"/>
                <a:cs typeface="Courier New"/>
              </a:rPr>
              <a:t>loser.lteam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609600" indent="-609600">
              <a:buFontTx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from </a:t>
            </a:r>
            <a:r>
              <a:rPr lang="en-US" sz="2800" b="1" dirty="0" err="1" smtClean="0">
                <a:latin typeface="Courier New"/>
                <a:cs typeface="Courier New"/>
              </a:rPr>
              <a:t>secscores</a:t>
            </a:r>
            <a:r>
              <a:rPr lang="en-US" sz="2800" b="1" dirty="0" smtClean="0">
                <a:latin typeface="Courier New"/>
                <a:cs typeface="Courier New"/>
              </a:rPr>
              <a:t> as winner, </a:t>
            </a:r>
            <a:r>
              <a:rPr lang="en-US" sz="2800" b="1" dirty="0" err="1" smtClean="0">
                <a:latin typeface="Courier New"/>
                <a:cs typeface="Courier New"/>
              </a:rPr>
              <a:t>secscores</a:t>
            </a:r>
            <a:r>
              <a:rPr lang="en-US" sz="2800" b="1" dirty="0" smtClean="0">
                <a:latin typeface="Courier New"/>
                <a:cs typeface="Courier New"/>
              </a:rPr>
              <a:t> as loser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609600" indent="-609600">
              <a:buFontTx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where </a:t>
            </a:r>
            <a:r>
              <a:rPr lang="en-US" sz="2800" b="1" dirty="0" err="1" smtClean="0">
                <a:latin typeface="Courier New"/>
                <a:cs typeface="Courier New"/>
              </a:rPr>
              <a:t>winner.wscore</a:t>
            </a:r>
            <a:r>
              <a:rPr lang="en-US" sz="2800" b="1" dirty="0" smtClean="0">
                <a:latin typeface="Courier New"/>
                <a:cs typeface="Courier New"/>
              </a:rPr>
              <a:t> </a:t>
            </a:r>
            <a:r>
              <a:rPr lang="en-US" sz="2800" b="1" dirty="0" err="1" smtClean="0">
                <a:latin typeface="Courier New"/>
                <a:cs typeface="Courier New"/>
              </a:rPr>
              <a:t>lt</a:t>
            </a:r>
            <a:r>
              <a:rPr lang="en-US" sz="2800" b="1" smtClean="0">
                <a:latin typeface="Courier New"/>
                <a:cs typeface="Courier New"/>
              </a:rPr>
              <a:t> loser.lscore</a:t>
            </a:r>
            <a:r>
              <a:rPr lang="en-US" sz="2800" b="1" dirty="0" smtClean="0">
                <a:latin typeface="Courier New"/>
                <a:cs typeface="Courier New"/>
              </a:rPr>
              <a:t>;</a:t>
            </a:r>
            <a:endParaRPr lang="en-US" sz="2800" b="1" dirty="0" smtClean="0">
              <a:latin typeface="Courier New"/>
              <a:cs typeface="Courier New"/>
            </a:endParaRPr>
          </a:p>
          <a:p>
            <a:pPr marL="609600" indent="-609600">
              <a:buFontTx/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quit</a:t>
            </a:r>
            <a:r>
              <a:rPr lang="en-US" sz="2800" b="1" dirty="0" smtClean="0">
                <a:latin typeface="Courier New"/>
                <a:cs typeface="Courier New"/>
              </a:rPr>
              <a:t>;</a:t>
            </a:r>
            <a:endParaRPr lang="en-US" sz="2800" b="1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217</Words>
  <Application>Microsoft Macintosh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Slit</vt:lpstr>
      <vt:lpstr>Chapter 3 Supplement</vt:lpstr>
      <vt:lpstr>Self-Joins</vt:lpstr>
      <vt:lpstr>2011 SEC Football Scores</vt:lpstr>
      <vt:lpstr>Self-Joins</vt:lpstr>
      <vt:lpstr>Self-Join Syntax</vt:lpstr>
      <vt:lpstr>Self-Join Syntax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John Grego</cp:lastModifiedBy>
  <cp:revision>228</cp:revision>
  <cp:lastPrinted>2012-01-31T21:30:48Z</cp:lastPrinted>
  <dcterms:created xsi:type="dcterms:W3CDTF">2012-02-06T14:16:06Z</dcterms:created>
  <dcterms:modified xsi:type="dcterms:W3CDTF">2012-02-06T14:27:41Z</dcterms:modified>
</cp:coreProperties>
</file>