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19" r:id="rId2"/>
    <p:sldId id="322" r:id="rId3"/>
    <p:sldId id="320" r:id="rId4"/>
    <p:sldId id="321" r:id="rId5"/>
    <p:sldId id="323" r:id="rId6"/>
    <p:sldId id="345" r:id="rId7"/>
    <p:sldId id="346" r:id="rId8"/>
    <p:sldId id="331" r:id="rId9"/>
    <p:sldId id="333" r:id="rId10"/>
    <p:sldId id="332" r:id="rId11"/>
    <p:sldId id="334" r:id="rId12"/>
    <p:sldId id="335" r:id="rId13"/>
    <p:sldId id="336" r:id="rId14"/>
    <p:sldId id="337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74F5078-43DE-414F-B780-CDB9C3662E0F}" type="datetimeFigureOut">
              <a:rPr lang="en-US"/>
              <a:pPr/>
              <a:t>2/7/2014</a:t>
            </a:fld>
            <a:endParaRPr lang="en-US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563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23DC-ECD6-48EF-8025-90E6A6F9DD74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D86B7-507A-4462-84E0-BBAC53415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8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Creating and Managing Indexes Using Proc SQL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Creating Indexes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Keep the number of indexes to a minimum  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Do not create an index for small tables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Do not create an index on a column that has a small number of distinct values (low cardinality)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Use indexes for queries that return a small subset of rows (&lt; 15%)</a:t>
            </a: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Table Statement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Use to display a CREATE INDEX statement in the SAS log for each index that is defined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If no indexes are defined for the specified table, a CREATE INDEX statement will not appear in the SAS log</a:t>
            </a: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MSGLEVEL = Option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To determine if an index is used, specify the SAS system option MSGLEVEL=I.  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The default for the MSGLEVEL= option is MSGLEVEL=N.  This will display notes, warnings, and error messages only.</a:t>
            </a:r>
          </a:p>
          <a:p>
            <a:pPr marL="609600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OPTIONS MSGLEVEL=I;</a:t>
            </a: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IDXWHERE = Option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IDXWHERE=YES</a:t>
            </a:r>
          </a:p>
          <a:p>
            <a:pPr marL="1009650" lvl="1" indent="-609600">
              <a:buClrTx/>
            </a:pPr>
            <a:r>
              <a:rPr lang="en-US" dirty="0" smtClean="0">
                <a:latin typeface="Arial Unicode MS" pitchFamily="34" charset="-128"/>
              </a:rPr>
              <a:t>Tells SAS to choose the best index to process the WHERE expression 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IDXWHERE=NO</a:t>
            </a:r>
          </a:p>
          <a:p>
            <a:pPr marL="1009650" lvl="1" indent="-609600">
              <a:buClrTx/>
            </a:pPr>
            <a:r>
              <a:rPr lang="en-US" dirty="0" smtClean="0">
                <a:latin typeface="Arial Unicode MS" pitchFamily="34" charset="-128"/>
              </a:rPr>
              <a:t>Tells SAS to ignore all indexes </a:t>
            </a:r>
          </a:p>
          <a:p>
            <a:pPr marL="609600" indent="-609600">
              <a:buFont typeface="Wingdings" charset="2"/>
              <a:buChar char="§"/>
            </a:pPr>
            <a:r>
              <a:rPr lang="en-US" smtClean="0">
                <a:latin typeface="Arial Unicode MS" pitchFamily="34" charset="-128"/>
              </a:rPr>
              <a:t>IDXNAME</a:t>
            </a:r>
            <a:r>
              <a:rPr lang="en-US" dirty="0" smtClean="0">
                <a:latin typeface="Arial Unicode MS" pitchFamily="34" charset="-128"/>
              </a:rPr>
              <a:t>= </a:t>
            </a:r>
            <a:r>
              <a:rPr lang="en-US" i="1" dirty="0" smtClean="0">
                <a:latin typeface="Arial Unicode MS" pitchFamily="34" charset="-128"/>
              </a:rPr>
              <a:t>index name</a:t>
            </a:r>
            <a:endParaRPr lang="en-US" dirty="0" smtClean="0">
              <a:latin typeface="Arial Unicode MS" pitchFamily="34" charset="-128"/>
            </a:endParaRPr>
          </a:p>
          <a:p>
            <a:pPr marL="1009650" lvl="1" indent="-609600">
              <a:buClrTx/>
            </a:pPr>
            <a:r>
              <a:rPr lang="en-US" dirty="0" smtClean="0">
                <a:latin typeface="Arial Unicode MS" pitchFamily="34" charset="-128"/>
              </a:rPr>
              <a:t>Tells SAS to use the specified index</a:t>
            </a: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Dropping Indexes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Use the drop index statement to drop(delete) one or more indexes</a:t>
            </a: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proc </a:t>
            </a:r>
            <a:r>
              <a:rPr lang="en-US" dirty="0" err="1" smtClean="0">
                <a:latin typeface="Arial Unicode MS" pitchFamily="34" charset="-128"/>
              </a:rPr>
              <a:t>sql</a:t>
            </a:r>
            <a:r>
              <a:rPr lang="en-US" dirty="0" smtClean="0">
                <a:latin typeface="Arial Unicode MS" pitchFamily="34" charset="-128"/>
              </a:rPr>
              <a:t>;</a:t>
            </a: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       drop index </a:t>
            </a:r>
            <a:r>
              <a:rPr lang="en-US" dirty="0" err="1" smtClean="0">
                <a:latin typeface="Arial Unicode MS" pitchFamily="34" charset="-128"/>
              </a:rPr>
              <a:t>ssn</a:t>
            </a:r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       from claims;</a:t>
            </a: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      quit;</a:t>
            </a: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Index?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An index is an auxiliary file that stores the physical location of values for one or more specified columns in a table.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An index stores unique values for a specified column(s) in ascending order.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An index includes value/identifier pairs that allow you to access a row directly, by value.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You cannot create an index on a view.</a:t>
            </a:r>
          </a:p>
          <a:p>
            <a:pPr marL="609600" indent="-609600">
              <a:buFont typeface="Wingdings" charset="2"/>
              <a:buChar char="§"/>
            </a:pPr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An Index?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When a query is submitted on a table, PROC SQL accesses rows in a table in the order in which they are stored in the table, beginning with the first row and reading all rows in the table.   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For large tables, it can be time consuming for PROC SQL to read all the rows in a table.</a:t>
            </a:r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An Index?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An index on a table may allow a PROC SQL query to execute more efficiently.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We can refer to the LOG to view real time and CPU time (we will learn about STIMER in Chapter 8) for a partial measure of efficiency gains</a:t>
            </a: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and Composite Indexes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Two types of indexes can be created</a:t>
            </a:r>
          </a:p>
          <a:p>
            <a:pPr marL="1009650" lvl="1" indent="-609600">
              <a:buClrTx/>
            </a:pPr>
            <a:r>
              <a:rPr lang="en-US" dirty="0" smtClean="0">
                <a:latin typeface="Arial Unicode MS" pitchFamily="34" charset="-128"/>
              </a:rPr>
              <a:t>Simple – based on one column.  The name of the index must be the name of the indexed column.</a:t>
            </a:r>
          </a:p>
          <a:p>
            <a:pPr marL="1009650" lvl="1" indent="-609600">
              <a:buClrTx/>
            </a:pPr>
            <a:r>
              <a:rPr lang="en-US" dirty="0" smtClean="0">
                <a:latin typeface="Arial Unicode MS" pitchFamily="34" charset="-128"/>
              </a:rPr>
              <a:t>Composite – based on two or more columns.  The name of the composite index cannot be the name of any existing column or index in the table.</a:t>
            </a:r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Creating A Simple Index 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Suppose we had a table (</a:t>
            </a:r>
            <a:r>
              <a:rPr lang="en-US" dirty="0" err="1" smtClean="0">
                <a:latin typeface="Arial Unicode MS" pitchFamily="34" charset="-128"/>
              </a:rPr>
              <a:t>meddb</a:t>
            </a:r>
            <a:r>
              <a:rPr lang="en-US" dirty="0" smtClean="0">
                <a:latin typeface="Arial Unicode MS" pitchFamily="34" charset="-128"/>
              </a:rPr>
              <a:t>) containing all doctors claims for </a:t>
            </a:r>
            <a:r>
              <a:rPr lang="en-US" dirty="0" smtClean="0">
                <a:latin typeface="Arial Unicode MS" pitchFamily="34" charset="-128"/>
              </a:rPr>
              <a:t>100,000 </a:t>
            </a:r>
            <a:r>
              <a:rPr lang="en-US" dirty="0" smtClean="0">
                <a:latin typeface="Arial Unicode MS" pitchFamily="34" charset="-128"/>
              </a:rPr>
              <a:t>patients.  If we wanted to create an index on the patient’s Social Security Number (</a:t>
            </a:r>
            <a:r>
              <a:rPr lang="en-US" dirty="0" err="1" smtClean="0">
                <a:latin typeface="Arial Unicode MS" pitchFamily="34" charset="-128"/>
              </a:rPr>
              <a:t>ssn</a:t>
            </a:r>
            <a:r>
              <a:rPr lang="en-US" dirty="0" smtClean="0">
                <a:latin typeface="Arial Unicode MS" pitchFamily="34" charset="-128"/>
              </a:rPr>
              <a:t>), we would use the following code.</a:t>
            </a:r>
          </a:p>
          <a:p>
            <a:pPr marL="1409700" lvl="2" indent="-609600">
              <a:buNone/>
            </a:pPr>
            <a:r>
              <a:rPr lang="en-US" dirty="0" smtClean="0">
                <a:latin typeface="Arial Unicode MS" pitchFamily="34" charset="-128"/>
              </a:rPr>
              <a:t>	proc </a:t>
            </a:r>
            <a:r>
              <a:rPr lang="en-US" dirty="0" err="1" smtClean="0">
                <a:latin typeface="Arial Unicode MS" pitchFamily="34" charset="-128"/>
              </a:rPr>
              <a:t>sql</a:t>
            </a:r>
            <a:r>
              <a:rPr lang="en-US" dirty="0" smtClean="0">
                <a:latin typeface="Arial Unicode MS" pitchFamily="34" charset="-128"/>
              </a:rPr>
              <a:t>;</a:t>
            </a:r>
          </a:p>
          <a:p>
            <a:pPr marL="1409700" lvl="2" indent="-609600">
              <a:buNone/>
            </a:pPr>
            <a:r>
              <a:rPr lang="en-US" dirty="0" smtClean="0">
                <a:latin typeface="Arial Unicode MS" pitchFamily="34" charset="-128"/>
              </a:rPr>
              <a:t>  	 create index </a:t>
            </a:r>
            <a:r>
              <a:rPr lang="en-US" dirty="0" err="1" smtClean="0">
                <a:latin typeface="Arial Unicode MS" pitchFamily="34" charset="-128"/>
              </a:rPr>
              <a:t>ssn</a:t>
            </a:r>
            <a:endParaRPr lang="en-US" dirty="0" smtClean="0">
              <a:latin typeface="Arial Unicode MS" pitchFamily="34" charset="-128"/>
            </a:endParaRPr>
          </a:p>
          <a:p>
            <a:pPr marL="1409700" lvl="2" indent="-609600">
              <a:buNone/>
            </a:pPr>
            <a:r>
              <a:rPr lang="en-US" dirty="0" smtClean="0">
                <a:latin typeface="Arial Unicode MS" pitchFamily="34" charset="-128"/>
              </a:rPr>
              <a:t>         on </a:t>
            </a:r>
            <a:r>
              <a:rPr lang="en-US" dirty="0" err="1" smtClean="0">
                <a:latin typeface="Arial Unicode MS" pitchFamily="34" charset="-128"/>
              </a:rPr>
              <a:t>meddb(ssn</a:t>
            </a:r>
            <a:r>
              <a:rPr lang="en-US" dirty="0" smtClean="0">
                <a:latin typeface="Arial Unicode MS" pitchFamily="34" charset="-128"/>
              </a:rPr>
              <a:t>);</a:t>
            </a:r>
          </a:p>
          <a:p>
            <a:pPr marL="1409700" lvl="2" indent="-609600">
              <a:buNone/>
            </a:pPr>
            <a:r>
              <a:rPr lang="en-US" dirty="0" smtClean="0">
                <a:latin typeface="Arial Unicode MS" pitchFamily="34" charset="-128"/>
              </a:rPr>
              <a:t>        quit;</a:t>
            </a: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1409700" lvl="2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1009650" lvl="1" indent="-609600"/>
            <a:endParaRPr lang="en-US" dirty="0" smtClean="0">
              <a:latin typeface="Arial Unicode MS" pitchFamily="34" charset="-128"/>
            </a:endParaRPr>
          </a:p>
          <a:p>
            <a:pPr marL="1009650" lvl="1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Creating A Composite Index 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If we wanted to create a composite index on the patient’s Social Security Number (</a:t>
            </a:r>
            <a:r>
              <a:rPr lang="en-US" dirty="0" err="1" smtClean="0">
                <a:latin typeface="Arial Unicode MS" pitchFamily="34" charset="-128"/>
              </a:rPr>
              <a:t>ssn</a:t>
            </a:r>
            <a:r>
              <a:rPr lang="en-US" dirty="0" smtClean="0">
                <a:latin typeface="Arial Unicode MS" pitchFamily="34" charset="-128"/>
              </a:rPr>
              <a:t>) and the type of service the patient received (</a:t>
            </a:r>
            <a:r>
              <a:rPr lang="en-US" dirty="0" err="1" smtClean="0">
                <a:latin typeface="Arial Unicode MS" pitchFamily="34" charset="-128"/>
              </a:rPr>
              <a:t>tos</a:t>
            </a:r>
            <a:r>
              <a:rPr lang="en-US" dirty="0" smtClean="0">
                <a:latin typeface="Arial Unicode MS" pitchFamily="34" charset="-128"/>
              </a:rPr>
              <a:t>), we would use the following code</a:t>
            </a:r>
          </a:p>
          <a:p>
            <a:pPr marL="1409700" lvl="2" indent="-609600">
              <a:buNone/>
            </a:pPr>
            <a:r>
              <a:rPr lang="en-US" dirty="0" smtClean="0">
                <a:latin typeface="Arial Unicode MS" pitchFamily="34" charset="-128"/>
              </a:rPr>
              <a:t>       proc </a:t>
            </a:r>
            <a:r>
              <a:rPr lang="en-US" dirty="0" err="1" smtClean="0">
                <a:latin typeface="Arial Unicode MS" pitchFamily="34" charset="-128"/>
              </a:rPr>
              <a:t>sql</a:t>
            </a:r>
            <a:r>
              <a:rPr lang="en-US" dirty="0" smtClean="0">
                <a:latin typeface="Arial Unicode MS" pitchFamily="34" charset="-128"/>
              </a:rPr>
              <a:t>;</a:t>
            </a:r>
          </a:p>
          <a:p>
            <a:pPr marL="1409700" lvl="2" indent="-609600">
              <a:buNone/>
            </a:pPr>
            <a:r>
              <a:rPr lang="en-US" dirty="0" smtClean="0">
                <a:latin typeface="Arial Unicode MS" pitchFamily="34" charset="-128"/>
              </a:rPr>
              <a:t>  	 create index </a:t>
            </a:r>
            <a:r>
              <a:rPr lang="en-US" dirty="0" err="1" smtClean="0">
                <a:latin typeface="Arial Unicode MS" pitchFamily="34" charset="-128"/>
              </a:rPr>
              <a:t>ssntos</a:t>
            </a:r>
            <a:endParaRPr lang="en-US" dirty="0" smtClean="0">
              <a:latin typeface="Arial Unicode MS" pitchFamily="34" charset="-128"/>
            </a:endParaRPr>
          </a:p>
          <a:p>
            <a:pPr marL="1409700" lvl="2" indent="-609600">
              <a:buNone/>
            </a:pPr>
            <a:r>
              <a:rPr lang="en-US" dirty="0" smtClean="0">
                <a:latin typeface="Arial Unicode MS" pitchFamily="34" charset="-128"/>
              </a:rPr>
              <a:t>         on </a:t>
            </a:r>
            <a:r>
              <a:rPr lang="en-US" dirty="0" err="1" smtClean="0">
                <a:latin typeface="Arial Unicode MS" pitchFamily="34" charset="-128"/>
              </a:rPr>
              <a:t>meddb(ssn,tos</a:t>
            </a:r>
            <a:r>
              <a:rPr lang="en-US" dirty="0" smtClean="0">
                <a:latin typeface="Arial Unicode MS" pitchFamily="34" charset="-128"/>
              </a:rPr>
              <a:t>);</a:t>
            </a:r>
          </a:p>
          <a:p>
            <a:pPr marL="1409700" lvl="2" indent="-609600">
              <a:buNone/>
            </a:pPr>
            <a:r>
              <a:rPr lang="en-US" dirty="0" smtClean="0">
                <a:latin typeface="Arial Unicode MS" pitchFamily="34" charset="-128"/>
              </a:rPr>
              <a:t>        quit;  </a:t>
            </a: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1409700" lvl="2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1009650" lvl="1" indent="-609600"/>
            <a:endParaRPr lang="en-US" dirty="0" smtClean="0">
              <a:latin typeface="Arial Unicode MS" pitchFamily="34" charset="-128"/>
            </a:endParaRPr>
          </a:p>
          <a:p>
            <a:pPr marL="1009650" lvl="1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Indexes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Simple and composite indexes can be defined as unique indexes.  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Add the word unique before the word index when creating a unique index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If a table contains multiple occurrences of the same value in a column, a unique index cannot be defined on that column.  </a:t>
            </a: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of Using an Index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Additional CPU time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Additional input/output requests may be required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Additional memory 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Additional disk space to store the index file</a:t>
            </a: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620</Words>
  <Application>Microsoft Office PowerPoint</Application>
  <PresentationFormat>On-screen Show (4:3)</PresentationFormat>
  <Paragraphs>154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Arial</vt:lpstr>
      <vt:lpstr>Calibri</vt:lpstr>
      <vt:lpstr>Courier New</vt:lpstr>
      <vt:lpstr>Tahoma</vt:lpstr>
      <vt:lpstr>Wingdings</vt:lpstr>
      <vt:lpstr>Slit</vt:lpstr>
      <vt:lpstr>Chapter 6</vt:lpstr>
      <vt:lpstr>What is An Index?</vt:lpstr>
      <vt:lpstr>Why Use An Index?</vt:lpstr>
      <vt:lpstr>Why Use An Index?</vt:lpstr>
      <vt:lpstr>Simple and Composite Indexes</vt:lpstr>
      <vt:lpstr>Example - Creating A Simple Index </vt:lpstr>
      <vt:lpstr>Example - Creating A Composite Index </vt:lpstr>
      <vt:lpstr>Unique Indexes</vt:lpstr>
      <vt:lpstr>Costs of Using an Index</vt:lpstr>
      <vt:lpstr>Guidelines for Creating Indexes</vt:lpstr>
      <vt:lpstr>Describe Table Statement</vt:lpstr>
      <vt:lpstr>MSGLEVEL = Option</vt:lpstr>
      <vt:lpstr>IDXWHERE = Option</vt:lpstr>
      <vt:lpstr>Dropping Indexes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Jennifer</dc:creator>
  <cp:lastModifiedBy>Grego John</cp:lastModifiedBy>
  <cp:revision>209</cp:revision>
  <cp:lastPrinted>2012-01-31T21:30:28Z</cp:lastPrinted>
  <dcterms:created xsi:type="dcterms:W3CDTF">2012-02-01T19:25:46Z</dcterms:created>
  <dcterms:modified xsi:type="dcterms:W3CDTF">2014-02-07T14:57:55Z</dcterms:modified>
</cp:coreProperties>
</file>