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8" r:id="rId2"/>
    <p:sldId id="299" r:id="rId3"/>
    <p:sldId id="309" r:id="rId4"/>
    <p:sldId id="302" r:id="rId5"/>
    <p:sldId id="301" r:id="rId6"/>
    <p:sldId id="303" r:id="rId7"/>
    <p:sldId id="304" r:id="rId8"/>
    <p:sldId id="300" r:id="rId9"/>
    <p:sldId id="305" r:id="rId10"/>
    <p:sldId id="306" r:id="rId11"/>
    <p:sldId id="308" r:id="rId12"/>
    <p:sldId id="30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632D1FAA-0D0C-4DA6-96B7-96C0C9231ABE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150985E6-DDFC-44E6-BA5F-4E9AE03B1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9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B913F3-ADA0-406C-AD8C-32958AAD2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70178-D1B3-4349-92BC-D52D0110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DF36C3-9201-4185-9287-4231ACF8E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12E7E7-864C-42B9-8836-ECE945895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30309F-AB56-4282-B77F-3CE5A0EB5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A2A13B-48BB-4FF7-8F48-E7BD16F98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2B182C-C93B-4305-9F8A-F818B121A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AF704B-2373-48A2-AEB8-FB449C50B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D276E9-E276-4BF2-84F1-FB44C2D6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9EA027-DB22-43FF-A68C-7BC83132E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2E3BEB-767D-4B91-8E54-C32422613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B3E484-82F6-4AAF-A48B-60F54CAD6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33202B-3040-4906-B239-81BDDCD4B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0C56F2-4D50-430D-A8E3-D338748C8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2B2C74-B12D-490A-85B0-7AFA95A3B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2BBAAF5-B5D3-442A-B7C0-6E7EAC6A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smtClean="0">
                <a:latin typeface="Arial Unicode MS" pitchFamily="34" charset="-128"/>
              </a:rPr>
              <a:t>Chapter 19: Introduction to Efficient SAS Programming</a:t>
            </a:r>
            <a:endParaRPr lang="en-US" sz="6000" b="1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AC49B-073F-4177-A95C-4765FAF8AA93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17DE16-19FD-4C6D-8E6B-62F1C7020339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Page Size and Buffers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We </a:t>
            </a:r>
            <a:r>
              <a:rPr lang="en-US" sz="2800" smtClean="0">
                <a:latin typeface="Arial Unicode MS" pitchFamily="34" charset="-128"/>
              </a:rPr>
              <a:t>could reduce </a:t>
            </a:r>
            <a:r>
              <a:rPr lang="en-US" sz="2800" dirty="0" smtClean="0">
                <a:latin typeface="Arial Unicode MS" pitchFamily="34" charset="-128"/>
              </a:rPr>
              <a:t>the number of I/O operations (or swaps) by increasing the page (or buffer) size, or by increasing the number of buffers (some systems allow only a single buffer)</a:t>
            </a: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PROC CONTENTS can print the page size</a:t>
            </a: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Use BUFSIZE and BUFNO options to change the page size and # of buffers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Obviously, such changes should not be made without an understanding of system defaults etc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1CE09F-7B13-457D-8A17-F8B3C4E43C46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Page Size and Buffers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dirty="0" smtClean="0">
                <a:latin typeface="Arial Unicode MS" pitchFamily="34" charset="-128"/>
              </a:rPr>
              <a:t>Example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proc contents data=stat541.meddb;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run;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data </a:t>
            </a:r>
            <a:r>
              <a:rPr lang="en-US" sz="2800" dirty="0" err="1" smtClean="0">
                <a:latin typeface="Courier New" pitchFamily="49" charset="0"/>
              </a:rPr>
              <a:t>meddb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set stat541.meddb;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run;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data </a:t>
            </a:r>
            <a:r>
              <a:rPr lang="en-US" sz="2800" dirty="0" err="1" smtClean="0">
                <a:latin typeface="Courier New" pitchFamily="49" charset="0"/>
              </a:rPr>
              <a:t>meddb</a:t>
            </a:r>
            <a:r>
              <a:rPr lang="en-US" sz="2800" dirty="0" smtClean="0">
                <a:latin typeface="Courier New" pitchFamily="49" charset="0"/>
              </a:rPr>
              <a:t> (</a:t>
            </a:r>
            <a:r>
              <a:rPr lang="en-US" sz="2800" dirty="0" err="1" smtClean="0">
                <a:latin typeface="Courier New" pitchFamily="49" charset="0"/>
              </a:rPr>
              <a:t>bufsize</a:t>
            </a:r>
            <a:r>
              <a:rPr lang="en-US" sz="2800" dirty="0" smtClean="0">
                <a:latin typeface="Courier New" pitchFamily="49" charset="0"/>
              </a:rPr>
              <a:t>=6144 </a:t>
            </a:r>
            <a:r>
              <a:rPr lang="en-US" sz="2800" dirty="0" err="1" smtClean="0">
                <a:latin typeface="Courier New" pitchFamily="49" charset="0"/>
              </a:rPr>
              <a:t>bufno</a:t>
            </a:r>
            <a:r>
              <a:rPr lang="en-US" sz="2800" smtClean="0">
                <a:latin typeface="Courier New" pitchFamily="49" charset="0"/>
              </a:rPr>
              <a:t>=2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set stat541.meddb;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run;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66345D-0876-46EB-8624-52BD5689FD1E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SASFILE</a:t>
            </a:r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The SASFILE statement holds the data set in memory.  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Useful when </a:t>
            </a:r>
          </a:p>
          <a:p>
            <a:pPr lvl="1"/>
            <a:r>
              <a:rPr lang="en-US" sz="2400" smtClean="0">
                <a:latin typeface="Arial Unicode MS" pitchFamily="34" charset="-128"/>
              </a:rPr>
              <a:t>The data will be used for multiple data/proc steps</a:t>
            </a:r>
          </a:p>
          <a:p>
            <a:pPr lvl="1"/>
            <a:r>
              <a:rPr lang="en-US" sz="2400" smtClean="0">
                <a:latin typeface="Arial Unicode MS" pitchFamily="34" charset="-128"/>
              </a:rPr>
              <a:t>Sufficient real memory is available</a:t>
            </a:r>
          </a:p>
          <a:p>
            <a:pPr lvl="1"/>
            <a:r>
              <a:rPr lang="en-US" sz="2400" smtClean="0">
                <a:latin typeface="Arial Unicode MS" pitchFamily="34" charset="-128"/>
              </a:rPr>
              <a:t>A part of the data can be processed separately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Be  aware of unintended consequences when not enough memory is available.</a:t>
            </a:r>
          </a:p>
          <a:p>
            <a:pPr lvl="1"/>
            <a:endParaRPr lang="en-US" sz="240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F4A2798C-C0B2-4EE9-A4F6-D786DDFD99B9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SAS System Options to Track Resources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We have already used STIMER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CPU Time and Real Time</a:t>
            </a: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FULLSTIMER tracks additional resources (though perhaps not as many as listed here)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I/O swaps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Number of buffers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Buffer size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Memory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F4A2798C-C0B2-4EE9-A4F6-D786DDFD99B9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 System Options to Track Resources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My system’s output from FULLSTIMER: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NOTE: PROCEDURE SORT used (Total process time):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real time           0.04 seconds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user </a:t>
            </a:r>
            <a:r>
              <a:rPr lang="en-US" sz="2000" dirty="0" err="1" smtClean="0">
                <a:latin typeface="Courier New"/>
                <a:cs typeface="Courier New"/>
              </a:rPr>
              <a:t>cpu</a:t>
            </a:r>
            <a:r>
              <a:rPr lang="en-US" sz="2000" dirty="0" smtClean="0">
                <a:latin typeface="Courier New"/>
                <a:cs typeface="Courier New"/>
              </a:rPr>
              <a:t> time       0.00 seconds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system </a:t>
            </a:r>
            <a:r>
              <a:rPr lang="en-US" sz="2000" dirty="0" err="1" smtClean="0">
                <a:latin typeface="Courier New"/>
                <a:cs typeface="Courier New"/>
              </a:rPr>
              <a:t>cpu</a:t>
            </a:r>
            <a:r>
              <a:rPr lang="en-US" sz="2000" dirty="0" smtClean="0">
                <a:latin typeface="Courier New"/>
                <a:cs typeface="Courier New"/>
              </a:rPr>
              <a:t> time     0.00 seconds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Memory                            88k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OS Memory                         10920k      </a:t>
            </a:r>
          </a:p>
          <a:p>
            <a:pPr marL="609600" indent="-609600">
              <a:buNone/>
              <a:defRPr/>
            </a:pPr>
            <a:r>
              <a:rPr lang="en-US" sz="2000" dirty="0" smtClean="0">
                <a:latin typeface="Courier New"/>
                <a:cs typeface="Courier New"/>
              </a:rPr>
              <a:t>Timestamp            4/16/2012  11:26:43 AM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E6EE891-C530-426E-AD78-7E246871A9FB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 System Options to Track Resources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Typical considerations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Real time/CPU time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Increasing buffer size/# of pages vs. Memory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Decreasing I/O vs. </a:t>
            </a:r>
            <a:r>
              <a:rPr lang="en-US" sz="2400" smtClean="0">
                <a:latin typeface="Arial Unicode MS" pitchFamily="34" charset="-128"/>
              </a:rPr>
              <a:t>Memory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945595-D914-4CA5-90D1-1CF104AD24AC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Benchmarking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The chapters that follow will use benchmarking to study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Memory Usage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Data Storage Space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Best Practices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Efficient Sorting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640DBC-9EFE-4513-86A1-3205462AC24A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Benchmarking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The chapters that follow will use benchmarking to study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Memory Usage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Data Storage Space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Best Practices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Efficient Sorting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ED1924-5F17-47C0-9FC1-779D44932E62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Benchmarking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SAS uses data sets of various sizes from SASUSER for benchmarking on a variety of straightforward tasks</a:t>
            </a:r>
          </a:p>
          <a:p>
            <a:pPr marL="609600" indent="-609600">
              <a:defRPr/>
            </a:pPr>
            <a:r>
              <a:rPr lang="en-US" sz="2800" smtClean="0">
                <a:latin typeface="Arial Unicode MS" pitchFamily="34" charset="-128"/>
              </a:rPr>
              <a:t>Benchmarking guidelines are detailed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Include only essential code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Replication</a:t>
            </a:r>
          </a:p>
          <a:p>
            <a:pPr lvl="1">
              <a:defRPr/>
            </a:pPr>
            <a:r>
              <a:rPr lang="en-US" sz="2400" smtClean="0">
                <a:latin typeface="Arial Unicode MS" pitchFamily="34" charset="-128"/>
              </a:rPr>
              <a:t>Realistic conditions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5400" b="1" smtClean="0">
                <a:latin typeface="Arial Unicode MS" pitchFamily="34" charset="-128"/>
              </a:rPr>
              <a:t>Chapter 20: Controlling Memory Usage</a:t>
            </a:r>
            <a:endParaRPr lang="en-US" sz="6000" b="1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5B748D-9A3B-4E33-8148-29D9A96A2A03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E5C960-B2EA-48D6-A68E-02E4CB5B0D7F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Page Size and Buffers</a:t>
            </a: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copies data a “page” at a time to a buffer in memory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Observations are loaded into the PDV (Program Data Vector) one at a time, processed, then read to an output buffer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When the output buffer is full, its contents are written to an output SAS data set.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I/O is measured when input data is copied to the input buffer and when output buffer contents are written to the external data set.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458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Courier New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 David B.</cp:lastModifiedBy>
  <cp:revision>170</cp:revision>
  <cp:lastPrinted>2012-04-05T12:17:42Z</cp:lastPrinted>
  <dcterms:created xsi:type="dcterms:W3CDTF">2012-04-16T15:27:09Z</dcterms:created>
  <dcterms:modified xsi:type="dcterms:W3CDTF">2016-04-12T20:18:36Z</dcterms:modified>
</cp:coreProperties>
</file>