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306" r:id="rId3"/>
    <p:sldId id="312" r:id="rId4"/>
    <p:sldId id="299" r:id="rId5"/>
    <p:sldId id="301" r:id="rId6"/>
    <p:sldId id="307" r:id="rId7"/>
    <p:sldId id="308" r:id="rId8"/>
    <p:sldId id="309" r:id="rId9"/>
    <p:sldId id="313" r:id="rId10"/>
    <p:sldId id="311" r:id="rId11"/>
    <p:sldId id="310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2/19/15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BBAB8-E219-9D44-B51D-FBF5C17D197A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A5FD9-BA7D-534C-85B9-1DD826E6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9161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port.sas.com/community/rs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scommunity.org/wiki/Main_Pa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port.sa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port.sas.com/resource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port.sas.com/documentation/index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port.sas.com/events/sasglobalforum/previous/onlin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xjansen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port.sas.com/sasusersupport/usergroups/us.html%23s1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 smtClean="0">
                <a:latin typeface="Arial Unicode MS" pitchFamily="34" charset="-128"/>
              </a:rPr>
              <a:t>Where to Get Help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</a:t>
            </a:r>
            <a:r>
              <a:rPr lang="en-US" sz="4400" dirty="0" smtClean="0">
                <a:solidFill>
                  <a:schemeClr val="tx2"/>
                </a:solidFill>
                <a:latin typeface="Arial Unicode MS" pitchFamily="34" charset="-128"/>
              </a:rPr>
              <a:t>541</a:t>
            </a:r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 dirty="0" smtClean="0">
                <a:solidFill>
                  <a:srgbClr val="FFFF00"/>
                </a:solidFill>
              </a:rPr>
              <a:t>Imelda Go, John Grego, Jennifer </a:t>
            </a:r>
            <a:r>
              <a:rPr lang="en-US" sz="1200" dirty="0" err="1" smtClean="0">
                <a:solidFill>
                  <a:srgbClr val="FFFF00"/>
                </a:solidFill>
              </a:rPr>
              <a:t>Lasecki</a:t>
            </a:r>
            <a:r>
              <a:rPr lang="en-US" sz="1200" dirty="0" smtClean="0">
                <a:solidFill>
                  <a:srgbClr val="FFFF00"/>
                </a:solidFill>
              </a:rPr>
              <a:t>, 2011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SAS-L LISTSERV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://support.sas.com/community/rss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for directions to joining the SAS-L LISTSERV.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SAS-L is </a:t>
            </a:r>
            <a:r>
              <a:rPr lang="en-US" sz="2800" dirty="0" smtClean="0"/>
              <a:t>supported by SAS users and is sponsored by the University of Georgia. It is an Internet mail </a:t>
            </a:r>
            <a:r>
              <a:rPr lang="en-US" sz="2800" dirty="0"/>
              <a:t>list (LISTSERV) </a:t>
            </a:r>
            <a:r>
              <a:rPr lang="en-US" sz="2800" dirty="0" smtClean="0"/>
              <a:t>that focuses on issues related </a:t>
            </a:r>
            <a:r>
              <a:rPr lang="en-US" sz="2800" dirty="0"/>
              <a:t>to SAS software </a:t>
            </a:r>
            <a:r>
              <a:rPr lang="en-US" sz="2800" dirty="0" smtClean="0"/>
              <a:t>products. 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Users post their question for discussion on the list.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7347861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sasCommunity.org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www.sascommunity.org/wiki/Main_Page</a:t>
            </a:r>
            <a:endParaRPr lang="en-US" sz="3600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sasCommunity.org is a collaborative </a:t>
            </a:r>
            <a:r>
              <a:rPr lang="en-US" dirty="0"/>
              <a:t>online community for </a:t>
            </a:r>
            <a:r>
              <a:rPr lang="en-US" dirty="0" smtClean="0"/>
              <a:t>SAS users worldwide created by SAS users for SAS users. This wiki site </a:t>
            </a:r>
            <a:r>
              <a:rPr lang="en-US" dirty="0"/>
              <a:t>is a </a:t>
            </a:r>
            <a:r>
              <a:rPr lang="en-US" dirty="0" smtClean="0"/>
              <a:t>resource to find </a:t>
            </a:r>
            <a:r>
              <a:rPr lang="en-US" dirty="0"/>
              <a:t>answers, share technical knowledge, collaborate on </a:t>
            </a:r>
            <a:r>
              <a:rPr lang="en-US" dirty="0" smtClean="0"/>
              <a:t>ideas, and network with other SAS users.</a:t>
            </a:r>
          </a:p>
          <a:p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5695231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3916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These slides provide information about a number of resources available to SAS users, including SAS technical support, expert opinion from other SAS programmers via conference proceedings and/or e-mail LISTSERVs, and SAS users groups. 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0054082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Contact SAS Technical Support by Phone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3916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North America: Call 919-677-8008 </a:t>
            </a:r>
            <a:endParaRPr lang="en-US" sz="3600" dirty="0" smtClean="0"/>
          </a:p>
          <a:p>
            <a:pPr>
              <a:buFont typeface="Wingdings" charset="2"/>
              <a:buChar char="§"/>
            </a:pPr>
            <a:r>
              <a:rPr lang="en-US" sz="2400" dirty="0"/>
              <a:t>Support is provided </a:t>
            </a:r>
            <a:r>
              <a:rPr lang="en-US" sz="2400" dirty="0" smtClean="0"/>
              <a:t>from SAS corporate </a:t>
            </a:r>
            <a:r>
              <a:rPr lang="en-US" sz="2400" dirty="0"/>
              <a:t>headquarters in Cary, </a:t>
            </a:r>
            <a:r>
              <a:rPr lang="en-US" sz="2400" dirty="0" smtClean="0"/>
              <a:t>NC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Support hours for new questions are </a:t>
            </a:r>
            <a:r>
              <a:rPr lang="en-US" sz="2400" dirty="0" smtClean="0"/>
              <a:t>M-F 9:00 </a:t>
            </a:r>
            <a:r>
              <a:rPr lang="en-US" sz="2400" dirty="0"/>
              <a:t>a.m. to 8:00 p.m.</a:t>
            </a:r>
            <a:r>
              <a:rPr lang="en-US" sz="2400" dirty="0" smtClean="0"/>
              <a:t> EDT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Limited </a:t>
            </a:r>
            <a:r>
              <a:rPr lang="en-US" sz="2400" dirty="0"/>
              <a:t>support for new questions is available </a:t>
            </a:r>
            <a:r>
              <a:rPr lang="en-US" sz="2400" dirty="0" smtClean="0"/>
              <a:t>M-F </a:t>
            </a:r>
            <a:r>
              <a:rPr lang="en-US" sz="2400" dirty="0"/>
              <a:t>5:00 p.m. to 8:00 p.m.</a:t>
            </a:r>
            <a:r>
              <a:rPr lang="en-US" sz="2400" dirty="0" smtClean="0"/>
              <a:t> EDT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Support </a:t>
            </a:r>
            <a:r>
              <a:rPr lang="en-US" sz="2400" dirty="0"/>
              <a:t>hours for questions with an assigned tracking number are </a:t>
            </a:r>
            <a:r>
              <a:rPr lang="en-US" sz="2400" dirty="0" smtClean="0"/>
              <a:t>M-F </a:t>
            </a:r>
            <a:r>
              <a:rPr lang="en-US" sz="2400" dirty="0"/>
              <a:t>9:00 a.m. to 5:00 p.m.</a:t>
            </a:r>
            <a:r>
              <a:rPr lang="en-US" sz="2400" dirty="0" smtClean="0"/>
              <a:t> </a:t>
            </a:r>
            <a:r>
              <a:rPr lang="en-US" sz="2400" dirty="0" smtClean="0"/>
              <a:t>EDT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3790049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410575" cy="3825752"/>
          </a:xfrm>
        </p:spPr>
        <p:txBody>
          <a:bodyPr/>
          <a:lstStyle/>
          <a:p>
            <a:pPr marL="0" indent="342900" eaLnBrk="1" hangingPunct="1">
              <a:buFont typeface="Wingdings" charset="2"/>
              <a:buChar char="§"/>
            </a:pPr>
            <a:r>
              <a:rPr lang="en-US" sz="3600" dirty="0">
                <a:hlinkClick r:id="rId2"/>
              </a:rPr>
              <a:t>http://support.sas.com</a:t>
            </a:r>
            <a:r>
              <a:rPr lang="en-US" sz="3600" dirty="0" smtClean="0">
                <a:hlinkClick r:id="rId2"/>
              </a:rPr>
              <a:t>/</a:t>
            </a:r>
            <a:endParaRPr lang="en-US" sz="3600" dirty="0" smtClean="0"/>
          </a:p>
          <a:p>
            <a:pPr marL="0" indent="342900" eaLnBrk="1" hangingPunct="1">
              <a:buFont typeface="Wingdings" charset="2"/>
              <a:buChar char="§"/>
            </a:pPr>
            <a:r>
              <a:rPr lang="en-US" sz="3600" dirty="0" smtClean="0"/>
              <a:t>Submit a problem online and wait for assistance via e-mail. You will need your site </a:t>
            </a:r>
            <a:r>
              <a:rPr lang="en-US" sz="3600" dirty="0" smtClean="0"/>
              <a:t>number (see the LOG):</a:t>
            </a:r>
          </a:p>
          <a:p>
            <a:pPr marL="0" indent="342900" eaLnBrk="1" hangingPunct="1">
              <a:buNone/>
            </a:pPr>
            <a:r>
              <a:rPr lang="en-US" sz="1600" dirty="0" smtClean="0">
                <a:latin typeface="Courier"/>
              </a:rPr>
              <a:t>NOTE: Copyright © 2002-2012 by SAS Institute Inc., Cary, NC USA. </a:t>
            </a:r>
          </a:p>
          <a:p>
            <a:pPr marL="0" indent="342900" eaLnBrk="1" hangingPunct="1">
              <a:buNone/>
            </a:pPr>
            <a:r>
              <a:rPr lang="en-US" sz="1600" dirty="0" smtClean="0">
                <a:latin typeface="Courier"/>
              </a:rPr>
              <a:t>NOTE: SAS ® Proprietary Software 9.4 (TS1M2)</a:t>
            </a:r>
          </a:p>
          <a:p>
            <a:pPr marL="0" indent="342900" eaLnBrk="1" hangingPunct="1">
              <a:buNone/>
            </a:pPr>
            <a:r>
              <a:rPr lang="en-US" sz="1600" dirty="0" smtClean="0">
                <a:latin typeface="Courier"/>
              </a:rPr>
              <a:t>Licensed to UNIVERSITY OF SOUTH CAROLINA–SFA–T&amp;R, Site 70084745</a:t>
            </a:r>
            <a:endParaRPr lang="en-US" sz="1600" dirty="0" smtClean="0">
              <a:latin typeface="Courier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SAS Customer Support Online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SAS Knowledge Base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dirty="0">
                <a:latin typeface="Arial" charset="0"/>
                <a:cs typeface="Arial" charset="0"/>
                <a:hlinkClick r:id="rId2"/>
              </a:rPr>
              <a:t>http://support.sas.com/resources</a:t>
            </a:r>
            <a:r>
              <a:rPr lang="en-US" sz="3600" dirty="0" smtClean="0">
                <a:latin typeface="Arial" charset="0"/>
                <a:cs typeface="Arial" charset="0"/>
                <a:hlinkClick r:id="rId2"/>
              </a:rPr>
              <a:t>/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>
              <a:buFont typeface="Wingdings" charset="2"/>
              <a:buChar char="§"/>
            </a:pPr>
            <a:r>
              <a:rPr lang="en-US" sz="3600" dirty="0" smtClean="0"/>
              <a:t>You can search the same Knowledge Base that SAS technical support personnel search when you call in with a problem.</a:t>
            </a:r>
          </a:p>
          <a:p>
            <a:pPr marL="0" indent="0">
              <a:buNone/>
            </a:pP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6138515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Online Documentation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support.sas.com/documentation/index.html</a:t>
            </a:r>
            <a:endParaRPr lang="en-US" sz="3600" dirty="0" smtClean="0"/>
          </a:p>
          <a:p>
            <a:pPr>
              <a:buFont typeface="Wingdings" charset="2"/>
              <a:buChar char="§"/>
            </a:pPr>
            <a:r>
              <a:rPr lang="en-US" sz="3600" dirty="0" smtClean="0"/>
              <a:t>Content of SAS </a:t>
            </a:r>
            <a:r>
              <a:rPr lang="en-US" sz="3600" smtClean="0"/>
              <a:t>manuals is available </a:t>
            </a:r>
            <a:r>
              <a:rPr lang="en-US" sz="3600" dirty="0" smtClean="0"/>
              <a:t>in HTML and PDF form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1443415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Proceedings of SAS-Related Conferences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support.sas.com/events/sasglobalforum/previous/online.html</a:t>
            </a:r>
            <a:endParaRPr lang="en-US" sz="3600" dirty="0" smtClean="0"/>
          </a:p>
          <a:p>
            <a:pPr>
              <a:buFont typeface="Wingdings" charset="2"/>
              <a:buChar char="§"/>
            </a:pPr>
            <a:r>
              <a:rPr lang="en-US" sz="3600" dirty="0" smtClean="0"/>
              <a:t>Proceedings of the SAS Global Forum (SGF) (formerly named SAS Users Group International (SUGI)) are available online.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4893194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Proceedings of SAS-Related Conferences (cont.)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dirty="0">
                <a:hlinkClick r:id="rId2"/>
              </a:rPr>
              <a:t>http://www.lexjansen.com</a:t>
            </a:r>
            <a:r>
              <a:rPr lang="en-US" sz="3600" dirty="0" smtClean="0">
                <a:hlinkClick r:id="rId2"/>
              </a:rPr>
              <a:t>/</a:t>
            </a:r>
            <a:endParaRPr lang="en-US" sz="3600" dirty="0" smtClean="0"/>
          </a:p>
          <a:p>
            <a:pPr>
              <a:buFont typeface="Wingdings" charset="2"/>
              <a:buChar char="§"/>
            </a:pPr>
            <a:r>
              <a:rPr lang="en-US" sz="3600" dirty="0" smtClean="0"/>
              <a:t>Lex Jansen’s web site provides searchable access to thousands of papers from SAS Users Group conferences, such as SAS </a:t>
            </a:r>
            <a:r>
              <a:rPr lang="en-US" sz="3600" dirty="0"/>
              <a:t>Global Forum, SUGI, </a:t>
            </a:r>
            <a:r>
              <a:rPr lang="en-US" sz="3600" dirty="0" err="1"/>
              <a:t>PharmaSUG</a:t>
            </a:r>
            <a:r>
              <a:rPr lang="en-US" sz="3600" dirty="0"/>
              <a:t>, NESUG, SESUG, </a:t>
            </a:r>
            <a:r>
              <a:rPr lang="en-US" sz="3600" dirty="0" err="1"/>
              <a:t>PhUSE</a:t>
            </a:r>
            <a:r>
              <a:rPr lang="en-US" sz="3600" dirty="0"/>
              <a:t>, WUSS, </a:t>
            </a:r>
            <a:r>
              <a:rPr lang="en-US" sz="3600" dirty="0" smtClean="0"/>
              <a:t>MWSUG and PNWSUG.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7460427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Participate in SAS Users Group Activities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r>
              <a:rPr lang="en-US" sz="2400" dirty="0"/>
              <a:t>Go to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support.sas.com/sasusersupport/usergroups/us.html#s1=1</a:t>
            </a:r>
            <a:r>
              <a:rPr lang="en-US" sz="2400" dirty="0" smtClean="0"/>
              <a:t> to contact specific Users Groups.</a:t>
            </a:r>
          </a:p>
          <a:p>
            <a:r>
              <a:rPr lang="en-US" sz="2400" dirty="0" smtClean="0"/>
              <a:t>SAS Global Forum at the national and international levels</a:t>
            </a:r>
          </a:p>
          <a:p>
            <a:r>
              <a:rPr lang="en-US" sz="2400" dirty="0" smtClean="0"/>
              <a:t>Regional level (Southeast SAS Users Group (SESUG) for South Carolina)</a:t>
            </a:r>
          </a:p>
          <a:p>
            <a:r>
              <a:rPr lang="en-US" sz="2400" dirty="0" smtClean="0"/>
              <a:t>In-house Users Groups are for groups within a single organization.</a:t>
            </a:r>
          </a:p>
          <a:p>
            <a:r>
              <a:rPr lang="en-US" sz="2400" dirty="0" smtClean="0"/>
              <a:t>Special-Interest Users Groups serve users within a specific operational area.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4654755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596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Slit</vt:lpstr>
      <vt:lpstr>Slide 1</vt:lpstr>
      <vt:lpstr>Slide 2</vt:lpstr>
      <vt:lpstr>Contact SAS Technical Support by Phone</vt:lpstr>
      <vt:lpstr>SAS Customer Support Online</vt:lpstr>
      <vt:lpstr>SAS Knowledge Base</vt:lpstr>
      <vt:lpstr>Online Documentation</vt:lpstr>
      <vt:lpstr>Proceedings of SAS-Related Conferences</vt:lpstr>
      <vt:lpstr>Proceedings of SAS-Related Conferences (cont.)</vt:lpstr>
      <vt:lpstr>Participate in SAS Users Group Activities</vt:lpstr>
      <vt:lpstr>SAS-L LISTSERV</vt:lpstr>
      <vt:lpstr>sasCommunity.org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Grego John</dc:creator>
  <cp:lastModifiedBy>John Grego</cp:lastModifiedBy>
  <cp:revision>85</cp:revision>
  <cp:lastPrinted>2012-02-15T14:40:37Z</cp:lastPrinted>
  <dcterms:created xsi:type="dcterms:W3CDTF">2015-02-19T21:26:09Z</dcterms:created>
  <dcterms:modified xsi:type="dcterms:W3CDTF">2015-02-19T21:39:41Z</dcterms:modified>
</cp:coreProperties>
</file>