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7" r:id="rId4"/>
    <p:sldId id="259" r:id="rId5"/>
    <p:sldId id="260" r:id="rId6"/>
    <p:sldId id="264" r:id="rId7"/>
    <p:sldId id="261" r:id="rId8"/>
    <p:sldId id="262" r:id="rId9"/>
    <p:sldId id="263" r:id="rId10"/>
    <p:sldId id="265" r:id="rId11"/>
    <p:sldId id="275" r:id="rId12"/>
    <p:sldId id="276" r:id="rId13"/>
    <p:sldId id="268" r:id="rId14"/>
    <p:sldId id="269" r:id="rId15"/>
    <p:sldId id="270" r:id="rId16"/>
    <p:sldId id="271" r:id="rId17"/>
    <p:sldId id="272" r:id="rId18"/>
    <p:sldId id="273" r:id="rId19"/>
    <p:sldId id="274" r:id="rId20"/>
    <p:sldId id="277" r:id="rId21"/>
    <p:sldId id="278"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80" d="100"/>
          <a:sy n="80" d="100"/>
        </p:scale>
        <p:origin x="78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F8570-A714-44D7-8F7F-A30661F1237A}" type="datetimeFigureOut">
              <a:rPr lang="en-US" smtClean="0"/>
              <a:t>4/19/2019</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28A6A-4558-4C9B-ADA7-06AD092CE4E6}" type="slidenum">
              <a:rPr lang="en-US" smtClean="0"/>
              <a:t>‹#›</a:t>
            </a:fld>
            <a:endParaRPr lang="en-US"/>
          </a:p>
        </p:txBody>
      </p:sp>
    </p:spTree>
    <p:extLst>
      <p:ext uri="{BB962C8B-B14F-4D97-AF65-F5344CB8AC3E}">
        <p14:creationId xmlns:p14="http://schemas.microsoft.com/office/powerpoint/2010/main" val="859796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Horizontal : figure 1  Vertical : feature 2</a:t>
            </a:r>
          </a:p>
          <a:p>
            <a:r>
              <a:rPr lang="en-US" dirty="0"/>
              <a:t>subspecies1,2 : bi-variate normal elliptical clouds of points</a:t>
            </a:r>
          </a:p>
          <a:p>
            <a:r>
              <a:rPr lang="en-US" dirty="0"/>
              <a:t>Best distinguish</a:t>
            </a:r>
          </a:p>
        </p:txBody>
      </p:sp>
      <p:sp>
        <p:nvSpPr>
          <p:cNvPr id="4" name="灯片编号占位符 3"/>
          <p:cNvSpPr>
            <a:spLocks noGrp="1"/>
          </p:cNvSpPr>
          <p:nvPr>
            <p:ph type="sldNum" sz="quarter" idx="5"/>
          </p:nvPr>
        </p:nvSpPr>
        <p:spPr/>
        <p:txBody>
          <a:bodyPr/>
          <a:lstStyle/>
          <a:p>
            <a:fld id="{4D028A6A-4558-4C9B-ADA7-06AD092CE4E6}" type="slidenum">
              <a:rPr lang="en-US" smtClean="0"/>
              <a:t>4</a:t>
            </a:fld>
            <a:endParaRPr lang="en-US"/>
          </a:p>
        </p:txBody>
      </p:sp>
    </p:spTree>
    <p:extLst>
      <p:ext uri="{BB962C8B-B14F-4D97-AF65-F5344CB8AC3E}">
        <p14:creationId xmlns:p14="http://schemas.microsoft.com/office/powerpoint/2010/main" val="263501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Lymph </a:t>
            </a:r>
            <a:r>
              <a:rPr lang="zh-CN" altLang="en-US" dirty="0"/>
              <a:t>淋巴 </a:t>
            </a:r>
            <a:r>
              <a:rPr lang="en-US" altLang="zh-CN" dirty="0"/>
              <a:t>/</a:t>
            </a:r>
            <a:r>
              <a:rPr lang="en-US" altLang="zh-CN" dirty="0" err="1"/>
              <a:t>linph</a:t>
            </a:r>
            <a:r>
              <a:rPr lang="en-US" altLang="zh-CN" dirty="0"/>
              <a:t>/</a:t>
            </a:r>
          </a:p>
          <a:p>
            <a:r>
              <a:rPr lang="en-US" sz="1200" dirty="0">
                <a:latin typeface="Times New Roman" panose="02020603050405020304" pitchFamily="18" charset="0"/>
                <a:cs typeface="Times New Roman" panose="02020603050405020304" pitchFamily="18" charset="0"/>
              </a:rPr>
              <a:t>metastatic carcinoma </a:t>
            </a:r>
            <a:r>
              <a:rPr lang="zh-CN" altLang="en-US" sz="1200" dirty="0">
                <a:latin typeface="Times New Roman" panose="02020603050405020304" pitchFamily="18" charset="0"/>
                <a:cs typeface="Times New Roman" panose="02020603050405020304" pitchFamily="18" charset="0"/>
              </a:rPr>
              <a:t>转移性癌症</a:t>
            </a:r>
            <a:endParaRPr lang="en-US" altLang="zh-CN" sz="1200" dirty="0">
              <a:latin typeface="Times New Roman" panose="02020603050405020304" pitchFamily="18" charset="0"/>
              <a:cs typeface="Times New Roman" panose="02020603050405020304" pitchFamily="18" charset="0"/>
            </a:endParaRPr>
          </a:p>
          <a:p>
            <a:r>
              <a:rPr lang="en-US" dirty="0"/>
              <a:t>Hysterectomy </a:t>
            </a:r>
            <a:r>
              <a:rPr lang="zh-CN" altLang="en-US" dirty="0"/>
              <a:t>子宫切除（术）</a:t>
            </a:r>
            <a:endParaRPr lang="en-US" altLang="zh-CN" dirty="0"/>
          </a:p>
          <a:p>
            <a:r>
              <a:rPr lang="en-US" altLang="zh-CN" dirty="0"/>
              <a:t>lactation </a:t>
            </a:r>
            <a:r>
              <a:rPr lang="zh-CN" altLang="en-US" dirty="0"/>
              <a:t>哺乳</a:t>
            </a:r>
            <a:endParaRPr lang="en-US" altLang="zh-CN" dirty="0"/>
          </a:p>
          <a:p>
            <a:endParaRPr lang="en-US" altLang="zh-CN" dirty="0"/>
          </a:p>
          <a:p>
            <a:endParaRPr lang="en-US" dirty="0"/>
          </a:p>
        </p:txBody>
      </p:sp>
      <p:sp>
        <p:nvSpPr>
          <p:cNvPr id="4" name="灯片编号占位符 3"/>
          <p:cNvSpPr>
            <a:spLocks noGrp="1"/>
          </p:cNvSpPr>
          <p:nvPr>
            <p:ph type="sldNum" sz="quarter" idx="5"/>
          </p:nvPr>
        </p:nvSpPr>
        <p:spPr/>
        <p:txBody>
          <a:bodyPr/>
          <a:lstStyle/>
          <a:p>
            <a:fld id="{4D028A6A-4558-4C9B-ADA7-06AD092CE4E6}" type="slidenum">
              <a:rPr lang="en-US" smtClean="0"/>
              <a:t>14</a:t>
            </a:fld>
            <a:endParaRPr lang="en-US"/>
          </a:p>
        </p:txBody>
      </p:sp>
    </p:spTree>
    <p:extLst>
      <p:ext uri="{BB962C8B-B14F-4D97-AF65-F5344CB8AC3E}">
        <p14:creationId xmlns:p14="http://schemas.microsoft.com/office/powerpoint/2010/main" val="3382395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Lymph </a:t>
            </a:r>
            <a:r>
              <a:rPr lang="zh-CN" altLang="en-US" dirty="0"/>
              <a:t>淋巴 </a:t>
            </a:r>
            <a:r>
              <a:rPr lang="en-US" altLang="zh-CN" dirty="0"/>
              <a:t>/</a:t>
            </a:r>
            <a:r>
              <a:rPr lang="en-US" altLang="zh-CN" dirty="0" err="1"/>
              <a:t>linph</a:t>
            </a:r>
            <a:r>
              <a:rPr lang="en-US" altLang="zh-CN" dirty="0"/>
              <a:t>/</a:t>
            </a:r>
          </a:p>
          <a:p>
            <a:r>
              <a:rPr lang="en-US" sz="1200" dirty="0">
                <a:latin typeface="Times New Roman" panose="02020603050405020304" pitchFamily="18" charset="0"/>
                <a:cs typeface="Times New Roman" panose="02020603050405020304" pitchFamily="18" charset="0"/>
              </a:rPr>
              <a:t>metastatic carcinoma </a:t>
            </a:r>
            <a:r>
              <a:rPr lang="zh-CN" altLang="en-US" sz="1200" dirty="0">
                <a:latin typeface="Times New Roman" panose="02020603050405020304" pitchFamily="18" charset="0"/>
                <a:cs typeface="Times New Roman" panose="02020603050405020304" pitchFamily="18" charset="0"/>
              </a:rPr>
              <a:t>转移性癌症</a:t>
            </a:r>
            <a:endParaRPr lang="en-US" altLang="zh-CN" sz="1200" dirty="0">
              <a:latin typeface="Times New Roman" panose="02020603050405020304" pitchFamily="18" charset="0"/>
              <a:cs typeface="Times New Roman" panose="02020603050405020304" pitchFamily="18" charset="0"/>
            </a:endParaRPr>
          </a:p>
          <a:p>
            <a:r>
              <a:rPr lang="en-US" dirty="0"/>
              <a:t>Hysterectomy </a:t>
            </a:r>
            <a:r>
              <a:rPr lang="zh-CN" altLang="en-US" dirty="0"/>
              <a:t>子宫切除（术）</a:t>
            </a:r>
            <a:endParaRPr lang="en-US" altLang="zh-CN" dirty="0"/>
          </a:p>
          <a:p>
            <a:r>
              <a:rPr lang="en-US" altLang="zh-CN" dirty="0"/>
              <a:t>lactation </a:t>
            </a:r>
            <a:r>
              <a:rPr lang="zh-CN" altLang="en-US" dirty="0"/>
              <a:t>哺乳</a:t>
            </a:r>
            <a:endParaRPr lang="en-US" altLang="zh-CN" dirty="0"/>
          </a:p>
          <a:p>
            <a:endParaRPr lang="en-US" altLang="zh-CN" dirty="0"/>
          </a:p>
          <a:p>
            <a:endParaRPr lang="en-US" dirty="0"/>
          </a:p>
        </p:txBody>
      </p:sp>
      <p:sp>
        <p:nvSpPr>
          <p:cNvPr id="4" name="灯片编号占位符 3"/>
          <p:cNvSpPr>
            <a:spLocks noGrp="1"/>
          </p:cNvSpPr>
          <p:nvPr>
            <p:ph type="sldNum" sz="quarter" idx="5"/>
          </p:nvPr>
        </p:nvSpPr>
        <p:spPr/>
        <p:txBody>
          <a:bodyPr/>
          <a:lstStyle/>
          <a:p>
            <a:fld id="{4D028A6A-4558-4C9B-ADA7-06AD092CE4E6}" type="slidenum">
              <a:rPr lang="en-US" smtClean="0"/>
              <a:t>15</a:t>
            </a:fld>
            <a:endParaRPr lang="en-US"/>
          </a:p>
        </p:txBody>
      </p:sp>
    </p:spTree>
    <p:extLst>
      <p:ext uri="{BB962C8B-B14F-4D97-AF65-F5344CB8AC3E}">
        <p14:creationId xmlns:p14="http://schemas.microsoft.com/office/powerpoint/2010/main" val="171688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Lymph </a:t>
            </a:r>
            <a:r>
              <a:rPr lang="zh-CN" altLang="en-US" dirty="0"/>
              <a:t>淋巴 </a:t>
            </a:r>
            <a:r>
              <a:rPr lang="en-US" altLang="zh-CN" dirty="0"/>
              <a:t>/</a:t>
            </a:r>
            <a:r>
              <a:rPr lang="en-US" altLang="zh-CN" dirty="0" err="1"/>
              <a:t>linph</a:t>
            </a:r>
            <a:r>
              <a:rPr lang="en-US" altLang="zh-CN" dirty="0"/>
              <a:t>/</a:t>
            </a:r>
          </a:p>
          <a:p>
            <a:r>
              <a:rPr lang="en-US" sz="1200" dirty="0">
                <a:latin typeface="Times New Roman" panose="02020603050405020304" pitchFamily="18" charset="0"/>
                <a:cs typeface="Times New Roman" panose="02020603050405020304" pitchFamily="18" charset="0"/>
              </a:rPr>
              <a:t>metastatic carcinoma </a:t>
            </a:r>
            <a:r>
              <a:rPr lang="zh-CN" altLang="en-US" sz="1200" dirty="0">
                <a:latin typeface="Times New Roman" panose="02020603050405020304" pitchFamily="18" charset="0"/>
                <a:cs typeface="Times New Roman" panose="02020603050405020304" pitchFamily="18" charset="0"/>
              </a:rPr>
              <a:t>转移性癌症</a:t>
            </a:r>
            <a:endParaRPr lang="en-US" altLang="zh-CN" sz="1200" dirty="0">
              <a:latin typeface="Times New Roman" panose="02020603050405020304" pitchFamily="18" charset="0"/>
              <a:cs typeface="Times New Roman" panose="02020603050405020304" pitchFamily="18" charset="0"/>
            </a:endParaRPr>
          </a:p>
          <a:p>
            <a:r>
              <a:rPr lang="en-US" dirty="0"/>
              <a:t>Hysterectomy </a:t>
            </a:r>
            <a:r>
              <a:rPr lang="zh-CN" altLang="en-US" dirty="0"/>
              <a:t>子宫切除（术）</a:t>
            </a:r>
            <a:endParaRPr lang="en-US" altLang="zh-CN" dirty="0"/>
          </a:p>
          <a:p>
            <a:r>
              <a:rPr lang="en-US" altLang="zh-CN" dirty="0"/>
              <a:t>lactation </a:t>
            </a:r>
            <a:r>
              <a:rPr lang="zh-CN" altLang="en-US" dirty="0"/>
              <a:t>哺乳</a:t>
            </a:r>
            <a:endParaRPr lang="en-US" altLang="zh-CN" dirty="0"/>
          </a:p>
          <a:p>
            <a:endParaRPr lang="en-US" altLang="zh-CN" dirty="0"/>
          </a:p>
          <a:p>
            <a:endParaRPr lang="en-US" dirty="0"/>
          </a:p>
        </p:txBody>
      </p:sp>
      <p:sp>
        <p:nvSpPr>
          <p:cNvPr id="4" name="灯片编号占位符 3"/>
          <p:cNvSpPr>
            <a:spLocks noGrp="1"/>
          </p:cNvSpPr>
          <p:nvPr>
            <p:ph type="sldNum" sz="quarter" idx="5"/>
          </p:nvPr>
        </p:nvSpPr>
        <p:spPr/>
        <p:txBody>
          <a:bodyPr/>
          <a:lstStyle/>
          <a:p>
            <a:fld id="{4D028A6A-4558-4C9B-ADA7-06AD092CE4E6}" type="slidenum">
              <a:rPr lang="en-US" smtClean="0"/>
              <a:t>16</a:t>
            </a:fld>
            <a:endParaRPr lang="en-US"/>
          </a:p>
        </p:txBody>
      </p:sp>
    </p:spTree>
    <p:extLst>
      <p:ext uri="{BB962C8B-B14F-4D97-AF65-F5344CB8AC3E}">
        <p14:creationId xmlns:p14="http://schemas.microsoft.com/office/powerpoint/2010/main" val="3045825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965563-F366-4F2E-846D-0FCA15ADE61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a:extLst>
              <a:ext uri="{FF2B5EF4-FFF2-40B4-BE49-F238E27FC236}">
                <a16:creationId xmlns:a16="http://schemas.microsoft.com/office/drawing/2014/main" id="{73A39A39-FC54-4B24-A850-D7CBF534E2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a:extLst>
              <a:ext uri="{FF2B5EF4-FFF2-40B4-BE49-F238E27FC236}">
                <a16:creationId xmlns:a16="http://schemas.microsoft.com/office/drawing/2014/main" id="{2D6EFFFE-6B68-435E-BC10-41C25D67B75C}"/>
              </a:ext>
            </a:extLst>
          </p:cNvPr>
          <p:cNvSpPr>
            <a:spLocks noGrp="1"/>
          </p:cNvSpPr>
          <p:nvPr>
            <p:ph type="dt" sz="half" idx="10"/>
          </p:nvPr>
        </p:nvSpPr>
        <p:spPr/>
        <p:txBody>
          <a:bodyPr/>
          <a:lstStyle/>
          <a:p>
            <a:fld id="{65D8D19A-5ECE-482F-8D38-37D82525D1E8}" type="datetimeFigureOut">
              <a:rPr lang="en-US" smtClean="0"/>
              <a:t>4/19/2019</a:t>
            </a:fld>
            <a:endParaRPr lang="en-US"/>
          </a:p>
        </p:txBody>
      </p:sp>
      <p:sp>
        <p:nvSpPr>
          <p:cNvPr id="5" name="页脚占位符 4">
            <a:extLst>
              <a:ext uri="{FF2B5EF4-FFF2-40B4-BE49-F238E27FC236}">
                <a16:creationId xmlns:a16="http://schemas.microsoft.com/office/drawing/2014/main" id="{4DBAC726-8689-4CC8-99B2-ED749DB477C3}"/>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B8C55521-24C9-4D53-8773-59A0952D29A9}"/>
              </a:ext>
            </a:extLst>
          </p:cNvPr>
          <p:cNvSpPr>
            <a:spLocks noGrp="1"/>
          </p:cNvSpPr>
          <p:nvPr>
            <p:ph type="sldNum" sz="quarter" idx="12"/>
          </p:nvPr>
        </p:nvSpPr>
        <p:spPr/>
        <p:txBody>
          <a:bodyPr/>
          <a:lstStyle/>
          <a:p>
            <a:fld id="{CDA80EFB-C717-4DD5-9A8B-99250048603A}" type="slidenum">
              <a:rPr lang="en-US" smtClean="0"/>
              <a:t>‹#›</a:t>
            </a:fld>
            <a:endParaRPr lang="en-US"/>
          </a:p>
        </p:txBody>
      </p:sp>
    </p:spTree>
    <p:extLst>
      <p:ext uri="{BB962C8B-B14F-4D97-AF65-F5344CB8AC3E}">
        <p14:creationId xmlns:p14="http://schemas.microsoft.com/office/powerpoint/2010/main" val="1837659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BEF443-43FA-4513-B2D8-E19965039BF6}"/>
              </a:ext>
            </a:extLst>
          </p:cNvPr>
          <p:cNvSpPr>
            <a:spLocks noGrp="1"/>
          </p:cNvSpPr>
          <p:nvPr>
            <p:ph type="title"/>
          </p:nvPr>
        </p:nvSpPr>
        <p:spPr/>
        <p:txBody>
          <a:bodyPr/>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91E5ECFF-6C1D-432D-AA31-D1A4D9101CB6}"/>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8D1B0329-8CAD-4C3F-B53A-1D59141768CC}"/>
              </a:ext>
            </a:extLst>
          </p:cNvPr>
          <p:cNvSpPr>
            <a:spLocks noGrp="1"/>
          </p:cNvSpPr>
          <p:nvPr>
            <p:ph type="dt" sz="half" idx="10"/>
          </p:nvPr>
        </p:nvSpPr>
        <p:spPr/>
        <p:txBody>
          <a:bodyPr/>
          <a:lstStyle/>
          <a:p>
            <a:fld id="{65D8D19A-5ECE-482F-8D38-37D82525D1E8}" type="datetimeFigureOut">
              <a:rPr lang="en-US" smtClean="0"/>
              <a:t>4/19/2019</a:t>
            </a:fld>
            <a:endParaRPr lang="en-US"/>
          </a:p>
        </p:txBody>
      </p:sp>
      <p:sp>
        <p:nvSpPr>
          <p:cNvPr id="5" name="页脚占位符 4">
            <a:extLst>
              <a:ext uri="{FF2B5EF4-FFF2-40B4-BE49-F238E27FC236}">
                <a16:creationId xmlns:a16="http://schemas.microsoft.com/office/drawing/2014/main" id="{CEF428EB-0D65-471F-AC9D-CAB9C0E3E77A}"/>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B4B926E4-BE9E-4EDF-9FBC-6A1D37095831}"/>
              </a:ext>
            </a:extLst>
          </p:cNvPr>
          <p:cNvSpPr>
            <a:spLocks noGrp="1"/>
          </p:cNvSpPr>
          <p:nvPr>
            <p:ph type="sldNum" sz="quarter" idx="12"/>
          </p:nvPr>
        </p:nvSpPr>
        <p:spPr/>
        <p:txBody>
          <a:bodyPr/>
          <a:lstStyle/>
          <a:p>
            <a:fld id="{CDA80EFB-C717-4DD5-9A8B-99250048603A}" type="slidenum">
              <a:rPr lang="en-US" smtClean="0"/>
              <a:t>‹#›</a:t>
            </a:fld>
            <a:endParaRPr lang="en-US"/>
          </a:p>
        </p:txBody>
      </p:sp>
    </p:spTree>
    <p:extLst>
      <p:ext uri="{BB962C8B-B14F-4D97-AF65-F5344CB8AC3E}">
        <p14:creationId xmlns:p14="http://schemas.microsoft.com/office/powerpoint/2010/main" val="434293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E4DBB70-FFA8-4EFC-A5F2-7D5C5017B7D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CB953CBC-2E88-483A-9839-32F50B43259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7E689D43-C312-4969-A3AB-F7959EF082D3}"/>
              </a:ext>
            </a:extLst>
          </p:cNvPr>
          <p:cNvSpPr>
            <a:spLocks noGrp="1"/>
          </p:cNvSpPr>
          <p:nvPr>
            <p:ph type="dt" sz="half" idx="10"/>
          </p:nvPr>
        </p:nvSpPr>
        <p:spPr/>
        <p:txBody>
          <a:bodyPr/>
          <a:lstStyle/>
          <a:p>
            <a:fld id="{65D8D19A-5ECE-482F-8D38-37D82525D1E8}" type="datetimeFigureOut">
              <a:rPr lang="en-US" smtClean="0"/>
              <a:t>4/19/2019</a:t>
            </a:fld>
            <a:endParaRPr lang="en-US"/>
          </a:p>
        </p:txBody>
      </p:sp>
      <p:sp>
        <p:nvSpPr>
          <p:cNvPr id="5" name="页脚占位符 4">
            <a:extLst>
              <a:ext uri="{FF2B5EF4-FFF2-40B4-BE49-F238E27FC236}">
                <a16:creationId xmlns:a16="http://schemas.microsoft.com/office/drawing/2014/main" id="{A4799115-1B2F-4F57-AAC8-05E4EEF68190}"/>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443AFF14-42F9-482E-8687-3683543F6B3A}"/>
              </a:ext>
            </a:extLst>
          </p:cNvPr>
          <p:cNvSpPr>
            <a:spLocks noGrp="1"/>
          </p:cNvSpPr>
          <p:nvPr>
            <p:ph type="sldNum" sz="quarter" idx="12"/>
          </p:nvPr>
        </p:nvSpPr>
        <p:spPr/>
        <p:txBody>
          <a:bodyPr/>
          <a:lstStyle/>
          <a:p>
            <a:fld id="{CDA80EFB-C717-4DD5-9A8B-99250048603A}" type="slidenum">
              <a:rPr lang="en-US" smtClean="0"/>
              <a:t>‹#›</a:t>
            </a:fld>
            <a:endParaRPr lang="en-US"/>
          </a:p>
        </p:txBody>
      </p:sp>
    </p:spTree>
    <p:extLst>
      <p:ext uri="{BB962C8B-B14F-4D97-AF65-F5344CB8AC3E}">
        <p14:creationId xmlns:p14="http://schemas.microsoft.com/office/powerpoint/2010/main" val="1237913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835AA9-C2CA-4F8E-8FFF-55B62712F338}"/>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5698B006-D93F-465D-9ED3-7357F7459AB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4AC2A553-00AE-4AAA-B603-ABA90E92BA9E}"/>
              </a:ext>
            </a:extLst>
          </p:cNvPr>
          <p:cNvSpPr>
            <a:spLocks noGrp="1"/>
          </p:cNvSpPr>
          <p:nvPr>
            <p:ph type="dt" sz="half" idx="10"/>
          </p:nvPr>
        </p:nvSpPr>
        <p:spPr/>
        <p:txBody>
          <a:bodyPr/>
          <a:lstStyle/>
          <a:p>
            <a:fld id="{65D8D19A-5ECE-482F-8D38-37D82525D1E8}" type="datetimeFigureOut">
              <a:rPr lang="en-US" smtClean="0"/>
              <a:t>4/19/2019</a:t>
            </a:fld>
            <a:endParaRPr lang="en-US"/>
          </a:p>
        </p:txBody>
      </p:sp>
      <p:sp>
        <p:nvSpPr>
          <p:cNvPr id="5" name="页脚占位符 4">
            <a:extLst>
              <a:ext uri="{FF2B5EF4-FFF2-40B4-BE49-F238E27FC236}">
                <a16:creationId xmlns:a16="http://schemas.microsoft.com/office/drawing/2014/main" id="{61E4D243-DAA2-43B7-9AA5-827CB75DCEE7}"/>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1844B1AE-2F44-495E-A595-1644E13EC13E}"/>
              </a:ext>
            </a:extLst>
          </p:cNvPr>
          <p:cNvSpPr>
            <a:spLocks noGrp="1"/>
          </p:cNvSpPr>
          <p:nvPr>
            <p:ph type="sldNum" sz="quarter" idx="12"/>
          </p:nvPr>
        </p:nvSpPr>
        <p:spPr/>
        <p:txBody>
          <a:bodyPr/>
          <a:lstStyle/>
          <a:p>
            <a:fld id="{CDA80EFB-C717-4DD5-9A8B-99250048603A}" type="slidenum">
              <a:rPr lang="en-US" smtClean="0"/>
              <a:t>‹#›</a:t>
            </a:fld>
            <a:endParaRPr lang="en-US"/>
          </a:p>
        </p:txBody>
      </p:sp>
    </p:spTree>
    <p:extLst>
      <p:ext uri="{BB962C8B-B14F-4D97-AF65-F5344CB8AC3E}">
        <p14:creationId xmlns:p14="http://schemas.microsoft.com/office/powerpoint/2010/main" val="1743537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606778-8475-49A0-905C-30E298D7183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38BAEDDE-231F-46A7-B66A-EE3F7A8B87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861BA1A3-6E10-491C-A77C-C24F63B50334}"/>
              </a:ext>
            </a:extLst>
          </p:cNvPr>
          <p:cNvSpPr>
            <a:spLocks noGrp="1"/>
          </p:cNvSpPr>
          <p:nvPr>
            <p:ph type="dt" sz="half" idx="10"/>
          </p:nvPr>
        </p:nvSpPr>
        <p:spPr/>
        <p:txBody>
          <a:bodyPr/>
          <a:lstStyle/>
          <a:p>
            <a:fld id="{65D8D19A-5ECE-482F-8D38-37D82525D1E8}" type="datetimeFigureOut">
              <a:rPr lang="en-US" smtClean="0"/>
              <a:t>4/19/2019</a:t>
            </a:fld>
            <a:endParaRPr lang="en-US"/>
          </a:p>
        </p:txBody>
      </p:sp>
      <p:sp>
        <p:nvSpPr>
          <p:cNvPr id="5" name="页脚占位符 4">
            <a:extLst>
              <a:ext uri="{FF2B5EF4-FFF2-40B4-BE49-F238E27FC236}">
                <a16:creationId xmlns:a16="http://schemas.microsoft.com/office/drawing/2014/main" id="{4556C18D-CA34-47C4-B345-CC849C72F6B9}"/>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C7CEAE64-32D2-4188-85C1-77C39672EC2F}"/>
              </a:ext>
            </a:extLst>
          </p:cNvPr>
          <p:cNvSpPr>
            <a:spLocks noGrp="1"/>
          </p:cNvSpPr>
          <p:nvPr>
            <p:ph type="sldNum" sz="quarter" idx="12"/>
          </p:nvPr>
        </p:nvSpPr>
        <p:spPr/>
        <p:txBody>
          <a:bodyPr/>
          <a:lstStyle/>
          <a:p>
            <a:fld id="{CDA80EFB-C717-4DD5-9A8B-99250048603A}" type="slidenum">
              <a:rPr lang="en-US" smtClean="0"/>
              <a:t>‹#›</a:t>
            </a:fld>
            <a:endParaRPr lang="en-US"/>
          </a:p>
        </p:txBody>
      </p:sp>
    </p:spTree>
    <p:extLst>
      <p:ext uri="{BB962C8B-B14F-4D97-AF65-F5344CB8AC3E}">
        <p14:creationId xmlns:p14="http://schemas.microsoft.com/office/powerpoint/2010/main" val="4225265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18598F-7341-4D3E-AAAF-34FFF41BA921}"/>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DDF12173-16E7-491C-876F-345229E64C8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内容占位符 3">
            <a:extLst>
              <a:ext uri="{FF2B5EF4-FFF2-40B4-BE49-F238E27FC236}">
                <a16:creationId xmlns:a16="http://schemas.microsoft.com/office/drawing/2014/main" id="{73690682-BC58-4C55-878A-33DA3DE910E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日期占位符 4">
            <a:extLst>
              <a:ext uri="{FF2B5EF4-FFF2-40B4-BE49-F238E27FC236}">
                <a16:creationId xmlns:a16="http://schemas.microsoft.com/office/drawing/2014/main" id="{4414D9C5-14A2-408E-B338-8FEE2D0B8EB4}"/>
              </a:ext>
            </a:extLst>
          </p:cNvPr>
          <p:cNvSpPr>
            <a:spLocks noGrp="1"/>
          </p:cNvSpPr>
          <p:nvPr>
            <p:ph type="dt" sz="half" idx="10"/>
          </p:nvPr>
        </p:nvSpPr>
        <p:spPr/>
        <p:txBody>
          <a:bodyPr/>
          <a:lstStyle/>
          <a:p>
            <a:fld id="{65D8D19A-5ECE-482F-8D38-37D82525D1E8}" type="datetimeFigureOut">
              <a:rPr lang="en-US" smtClean="0"/>
              <a:t>4/19/2019</a:t>
            </a:fld>
            <a:endParaRPr lang="en-US"/>
          </a:p>
        </p:txBody>
      </p:sp>
      <p:sp>
        <p:nvSpPr>
          <p:cNvPr id="6" name="页脚占位符 5">
            <a:extLst>
              <a:ext uri="{FF2B5EF4-FFF2-40B4-BE49-F238E27FC236}">
                <a16:creationId xmlns:a16="http://schemas.microsoft.com/office/drawing/2014/main" id="{67FC8A52-F186-4D58-A9A0-5BA060D90D36}"/>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6A5EB433-92BD-4AD7-A2FB-35A106DC8F92}"/>
              </a:ext>
            </a:extLst>
          </p:cNvPr>
          <p:cNvSpPr>
            <a:spLocks noGrp="1"/>
          </p:cNvSpPr>
          <p:nvPr>
            <p:ph type="sldNum" sz="quarter" idx="12"/>
          </p:nvPr>
        </p:nvSpPr>
        <p:spPr/>
        <p:txBody>
          <a:bodyPr/>
          <a:lstStyle/>
          <a:p>
            <a:fld id="{CDA80EFB-C717-4DD5-9A8B-99250048603A}" type="slidenum">
              <a:rPr lang="en-US" smtClean="0"/>
              <a:t>‹#›</a:t>
            </a:fld>
            <a:endParaRPr lang="en-US"/>
          </a:p>
        </p:txBody>
      </p:sp>
    </p:spTree>
    <p:extLst>
      <p:ext uri="{BB962C8B-B14F-4D97-AF65-F5344CB8AC3E}">
        <p14:creationId xmlns:p14="http://schemas.microsoft.com/office/powerpoint/2010/main" val="1989496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258A94-95CB-40A3-B0E7-944F1CB50515}"/>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60F207A7-1A2B-445E-A062-AD02FB49D3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E5D3108-1061-43BE-B859-5F183229D51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文本占位符 4">
            <a:extLst>
              <a:ext uri="{FF2B5EF4-FFF2-40B4-BE49-F238E27FC236}">
                <a16:creationId xmlns:a16="http://schemas.microsoft.com/office/drawing/2014/main" id="{1239C8C3-AA15-4027-ADA3-360127A74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4CB24A10-7617-48C1-A0EC-EF6D98D5CD25}"/>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日期占位符 6">
            <a:extLst>
              <a:ext uri="{FF2B5EF4-FFF2-40B4-BE49-F238E27FC236}">
                <a16:creationId xmlns:a16="http://schemas.microsoft.com/office/drawing/2014/main" id="{C5B26010-7B7B-4DD4-978C-B3EB71655C18}"/>
              </a:ext>
            </a:extLst>
          </p:cNvPr>
          <p:cNvSpPr>
            <a:spLocks noGrp="1"/>
          </p:cNvSpPr>
          <p:nvPr>
            <p:ph type="dt" sz="half" idx="10"/>
          </p:nvPr>
        </p:nvSpPr>
        <p:spPr/>
        <p:txBody>
          <a:bodyPr/>
          <a:lstStyle/>
          <a:p>
            <a:fld id="{65D8D19A-5ECE-482F-8D38-37D82525D1E8}" type="datetimeFigureOut">
              <a:rPr lang="en-US" smtClean="0"/>
              <a:t>4/19/2019</a:t>
            </a:fld>
            <a:endParaRPr lang="en-US"/>
          </a:p>
        </p:txBody>
      </p:sp>
      <p:sp>
        <p:nvSpPr>
          <p:cNvPr id="8" name="页脚占位符 7">
            <a:extLst>
              <a:ext uri="{FF2B5EF4-FFF2-40B4-BE49-F238E27FC236}">
                <a16:creationId xmlns:a16="http://schemas.microsoft.com/office/drawing/2014/main" id="{592D1E4A-4D20-4D91-B73E-0A1DED6489D8}"/>
              </a:ext>
            </a:extLst>
          </p:cNvPr>
          <p:cNvSpPr>
            <a:spLocks noGrp="1"/>
          </p:cNvSpPr>
          <p:nvPr>
            <p:ph type="ftr" sz="quarter" idx="11"/>
          </p:nvPr>
        </p:nvSpPr>
        <p:spPr/>
        <p:txBody>
          <a:bodyPr/>
          <a:lstStyle/>
          <a:p>
            <a:endParaRPr lang="en-US"/>
          </a:p>
        </p:txBody>
      </p:sp>
      <p:sp>
        <p:nvSpPr>
          <p:cNvPr id="9" name="灯片编号占位符 8">
            <a:extLst>
              <a:ext uri="{FF2B5EF4-FFF2-40B4-BE49-F238E27FC236}">
                <a16:creationId xmlns:a16="http://schemas.microsoft.com/office/drawing/2014/main" id="{C26FEFA9-F2C5-4B29-A9E4-29FD5B121913}"/>
              </a:ext>
            </a:extLst>
          </p:cNvPr>
          <p:cNvSpPr>
            <a:spLocks noGrp="1"/>
          </p:cNvSpPr>
          <p:nvPr>
            <p:ph type="sldNum" sz="quarter" idx="12"/>
          </p:nvPr>
        </p:nvSpPr>
        <p:spPr/>
        <p:txBody>
          <a:bodyPr/>
          <a:lstStyle/>
          <a:p>
            <a:fld id="{CDA80EFB-C717-4DD5-9A8B-99250048603A}" type="slidenum">
              <a:rPr lang="en-US" smtClean="0"/>
              <a:t>‹#›</a:t>
            </a:fld>
            <a:endParaRPr lang="en-US"/>
          </a:p>
        </p:txBody>
      </p:sp>
    </p:spTree>
    <p:extLst>
      <p:ext uri="{BB962C8B-B14F-4D97-AF65-F5344CB8AC3E}">
        <p14:creationId xmlns:p14="http://schemas.microsoft.com/office/powerpoint/2010/main" val="4089498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C062B54-B286-42B4-A265-69C491035D9A}"/>
              </a:ext>
            </a:extLst>
          </p:cNvPr>
          <p:cNvSpPr>
            <a:spLocks noGrp="1"/>
          </p:cNvSpPr>
          <p:nvPr>
            <p:ph type="title"/>
          </p:nvPr>
        </p:nvSpPr>
        <p:spPr/>
        <p:txBody>
          <a:bodyPr/>
          <a:lstStyle/>
          <a:p>
            <a:r>
              <a:rPr lang="zh-CN" altLang="en-US"/>
              <a:t>单击此处编辑母版标题样式</a:t>
            </a:r>
            <a:endParaRPr lang="en-US"/>
          </a:p>
        </p:txBody>
      </p:sp>
      <p:sp>
        <p:nvSpPr>
          <p:cNvPr id="3" name="日期占位符 2">
            <a:extLst>
              <a:ext uri="{FF2B5EF4-FFF2-40B4-BE49-F238E27FC236}">
                <a16:creationId xmlns:a16="http://schemas.microsoft.com/office/drawing/2014/main" id="{0AF1D835-3F20-46A6-8E82-EA9615614E09}"/>
              </a:ext>
            </a:extLst>
          </p:cNvPr>
          <p:cNvSpPr>
            <a:spLocks noGrp="1"/>
          </p:cNvSpPr>
          <p:nvPr>
            <p:ph type="dt" sz="half" idx="10"/>
          </p:nvPr>
        </p:nvSpPr>
        <p:spPr/>
        <p:txBody>
          <a:bodyPr/>
          <a:lstStyle/>
          <a:p>
            <a:fld id="{65D8D19A-5ECE-482F-8D38-37D82525D1E8}" type="datetimeFigureOut">
              <a:rPr lang="en-US" smtClean="0"/>
              <a:t>4/19/2019</a:t>
            </a:fld>
            <a:endParaRPr lang="en-US"/>
          </a:p>
        </p:txBody>
      </p:sp>
      <p:sp>
        <p:nvSpPr>
          <p:cNvPr id="4" name="页脚占位符 3">
            <a:extLst>
              <a:ext uri="{FF2B5EF4-FFF2-40B4-BE49-F238E27FC236}">
                <a16:creationId xmlns:a16="http://schemas.microsoft.com/office/drawing/2014/main" id="{6B1E58B6-05A1-486D-AE16-0682025B7795}"/>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F30455EB-27A6-478E-A1CA-B20BF96CD3A7}"/>
              </a:ext>
            </a:extLst>
          </p:cNvPr>
          <p:cNvSpPr>
            <a:spLocks noGrp="1"/>
          </p:cNvSpPr>
          <p:nvPr>
            <p:ph type="sldNum" sz="quarter" idx="12"/>
          </p:nvPr>
        </p:nvSpPr>
        <p:spPr/>
        <p:txBody>
          <a:bodyPr/>
          <a:lstStyle/>
          <a:p>
            <a:fld id="{CDA80EFB-C717-4DD5-9A8B-99250048603A}" type="slidenum">
              <a:rPr lang="en-US" smtClean="0"/>
              <a:t>‹#›</a:t>
            </a:fld>
            <a:endParaRPr lang="en-US"/>
          </a:p>
        </p:txBody>
      </p:sp>
    </p:spTree>
    <p:extLst>
      <p:ext uri="{BB962C8B-B14F-4D97-AF65-F5344CB8AC3E}">
        <p14:creationId xmlns:p14="http://schemas.microsoft.com/office/powerpoint/2010/main" val="639943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ABF359B-7DC2-4516-B9B2-93E2DAE9A7C7}"/>
              </a:ext>
            </a:extLst>
          </p:cNvPr>
          <p:cNvSpPr>
            <a:spLocks noGrp="1"/>
          </p:cNvSpPr>
          <p:nvPr>
            <p:ph type="dt" sz="half" idx="10"/>
          </p:nvPr>
        </p:nvSpPr>
        <p:spPr/>
        <p:txBody>
          <a:bodyPr/>
          <a:lstStyle/>
          <a:p>
            <a:fld id="{65D8D19A-5ECE-482F-8D38-37D82525D1E8}" type="datetimeFigureOut">
              <a:rPr lang="en-US" smtClean="0"/>
              <a:t>4/19/2019</a:t>
            </a:fld>
            <a:endParaRPr lang="en-US"/>
          </a:p>
        </p:txBody>
      </p:sp>
      <p:sp>
        <p:nvSpPr>
          <p:cNvPr id="3" name="页脚占位符 2">
            <a:extLst>
              <a:ext uri="{FF2B5EF4-FFF2-40B4-BE49-F238E27FC236}">
                <a16:creationId xmlns:a16="http://schemas.microsoft.com/office/drawing/2014/main" id="{AF22FABD-FF2E-4A2F-A26B-9EB0EC4575FE}"/>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3F5ECD53-7C18-404D-B888-1B9F1491BC41}"/>
              </a:ext>
            </a:extLst>
          </p:cNvPr>
          <p:cNvSpPr>
            <a:spLocks noGrp="1"/>
          </p:cNvSpPr>
          <p:nvPr>
            <p:ph type="sldNum" sz="quarter" idx="12"/>
          </p:nvPr>
        </p:nvSpPr>
        <p:spPr/>
        <p:txBody>
          <a:bodyPr/>
          <a:lstStyle/>
          <a:p>
            <a:fld id="{CDA80EFB-C717-4DD5-9A8B-99250048603A}" type="slidenum">
              <a:rPr lang="en-US" smtClean="0"/>
              <a:t>‹#›</a:t>
            </a:fld>
            <a:endParaRPr lang="en-US"/>
          </a:p>
        </p:txBody>
      </p:sp>
    </p:spTree>
    <p:extLst>
      <p:ext uri="{BB962C8B-B14F-4D97-AF65-F5344CB8AC3E}">
        <p14:creationId xmlns:p14="http://schemas.microsoft.com/office/powerpoint/2010/main" val="3598357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4F1E1F-2130-434F-9D17-D99C1552EAA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7B7404B3-57D6-49CF-84C7-C0D8A9974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文本占位符 3">
            <a:extLst>
              <a:ext uri="{FF2B5EF4-FFF2-40B4-BE49-F238E27FC236}">
                <a16:creationId xmlns:a16="http://schemas.microsoft.com/office/drawing/2014/main" id="{D8B2586A-8AC2-4430-B8A1-42FC6D7D4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62E7E62-4EA6-4539-8FCB-5646CD285C83}"/>
              </a:ext>
            </a:extLst>
          </p:cNvPr>
          <p:cNvSpPr>
            <a:spLocks noGrp="1"/>
          </p:cNvSpPr>
          <p:nvPr>
            <p:ph type="dt" sz="half" idx="10"/>
          </p:nvPr>
        </p:nvSpPr>
        <p:spPr/>
        <p:txBody>
          <a:bodyPr/>
          <a:lstStyle/>
          <a:p>
            <a:fld id="{65D8D19A-5ECE-482F-8D38-37D82525D1E8}" type="datetimeFigureOut">
              <a:rPr lang="en-US" smtClean="0"/>
              <a:t>4/19/2019</a:t>
            </a:fld>
            <a:endParaRPr lang="en-US"/>
          </a:p>
        </p:txBody>
      </p:sp>
      <p:sp>
        <p:nvSpPr>
          <p:cNvPr id="6" name="页脚占位符 5">
            <a:extLst>
              <a:ext uri="{FF2B5EF4-FFF2-40B4-BE49-F238E27FC236}">
                <a16:creationId xmlns:a16="http://schemas.microsoft.com/office/drawing/2014/main" id="{4E7E3AE5-4F55-4653-8463-77A2661AAE1E}"/>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96213797-DD11-4C24-BFF9-0081036E7621}"/>
              </a:ext>
            </a:extLst>
          </p:cNvPr>
          <p:cNvSpPr>
            <a:spLocks noGrp="1"/>
          </p:cNvSpPr>
          <p:nvPr>
            <p:ph type="sldNum" sz="quarter" idx="12"/>
          </p:nvPr>
        </p:nvSpPr>
        <p:spPr/>
        <p:txBody>
          <a:bodyPr/>
          <a:lstStyle/>
          <a:p>
            <a:fld id="{CDA80EFB-C717-4DD5-9A8B-99250048603A}" type="slidenum">
              <a:rPr lang="en-US" smtClean="0"/>
              <a:t>‹#›</a:t>
            </a:fld>
            <a:endParaRPr lang="en-US"/>
          </a:p>
        </p:txBody>
      </p:sp>
    </p:spTree>
    <p:extLst>
      <p:ext uri="{BB962C8B-B14F-4D97-AF65-F5344CB8AC3E}">
        <p14:creationId xmlns:p14="http://schemas.microsoft.com/office/powerpoint/2010/main" val="4048558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404C6F-679F-423B-B9F7-9612EBD446D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a:extLst>
              <a:ext uri="{FF2B5EF4-FFF2-40B4-BE49-F238E27FC236}">
                <a16:creationId xmlns:a16="http://schemas.microsoft.com/office/drawing/2014/main" id="{4C24E03F-30E5-48F0-8FF8-7A8F885B3C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a:extLst>
              <a:ext uri="{FF2B5EF4-FFF2-40B4-BE49-F238E27FC236}">
                <a16:creationId xmlns:a16="http://schemas.microsoft.com/office/drawing/2014/main" id="{209A4952-AE00-4558-AB49-553F998338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E5DCB3B-491A-4313-BA7E-5BB3ED93CEA6}"/>
              </a:ext>
            </a:extLst>
          </p:cNvPr>
          <p:cNvSpPr>
            <a:spLocks noGrp="1"/>
          </p:cNvSpPr>
          <p:nvPr>
            <p:ph type="dt" sz="half" idx="10"/>
          </p:nvPr>
        </p:nvSpPr>
        <p:spPr/>
        <p:txBody>
          <a:bodyPr/>
          <a:lstStyle/>
          <a:p>
            <a:fld id="{65D8D19A-5ECE-482F-8D38-37D82525D1E8}" type="datetimeFigureOut">
              <a:rPr lang="en-US" smtClean="0"/>
              <a:t>4/19/2019</a:t>
            </a:fld>
            <a:endParaRPr lang="en-US"/>
          </a:p>
        </p:txBody>
      </p:sp>
      <p:sp>
        <p:nvSpPr>
          <p:cNvPr id="6" name="页脚占位符 5">
            <a:extLst>
              <a:ext uri="{FF2B5EF4-FFF2-40B4-BE49-F238E27FC236}">
                <a16:creationId xmlns:a16="http://schemas.microsoft.com/office/drawing/2014/main" id="{71CA13ED-9CF0-4F9E-95C2-70924DAB0BFB}"/>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D93C46B5-2FD9-4E22-8E8F-E08DE16CD5DA}"/>
              </a:ext>
            </a:extLst>
          </p:cNvPr>
          <p:cNvSpPr>
            <a:spLocks noGrp="1"/>
          </p:cNvSpPr>
          <p:nvPr>
            <p:ph type="sldNum" sz="quarter" idx="12"/>
          </p:nvPr>
        </p:nvSpPr>
        <p:spPr/>
        <p:txBody>
          <a:bodyPr/>
          <a:lstStyle/>
          <a:p>
            <a:fld id="{CDA80EFB-C717-4DD5-9A8B-99250048603A}" type="slidenum">
              <a:rPr lang="en-US" smtClean="0"/>
              <a:t>‹#›</a:t>
            </a:fld>
            <a:endParaRPr lang="en-US"/>
          </a:p>
        </p:txBody>
      </p:sp>
    </p:spTree>
    <p:extLst>
      <p:ext uri="{BB962C8B-B14F-4D97-AF65-F5344CB8AC3E}">
        <p14:creationId xmlns:p14="http://schemas.microsoft.com/office/powerpoint/2010/main" val="4111193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8D6527F-A69E-4407-A342-2FA132CC51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0C6207D0-D740-4B32-93FA-20462C6155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日期占位符 3">
            <a:extLst>
              <a:ext uri="{FF2B5EF4-FFF2-40B4-BE49-F238E27FC236}">
                <a16:creationId xmlns:a16="http://schemas.microsoft.com/office/drawing/2014/main" id="{774A5B6B-631D-4425-8B16-90D3BF91FC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D8D19A-5ECE-482F-8D38-37D82525D1E8}" type="datetimeFigureOut">
              <a:rPr lang="en-US" smtClean="0"/>
              <a:t>4/19/2019</a:t>
            </a:fld>
            <a:endParaRPr lang="en-US"/>
          </a:p>
        </p:txBody>
      </p:sp>
      <p:sp>
        <p:nvSpPr>
          <p:cNvPr id="5" name="页脚占位符 4">
            <a:extLst>
              <a:ext uri="{FF2B5EF4-FFF2-40B4-BE49-F238E27FC236}">
                <a16:creationId xmlns:a16="http://schemas.microsoft.com/office/drawing/2014/main" id="{EE2763AF-7116-45DB-9C88-CB6B8F900F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a:extLst>
              <a:ext uri="{FF2B5EF4-FFF2-40B4-BE49-F238E27FC236}">
                <a16:creationId xmlns:a16="http://schemas.microsoft.com/office/drawing/2014/main" id="{D4045247-C3F5-4856-9BDE-2B73A5ECCC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80EFB-C717-4DD5-9A8B-99250048603A}" type="slidenum">
              <a:rPr lang="en-US" smtClean="0"/>
              <a:t>‹#›</a:t>
            </a:fld>
            <a:endParaRPr lang="en-US"/>
          </a:p>
        </p:txBody>
      </p:sp>
    </p:spTree>
    <p:extLst>
      <p:ext uri="{BB962C8B-B14F-4D97-AF65-F5344CB8AC3E}">
        <p14:creationId xmlns:p14="http://schemas.microsoft.com/office/powerpoint/2010/main" val="1349759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58CC738-BE6F-4DD0-87FD-C3E8F0733004}"/>
              </a:ext>
            </a:extLst>
          </p:cNvPr>
          <p:cNvSpPr/>
          <p:nvPr/>
        </p:nvSpPr>
        <p:spPr>
          <a:xfrm>
            <a:off x="876300" y="1604963"/>
            <a:ext cx="11263313" cy="538609"/>
          </a:xfrm>
          <a:prstGeom prst="rect">
            <a:avLst/>
          </a:prstGeom>
        </p:spPr>
        <p:txBody>
          <a:bodyPr wrap="square">
            <a:spAutoFit/>
          </a:bodyPr>
          <a:lstStyle/>
          <a:p>
            <a:r>
              <a:rPr lang="en-US" sz="2900" b="1" dirty="0">
                <a:solidFill>
                  <a:schemeClr val="bg1"/>
                </a:solidFill>
                <a:latin typeface="Times New Roman" panose="02020603050405020304" pitchFamily="18" charset="0"/>
              </a:rPr>
              <a:t>Choosing Between Logistic Regression and Discriminant Analysis</a:t>
            </a:r>
            <a:endParaRPr lang="en-US" sz="2900" dirty="0">
              <a:solidFill>
                <a:schemeClr val="bg1"/>
              </a:solidFill>
            </a:endParaRPr>
          </a:p>
        </p:txBody>
      </p:sp>
      <p:sp>
        <p:nvSpPr>
          <p:cNvPr id="5" name="矩形 4">
            <a:extLst>
              <a:ext uri="{FF2B5EF4-FFF2-40B4-BE49-F238E27FC236}">
                <a16:creationId xmlns:a16="http://schemas.microsoft.com/office/drawing/2014/main" id="{B548E682-1F6F-46F1-B9C5-F7FE5BB1ED6C}"/>
              </a:ext>
            </a:extLst>
          </p:cNvPr>
          <p:cNvSpPr/>
          <p:nvPr/>
        </p:nvSpPr>
        <p:spPr>
          <a:xfrm>
            <a:off x="3047999" y="3369945"/>
            <a:ext cx="6215063" cy="1708160"/>
          </a:xfrm>
          <a:prstGeom prst="rect">
            <a:avLst/>
          </a:prstGeom>
        </p:spPr>
        <p:txBody>
          <a:bodyPr wrap="square">
            <a:spAutoFit/>
          </a:bodyPr>
          <a:lstStyle/>
          <a:p>
            <a:pPr algn="ctr"/>
            <a:r>
              <a:rPr lang="en-US" sz="3000" b="1" i="0" u="none" strike="noStrike" baseline="0" dirty="0">
                <a:solidFill>
                  <a:srgbClr val="000000"/>
                </a:solidFill>
                <a:latin typeface="Times New Roman" panose="02020603050405020304" pitchFamily="18" charset="0"/>
                <a:cs typeface="Times New Roman" panose="02020603050405020304" pitchFamily="18" charset="0"/>
              </a:rPr>
              <a:t>Jianhuai Hu</a:t>
            </a:r>
          </a:p>
          <a:p>
            <a:pPr algn="ctr"/>
            <a:r>
              <a:rPr lang="en-US" sz="2500" dirty="0">
                <a:solidFill>
                  <a:srgbClr val="000000"/>
                </a:solidFill>
                <a:latin typeface="Times New Roman" panose="02020603050405020304" pitchFamily="18" charset="0"/>
                <a:cs typeface="Times New Roman" panose="02020603050405020304" pitchFamily="18" charset="0"/>
              </a:rPr>
              <a:t>Department of Statistics, University of South Carolina</a:t>
            </a:r>
          </a:p>
          <a:p>
            <a:r>
              <a:rPr lang="en-US" sz="2500" b="1" i="0" u="none" strike="noStrike" baseline="0" dirty="0">
                <a:solidFill>
                  <a:srgbClr val="FFFFFF"/>
                </a:solidFill>
                <a:latin typeface="Times New Roman" panose="02020603050405020304" pitchFamily="18" charset="0"/>
                <a:cs typeface="Times New Roman" panose="02020603050405020304" pitchFamily="18" charset="0"/>
              </a:rPr>
              <a:t>1</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6222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Limitations for Discriminant Analysis</a:t>
            </a:r>
          </a:p>
        </p:txBody>
      </p:sp>
      <p:sp>
        <p:nvSpPr>
          <p:cNvPr id="8" name="矩形 7">
            <a:extLst>
              <a:ext uri="{FF2B5EF4-FFF2-40B4-BE49-F238E27FC236}">
                <a16:creationId xmlns:a16="http://schemas.microsoft.com/office/drawing/2014/main" id="{72E9B2D9-A16A-4E1B-8081-47F819B95AEE}"/>
              </a:ext>
            </a:extLst>
          </p:cNvPr>
          <p:cNvSpPr/>
          <p:nvPr/>
        </p:nvSpPr>
        <p:spPr>
          <a:xfrm>
            <a:off x="1166813" y="1722218"/>
            <a:ext cx="10351453" cy="3413563"/>
          </a:xfrm>
          <a:prstGeom prst="rect">
            <a:avLst/>
          </a:prstGeom>
        </p:spPr>
        <p:txBody>
          <a:bodyPr wrap="square">
            <a:spAutoFit/>
          </a:bodyPr>
          <a:lstStyle/>
          <a:p>
            <a:pPr marL="457200" indent="-457200">
              <a:lnSpc>
                <a:spcPct val="125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Use of discriminant function estimators tends to mask the troublesome cases by not providing danger signals.</a:t>
            </a:r>
          </a:p>
          <a:p>
            <a:pPr marL="457200" indent="-457200">
              <a:lnSpc>
                <a:spcPct val="125000"/>
              </a:lnSpc>
              <a:buFont typeface="Arial" panose="020B0604020202020204" pitchFamily="34" charset="0"/>
              <a:buChar char="•"/>
            </a:pPr>
            <a:r>
              <a:rPr lang="en-US" sz="2500" dirty="0">
                <a:solidFill>
                  <a:schemeClr val="bg2"/>
                </a:solidFill>
                <a:latin typeface="Times New Roman" panose="02020603050405020304" pitchFamily="18" charset="0"/>
                <a:cs typeface="Times New Roman" panose="02020603050405020304" pitchFamily="18" charset="0"/>
              </a:rPr>
              <a:t>The logistic regression model is well-known to have sufficient statistics associated with it (see, for instance, Press 1972, p. 267). Still remember Rao-Blackwell?</a:t>
            </a:r>
          </a:p>
          <a:p>
            <a:pPr marL="457200" indent="-457200">
              <a:lnSpc>
                <a:spcPct val="125000"/>
              </a:lnSpc>
              <a:buFont typeface="Arial" panose="020B0604020202020204" pitchFamily="34" charset="0"/>
              <a:buChar char="•"/>
            </a:pPr>
            <a:r>
              <a:rPr lang="en-US" sz="2500" dirty="0">
                <a:solidFill>
                  <a:schemeClr val="bg2"/>
                </a:solidFill>
                <a:latin typeface="Times New Roman" panose="02020603050405020304" pitchFamily="18" charset="0"/>
                <a:cs typeface="Times New Roman" panose="02020603050405020304" pitchFamily="18" charset="0"/>
              </a:rPr>
              <a:t>Maximum likelihood estimation of the logistic regression model forces the expected number of cases to equal the observed number of cases.</a:t>
            </a:r>
          </a:p>
        </p:txBody>
      </p:sp>
    </p:spTree>
    <p:extLst>
      <p:ext uri="{BB962C8B-B14F-4D97-AF65-F5344CB8AC3E}">
        <p14:creationId xmlns:p14="http://schemas.microsoft.com/office/powerpoint/2010/main" val="3530570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Limitations for Discriminant Analysis</a:t>
            </a:r>
          </a:p>
        </p:txBody>
      </p:sp>
      <p:sp>
        <p:nvSpPr>
          <p:cNvPr id="8" name="矩形 7">
            <a:extLst>
              <a:ext uri="{FF2B5EF4-FFF2-40B4-BE49-F238E27FC236}">
                <a16:creationId xmlns:a16="http://schemas.microsoft.com/office/drawing/2014/main" id="{72E9B2D9-A16A-4E1B-8081-47F819B95AEE}"/>
              </a:ext>
            </a:extLst>
          </p:cNvPr>
          <p:cNvSpPr/>
          <p:nvPr/>
        </p:nvSpPr>
        <p:spPr>
          <a:xfrm>
            <a:off x="1166813" y="1722218"/>
            <a:ext cx="10351453" cy="3413563"/>
          </a:xfrm>
          <a:prstGeom prst="rect">
            <a:avLst/>
          </a:prstGeom>
        </p:spPr>
        <p:txBody>
          <a:bodyPr wrap="square">
            <a:spAutoFit/>
          </a:bodyPr>
          <a:lstStyle/>
          <a:p>
            <a:pPr marL="457200" indent="-457200">
              <a:lnSpc>
                <a:spcPct val="125000"/>
              </a:lnSpc>
              <a:buFont typeface="Arial" panose="020B0604020202020204" pitchFamily="34" charset="0"/>
              <a:buChar char="•"/>
            </a:pPr>
            <a:r>
              <a:rPr lang="en-US" sz="2500" dirty="0">
                <a:solidFill>
                  <a:schemeClr val="bg1">
                    <a:lumMod val="85000"/>
                  </a:schemeClr>
                </a:solidFill>
                <a:latin typeface="Times New Roman" panose="02020603050405020304" pitchFamily="18" charset="0"/>
                <a:cs typeface="Times New Roman" panose="02020603050405020304" pitchFamily="18" charset="0"/>
              </a:rPr>
              <a:t>Use of discriminant function estimators tends to mask the troublesome cases by not providing danger signals.</a:t>
            </a:r>
          </a:p>
          <a:p>
            <a:pPr marL="457200" indent="-457200">
              <a:lnSpc>
                <a:spcPct val="125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The logistic regression model is well-known to have sufficient statistics associated with it (see, for instance, Press 1972, p. 267). </a:t>
            </a:r>
            <a:r>
              <a:rPr lang="en-US" sz="2500" dirty="0">
                <a:solidFill>
                  <a:srgbClr val="FF0000"/>
                </a:solidFill>
                <a:latin typeface="Times New Roman" panose="02020603050405020304" pitchFamily="18" charset="0"/>
                <a:cs typeface="Times New Roman" panose="02020603050405020304" pitchFamily="18" charset="0"/>
              </a:rPr>
              <a:t>Still remember Rao-Blackwell?</a:t>
            </a:r>
          </a:p>
          <a:p>
            <a:pPr marL="457200" indent="-457200">
              <a:lnSpc>
                <a:spcPct val="125000"/>
              </a:lnSpc>
              <a:buFont typeface="Arial" panose="020B0604020202020204" pitchFamily="34" charset="0"/>
              <a:buChar char="•"/>
            </a:pPr>
            <a:r>
              <a:rPr lang="en-US" sz="2500" dirty="0">
                <a:solidFill>
                  <a:schemeClr val="bg1">
                    <a:lumMod val="85000"/>
                  </a:schemeClr>
                </a:solidFill>
                <a:latin typeface="Times New Roman" panose="02020603050405020304" pitchFamily="18" charset="0"/>
                <a:cs typeface="Times New Roman" panose="02020603050405020304" pitchFamily="18" charset="0"/>
              </a:rPr>
              <a:t>Maximum likelihood estimation of the logistic regression model forces the expected number of cases to equal the observed number of cases.</a:t>
            </a:r>
          </a:p>
        </p:txBody>
      </p:sp>
    </p:spTree>
    <p:extLst>
      <p:ext uri="{BB962C8B-B14F-4D97-AF65-F5344CB8AC3E}">
        <p14:creationId xmlns:p14="http://schemas.microsoft.com/office/powerpoint/2010/main" val="313035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Limitations for Discriminant Analysis</a:t>
            </a:r>
          </a:p>
        </p:txBody>
      </p:sp>
      <p:sp>
        <p:nvSpPr>
          <p:cNvPr id="8" name="矩形 7">
            <a:extLst>
              <a:ext uri="{FF2B5EF4-FFF2-40B4-BE49-F238E27FC236}">
                <a16:creationId xmlns:a16="http://schemas.microsoft.com/office/drawing/2014/main" id="{72E9B2D9-A16A-4E1B-8081-47F819B95AEE}"/>
              </a:ext>
            </a:extLst>
          </p:cNvPr>
          <p:cNvSpPr/>
          <p:nvPr/>
        </p:nvSpPr>
        <p:spPr>
          <a:xfrm>
            <a:off x="1166813" y="1722218"/>
            <a:ext cx="10351453" cy="3413563"/>
          </a:xfrm>
          <a:prstGeom prst="rect">
            <a:avLst/>
          </a:prstGeom>
        </p:spPr>
        <p:txBody>
          <a:bodyPr wrap="square">
            <a:spAutoFit/>
          </a:bodyPr>
          <a:lstStyle/>
          <a:p>
            <a:pPr marL="457200" indent="-457200">
              <a:lnSpc>
                <a:spcPct val="125000"/>
              </a:lnSpc>
              <a:buFont typeface="Arial" panose="020B0604020202020204" pitchFamily="34" charset="0"/>
              <a:buChar char="•"/>
            </a:pPr>
            <a:r>
              <a:rPr lang="en-US" sz="2500" dirty="0">
                <a:solidFill>
                  <a:schemeClr val="bg2">
                    <a:lumMod val="90000"/>
                  </a:schemeClr>
                </a:solidFill>
                <a:latin typeface="Times New Roman" panose="02020603050405020304" pitchFamily="18" charset="0"/>
                <a:cs typeface="Times New Roman" panose="02020603050405020304" pitchFamily="18" charset="0"/>
              </a:rPr>
              <a:t>Use of discriminant function estimators tends to mask the troublesome cases by not providing danger signals.</a:t>
            </a:r>
          </a:p>
          <a:p>
            <a:pPr marL="457200" indent="-457200">
              <a:lnSpc>
                <a:spcPct val="125000"/>
              </a:lnSpc>
              <a:buFont typeface="Arial" panose="020B0604020202020204" pitchFamily="34" charset="0"/>
              <a:buChar char="•"/>
            </a:pPr>
            <a:r>
              <a:rPr lang="en-US" sz="2500" dirty="0">
                <a:solidFill>
                  <a:schemeClr val="bg2">
                    <a:lumMod val="90000"/>
                  </a:schemeClr>
                </a:solidFill>
                <a:latin typeface="Times New Roman" panose="02020603050405020304" pitchFamily="18" charset="0"/>
                <a:cs typeface="Times New Roman" panose="02020603050405020304" pitchFamily="18" charset="0"/>
              </a:rPr>
              <a:t>The logistic regression model is well-known to have sufficient statistics associated with it (see, for instance, Press 1972, p. 267). Still remember Rao-Blackwell?</a:t>
            </a:r>
          </a:p>
          <a:p>
            <a:pPr marL="457200" indent="-457200">
              <a:lnSpc>
                <a:spcPct val="125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Maximum likelihood estimation of the logistic regression model forces the expected number of cases to equal the observed number of cases.</a:t>
            </a:r>
          </a:p>
        </p:txBody>
      </p:sp>
    </p:spTree>
    <p:extLst>
      <p:ext uri="{BB962C8B-B14F-4D97-AF65-F5344CB8AC3E}">
        <p14:creationId xmlns:p14="http://schemas.microsoft.com/office/powerpoint/2010/main" val="1894104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Female Breast Cancer Study</a:t>
            </a:r>
          </a:p>
        </p:txBody>
      </p:sp>
      <p:sp>
        <p:nvSpPr>
          <p:cNvPr id="8" name="矩形 7">
            <a:extLst>
              <a:ext uri="{FF2B5EF4-FFF2-40B4-BE49-F238E27FC236}">
                <a16:creationId xmlns:a16="http://schemas.microsoft.com/office/drawing/2014/main" id="{72E9B2D9-A16A-4E1B-8081-47F819B95AEE}"/>
              </a:ext>
            </a:extLst>
          </p:cNvPr>
          <p:cNvSpPr/>
          <p:nvPr/>
        </p:nvSpPr>
        <p:spPr>
          <a:xfrm>
            <a:off x="1419225" y="1378043"/>
            <a:ext cx="10351453" cy="2400657"/>
          </a:xfrm>
          <a:prstGeom prst="rect">
            <a:avLst/>
          </a:prstGeom>
        </p:spPr>
        <p:txBody>
          <a:bodyPr wrap="square">
            <a:spAutoFit/>
          </a:bodyPr>
          <a:lstStyle/>
          <a:p>
            <a:r>
              <a:rPr lang="en-US" sz="3000" dirty="0">
                <a:latin typeface="Times New Roman" panose="02020603050405020304" pitchFamily="18" charset="0"/>
                <a:cs typeface="Times New Roman" panose="02020603050405020304" pitchFamily="18" charset="0"/>
              </a:rPr>
              <a:t>Certain breast cancer patients initially treated at the British</a:t>
            </a:r>
          </a:p>
          <a:p>
            <a:r>
              <a:rPr lang="en-US" sz="3000" dirty="0">
                <a:latin typeface="Times New Roman" panose="02020603050405020304" pitchFamily="18" charset="0"/>
                <a:cs typeface="Times New Roman" panose="02020603050405020304" pitchFamily="18" charset="0"/>
              </a:rPr>
              <a:t>Columbia Cancer Institute between 1955 and 1963. A</a:t>
            </a:r>
          </a:p>
          <a:p>
            <a:r>
              <a:rPr lang="en-US" sz="3000" dirty="0">
                <a:latin typeface="Times New Roman" panose="02020603050405020304" pitchFamily="18" charset="0"/>
                <a:cs typeface="Times New Roman" panose="02020603050405020304" pitchFamily="18" charset="0"/>
              </a:rPr>
              <a:t>study (Wilson 1977) was undertaken in 1976 to classify</a:t>
            </a:r>
          </a:p>
          <a:p>
            <a:r>
              <a:rPr lang="en-US" sz="3000" dirty="0">
                <a:latin typeface="Times New Roman" panose="02020603050405020304" pitchFamily="18" charset="0"/>
                <a:cs typeface="Times New Roman" panose="02020603050405020304" pitchFamily="18" charset="0"/>
              </a:rPr>
              <a:t>the patients by extent of nodal metastases from clinical</a:t>
            </a:r>
          </a:p>
          <a:p>
            <a:r>
              <a:rPr lang="en-US" sz="3000" dirty="0">
                <a:latin typeface="Times New Roman" panose="02020603050405020304" pitchFamily="18" charset="0"/>
                <a:cs typeface="Times New Roman" panose="02020603050405020304" pitchFamily="18" charset="0"/>
              </a:rPr>
              <a:t>and historical evidence.</a:t>
            </a:r>
          </a:p>
        </p:txBody>
      </p:sp>
      <p:pic>
        <p:nvPicPr>
          <p:cNvPr id="2050" name="Picture 2" descr="âUBC cancer instituteâçå¾çæç´¢ç»æ">
            <a:extLst>
              <a:ext uri="{FF2B5EF4-FFF2-40B4-BE49-F238E27FC236}">
                <a16:creationId xmlns:a16="http://schemas.microsoft.com/office/drawing/2014/main" id="{6EDE5258-D390-43E8-A441-17739376D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3707263"/>
            <a:ext cx="2214563" cy="24882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âUBC logoâçå¾çæç´¢ç»æ">
            <a:extLst>
              <a:ext uri="{FF2B5EF4-FFF2-40B4-BE49-F238E27FC236}">
                <a16:creationId xmlns:a16="http://schemas.microsoft.com/office/drawing/2014/main" id="{97D06855-CB93-440F-9E7F-2CE65F9C5F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4229880"/>
            <a:ext cx="731520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9797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3">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Female Breast Cancer Study</a:t>
            </a:r>
          </a:p>
        </p:txBody>
      </p:sp>
      <p:sp>
        <p:nvSpPr>
          <p:cNvPr id="8" name="矩形 7">
            <a:extLst>
              <a:ext uri="{FF2B5EF4-FFF2-40B4-BE49-F238E27FC236}">
                <a16:creationId xmlns:a16="http://schemas.microsoft.com/office/drawing/2014/main" id="{72E9B2D9-A16A-4E1B-8081-47F819B95AEE}"/>
              </a:ext>
            </a:extLst>
          </p:cNvPr>
          <p:cNvSpPr/>
          <p:nvPr/>
        </p:nvSpPr>
        <p:spPr>
          <a:xfrm>
            <a:off x="920273" y="1192306"/>
            <a:ext cx="10351453" cy="5170646"/>
          </a:xfrm>
          <a:prstGeom prst="rect">
            <a:avLst/>
          </a:prstGeom>
        </p:spPr>
        <p:txBody>
          <a:bodyPr wrap="square">
            <a:spAutoFit/>
          </a:bodyPr>
          <a:lstStyle/>
          <a:p>
            <a:pPr marL="457200"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The individuals who were observed were 173 of the female breast cancer patients for whom no data were missing and whose nodal status had been determined by a surgical procedure. Data was randomly divided, cross validation used.</a:t>
            </a:r>
          </a:p>
          <a:p>
            <a:pPr marL="457200" indent="-457200">
              <a:buFont typeface="Arial" panose="020B0604020202020204" pitchFamily="34" charset="0"/>
              <a:buChar char="•"/>
            </a:pPr>
            <a:r>
              <a:rPr lang="en-US" sz="3000" dirty="0">
                <a:solidFill>
                  <a:schemeClr val="bg1">
                    <a:lumMod val="85000"/>
                  </a:schemeClr>
                </a:solidFill>
                <a:latin typeface="Times New Roman" panose="02020603050405020304" pitchFamily="18" charset="0"/>
                <a:cs typeface="Times New Roman" panose="02020603050405020304" pitchFamily="18" charset="0"/>
              </a:rPr>
              <a:t>The binary grouping variable was defined to be 0 if the lymph nodes were not involved with metastatic carcinoma, and 1 if the nodes were involved. The attribute (independent) variables were number of births, a history of hysterectomy (0-l), a history of benign breast disease during lactation (0-1), presence of nipple changes as the first disease symptom (0-1), and duration of symptoms in months.</a:t>
            </a:r>
          </a:p>
        </p:txBody>
      </p:sp>
    </p:spTree>
    <p:extLst>
      <p:ext uri="{BB962C8B-B14F-4D97-AF65-F5344CB8AC3E}">
        <p14:creationId xmlns:p14="http://schemas.microsoft.com/office/powerpoint/2010/main" val="4285044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3">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Female Breast Cancer Study</a:t>
            </a:r>
          </a:p>
        </p:txBody>
      </p:sp>
      <p:sp>
        <p:nvSpPr>
          <p:cNvPr id="8" name="矩形 7">
            <a:extLst>
              <a:ext uri="{FF2B5EF4-FFF2-40B4-BE49-F238E27FC236}">
                <a16:creationId xmlns:a16="http://schemas.microsoft.com/office/drawing/2014/main" id="{72E9B2D9-A16A-4E1B-8081-47F819B95AEE}"/>
              </a:ext>
            </a:extLst>
          </p:cNvPr>
          <p:cNvSpPr/>
          <p:nvPr/>
        </p:nvSpPr>
        <p:spPr>
          <a:xfrm>
            <a:off x="920273" y="1192306"/>
            <a:ext cx="10351453" cy="5170646"/>
          </a:xfrm>
          <a:prstGeom prst="rect">
            <a:avLst/>
          </a:prstGeom>
        </p:spPr>
        <p:txBody>
          <a:bodyPr wrap="square">
            <a:spAutoFit/>
          </a:bodyPr>
          <a:lstStyle/>
          <a:p>
            <a:pPr marL="457200" indent="-457200">
              <a:buFont typeface="Arial" panose="020B0604020202020204" pitchFamily="34" charset="0"/>
              <a:buChar char="•"/>
            </a:pPr>
            <a:r>
              <a:rPr lang="en-US" sz="3000" dirty="0">
                <a:solidFill>
                  <a:schemeClr val="bg1">
                    <a:lumMod val="85000"/>
                  </a:schemeClr>
                </a:solidFill>
                <a:latin typeface="Times New Roman" panose="02020603050405020304" pitchFamily="18" charset="0"/>
                <a:cs typeface="Times New Roman" panose="02020603050405020304" pitchFamily="18" charset="0"/>
              </a:rPr>
              <a:t>The individuals who were observed were 173 of the female breast cancer patients for whom no data were missing and whose nodal status had been determined by a surgical procedure. Data was randomly divided, cross validation used.</a:t>
            </a:r>
          </a:p>
          <a:p>
            <a:pPr marL="457200" indent="-457200">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The binary grouping variable was defined to be 0 if the lymph nodes were not involved with metastatic carcinoma, and 1 if the nodes were involved. The attribute (independent) variables were number of births, a history of hysterectomy (0-l), a history of benign breast disease during lactation (0-1), presence of nipple changes as the first disease symptom (0-1), and duration of symptoms in months.</a:t>
            </a:r>
          </a:p>
        </p:txBody>
      </p:sp>
    </p:spTree>
    <p:extLst>
      <p:ext uri="{BB962C8B-B14F-4D97-AF65-F5344CB8AC3E}">
        <p14:creationId xmlns:p14="http://schemas.microsoft.com/office/powerpoint/2010/main" val="39495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3">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Results</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5966C6CB-0A3D-4705-BCAD-33AFBA9956E2}"/>
                  </a:ext>
                </a:extLst>
              </p:cNvPr>
              <p:cNvSpPr txBox="1"/>
              <p:nvPr/>
            </p:nvSpPr>
            <p:spPr>
              <a:xfrm>
                <a:off x="733425" y="1091564"/>
                <a:ext cx="10363200" cy="1825371"/>
              </a:xfrm>
              <a:prstGeom prst="rect">
                <a:avLst/>
              </a:prstGeom>
              <a:noFill/>
            </p:spPr>
            <p:txBody>
              <a:bodyPr wrap="square" lIns="0" tIns="0" rIns="0" bIns="0" rtlCol="0">
                <a:spAutoFit/>
              </a:bodyPr>
              <a:lstStyle/>
              <a:p>
                <a:r>
                  <a:rPr lang="en-US" sz="3000" b="0" i="1" dirty="0">
                    <a:latin typeface="Cambria Math" panose="02040503050406030204" pitchFamily="18" charset="0"/>
                  </a:rPr>
                  <a:t>Estimated function for L</a:t>
                </a:r>
                <a:r>
                  <a:rPr lang="en-US" altLang="zh-CN" sz="3000" b="0" i="1" dirty="0">
                    <a:latin typeface="Cambria Math" panose="02040503050406030204" pitchFamily="18" charset="0"/>
                  </a:rPr>
                  <a:t>ogistic Model:</a:t>
                </a:r>
                <a:endParaRPr lang="en-US" sz="3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𝑌</m:t>
                      </m:r>
                      <m:d>
                        <m:dPr>
                          <m:ctrlPr>
                            <a:rPr lang="en-US" sz="3000" b="0" i="1" smtClean="0">
                              <a:latin typeface="Cambria Math" panose="02040503050406030204" pitchFamily="18" charset="0"/>
                            </a:rPr>
                          </m:ctrlPr>
                        </m:dPr>
                        <m:e>
                          <m:r>
                            <a:rPr lang="en-US" sz="3000" b="0" i="1" smtClean="0">
                              <a:latin typeface="Cambria Math" panose="02040503050406030204" pitchFamily="18" charset="0"/>
                            </a:rPr>
                            <m:t>𝑋</m:t>
                          </m:r>
                        </m:e>
                      </m:d>
                      <m:r>
                        <a:rPr lang="en-US" sz="3000" b="0" i="1" smtClean="0">
                          <a:latin typeface="Cambria Math" panose="02040503050406030204" pitchFamily="18" charset="0"/>
                        </a:rPr>
                        <m:t>=0.058 −0.233</m:t>
                      </m:r>
                      <m:sSub>
                        <m:sSubPr>
                          <m:ctrlPr>
                            <a:rPr lang="en-US" sz="3000" b="0" i="1" smtClean="0">
                              <a:latin typeface="Cambria Math" panose="02040503050406030204" pitchFamily="18" charset="0"/>
                            </a:rPr>
                          </m:ctrlPr>
                        </m:sSubPr>
                        <m:e>
                          <m:r>
                            <a:rPr lang="en-US" sz="3000" i="1">
                              <a:latin typeface="Cambria Math" panose="02040503050406030204" pitchFamily="18" charset="0"/>
                            </a:rPr>
                            <m:t>𝑋</m:t>
                          </m:r>
                        </m:e>
                        <m:sub>
                          <m:r>
                            <a:rPr lang="en-US" sz="3000" b="0" i="1" smtClean="0">
                              <a:latin typeface="Cambria Math" panose="02040503050406030204" pitchFamily="18" charset="0"/>
                            </a:rPr>
                            <m:t>1</m:t>
                          </m:r>
                        </m:sub>
                      </m:sSub>
                      <m:r>
                        <a:rPr lang="en-US" sz="3000" b="0" i="1" smtClean="0">
                          <a:latin typeface="Cambria Math" panose="02040503050406030204" pitchFamily="18" charset="0"/>
                        </a:rPr>
                        <m:t> −1.096</m:t>
                      </m:r>
                      <m:sSub>
                        <m:sSubPr>
                          <m:ctrlPr>
                            <a:rPr lang="en-US" sz="3000" i="1">
                              <a:latin typeface="Cambria Math" panose="02040503050406030204" pitchFamily="18" charset="0"/>
                            </a:rPr>
                          </m:ctrlPr>
                        </m:sSubPr>
                        <m:e>
                          <m:r>
                            <a:rPr lang="en-US" sz="3000" i="1">
                              <a:latin typeface="Cambria Math" panose="02040503050406030204" pitchFamily="18" charset="0"/>
                            </a:rPr>
                            <m:t>𝑋</m:t>
                          </m:r>
                        </m:e>
                        <m:sub>
                          <m:r>
                            <a:rPr lang="en-US" sz="3000" b="0" i="1" smtClean="0">
                              <a:latin typeface="Cambria Math" panose="02040503050406030204" pitchFamily="18" charset="0"/>
                            </a:rPr>
                            <m:t>2</m:t>
                          </m:r>
                        </m:sub>
                      </m:sSub>
                      <m:r>
                        <a:rPr lang="en-US" sz="3000" b="0" i="1" smtClean="0">
                          <a:latin typeface="Cambria Math" panose="02040503050406030204" pitchFamily="18" charset="0"/>
                        </a:rPr>
                        <m:t>+0.713</m:t>
                      </m:r>
                      <m:sSub>
                        <m:sSubPr>
                          <m:ctrlPr>
                            <a:rPr lang="en-US" sz="3000" i="1">
                              <a:latin typeface="Cambria Math" panose="02040503050406030204" pitchFamily="18" charset="0"/>
                            </a:rPr>
                          </m:ctrlPr>
                        </m:sSubPr>
                        <m:e>
                          <m:r>
                            <a:rPr lang="en-US" sz="3000" i="1">
                              <a:latin typeface="Cambria Math" panose="02040503050406030204" pitchFamily="18" charset="0"/>
                            </a:rPr>
                            <m:t>𝑋</m:t>
                          </m:r>
                        </m:e>
                        <m:sub>
                          <m:r>
                            <a:rPr lang="en-US" sz="3000" b="0" i="1" smtClean="0">
                              <a:latin typeface="Cambria Math" panose="02040503050406030204" pitchFamily="18" charset="0"/>
                            </a:rPr>
                            <m:t>3</m:t>
                          </m:r>
                        </m:sub>
                      </m:sSub>
                      <m:r>
                        <a:rPr lang="en-US" sz="3000" b="0" i="1" smtClean="0">
                          <a:latin typeface="Cambria Math" panose="02040503050406030204" pitchFamily="18" charset="0"/>
                        </a:rPr>
                        <m:t>−0.028</m:t>
                      </m:r>
                      <m:sSub>
                        <m:sSubPr>
                          <m:ctrlPr>
                            <a:rPr lang="en-US" sz="3000" i="1">
                              <a:latin typeface="Cambria Math" panose="02040503050406030204" pitchFamily="18" charset="0"/>
                            </a:rPr>
                          </m:ctrlPr>
                        </m:sSubPr>
                        <m:e>
                          <m:r>
                            <a:rPr lang="en-US" sz="3000" i="1">
                              <a:latin typeface="Cambria Math" panose="02040503050406030204" pitchFamily="18" charset="0"/>
                            </a:rPr>
                            <m:t>𝑋</m:t>
                          </m:r>
                        </m:e>
                        <m:sub>
                          <m:r>
                            <a:rPr lang="en-US" sz="3000" b="0" i="1" smtClean="0">
                              <a:latin typeface="Cambria Math" panose="02040503050406030204" pitchFamily="18" charset="0"/>
                            </a:rPr>
                            <m:t>4</m:t>
                          </m:r>
                        </m:sub>
                      </m:sSub>
                      <m:r>
                        <a:rPr lang="en-US" sz="3000" b="0" i="1" smtClean="0">
                          <a:latin typeface="Cambria Math" panose="02040503050406030204" pitchFamily="18" charset="0"/>
                        </a:rPr>
                        <m:t>+0.095</m:t>
                      </m:r>
                      <m:sSub>
                        <m:sSubPr>
                          <m:ctrlPr>
                            <a:rPr lang="en-US" sz="3000" i="1">
                              <a:latin typeface="Cambria Math" panose="02040503050406030204" pitchFamily="18" charset="0"/>
                            </a:rPr>
                          </m:ctrlPr>
                        </m:sSubPr>
                        <m:e>
                          <m:r>
                            <a:rPr lang="en-US" sz="3000" i="1">
                              <a:latin typeface="Cambria Math" panose="02040503050406030204" pitchFamily="18" charset="0"/>
                            </a:rPr>
                            <m:t>𝑋</m:t>
                          </m:r>
                        </m:e>
                        <m:sub>
                          <m:r>
                            <a:rPr lang="en-US" sz="3000" b="0" i="1" smtClean="0">
                              <a:latin typeface="Cambria Math" panose="02040503050406030204" pitchFamily="18" charset="0"/>
                            </a:rPr>
                            <m:t>5</m:t>
                          </m:r>
                        </m:sub>
                      </m:sSub>
                    </m:oMath>
                  </m:oMathPara>
                </a14:m>
                <a:endParaRPr lang="en-US" sz="3000" dirty="0"/>
              </a:p>
            </p:txBody>
          </p:sp>
        </mc:Choice>
        <mc:Fallback xmlns="">
          <p:sp>
            <p:nvSpPr>
              <p:cNvPr id="2" name="文本框 1">
                <a:extLst>
                  <a:ext uri="{FF2B5EF4-FFF2-40B4-BE49-F238E27FC236}">
                    <a16:creationId xmlns:a16="http://schemas.microsoft.com/office/drawing/2014/main" id="{5966C6CB-0A3D-4705-BCAD-33AFBA9956E2}"/>
                  </a:ext>
                </a:extLst>
              </p:cNvPr>
              <p:cNvSpPr txBox="1">
                <a:spLocks noRot="1" noChangeAspect="1" noMove="1" noResize="1" noEditPoints="1" noAdjustHandles="1" noChangeArrowheads="1" noChangeShapeType="1" noTextEdit="1"/>
              </p:cNvSpPr>
              <p:nvPr/>
            </p:nvSpPr>
            <p:spPr>
              <a:xfrm>
                <a:off x="733425" y="1091564"/>
                <a:ext cx="10363200" cy="1825371"/>
              </a:xfrm>
              <a:prstGeom prst="rect">
                <a:avLst/>
              </a:prstGeom>
              <a:blipFill>
                <a:blip r:embed="rId4"/>
                <a:stretch>
                  <a:fillRect l="-2235" t="-66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0E555921-6152-4334-AB87-E3AD6D1FBC04}"/>
                  </a:ext>
                </a:extLst>
              </p:cNvPr>
              <p:cNvSpPr txBox="1"/>
              <p:nvPr/>
            </p:nvSpPr>
            <p:spPr>
              <a:xfrm>
                <a:off x="733425" y="3051818"/>
                <a:ext cx="10570749" cy="1846659"/>
              </a:xfrm>
              <a:prstGeom prst="rect">
                <a:avLst/>
              </a:prstGeom>
              <a:noFill/>
            </p:spPr>
            <p:txBody>
              <a:bodyPr wrap="square" lIns="0" tIns="0" rIns="0" bIns="0" rtlCol="0">
                <a:spAutoFit/>
              </a:bodyPr>
              <a:lstStyle/>
              <a:p>
                <a:r>
                  <a:rPr lang="en-US" sz="3000" i="1" dirty="0">
                    <a:latin typeface="Cambria Math" panose="02040503050406030204" pitchFamily="18" charset="0"/>
                    <a:ea typeface="Cambria Math" panose="02040503050406030204" pitchFamily="18" charset="0"/>
                  </a:rPr>
                  <a:t>Estimated function for discriminant analysis:</a:t>
                </a:r>
                <a:endParaRPr lang="en-US" sz="3000" b="0" i="1" dirty="0">
                  <a:latin typeface="Cambria Math" panose="02040503050406030204" pitchFamily="18" charset="0"/>
                  <a:ea typeface="Cambria Math" panose="02040503050406030204" pitchFamily="18" charset="0"/>
                </a:endParaRPr>
              </a:p>
              <a:p>
                <a:r>
                  <a:rPr lang="en-US" sz="3000" b="0" dirty="0">
                    <a:latin typeface="Cambria Math" panose="02040503050406030204" pitchFamily="18" charset="0"/>
                    <a:ea typeface="Cambria Math" panose="02040503050406030204" pitchFamily="18" charset="0"/>
                  </a:rPr>
                  <a:t>	U</a:t>
                </a:r>
                <a14:m>
                  <m:oMath xmlns:m="http://schemas.openxmlformats.org/officeDocument/2006/math">
                    <m:d>
                      <m:dPr>
                        <m:ctrlPr>
                          <a:rPr lang="en-US" sz="3000" b="0" i="1" smtClean="0">
                            <a:latin typeface="Cambria Math" panose="02040503050406030204" pitchFamily="18" charset="0"/>
                            <a:ea typeface="Cambria Math" panose="02040503050406030204" pitchFamily="18" charset="0"/>
                          </a:rPr>
                        </m:ctrlPr>
                      </m:dPr>
                      <m:e>
                        <m:r>
                          <a:rPr lang="en-US" sz="3000" b="0" i="1" smtClean="0">
                            <a:latin typeface="Cambria Math" panose="02040503050406030204" pitchFamily="18" charset="0"/>
                            <a:ea typeface="Cambria Math" panose="02040503050406030204" pitchFamily="18" charset="0"/>
                          </a:rPr>
                          <m:t>𝑋</m:t>
                        </m:r>
                      </m:e>
                    </m:d>
                  </m:oMath>
                </a14:m>
                <a:endParaRPr lang="en-US" sz="3000" b="0" i="1" dirty="0">
                  <a:latin typeface="Cambria Math" panose="02040503050406030204" pitchFamily="18" charset="0"/>
                  <a:ea typeface="Cambria Math" panose="02040503050406030204" pitchFamily="18" charset="0"/>
                </a:endParaRPr>
              </a:p>
              <a:p>
                <a:r>
                  <a:rPr lang="en-US" sz="3000" b="0" dirty="0">
                    <a:ea typeface="Cambria Math" panose="02040503050406030204" pitchFamily="18" charset="0"/>
                  </a:rPr>
                  <a:t>	</a:t>
                </a:r>
                <a14:m>
                  <m:oMath xmlns:m="http://schemas.openxmlformats.org/officeDocument/2006/math">
                    <m:r>
                      <a:rPr lang="en-US" sz="3000" b="0" i="1" smtClean="0">
                        <a:latin typeface="Cambria Math" panose="02040503050406030204" pitchFamily="18" charset="0"/>
                        <a:ea typeface="Cambria Math" panose="02040503050406030204" pitchFamily="18" charset="0"/>
                      </a:rPr>
                      <m:t>=0.</m:t>
                    </m:r>
                    <m:r>
                      <a:rPr lang="en-US" altLang="zh-CN" sz="3000" i="1">
                        <a:latin typeface="Cambria Math" panose="02040503050406030204" pitchFamily="18" charset="0"/>
                        <a:ea typeface="Cambria Math" panose="02040503050406030204" pitchFamily="18" charset="0"/>
                      </a:rPr>
                      <m:t>3</m:t>
                    </m:r>
                    <m:r>
                      <a:rPr lang="en-US" altLang="zh-CN" sz="3000" i="1" smtClean="0">
                        <a:latin typeface="Cambria Math" panose="02040503050406030204" pitchFamily="18" charset="0"/>
                        <a:ea typeface="Cambria Math" panose="02040503050406030204" pitchFamily="18" charset="0"/>
                      </a:rPr>
                      <m:t>6</m:t>
                    </m:r>
                    <m:r>
                      <a:rPr lang="en-US" altLang="zh-CN" sz="3000" i="1">
                        <a:latin typeface="Cambria Math" panose="02040503050406030204" pitchFamily="18" charset="0"/>
                        <a:ea typeface="Cambria Math" panose="02040503050406030204" pitchFamily="18" charset="0"/>
                      </a:rPr>
                      <m:t>2</m:t>
                    </m:r>
                    <m:r>
                      <a:rPr lang="en-US" sz="3000" b="0" i="1" smtClean="0">
                        <a:latin typeface="Cambria Math" panose="02040503050406030204" pitchFamily="18" charset="0"/>
                        <a:ea typeface="Cambria Math" panose="02040503050406030204" pitchFamily="18" charset="0"/>
                      </a:rPr>
                      <m:t> −0.2</m:t>
                    </m:r>
                    <m:r>
                      <a:rPr lang="en-US" altLang="zh-CN" sz="3000" i="1">
                        <a:latin typeface="Cambria Math" panose="02040503050406030204" pitchFamily="18" charset="0"/>
                        <a:ea typeface="Cambria Math" panose="02040503050406030204" pitchFamily="18" charset="0"/>
                      </a:rPr>
                      <m:t>5</m:t>
                    </m:r>
                    <m:r>
                      <a:rPr lang="en-US" altLang="zh-CN" sz="3000" i="1" smtClean="0">
                        <a:latin typeface="Cambria Math" panose="02040503050406030204" pitchFamily="18" charset="0"/>
                        <a:ea typeface="Cambria Math" panose="02040503050406030204" pitchFamily="18" charset="0"/>
                      </a:rPr>
                      <m:t>1</m:t>
                    </m:r>
                    <m:sSub>
                      <m:sSubPr>
                        <m:ctrlPr>
                          <a:rPr lang="en-US" sz="3000" b="0" i="1" smtClean="0">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𝑋</m:t>
                        </m:r>
                      </m:e>
                      <m:sub>
                        <m:r>
                          <a:rPr lang="en-US" sz="3000" b="0" i="1" smtClean="0">
                            <a:latin typeface="Cambria Math" panose="02040503050406030204" pitchFamily="18" charset="0"/>
                            <a:ea typeface="Cambria Math" panose="02040503050406030204" pitchFamily="18" charset="0"/>
                          </a:rPr>
                          <m:t>1</m:t>
                        </m:r>
                      </m:sub>
                    </m:sSub>
                    <m:r>
                      <a:rPr lang="en-US" sz="3000" b="0" i="1" smtClean="0">
                        <a:latin typeface="Cambria Math" panose="02040503050406030204" pitchFamily="18" charset="0"/>
                        <a:ea typeface="Cambria Math" panose="02040503050406030204" pitchFamily="18" charset="0"/>
                      </a:rPr>
                      <m:t> −1.</m:t>
                    </m:r>
                    <m:r>
                      <a:rPr lang="en-US" altLang="zh-CN" sz="3000" i="1">
                        <a:latin typeface="Cambria Math" panose="02040503050406030204" pitchFamily="18" charset="0"/>
                        <a:ea typeface="Cambria Math" panose="02040503050406030204" pitchFamily="18" charset="0"/>
                      </a:rPr>
                      <m:t>2</m:t>
                    </m:r>
                    <m:r>
                      <a:rPr lang="en-US" altLang="zh-CN" sz="3000" i="1" smtClean="0">
                        <a:latin typeface="Cambria Math" panose="02040503050406030204" pitchFamily="18" charset="0"/>
                        <a:ea typeface="Cambria Math" panose="02040503050406030204" pitchFamily="18" charset="0"/>
                      </a:rPr>
                      <m:t>4</m:t>
                    </m:r>
                    <m:r>
                      <a:rPr lang="en-US" altLang="zh-CN" sz="3000" i="1">
                        <a:latin typeface="Cambria Math" panose="02040503050406030204" pitchFamily="18" charset="0"/>
                        <a:ea typeface="Cambria Math" panose="02040503050406030204" pitchFamily="18" charset="0"/>
                      </a:rPr>
                      <m:t>5</m:t>
                    </m:r>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𝑋</m:t>
                        </m:r>
                      </m:e>
                      <m:sub>
                        <m:r>
                          <a:rPr lang="en-US" sz="3000" b="0" i="1" smtClean="0">
                            <a:latin typeface="Cambria Math" panose="02040503050406030204" pitchFamily="18" charset="0"/>
                            <a:ea typeface="Cambria Math" panose="02040503050406030204" pitchFamily="18" charset="0"/>
                          </a:rPr>
                          <m:t>2</m:t>
                        </m:r>
                      </m:sub>
                    </m:sSub>
                    <m:r>
                      <a:rPr lang="en-US" sz="3000" b="0" i="1" smtClean="0">
                        <a:latin typeface="Cambria Math" panose="02040503050406030204" pitchFamily="18" charset="0"/>
                        <a:ea typeface="Cambria Math" panose="02040503050406030204" pitchFamily="18" charset="0"/>
                      </a:rPr>
                      <m:t>+</m:t>
                    </m:r>
                    <m:r>
                      <a:rPr lang="en-US" altLang="zh-CN" sz="3000" i="1">
                        <a:latin typeface="Cambria Math" panose="02040503050406030204" pitchFamily="18" charset="0"/>
                        <a:ea typeface="Cambria Math" panose="02040503050406030204" pitchFamily="18" charset="0"/>
                      </a:rPr>
                      <m:t>1</m:t>
                    </m:r>
                    <m:r>
                      <a:rPr lang="en-US" altLang="zh-CN" sz="3000" i="1" smtClean="0">
                        <a:latin typeface="Cambria Math" panose="02040503050406030204" pitchFamily="18" charset="0"/>
                        <a:ea typeface="Cambria Math" panose="02040503050406030204" pitchFamily="18" charset="0"/>
                      </a:rPr>
                      <m:t>.</m:t>
                    </m:r>
                    <m:r>
                      <a:rPr lang="en-US" altLang="zh-CN" sz="3000" i="1">
                        <a:latin typeface="Cambria Math" panose="02040503050406030204" pitchFamily="18" charset="0"/>
                        <a:ea typeface="Cambria Math" panose="02040503050406030204" pitchFamily="18" charset="0"/>
                      </a:rPr>
                      <m:t>1</m:t>
                    </m:r>
                    <m:r>
                      <a:rPr lang="en-US" altLang="zh-CN" sz="3000" i="1" smtClean="0">
                        <a:latin typeface="Cambria Math" panose="02040503050406030204" pitchFamily="18" charset="0"/>
                        <a:ea typeface="Cambria Math" panose="02040503050406030204" pitchFamily="18" charset="0"/>
                      </a:rPr>
                      <m:t>0</m:t>
                    </m:r>
                    <m:r>
                      <a:rPr lang="en-US" altLang="zh-CN" sz="3000" i="1">
                        <a:latin typeface="Cambria Math" panose="02040503050406030204" pitchFamily="18" charset="0"/>
                        <a:ea typeface="Cambria Math" panose="02040503050406030204" pitchFamily="18" charset="0"/>
                      </a:rPr>
                      <m:t>4</m:t>
                    </m:r>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𝑋</m:t>
                        </m:r>
                      </m:e>
                      <m:sub>
                        <m:r>
                          <a:rPr lang="en-US" sz="3000" b="0" i="1" smtClean="0">
                            <a:latin typeface="Cambria Math" panose="02040503050406030204" pitchFamily="18" charset="0"/>
                            <a:ea typeface="Cambria Math" panose="02040503050406030204" pitchFamily="18" charset="0"/>
                          </a:rPr>
                          <m:t>3</m:t>
                        </m:r>
                      </m:sub>
                    </m:sSub>
                    <m:r>
                      <a:rPr lang="en-US" sz="3000" b="0" i="1" smtClean="0">
                        <a:latin typeface="Cambria Math" panose="02040503050406030204" pitchFamily="18" charset="0"/>
                        <a:ea typeface="Cambria Math" panose="02040503050406030204" pitchFamily="18" charset="0"/>
                      </a:rPr>
                      <m:t>−0.</m:t>
                    </m:r>
                    <m:r>
                      <a:rPr lang="en-US" altLang="zh-CN" sz="3000" i="1">
                        <a:latin typeface="Cambria Math" panose="02040503050406030204" pitchFamily="18" charset="0"/>
                        <a:ea typeface="Cambria Math" panose="02040503050406030204" pitchFamily="18" charset="0"/>
                      </a:rPr>
                      <m:t>0</m:t>
                    </m:r>
                    <m:r>
                      <a:rPr lang="en-US" altLang="zh-CN" sz="3000" i="1" smtClean="0">
                        <a:latin typeface="Cambria Math" panose="02040503050406030204" pitchFamily="18" charset="0"/>
                        <a:ea typeface="Cambria Math" panose="02040503050406030204" pitchFamily="18" charset="0"/>
                      </a:rPr>
                      <m:t>3</m:t>
                    </m:r>
                    <m:r>
                      <a:rPr lang="en-US" altLang="zh-CN" sz="3000" i="1">
                        <a:latin typeface="Cambria Math" panose="02040503050406030204" pitchFamily="18" charset="0"/>
                        <a:ea typeface="Cambria Math" panose="02040503050406030204" pitchFamily="18" charset="0"/>
                      </a:rPr>
                      <m:t>6</m:t>
                    </m:r>
                    <m:sSub>
                      <m:sSubPr>
                        <m:ctrlPr>
                          <a:rPr lang="en-US" sz="3000" i="1" smtClean="0">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𝑋</m:t>
                        </m:r>
                      </m:e>
                      <m:sub>
                        <m:r>
                          <a:rPr lang="en-US" sz="3000" b="0" i="1" smtClean="0">
                            <a:latin typeface="Cambria Math" panose="02040503050406030204" pitchFamily="18" charset="0"/>
                            <a:ea typeface="Cambria Math" panose="02040503050406030204" pitchFamily="18" charset="0"/>
                          </a:rPr>
                          <m:t>4</m:t>
                        </m:r>
                      </m:sub>
                    </m:sSub>
                    <m:r>
                      <a:rPr lang="en-US" sz="3000" b="0" i="1" smtClean="0">
                        <a:latin typeface="Cambria Math" panose="02040503050406030204" pitchFamily="18" charset="0"/>
                        <a:ea typeface="Cambria Math" panose="02040503050406030204" pitchFamily="18" charset="0"/>
                      </a:rPr>
                      <m:t>+           </m:t>
                    </m:r>
                    <m:r>
                      <a:rPr lang="en-US" altLang="zh-CN" sz="3000" i="1">
                        <a:latin typeface="Cambria Math" panose="02040503050406030204" pitchFamily="18" charset="0"/>
                        <a:ea typeface="Cambria Math" panose="02040503050406030204" pitchFamily="18" charset="0"/>
                      </a:rPr>
                      <m:t>2</m:t>
                    </m:r>
                    <m:r>
                      <a:rPr lang="en-US" altLang="zh-CN" sz="3000" i="1" smtClean="0">
                        <a:latin typeface="Cambria Math" panose="02040503050406030204" pitchFamily="18" charset="0"/>
                        <a:ea typeface="Cambria Math" panose="02040503050406030204" pitchFamily="18" charset="0"/>
                      </a:rPr>
                      <m:t>.</m:t>
                    </m:r>
                    <m:r>
                      <a:rPr lang="en-US" altLang="zh-CN" sz="3000" i="1">
                        <a:latin typeface="Cambria Math" panose="02040503050406030204" pitchFamily="18" charset="0"/>
                        <a:ea typeface="Cambria Math" panose="02040503050406030204" pitchFamily="18" charset="0"/>
                      </a:rPr>
                      <m:t>1</m:t>
                    </m:r>
                    <m:r>
                      <a:rPr lang="en-US" altLang="zh-CN" sz="3000" i="1" smtClean="0">
                        <a:latin typeface="Cambria Math" panose="02040503050406030204" pitchFamily="18" charset="0"/>
                        <a:ea typeface="Cambria Math" panose="02040503050406030204" pitchFamily="18" charset="0"/>
                      </a:rPr>
                      <m:t>1</m:t>
                    </m:r>
                    <m:r>
                      <a:rPr lang="en-US" altLang="zh-CN" sz="3000" i="1">
                        <a:latin typeface="Cambria Math" panose="02040503050406030204" pitchFamily="18" charset="0"/>
                        <a:ea typeface="Cambria Math" panose="02040503050406030204" pitchFamily="18" charset="0"/>
                      </a:rPr>
                      <m:t>4</m:t>
                    </m:r>
                    <m:sSub>
                      <m:sSubPr>
                        <m:ctrlPr>
                          <a:rPr lang="en-US" sz="3000" i="1">
                            <a:latin typeface="Cambria Math" panose="02040503050406030204" pitchFamily="18" charset="0"/>
                            <a:ea typeface="Cambria Math" panose="02040503050406030204" pitchFamily="18" charset="0"/>
                          </a:rPr>
                        </m:ctrlPr>
                      </m:sSubPr>
                      <m:e>
                        <m:r>
                          <a:rPr lang="en-US" sz="3000" i="1">
                            <a:latin typeface="Cambria Math" panose="02040503050406030204" pitchFamily="18" charset="0"/>
                            <a:ea typeface="Cambria Math" panose="02040503050406030204" pitchFamily="18" charset="0"/>
                          </a:rPr>
                          <m:t>𝑋</m:t>
                        </m:r>
                      </m:e>
                      <m:sub>
                        <m:r>
                          <a:rPr lang="en-US" sz="3000" b="0" i="1" smtClean="0">
                            <a:latin typeface="Cambria Math" panose="02040503050406030204" pitchFamily="18" charset="0"/>
                            <a:ea typeface="Cambria Math" panose="02040503050406030204" pitchFamily="18" charset="0"/>
                          </a:rPr>
                          <m:t>5</m:t>
                        </m:r>
                      </m:sub>
                    </m:sSub>
                  </m:oMath>
                </a14:m>
                <a:endParaRPr lang="en-US" sz="3000" dirty="0">
                  <a:latin typeface="Cambria Math" panose="02040503050406030204" pitchFamily="18" charset="0"/>
                  <a:ea typeface="Cambria Math" panose="02040503050406030204" pitchFamily="18" charset="0"/>
                </a:endParaRPr>
              </a:p>
            </p:txBody>
          </p:sp>
        </mc:Choice>
        <mc:Fallback xmlns="">
          <p:sp>
            <p:nvSpPr>
              <p:cNvPr id="9" name="文本框 8">
                <a:extLst>
                  <a:ext uri="{FF2B5EF4-FFF2-40B4-BE49-F238E27FC236}">
                    <a16:creationId xmlns:a16="http://schemas.microsoft.com/office/drawing/2014/main" id="{0E555921-6152-4334-AB87-E3AD6D1FBC04}"/>
                  </a:ext>
                </a:extLst>
              </p:cNvPr>
              <p:cNvSpPr txBox="1">
                <a:spLocks noRot="1" noChangeAspect="1" noMove="1" noResize="1" noEditPoints="1" noAdjustHandles="1" noChangeArrowheads="1" noChangeShapeType="1" noTextEdit="1"/>
              </p:cNvSpPr>
              <p:nvPr/>
            </p:nvSpPr>
            <p:spPr>
              <a:xfrm>
                <a:off x="733425" y="3051818"/>
                <a:ext cx="10570749" cy="1846659"/>
              </a:xfrm>
              <a:prstGeom prst="rect">
                <a:avLst/>
              </a:prstGeom>
              <a:blipFill>
                <a:blip r:embed="rId5"/>
                <a:stretch>
                  <a:fillRect l="-2191" t="-6931"/>
                </a:stretch>
              </a:blipFill>
            </p:spPr>
            <p:txBody>
              <a:bodyPr/>
              <a:lstStyle/>
              <a:p>
                <a:r>
                  <a:rPr lang="en-US">
                    <a:noFill/>
                  </a:rPr>
                  <a:t> </a:t>
                </a:r>
              </a:p>
            </p:txBody>
          </p:sp>
        </mc:Fallback>
      </mc:AlternateContent>
      <p:sp>
        <p:nvSpPr>
          <p:cNvPr id="7" name="矩形 6">
            <a:extLst>
              <a:ext uri="{FF2B5EF4-FFF2-40B4-BE49-F238E27FC236}">
                <a16:creationId xmlns:a16="http://schemas.microsoft.com/office/drawing/2014/main" id="{84271EB3-DA46-4BED-8C13-C6439B6866ED}"/>
              </a:ext>
            </a:extLst>
          </p:cNvPr>
          <p:cNvSpPr/>
          <p:nvPr/>
        </p:nvSpPr>
        <p:spPr>
          <a:xfrm>
            <a:off x="955881" y="4958261"/>
            <a:ext cx="11026569" cy="1485402"/>
          </a:xfrm>
          <a:prstGeom prst="rect">
            <a:avLst/>
          </a:prstGeom>
        </p:spPr>
        <p:txBody>
          <a:bodyPr wrap="square">
            <a:spAutoFit/>
          </a:bodyPr>
          <a:lstStyle/>
          <a:p>
            <a:r>
              <a:rPr lang="en-US" sz="3000" i="1" dirty="0">
                <a:latin typeface="Cambria Math" panose="02040503050406030204" pitchFamily="18" charset="0"/>
                <a:ea typeface="Cambria Math" panose="02040503050406030204" pitchFamily="18" charset="0"/>
              </a:rPr>
              <a:t>where X</a:t>
            </a:r>
            <a:r>
              <a:rPr lang="en-US" sz="3000" i="1" baseline="-25000" dirty="0">
                <a:latin typeface="Cambria Math" panose="02040503050406030204" pitchFamily="18" charset="0"/>
                <a:ea typeface="Cambria Math" panose="02040503050406030204" pitchFamily="18" charset="0"/>
              </a:rPr>
              <a:t>1</a:t>
            </a:r>
            <a:r>
              <a:rPr lang="en-US" sz="3000" i="1" dirty="0">
                <a:latin typeface="Cambria Math" panose="02040503050406030204" pitchFamily="18" charset="0"/>
                <a:ea typeface="Cambria Math" panose="02040503050406030204" pitchFamily="18" charset="0"/>
              </a:rPr>
              <a:t> is number of births, X</a:t>
            </a:r>
            <a:r>
              <a:rPr lang="en-US" sz="3000" i="1" baseline="-25000" dirty="0">
                <a:latin typeface="Cambria Math" panose="02040503050406030204" pitchFamily="18" charset="0"/>
                <a:ea typeface="Cambria Math" panose="02040503050406030204" pitchFamily="18" charset="0"/>
              </a:rPr>
              <a:t>2</a:t>
            </a:r>
            <a:r>
              <a:rPr lang="en-US" sz="3000" i="1" dirty="0">
                <a:latin typeface="Cambria Math" panose="02040503050406030204" pitchFamily="18" charset="0"/>
                <a:ea typeface="Cambria Math" panose="02040503050406030204" pitchFamily="18" charset="0"/>
              </a:rPr>
              <a:t> is hysterectomy, X</a:t>
            </a:r>
            <a:r>
              <a:rPr lang="en-US" sz="3000" i="1" baseline="-25000" dirty="0">
                <a:latin typeface="Cambria Math" panose="02040503050406030204" pitchFamily="18" charset="0"/>
                <a:ea typeface="Cambria Math" panose="02040503050406030204" pitchFamily="18" charset="0"/>
              </a:rPr>
              <a:t>3</a:t>
            </a:r>
            <a:r>
              <a:rPr lang="en-US" sz="3000" i="1" dirty="0">
                <a:latin typeface="Cambria Math" panose="02040503050406030204" pitchFamily="18" charset="0"/>
                <a:ea typeface="Cambria Math" panose="02040503050406030204" pitchFamily="18" charset="0"/>
              </a:rPr>
              <a:t> is</a:t>
            </a:r>
          </a:p>
          <a:p>
            <a:r>
              <a:rPr lang="en-US" sz="3000" i="1" dirty="0">
                <a:latin typeface="Cambria Math" panose="02040503050406030204" pitchFamily="18" charset="0"/>
                <a:ea typeface="Cambria Math" panose="02040503050406030204" pitchFamily="18" charset="0"/>
              </a:rPr>
              <a:t>benign breast disease, X</a:t>
            </a:r>
            <a:r>
              <a:rPr lang="en-US" sz="3000" i="1" baseline="-25000" dirty="0">
                <a:latin typeface="Cambria Math" panose="02040503050406030204" pitchFamily="18" charset="0"/>
                <a:ea typeface="Cambria Math" panose="02040503050406030204" pitchFamily="18" charset="0"/>
              </a:rPr>
              <a:t>4</a:t>
            </a:r>
            <a:r>
              <a:rPr lang="en-US" sz="3000" i="1" dirty="0">
                <a:latin typeface="Cambria Math" panose="02040503050406030204" pitchFamily="18" charset="0"/>
                <a:ea typeface="Cambria Math" panose="02040503050406030204" pitchFamily="18" charset="0"/>
              </a:rPr>
              <a:t> is duration of symptoms, and</a:t>
            </a:r>
          </a:p>
          <a:p>
            <a:r>
              <a:rPr lang="fr-FR" sz="3000" i="1" dirty="0">
                <a:latin typeface="Cambria Math" panose="02040503050406030204" pitchFamily="18" charset="0"/>
                <a:ea typeface="Cambria Math" panose="02040503050406030204" pitchFamily="18" charset="0"/>
              </a:rPr>
              <a:t>X</a:t>
            </a:r>
            <a:r>
              <a:rPr lang="fr-FR" sz="3000" i="1" baseline="-25000" dirty="0">
                <a:latin typeface="Cambria Math" panose="02040503050406030204" pitchFamily="18" charset="0"/>
                <a:ea typeface="Cambria Math" panose="02040503050406030204" pitchFamily="18" charset="0"/>
              </a:rPr>
              <a:t>5</a:t>
            </a:r>
            <a:r>
              <a:rPr lang="fr-FR" sz="3000" i="1" dirty="0">
                <a:latin typeface="Cambria Math" panose="02040503050406030204" pitchFamily="18" charset="0"/>
                <a:ea typeface="Cambria Math" panose="02040503050406030204" pitchFamily="18" charset="0"/>
              </a:rPr>
              <a:t> is nipple change symptom.</a:t>
            </a:r>
            <a:endParaRPr lang="en-US" sz="3000" i="1"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115593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R</a:t>
            </a:r>
            <a:r>
              <a:rPr lang="en-US" altLang="zh-CN" sz="2500" b="1" dirty="0">
                <a:solidFill>
                  <a:schemeClr val="bg1"/>
                </a:solidFill>
                <a:latin typeface="Times New Roman" panose="02020603050405020304" pitchFamily="18" charset="0"/>
                <a:cs typeface="Times New Roman" panose="02020603050405020304" pitchFamily="18" charset="0"/>
              </a:rPr>
              <a:t>esults</a:t>
            </a:r>
            <a:endParaRPr lang="en-US" sz="2500" b="1" dirty="0">
              <a:solidFill>
                <a:schemeClr val="bg1"/>
              </a:solidFill>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FEEFDD14-2827-4959-BDF3-F75CD78445EF}"/>
              </a:ext>
            </a:extLst>
          </p:cNvPr>
          <p:cNvPicPr>
            <a:picLocks noChangeAspect="1"/>
          </p:cNvPicPr>
          <p:nvPr/>
        </p:nvPicPr>
        <p:blipFill>
          <a:blip r:embed="rId3"/>
          <a:stretch>
            <a:fillRect/>
          </a:stretch>
        </p:blipFill>
        <p:spPr>
          <a:xfrm>
            <a:off x="0" y="1546029"/>
            <a:ext cx="12192000" cy="3508767"/>
          </a:xfrm>
          <a:prstGeom prst="rect">
            <a:avLst/>
          </a:prstGeom>
        </p:spPr>
      </p:pic>
    </p:spTree>
    <p:extLst>
      <p:ext uri="{BB962C8B-B14F-4D97-AF65-F5344CB8AC3E}">
        <p14:creationId xmlns:p14="http://schemas.microsoft.com/office/powerpoint/2010/main" val="495070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Results</a:t>
            </a:r>
          </a:p>
        </p:txBody>
      </p:sp>
      <p:pic>
        <p:nvPicPr>
          <p:cNvPr id="3" name="图片 2">
            <a:extLst>
              <a:ext uri="{FF2B5EF4-FFF2-40B4-BE49-F238E27FC236}">
                <a16:creationId xmlns:a16="http://schemas.microsoft.com/office/drawing/2014/main" id="{9D02D452-1A20-4072-8702-F24925752846}"/>
              </a:ext>
            </a:extLst>
          </p:cNvPr>
          <p:cNvPicPr>
            <a:picLocks noChangeAspect="1"/>
          </p:cNvPicPr>
          <p:nvPr/>
        </p:nvPicPr>
        <p:blipFill>
          <a:blip r:embed="rId3"/>
          <a:stretch>
            <a:fillRect/>
          </a:stretch>
        </p:blipFill>
        <p:spPr>
          <a:xfrm>
            <a:off x="819150" y="774489"/>
            <a:ext cx="10829925" cy="5940626"/>
          </a:xfrm>
          <a:prstGeom prst="rect">
            <a:avLst/>
          </a:prstGeom>
        </p:spPr>
      </p:pic>
    </p:spTree>
    <p:extLst>
      <p:ext uri="{BB962C8B-B14F-4D97-AF65-F5344CB8AC3E}">
        <p14:creationId xmlns:p14="http://schemas.microsoft.com/office/powerpoint/2010/main" val="796216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Results</a:t>
            </a:r>
          </a:p>
        </p:txBody>
      </p:sp>
      <p:sp>
        <p:nvSpPr>
          <p:cNvPr id="8" name="矩形 7">
            <a:extLst>
              <a:ext uri="{FF2B5EF4-FFF2-40B4-BE49-F238E27FC236}">
                <a16:creationId xmlns:a16="http://schemas.microsoft.com/office/drawing/2014/main" id="{72E9B2D9-A16A-4E1B-8081-47F819B95AEE}"/>
              </a:ext>
            </a:extLst>
          </p:cNvPr>
          <p:cNvSpPr/>
          <p:nvPr/>
        </p:nvSpPr>
        <p:spPr>
          <a:xfrm>
            <a:off x="823914" y="1530443"/>
            <a:ext cx="10351453" cy="4247317"/>
          </a:xfrm>
          <a:prstGeom prst="rect">
            <a:avLst/>
          </a:prstGeom>
        </p:spPr>
        <p:txBody>
          <a:bodyPr wrap="square">
            <a:spAutoFit/>
          </a:bodyPr>
          <a:lstStyle/>
          <a:p>
            <a:r>
              <a:rPr lang="en-US" sz="3000" dirty="0">
                <a:latin typeface="Times New Roman" panose="02020603050405020304" pitchFamily="18" charset="0"/>
                <a:cs typeface="Times New Roman" panose="02020603050405020304" pitchFamily="18" charset="0"/>
              </a:rPr>
              <a:t>The </a:t>
            </a:r>
            <a:r>
              <a:rPr lang="en-US" sz="3000" dirty="0">
                <a:solidFill>
                  <a:srgbClr val="0070C0"/>
                </a:solidFill>
                <a:latin typeface="Times New Roman" panose="02020603050405020304" pitchFamily="18" charset="0"/>
                <a:cs typeface="Times New Roman" panose="02020603050405020304" pitchFamily="18" charset="0"/>
              </a:rPr>
              <a:t>logistic regression </a:t>
            </a:r>
            <a:r>
              <a:rPr lang="en-US" sz="3000" dirty="0">
                <a:latin typeface="Times New Roman" panose="02020603050405020304" pitchFamily="18" charset="0"/>
                <a:cs typeface="Times New Roman" panose="02020603050405020304" pitchFamily="18" charset="0"/>
              </a:rPr>
              <a:t>classified 82 (65 + 17) of the 115 patients in the </a:t>
            </a:r>
            <a:r>
              <a:rPr lang="en-US" sz="3000" dirty="0">
                <a:solidFill>
                  <a:schemeClr val="accent2">
                    <a:lumMod val="75000"/>
                  </a:schemeClr>
                </a:solidFill>
                <a:latin typeface="Times New Roman" panose="02020603050405020304" pitchFamily="18" charset="0"/>
                <a:cs typeface="Times New Roman" panose="02020603050405020304" pitchFamily="18" charset="0"/>
              </a:rPr>
              <a:t>training set </a:t>
            </a:r>
            <a:r>
              <a:rPr lang="en-US" sz="3000" dirty="0">
                <a:latin typeface="Times New Roman" panose="02020603050405020304" pitchFamily="18" charset="0"/>
                <a:cs typeface="Times New Roman" panose="02020603050405020304" pitchFamily="18" charset="0"/>
              </a:rPr>
              <a:t>correctly, for a 71.30 percent classification rate (see Table 1). In the </a:t>
            </a:r>
            <a:r>
              <a:rPr lang="en-US" sz="3000" dirty="0">
                <a:solidFill>
                  <a:srgbClr val="FFC000"/>
                </a:solidFill>
                <a:latin typeface="Times New Roman" panose="02020603050405020304" pitchFamily="18" charset="0"/>
                <a:cs typeface="Times New Roman" panose="02020603050405020304" pitchFamily="18" charset="0"/>
              </a:rPr>
              <a:t>validation set</a:t>
            </a:r>
            <a:r>
              <a:rPr lang="en-US" sz="3000" dirty="0">
                <a:latin typeface="Times New Roman" panose="02020603050405020304" pitchFamily="18" charset="0"/>
                <a:cs typeface="Times New Roman" panose="02020603050405020304" pitchFamily="18" charset="0"/>
              </a:rPr>
              <a:t>, 36 (25 + 11) of the 58 patients were correctly classified, for a 62.07 percent correct classification rate. The </a:t>
            </a:r>
            <a:r>
              <a:rPr lang="en-US" sz="3000" dirty="0">
                <a:solidFill>
                  <a:schemeClr val="accent6"/>
                </a:solidFill>
                <a:latin typeface="Times New Roman" panose="02020603050405020304" pitchFamily="18" charset="0"/>
                <a:cs typeface="Times New Roman" panose="02020603050405020304" pitchFamily="18" charset="0"/>
              </a:rPr>
              <a:t>discriminant analysis </a:t>
            </a:r>
            <a:r>
              <a:rPr lang="en-US" sz="3000" dirty="0">
                <a:latin typeface="Times New Roman" panose="02020603050405020304" pitchFamily="18" charset="0"/>
                <a:cs typeface="Times New Roman" panose="02020603050405020304" pitchFamily="18" charset="0"/>
              </a:rPr>
              <a:t>correctly classified 77 of the 115 patients in the </a:t>
            </a:r>
            <a:r>
              <a:rPr lang="en-US" sz="3000" dirty="0">
                <a:solidFill>
                  <a:schemeClr val="accent2">
                    <a:lumMod val="75000"/>
                  </a:schemeClr>
                </a:solidFill>
                <a:latin typeface="Times New Roman" panose="02020603050405020304" pitchFamily="18" charset="0"/>
                <a:cs typeface="Times New Roman" panose="02020603050405020304" pitchFamily="18" charset="0"/>
              </a:rPr>
              <a:t>training set</a:t>
            </a:r>
            <a:r>
              <a:rPr lang="en-US" sz="3000" dirty="0">
                <a:latin typeface="Times New Roman" panose="02020603050405020304" pitchFamily="18" charset="0"/>
                <a:cs typeface="Times New Roman" panose="02020603050405020304" pitchFamily="18" charset="0"/>
              </a:rPr>
              <a:t>, for a 66.96 percent correct classification rate. In the </a:t>
            </a:r>
            <a:r>
              <a:rPr lang="en-US" sz="3000" dirty="0">
                <a:solidFill>
                  <a:schemeClr val="accent4"/>
                </a:solidFill>
                <a:latin typeface="Times New Roman" panose="02020603050405020304" pitchFamily="18" charset="0"/>
                <a:cs typeface="Times New Roman" panose="02020603050405020304" pitchFamily="18" charset="0"/>
              </a:rPr>
              <a:t>validation set </a:t>
            </a:r>
            <a:r>
              <a:rPr lang="en-US" sz="3000" dirty="0">
                <a:latin typeface="Times New Roman" panose="02020603050405020304" pitchFamily="18" charset="0"/>
                <a:cs typeface="Times New Roman" panose="02020603050405020304" pitchFamily="18" charset="0"/>
              </a:rPr>
              <a:t>only 34 of the 58 patients were correctly classified, for a 58.62 percent correct classification</a:t>
            </a:r>
          </a:p>
          <a:p>
            <a:r>
              <a:rPr lang="en-US" sz="3000" dirty="0">
                <a:latin typeface="Times New Roman" panose="02020603050405020304" pitchFamily="18" charset="0"/>
                <a:cs typeface="Times New Roman" panose="02020603050405020304" pitchFamily="18" charset="0"/>
              </a:rPr>
              <a:t>rate.</a:t>
            </a:r>
          </a:p>
        </p:txBody>
      </p:sp>
    </p:spTree>
    <p:extLst>
      <p:ext uri="{BB962C8B-B14F-4D97-AF65-F5344CB8AC3E}">
        <p14:creationId xmlns:p14="http://schemas.microsoft.com/office/powerpoint/2010/main" val="1748354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Outline</a:t>
            </a:r>
          </a:p>
        </p:txBody>
      </p:sp>
      <p:sp>
        <p:nvSpPr>
          <p:cNvPr id="7" name="文本框 6">
            <a:extLst>
              <a:ext uri="{FF2B5EF4-FFF2-40B4-BE49-F238E27FC236}">
                <a16:creationId xmlns:a16="http://schemas.microsoft.com/office/drawing/2014/main" id="{7048C448-0486-4F39-AF7A-B24CF3207760}"/>
              </a:ext>
            </a:extLst>
          </p:cNvPr>
          <p:cNvSpPr txBox="1"/>
          <p:nvPr/>
        </p:nvSpPr>
        <p:spPr>
          <a:xfrm>
            <a:off x="1262063" y="1905130"/>
            <a:ext cx="9796462" cy="3600986"/>
          </a:xfrm>
          <a:prstGeom prst="rect">
            <a:avLst/>
          </a:prstGeom>
          <a:noFill/>
        </p:spPr>
        <p:txBody>
          <a:bodyPr wrap="square" rtlCol="0">
            <a:spAutoFit/>
          </a:bodyPr>
          <a:lstStyle/>
          <a:p>
            <a:pPr marL="285750" indent="-285750" algn="ctr">
              <a:lnSpc>
                <a:spcPct val="150000"/>
              </a:lnSpc>
              <a:buFont typeface="Arial" panose="020B0604020202020204" pitchFamily="34" charset="0"/>
              <a:buChar char="•"/>
            </a:pPr>
            <a:r>
              <a:rPr lang="en-US" sz="3500" b="1" dirty="0">
                <a:latin typeface="Cambria Math" panose="02040503050406030204" pitchFamily="18" charset="0"/>
                <a:ea typeface="Cambria Math" panose="02040503050406030204" pitchFamily="18" charset="0"/>
                <a:cs typeface="Times New Roman" panose="02020603050405020304" pitchFamily="18" charset="0"/>
              </a:rPr>
              <a:t>Discriminant Analysis</a:t>
            </a:r>
          </a:p>
          <a:p>
            <a:pPr marL="285750" indent="-285750" algn="ctr">
              <a:lnSpc>
                <a:spcPct val="150000"/>
              </a:lnSpc>
              <a:buFont typeface="Arial" panose="020B0604020202020204" pitchFamily="34" charset="0"/>
              <a:buChar char="•"/>
            </a:pPr>
            <a:r>
              <a:rPr lang="en-US" sz="3500" b="1" dirty="0">
                <a:latin typeface="Cambria Math" panose="02040503050406030204" pitchFamily="18" charset="0"/>
                <a:ea typeface="Cambria Math" panose="02040503050406030204" pitchFamily="18" charset="0"/>
                <a:cs typeface="Times New Roman" panose="02020603050405020304" pitchFamily="18" charset="0"/>
              </a:rPr>
              <a:t>Discussions</a:t>
            </a:r>
          </a:p>
          <a:p>
            <a:pPr marL="285750" indent="-285750" algn="ctr">
              <a:lnSpc>
                <a:spcPct val="150000"/>
              </a:lnSpc>
              <a:buFont typeface="Arial" panose="020B0604020202020204" pitchFamily="34" charset="0"/>
              <a:buChar char="•"/>
            </a:pPr>
            <a:r>
              <a:rPr lang="en-US" sz="3500" b="1" dirty="0">
                <a:latin typeface="Cambria Math" panose="02040503050406030204" pitchFamily="18" charset="0"/>
                <a:ea typeface="Cambria Math" panose="02040503050406030204" pitchFamily="18" charset="0"/>
                <a:cs typeface="Times New Roman" panose="02020603050405020304" pitchFamily="18" charset="0"/>
              </a:rPr>
              <a:t>Examples</a:t>
            </a:r>
          </a:p>
          <a:p>
            <a:pPr marL="285750" indent="-285750" algn="ctr">
              <a:lnSpc>
                <a:spcPct val="150000"/>
              </a:lnSpc>
              <a:buFont typeface="Arial" panose="020B0604020202020204" pitchFamily="34" charset="0"/>
              <a:buChar char="•"/>
            </a:pPr>
            <a:r>
              <a:rPr lang="en-US" sz="3500" b="1" dirty="0">
                <a:latin typeface="Cambria Math" panose="02040503050406030204" pitchFamily="18" charset="0"/>
                <a:ea typeface="Cambria Math" panose="02040503050406030204" pitchFamily="18" charset="0"/>
                <a:cs typeface="Times New Roman" panose="02020603050405020304" pitchFamily="18" charset="0"/>
              </a:rPr>
              <a:t>Conclusion</a:t>
            </a:r>
          </a:p>
          <a:p>
            <a:pPr marL="285750" indent="-285750">
              <a:buFont typeface="Arial" panose="020B0604020202020204" pitchFamily="34" charset="0"/>
              <a:buChar char="•"/>
            </a:pPr>
            <a:endParaRPr lang="en-US" b="1"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081813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Summary and Conclusions</a:t>
            </a:r>
          </a:p>
        </p:txBody>
      </p:sp>
      <p:sp>
        <p:nvSpPr>
          <p:cNvPr id="8" name="矩形 7">
            <a:extLst>
              <a:ext uri="{FF2B5EF4-FFF2-40B4-BE49-F238E27FC236}">
                <a16:creationId xmlns:a16="http://schemas.microsoft.com/office/drawing/2014/main" id="{72E9B2D9-A16A-4E1B-8081-47F819B95AEE}"/>
              </a:ext>
            </a:extLst>
          </p:cNvPr>
          <p:cNvSpPr/>
          <p:nvPr/>
        </p:nvSpPr>
        <p:spPr>
          <a:xfrm>
            <a:off x="1095376" y="1882868"/>
            <a:ext cx="10351453" cy="3785652"/>
          </a:xfrm>
          <a:prstGeom prst="rect">
            <a:avLst/>
          </a:prstGeom>
        </p:spPr>
        <p:txBody>
          <a:bodyPr wrap="square">
            <a:spAutoFit/>
          </a:bodyPr>
          <a:lstStyle/>
          <a:p>
            <a:r>
              <a:rPr lang="en-US" sz="3000" dirty="0">
                <a:latin typeface="Times New Roman" panose="02020603050405020304" pitchFamily="18" charset="0"/>
                <a:cs typeface="Times New Roman" panose="02020603050405020304" pitchFamily="18" charset="0"/>
              </a:rPr>
              <a:t>Logistic regression with MLE outperforming classical linear discriminant analysis in both cases (supporting the results of Halperin, Blackwelder, and Verter 1971), but not by a large</a:t>
            </a:r>
          </a:p>
          <a:p>
            <a:r>
              <a:rPr lang="en-US" sz="3000" dirty="0">
                <a:latin typeface="Times New Roman" panose="02020603050405020304" pitchFamily="18" charset="0"/>
                <a:cs typeface="Times New Roman" panose="02020603050405020304" pitchFamily="18" charset="0"/>
              </a:rPr>
              <a:t>amount. It is unlikely that the two methods will give markedly different results, or yield substantially different linear functions unless there is a large proportion of observations whose x-values lie in regions of the factor space with linear logistic response near zero or one.</a:t>
            </a:r>
          </a:p>
        </p:txBody>
      </p:sp>
    </p:spTree>
    <p:extLst>
      <p:ext uri="{BB962C8B-B14F-4D97-AF65-F5344CB8AC3E}">
        <p14:creationId xmlns:p14="http://schemas.microsoft.com/office/powerpoint/2010/main" val="1454217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What I left out?</a:t>
            </a:r>
          </a:p>
        </p:txBody>
      </p:sp>
      <p:sp>
        <p:nvSpPr>
          <p:cNvPr id="8" name="矩形 7">
            <a:extLst>
              <a:ext uri="{FF2B5EF4-FFF2-40B4-BE49-F238E27FC236}">
                <a16:creationId xmlns:a16="http://schemas.microsoft.com/office/drawing/2014/main" id="{72E9B2D9-A16A-4E1B-8081-47F819B95AEE}"/>
              </a:ext>
            </a:extLst>
          </p:cNvPr>
          <p:cNvSpPr/>
          <p:nvPr/>
        </p:nvSpPr>
        <p:spPr>
          <a:xfrm>
            <a:off x="4719639" y="990226"/>
            <a:ext cx="6915149" cy="2308324"/>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Due to the limitation of time and</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my</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own</a:t>
            </a:r>
            <a:r>
              <a:rPr lang="zh-CN" altLang="en-US" sz="2400" dirty="0">
                <a:latin typeface="Times New Roman" panose="02020603050405020304" pitchFamily="18" charset="0"/>
                <a:cs typeface="Times New Roman" panose="02020603050405020304" pitchFamily="18" charset="0"/>
              </a:rPr>
              <a:t> </a:t>
            </a:r>
            <a:r>
              <a:rPr lang="en-US" altLang="zh-CN" sz="2400" dirty="0">
                <a:latin typeface="Times New Roman" panose="02020603050405020304" pitchFamily="18" charset="0"/>
                <a:cs typeface="Times New Roman" panose="02020603050405020304" pitchFamily="18" charset="0"/>
              </a:rPr>
              <a:t>deficiency in statistical knowledge</a:t>
            </a:r>
            <a:r>
              <a:rPr lang="en-US" sz="2400" dirty="0">
                <a:latin typeface="Times New Roman" panose="02020603050405020304" pitchFamily="18" charset="0"/>
                <a:cs typeface="Times New Roman" panose="02020603050405020304" pitchFamily="18" charset="0"/>
              </a:rPr>
              <a:t>, many interesting things were left out, including a selection for initiation </a:t>
            </a:r>
            <a:r>
              <a:rPr lang="en-US" altLang="zh-CN" sz="2400" dirty="0">
                <a:latin typeface="Times New Roman" panose="02020603050405020304" pitchFamily="18" charset="0"/>
                <a:cs typeface="Times New Roman" panose="02020603050405020304" pitchFamily="18" charset="0"/>
              </a:rPr>
              <a:t>of the iterative algorithm for MLEs, some detailed explanations of the limitations for using discriminant analysis estimators, and another example. </a:t>
            </a:r>
            <a:endParaRPr lang="en-US" sz="2400" dirty="0">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401BD1DF-7975-427E-8D43-C441E730CBD2}"/>
              </a:ext>
            </a:extLst>
          </p:cNvPr>
          <p:cNvPicPr>
            <a:picLocks noChangeAspect="1"/>
          </p:cNvPicPr>
          <p:nvPr/>
        </p:nvPicPr>
        <p:blipFill>
          <a:blip r:embed="rId3"/>
          <a:stretch>
            <a:fillRect/>
          </a:stretch>
        </p:blipFill>
        <p:spPr>
          <a:xfrm>
            <a:off x="456884" y="990226"/>
            <a:ext cx="3640251" cy="3738562"/>
          </a:xfrm>
          <a:prstGeom prst="rect">
            <a:avLst/>
          </a:prstGeom>
        </p:spPr>
      </p:pic>
      <p:pic>
        <p:nvPicPr>
          <p:cNvPr id="3" name="图片 2">
            <a:extLst>
              <a:ext uri="{FF2B5EF4-FFF2-40B4-BE49-F238E27FC236}">
                <a16:creationId xmlns:a16="http://schemas.microsoft.com/office/drawing/2014/main" id="{A1D612FA-C8AF-4669-A68E-95B1F24C8111}"/>
              </a:ext>
            </a:extLst>
          </p:cNvPr>
          <p:cNvPicPr>
            <a:picLocks noChangeAspect="1"/>
          </p:cNvPicPr>
          <p:nvPr/>
        </p:nvPicPr>
        <p:blipFill>
          <a:blip r:embed="rId4"/>
          <a:stretch>
            <a:fillRect/>
          </a:stretch>
        </p:blipFill>
        <p:spPr>
          <a:xfrm>
            <a:off x="1585524" y="5110169"/>
            <a:ext cx="4510476" cy="966782"/>
          </a:xfrm>
          <a:prstGeom prst="rect">
            <a:avLst/>
          </a:prstGeom>
        </p:spPr>
      </p:pic>
      <p:pic>
        <p:nvPicPr>
          <p:cNvPr id="4" name="图片 3">
            <a:extLst>
              <a:ext uri="{FF2B5EF4-FFF2-40B4-BE49-F238E27FC236}">
                <a16:creationId xmlns:a16="http://schemas.microsoft.com/office/drawing/2014/main" id="{EB054BDB-517E-4D59-B4F3-0CEE57B40946}"/>
              </a:ext>
            </a:extLst>
          </p:cNvPr>
          <p:cNvPicPr>
            <a:picLocks noChangeAspect="1"/>
          </p:cNvPicPr>
          <p:nvPr/>
        </p:nvPicPr>
        <p:blipFill>
          <a:blip r:embed="rId5"/>
          <a:stretch>
            <a:fillRect/>
          </a:stretch>
        </p:blipFill>
        <p:spPr>
          <a:xfrm>
            <a:off x="6096000" y="3325254"/>
            <a:ext cx="5624513" cy="3080194"/>
          </a:xfrm>
          <a:prstGeom prst="rect">
            <a:avLst/>
          </a:prstGeom>
        </p:spPr>
      </p:pic>
    </p:spTree>
    <p:extLst>
      <p:ext uri="{BB962C8B-B14F-4D97-AF65-F5344CB8AC3E}">
        <p14:creationId xmlns:p14="http://schemas.microsoft.com/office/powerpoint/2010/main" val="518052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a:solidFill>
                  <a:schemeClr val="bg1"/>
                </a:solidFill>
                <a:latin typeface="Times New Roman" panose="02020603050405020304" pitchFamily="18" charset="0"/>
                <a:cs typeface="Times New Roman" panose="02020603050405020304" pitchFamily="18" charset="0"/>
              </a:rPr>
              <a:t>Done!!!</a:t>
            </a:r>
            <a:endParaRPr lang="en-US" sz="2500" b="1" dirty="0">
              <a:solidFill>
                <a:schemeClr val="bg1"/>
              </a:solidFill>
              <a:latin typeface="Times New Roman" panose="02020603050405020304" pitchFamily="18" charset="0"/>
              <a:cs typeface="Times New Roman" panose="02020603050405020304" pitchFamily="18" charset="0"/>
            </a:endParaRPr>
          </a:p>
        </p:txBody>
      </p:sp>
      <p:sp>
        <p:nvSpPr>
          <p:cNvPr id="8" name="矩形 7">
            <a:extLst>
              <a:ext uri="{FF2B5EF4-FFF2-40B4-BE49-F238E27FC236}">
                <a16:creationId xmlns:a16="http://schemas.microsoft.com/office/drawing/2014/main" id="{72E9B2D9-A16A-4E1B-8081-47F819B95AEE}"/>
              </a:ext>
            </a:extLst>
          </p:cNvPr>
          <p:cNvSpPr/>
          <p:nvPr/>
        </p:nvSpPr>
        <p:spPr>
          <a:xfrm>
            <a:off x="763110" y="1255585"/>
            <a:ext cx="10351453" cy="4401205"/>
          </a:xfrm>
          <a:prstGeom prst="rect">
            <a:avLst/>
          </a:prstGeom>
        </p:spPr>
        <p:txBody>
          <a:bodyPr wrap="square">
            <a:spAutoFit/>
          </a:bodyPr>
          <a:lstStyle/>
          <a:p>
            <a:pPr algn="ctr"/>
            <a:r>
              <a:rPr lang="en-US" sz="4000" dirty="0">
                <a:latin typeface="Papyrus" panose="03070502060502030205" pitchFamily="66" charset="0"/>
                <a:cs typeface="Times New Roman" panose="02020603050405020304" pitchFamily="18" charset="0"/>
              </a:rPr>
              <a:t>This is the end!</a:t>
            </a:r>
          </a:p>
          <a:p>
            <a:pPr algn="ctr"/>
            <a:r>
              <a:rPr lang="en-US" sz="4000" dirty="0">
                <a:latin typeface="Papyrus" panose="03070502060502030205" pitchFamily="66" charset="0"/>
                <a:cs typeface="Times New Roman" panose="02020603050405020304" pitchFamily="18" charset="0"/>
              </a:rPr>
              <a:t>Thanks for your attention.</a:t>
            </a:r>
          </a:p>
          <a:p>
            <a:pPr algn="ctr"/>
            <a:r>
              <a:rPr lang="en-US" sz="4000" dirty="0">
                <a:latin typeface="Papyrus" panose="03070502060502030205" pitchFamily="66" charset="0"/>
                <a:cs typeface="Times New Roman" panose="02020603050405020304" pitchFamily="18" charset="0"/>
              </a:rPr>
              <a:t>Many thanks to Dr. Ho’s effort</a:t>
            </a:r>
          </a:p>
          <a:p>
            <a:pPr algn="ctr"/>
            <a:r>
              <a:rPr lang="en-US" sz="4000" dirty="0">
                <a:latin typeface="Papyrus" panose="03070502060502030205" pitchFamily="66" charset="0"/>
                <a:cs typeface="Times New Roman" panose="02020603050405020304" pitchFamily="18" charset="0"/>
              </a:rPr>
              <a:t>Wish all of you good luck with the finals and qualification exam</a:t>
            </a:r>
          </a:p>
          <a:p>
            <a:pPr algn="ctr"/>
            <a:r>
              <a:rPr lang="en-US" sz="4000" dirty="0">
                <a:latin typeface="Papyrus" panose="03070502060502030205" pitchFamily="66" charset="0"/>
                <a:cs typeface="Times New Roman" panose="02020603050405020304" pitchFamily="18" charset="0"/>
              </a:rPr>
              <a:t>C</a:t>
            </a:r>
            <a:r>
              <a:rPr lang="en-US" altLang="zh-CN" sz="4000" dirty="0">
                <a:latin typeface="Papyrus" panose="03070502060502030205" pitchFamily="66" charset="0"/>
                <a:cs typeface="Times New Roman" panose="02020603050405020304" pitchFamily="18" charset="0"/>
              </a:rPr>
              <a:t>ongratulations, we survived for the 1</a:t>
            </a:r>
            <a:r>
              <a:rPr lang="en-US" altLang="zh-CN" sz="4000" baseline="30000" dirty="0">
                <a:latin typeface="Papyrus" panose="03070502060502030205" pitchFamily="66" charset="0"/>
                <a:cs typeface="Times New Roman" panose="02020603050405020304" pitchFamily="18" charset="0"/>
              </a:rPr>
              <a:t>st</a:t>
            </a:r>
            <a:r>
              <a:rPr lang="en-US" altLang="zh-CN" sz="4000" dirty="0">
                <a:latin typeface="Papyrus" panose="03070502060502030205" pitchFamily="66" charset="0"/>
                <a:cs typeface="Times New Roman" panose="02020603050405020304" pitchFamily="18" charset="0"/>
              </a:rPr>
              <a:t> year graduate life in statistic</a:t>
            </a:r>
            <a:endParaRPr lang="en-US" sz="4000" dirty="0">
              <a:latin typeface="Papyrus" panose="03070502060502030205" pitchFamily="66" charset="0"/>
              <a:cs typeface="Times New Roman" panose="02020603050405020304" pitchFamily="18" charset="0"/>
            </a:endParaRPr>
          </a:p>
        </p:txBody>
      </p:sp>
    </p:spTree>
    <p:extLst>
      <p:ext uri="{BB962C8B-B14F-4D97-AF65-F5344CB8AC3E}">
        <p14:creationId xmlns:p14="http://schemas.microsoft.com/office/powerpoint/2010/main" val="2844155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Discriminant Analysis</a:t>
            </a:r>
          </a:p>
        </p:txBody>
      </p:sp>
      <p:sp>
        <p:nvSpPr>
          <p:cNvPr id="8" name="矩形 7">
            <a:extLst>
              <a:ext uri="{FF2B5EF4-FFF2-40B4-BE49-F238E27FC236}">
                <a16:creationId xmlns:a16="http://schemas.microsoft.com/office/drawing/2014/main" id="{72E9B2D9-A16A-4E1B-8081-47F819B95AEE}"/>
              </a:ext>
            </a:extLst>
          </p:cNvPr>
          <p:cNvSpPr/>
          <p:nvPr/>
        </p:nvSpPr>
        <p:spPr>
          <a:xfrm>
            <a:off x="1204913" y="2063843"/>
            <a:ext cx="10351453" cy="2862322"/>
          </a:xfrm>
          <a:prstGeom prst="rect">
            <a:avLst/>
          </a:prstGeom>
        </p:spPr>
        <p:txBody>
          <a:bodyPr wrap="square">
            <a:spAutoFit/>
          </a:bodyPr>
          <a:lstStyle/>
          <a:p>
            <a:r>
              <a:rPr lang="en-US" sz="3000" dirty="0">
                <a:latin typeface="Times New Roman" panose="02020603050405020304" pitchFamily="18" charset="0"/>
                <a:cs typeface="Times New Roman" panose="02020603050405020304" pitchFamily="18" charset="0"/>
              </a:rPr>
              <a:t>A researcher collected data on two external features for two (known) sub-species of an insect. She can use discriminant analysis to find linear combinations of the features that best distinguish the sub-species. The analysis can then be used to classify insects with unknown sub-species origin into one of the two sub-species based on their external features.</a:t>
            </a:r>
          </a:p>
        </p:txBody>
      </p:sp>
    </p:spTree>
    <p:extLst>
      <p:ext uri="{BB962C8B-B14F-4D97-AF65-F5344CB8AC3E}">
        <p14:creationId xmlns:p14="http://schemas.microsoft.com/office/powerpoint/2010/main" val="4244748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3">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Discriminant Analysis</a:t>
            </a:r>
          </a:p>
        </p:txBody>
      </p:sp>
      <p:sp>
        <p:nvSpPr>
          <p:cNvPr id="2" name="矩形 1">
            <a:extLst>
              <a:ext uri="{FF2B5EF4-FFF2-40B4-BE49-F238E27FC236}">
                <a16:creationId xmlns:a16="http://schemas.microsoft.com/office/drawing/2014/main" id="{2BCBA07D-4B71-429F-8A48-443EB86A1D38}"/>
              </a:ext>
            </a:extLst>
          </p:cNvPr>
          <p:cNvSpPr/>
          <p:nvPr/>
        </p:nvSpPr>
        <p:spPr>
          <a:xfrm>
            <a:off x="452438" y="1448634"/>
            <a:ext cx="5145365" cy="4708981"/>
          </a:xfrm>
          <a:prstGeom prst="rect">
            <a:avLst/>
          </a:prstGeom>
        </p:spPr>
        <p:txBody>
          <a:bodyPr wrap="square">
            <a:spAutoFit/>
          </a:bodyPr>
          <a:lstStyle/>
          <a:p>
            <a:r>
              <a:rPr lang="en-US" sz="3000" dirty="0">
                <a:latin typeface="Times New Roman" panose="02020603050405020304" pitchFamily="18" charset="0"/>
                <a:cs typeface="Times New Roman" panose="02020603050405020304" pitchFamily="18" charset="0"/>
              </a:rPr>
              <a:t>To see how this might be done, consider the following data plot. The line marked with green color is the linear combination of the two features that best distinguishes or discriminates the two sub-species. The value of the line could be used to classify insects into one of the two groups, as illustrated.</a:t>
            </a:r>
          </a:p>
        </p:txBody>
      </p:sp>
      <p:pic>
        <p:nvPicPr>
          <p:cNvPr id="4" name="图片 3">
            <a:extLst>
              <a:ext uri="{FF2B5EF4-FFF2-40B4-BE49-F238E27FC236}">
                <a16:creationId xmlns:a16="http://schemas.microsoft.com/office/drawing/2014/main" id="{01F2A5FD-3F90-4DBE-ABF8-BAC42447D905}"/>
              </a:ext>
            </a:extLst>
          </p:cNvPr>
          <p:cNvPicPr>
            <a:picLocks noChangeAspect="1"/>
          </p:cNvPicPr>
          <p:nvPr/>
        </p:nvPicPr>
        <p:blipFill>
          <a:blip r:embed="rId4"/>
          <a:stretch>
            <a:fillRect/>
          </a:stretch>
        </p:blipFill>
        <p:spPr>
          <a:xfrm>
            <a:off x="5505454" y="1132263"/>
            <a:ext cx="6291262" cy="5611445"/>
          </a:xfrm>
          <a:prstGeom prst="rect">
            <a:avLst/>
          </a:prstGeom>
        </p:spPr>
      </p:pic>
      <p:grpSp>
        <p:nvGrpSpPr>
          <p:cNvPr id="12" name="组合 11">
            <a:extLst>
              <a:ext uri="{FF2B5EF4-FFF2-40B4-BE49-F238E27FC236}">
                <a16:creationId xmlns:a16="http://schemas.microsoft.com/office/drawing/2014/main" id="{7D5C2C79-4375-4182-83ED-6DAE333BD3E5}"/>
              </a:ext>
            </a:extLst>
          </p:cNvPr>
          <p:cNvGrpSpPr/>
          <p:nvPr/>
        </p:nvGrpSpPr>
        <p:grpSpPr>
          <a:xfrm>
            <a:off x="7308062" y="1730837"/>
            <a:ext cx="4488654" cy="736138"/>
            <a:chOff x="7308062" y="1730837"/>
            <a:chExt cx="4488654" cy="736138"/>
          </a:xfrm>
        </p:grpSpPr>
        <p:cxnSp>
          <p:nvCxnSpPr>
            <p:cNvPr id="10" name="直接箭头连接符 9">
              <a:extLst>
                <a:ext uri="{FF2B5EF4-FFF2-40B4-BE49-F238E27FC236}">
                  <a16:creationId xmlns:a16="http://schemas.microsoft.com/office/drawing/2014/main" id="{71DF7517-8FC9-499C-A715-1C32DD1F1B3A}"/>
                </a:ext>
              </a:extLst>
            </p:cNvPr>
            <p:cNvCxnSpPr/>
            <p:nvPr/>
          </p:nvCxnSpPr>
          <p:spPr>
            <a:xfrm>
              <a:off x="8539163" y="2152650"/>
              <a:ext cx="371475" cy="314325"/>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
          <p:nvSpPr>
            <p:cNvPr id="11" name="文本框 10">
              <a:extLst>
                <a:ext uri="{FF2B5EF4-FFF2-40B4-BE49-F238E27FC236}">
                  <a16:creationId xmlns:a16="http://schemas.microsoft.com/office/drawing/2014/main" id="{86EC6755-4919-41B9-BD43-B2F079631B5C}"/>
                </a:ext>
              </a:extLst>
            </p:cNvPr>
            <p:cNvSpPr txBox="1"/>
            <p:nvPr/>
          </p:nvSpPr>
          <p:spPr>
            <a:xfrm>
              <a:off x="7308062" y="1730837"/>
              <a:ext cx="4488654" cy="369332"/>
            </a:xfrm>
            <a:prstGeom prst="rect">
              <a:avLst/>
            </a:prstGeom>
            <a:noFill/>
          </p:spPr>
          <p:txBody>
            <a:bodyPr wrap="square" rtlCol="0">
              <a:spAutoFit/>
            </a:bodyPr>
            <a:lstStyle/>
            <a:p>
              <a:r>
                <a:rPr lang="en-US" dirty="0">
                  <a:solidFill>
                    <a:schemeClr val="accent2">
                      <a:lumMod val="75000"/>
                    </a:schemeClr>
                  </a:solidFill>
                </a:rPr>
                <a:t>Two ecliptical bi-variate normal distribution</a:t>
              </a:r>
            </a:p>
          </p:txBody>
        </p:sp>
      </p:grpSp>
      <p:grpSp>
        <p:nvGrpSpPr>
          <p:cNvPr id="28" name="组合 27">
            <a:extLst>
              <a:ext uri="{FF2B5EF4-FFF2-40B4-BE49-F238E27FC236}">
                <a16:creationId xmlns:a16="http://schemas.microsoft.com/office/drawing/2014/main" id="{064227BA-C030-48E3-AF37-C18593E98FA9}"/>
              </a:ext>
            </a:extLst>
          </p:cNvPr>
          <p:cNvGrpSpPr/>
          <p:nvPr/>
        </p:nvGrpSpPr>
        <p:grpSpPr>
          <a:xfrm>
            <a:off x="8196264" y="4639747"/>
            <a:ext cx="2562225" cy="646331"/>
            <a:chOff x="8196264" y="4639747"/>
            <a:chExt cx="2562225" cy="646331"/>
          </a:xfrm>
        </p:grpSpPr>
        <p:cxnSp>
          <p:nvCxnSpPr>
            <p:cNvPr id="14" name="直接箭头连接符 13">
              <a:extLst>
                <a:ext uri="{FF2B5EF4-FFF2-40B4-BE49-F238E27FC236}">
                  <a16:creationId xmlns:a16="http://schemas.microsoft.com/office/drawing/2014/main" id="{311F83A2-CD74-47C6-8E96-31CD785F5466}"/>
                </a:ext>
              </a:extLst>
            </p:cNvPr>
            <p:cNvCxnSpPr>
              <a:cxnSpLocks/>
            </p:cNvCxnSpPr>
            <p:nvPr/>
          </p:nvCxnSpPr>
          <p:spPr>
            <a:xfrm flipH="1" flipV="1">
              <a:off x="8196264" y="4733925"/>
              <a:ext cx="528636" cy="90488"/>
            </a:xfrm>
            <a:prstGeom prst="straightConnector1">
              <a:avLst/>
            </a:prstGeom>
            <a:ln w="63500">
              <a:tailEnd type="triangle"/>
            </a:ln>
          </p:spPr>
          <p:style>
            <a:lnRef idx="1">
              <a:schemeClr val="accent5"/>
            </a:lnRef>
            <a:fillRef idx="0">
              <a:schemeClr val="accent5"/>
            </a:fillRef>
            <a:effectRef idx="0">
              <a:schemeClr val="accent5"/>
            </a:effectRef>
            <a:fontRef idx="minor">
              <a:schemeClr val="tx1"/>
            </a:fontRef>
          </p:style>
        </p:cxnSp>
        <p:sp>
          <p:nvSpPr>
            <p:cNvPr id="16" name="矩形 15">
              <a:extLst>
                <a:ext uri="{FF2B5EF4-FFF2-40B4-BE49-F238E27FC236}">
                  <a16:creationId xmlns:a16="http://schemas.microsoft.com/office/drawing/2014/main" id="{1C933EE3-2857-49BE-A092-1156DF8FAE49}"/>
                </a:ext>
              </a:extLst>
            </p:cNvPr>
            <p:cNvSpPr/>
            <p:nvPr/>
          </p:nvSpPr>
          <p:spPr>
            <a:xfrm>
              <a:off x="8823545" y="4639747"/>
              <a:ext cx="1934944" cy="646331"/>
            </a:xfrm>
            <a:prstGeom prst="rect">
              <a:avLst/>
            </a:prstGeom>
          </p:spPr>
          <p:txBody>
            <a:bodyPr wrap="square">
              <a:spAutoFit/>
            </a:bodyPr>
            <a:lstStyle/>
            <a:p>
              <a:r>
                <a:rPr lang="en-US" dirty="0">
                  <a:solidFill>
                    <a:schemeClr val="accent5">
                      <a:lumMod val="75000"/>
                    </a:schemeClr>
                  </a:solidFill>
                </a:rPr>
                <a:t>Projection of the two subspecies</a:t>
              </a:r>
            </a:p>
          </p:txBody>
        </p:sp>
      </p:grpSp>
      <p:grpSp>
        <p:nvGrpSpPr>
          <p:cNvPr id="27" name="组合 26">
            <a:extLst>
              <a:ext uri="{FF2B5EF4-FFF2-40B4-BE49-F238E27FC236}">
                <a16:creationId xmlns:a16="http://schemas.microsoft.com/office/drawing/2014/main" id="{88FA6F2A-2ECA-4AF6-ABBC-DD98112DF29C}"/>
              </a:ext>
            </a:extLst>
          </p:cNvPr>
          <p:cNvGrpSpPr/>
          <p:nvPr/>
        </p:nvGrpSpPr>
        <p:grpSpPr>
          <a:xfrm>
            <a:off x="6756288" y="2214465"/>
            <a:ext cx="2578584" cy="1200329"/>
            <a:chOff x="6756288" y="2214465"/>
            <a:chExt cx="2578584" cy="1200329"/>
          </a:xfrm>
        </p:grpSpPr>
        <p:cxnSp>
          <p:nvCxnSpPr>
            <p:cNvPr id="21" name="直接箭头连接符 20">
              <a:extLst>
                <a:ext uri="{FF2B5EF4-FFF2-40B4-BE49-F238E27FC236}">
                  <a16:creationId xmlns:a16="http://schemas.microsoft.com/office/drawing/2014/main" id="{CEDC723A-E61B-4F30-A1A1-54A67FF95D3D}"/>
                </a:ext>
              </a:extLst>
            </p:cNvPr>
            <p:cNvCxnSpPr>
              <a:cxnSpLocks/>
            </p:cNvCxnSpPr>
            <p:nvPr/>
          </p:nvCxnSpPr>
          <p:spPr>
            <a:xfrm flipH="1">
              <a:off x="6756288" y="2895600"/>
              <a:ext cx="624390" cy="85725"/>
            </a:xfrm>
            <a:prstGeom prst="straightConnector1">
              <a:avLst/>
            </a:prstGeom>
            <a:ln w="50800">
              <a:tailEnd type="triangle"/>
            </a:ln>
          </p:spPr>
          <p:style>
            <a:lnRef idx="3">
              <a:schemeClr val="accent6"/>
            </a:lnRef>
            <a:fillRef idx="0">
              <a:schemeClr val="accent6"/>
            </a:fillRef>
            <a:effectRef idx="2">
              <a:schemeClr val="accent6"/>
            </a:effectRef>
            <a:fontRef idx="minor">
              <a:schemeClr val="tx1"/>
            </a:fontRef>
          </p:style>
        </p:cxnSp>
        <p:sp>
          <p:nvSpPr>
            <p:cNvPr id="23" name="矩形 22">
              <a:extLst>
                <a:ext uri="{FF2B5EF4-FFF2-40B4-BE49-F238E27FC236}">
                  <a16:creationId xmlns:a16="http://schemas.microsoft.com/office/drawing/2014/main" id="{4373B221-EAC3-42AD-806F-525D42EA7D35}"/>
                </a:ext>
              </a:extLst>
            </p:cNvPr>
            <p:cNvSpPr/>
            <p:nvPr/>
          </p:nvSpPr>
          <p:spPr>
            <a:xfrm>
              <a:off x="7361629" y="2214465"/>
              <a:ext cx="1973243" cy="1200329"/>
            </a:xfrm>
            <a:prstGeom prst="rect">
              <a:avLst/>
            </a:prstGeom>
          </p:spPr>
          <p:txBody>
            <a:bodyPr wrap="square">
              <a:spAutoFit/>
            </a:bodyPr>
            <a:lstStyle/>
            <a:p>
              <a:r>
                <a:rPr lang="en-US" dirty="0">
                  <a:solidFill>
                    <a:schemeClr val="accent6">
                      <a:lumMod val="75000"/>
                    </a:schemeClr>
                  </a:solidFill>
                </a:rPr>
                <a:t>The linear combination that best separates the two subspecies</a:t>
              </a:r>
            </a:p>
          </p:txBody>
        </p:sp>
      </p:grpSp>
      <p:grpSp>
        <p:nvGrpSpPr>
          <p:cNvPr id="32" name="组合 31">
            <a:extLst>
              <a:ext uri="{FF2B5EF4-FFF2-40B4-BE49-F238E27FC236}">
                <a16:creationId xmlns:a16="http://schemas.microsoft.com/office/drawing/2014/main" id="{558C90F0-2E91-4A89-8DD4-418CA942D2EB}"/>
              </a:ext>
            </a:extLst>
          </p:cNvPr>
          <p:cNvGrpSpPr/>
          <p:nvPr/>
        </p:nvGrpSpPr>
        <p:grpSpPr>
          <a:xfrm>
            <a:off x="6296370" y="4753064"/>
            <a:ext cx="1941109" cy="902346"/>
            <a:chOff x="6296370" y="4753064"/>
            <a:chExt cx="1941109" cy="902346"/>
          </a:xfrm>
        </p:grpSpPr>
        <p:cxnSp>
          <p:nvCxnSpPr>
            <p:cNvPr id="30" name="直接箭头连接符 29">
              <a:extLst>
                <a:ext uri="{FF2B5EF4-FFF2-40B4-BE49-F238E27FC236}">
                  <a16:creationId xmlns:a16="http://schemas.microsoft.com/office/drawing/2014/main" id="{0517FD5D-F5D6-433E-938A-71459C0C2D61}"/>
                </a:ext>
              </a:extLst>
            </p:cNvPr>
            <p:cNvCxnSpPr/>
            <p:nvPr/>
          </p:nvCxnSpPr>
          <p:spPr>
            <a:xfrm flipH="1" flipV="1">
              <a:off x="6677025" y="4753064"/>
              <a:ext cx="71437" cy="500063"/>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4C44FD7B-862C-4276-A056-65F5B4C31741}"/>
                </a:ext>
              </a:extLst>
            </p:cNvPr>
            <p:cNvSpPr/>
            <p:nvPr/>
          </p:nvSpPr>
          <p:spPr>
            <a:xfrm>
              <a:off x="6296370" y="5286078"/>
              <a:ext cx="1941109" cy="369332"/>
            </a:xfrm>
            <a:prstGeom prst="rect">
              <a:avLst/>
            </a:prstGeom>
          </p:spPr>
          <p:txBody>
            <a:bodyPr wrap="none">
              <a:spAutoFit/>
            </a:bodyPr>
            <a:lstStyle/>
            <a:p>
              <a:r>
                <a:rPr lang="en-US" dirty="0">
                  <a:solidFill>
                    <a:srgbClr val="C00000"/>
                  </a:solidFill>
                </a:rPr>
                <a:t>Decision Boundary</a:t>
              </a:r>
            </a:p>
          </p:txBody>
        </p:sp>
      </p:grpSp>
    </p:spTree>
    <p:extLst>
      <p:ext uri="{BB962C8B-B14F-4D97-AF65-F5344CB8AC3E}">
        <p14:creationId xmlns:p14="http://schemas.microsoft.com/office/powerpoint/2010/main" val="241607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Discriminant Estimators vs. Logistic MLEs</a:t>
            </a:r>
          </a:p>
        </p:txBody>
      </p:sp>
      <p:sp>
        <p:nvSpPr>
          <p:cNvPr id="8" name="矩形 7">
            <a:extLst>
              <a:ext uri="{FF2B5EF4-FFF2-40B4-BE49-F238E27FC236}">
                <a16:creationId xmlns:a16="http://schemas.microsoft.com/office/drawing/2014/main" id="{72E9B2D9-A16A-4E1B-8081-47F819B95AEE}"/>
              </a:ext>
            </a:extLst>
          </p:cNvPr>
          <p:cNvSpPr/>
          <p:nvPr/>
        </p:nvSpPr>
        <p:spPr>
          <a:xfrm>
            <a:off x="1038226" y="1306606"/>
            <a:ext cx="10351453" cy="4654864"/>
          </a:xfrm>
          <a:prstGeom prst="rect">
            <a:avLst/>
          </a:prstGeom>
        </p:spPr>
        <p:txBody>
          <a:bodyPr wrap="square">
            <a:spAutoFit/>
          </a:bodyPr>
          <a:lstStyle/>
          <a:p>
            <a:pPr marL="457200" indent="-457200">
              <a:lnSpc>
                <a:spcPct val="125000"/>
              </a:lnSpc>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Discriminant function estimators have often been used in logistic regression, in both theory and applications (see, for example, Truett, Cornfield, and </a:t>
            </a:r>
            <a:r>
              <a:rPr lang="en-US" sz="3000" dirty="0" err="1">
                <a:latin typeface="Times New Roman" panose="02020603050405020304" pitchFamily="18" charset="0"/>
                <a:cs typeface="Times New Roman" panose="02020603050405020304" pitchFamily="18" charset="0"/>
              </a:rPr>
              <a:t>Kannel</a:t>
            </a:r>
            <a:r>
              <a:rPr lang="en-US" sz="3000" dirty="0">
                <a:latin typeface="Times New Roman" panose="02020603050405020304" pitchFamily="18" charset="0"/>
                <a:cs typeface="Times New Roman" panose="02020603050405020304" pitchFamily="18" charset="0"/>
              </a:rPr>
              <a:t> 1967).</a:t>
            </a:r>
          </a:p>
          <a:p>
            <a:pPr marL="457200" indent="-457200">
              <a:lnSpc>
                <a:spcPct val="125000"/>
              </a:lnSpc>
              <a:buFont typeface="Arial" panose="020B0604020202020204" pitchFamily="34" charset="0"/>
              <a:buChar char="•"/>
            </a:pPr>
            <a:r>
              <a:rPr lang="en-US" sz="3000" dirty="0">
                <a:solidFill>
                  <a:schemeClr val="bg1">
                    <a:lumMod val="85000"/>
                  </a:schemeClr>
                </a:solidFill>
                <a:latin typeface="Times New Roman" panose="02020603050405020304" pitchFamily="18" charset="0"/>
                <a:cs typeface="Times New Roman" panose="02020603050405020304" pitchFamily="18" charset="0"/>
              </a:rPr>
              <a:t>When such estimators were compared empirically with maximum likelihood estimators for logistic regression problems, however, they were found to be generally inferior, but not that bat. (see Halperin, Blackwelder, and Verter 1971, and D'Agostino, et al. 1978).</a:t>
            </a:r>
          </a:p>
        </p:txBody>
      </p:sp>
    </p:spTree>
    <p:extLst>
      <p:ext uri="{BB962C8B-B14F-4D97-AF65-F5344CB8AC3E}">
        <p14:creationId xmlns:p14="http://schemas.microsoft.com/office/powerpoint/2010/main" val="1786681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Discriminant Estimators vs. Logistic MLEs</a:t>
            </a:r>
          </a:p>
        </p:txBody>
      </p:sp>
      <p:sp>
        <p:nvSpPr>
          <p:cNvPr id="8" name="矩形 7">
            <a:extLst>
              <a:ext uri="{FF2B5EF4-FFF2-40B4-BE49-F238E27FC236}">
                <a16:creationId xmlns:a16="http://schemas.microsoft.com/office/drawing/2014/main" id="{72E9B2D9-A16A-4E1B-8081-47F819B95AEE}"/>
              </a:ext>
            </a:extLst>
          </p:cNvPr>
          <p:cNvSpPr/>
          <p:nvPr/>
        </p:nvSpPr>
        <p:spPr>
          <a:xfrm>
            <a:off x="1038226" y="1306606"/>
            <a:ext cx="10351453" cy="4654864"/>
          </a:xfrm>
          <a:prstGeom prst="rect">
            <a:avLst/>
          </a:prstGeom>
        </p:spPr>
        <p:txBody>
          <a:bodyPr wrap="square">
            <a:spAutoFit/>
          </a:bodyPr>
          <a:lstStyle/>
          <a:p>
            <a:pPr marL="457200" indent="-457200">
              <a:lnSpc>
                <a:spcPct val="125000"/>
              </a:lnSpc>
              <a:buFont typeface="Arial" panose="020B0604020202020204" pitchFamily="34" charset="0"/>
              <a:buChar char="•"/>
            </a:pPr>
            <a:r>
              <a:rPr lang="en-US" sz="3000" dirty="0">
                <a:solidFill>
                  <a:schemeClr val="bg1">
                    <a:lumMod val="85000"/>
                  </a:schemeClr>
                </a:solidFill>
                <a:latin typeface="Times New Roman" panose="02020603050405020304" pitchFamily="18" charset="0"/>
                <a:cs typeface="Times New Roman" panose="02020603050405020304" pitchFamily="18" charset="0"/>
              </a:rPr>
              <a:t>Discriminant function estimators have often been used in logistic regression, in both theory and applications (see, for example, Truett, Cornfield, and </a:t>
            </a:r>
            <a:r>
              <a:rPr lang="en-US" sz="3000" dirty="0" err="1">
                <a:solidFill>
                  <a:schemeClr val="bg1">
                    <a:lumMod val="85000"/>
                  </a:schemeClr>
                </a:solidFill>
                <a:latin typeface="Times New Roman" panose="02020603050405020304" pitchFamily="18" charset="0"/>
                <a:cs typeface="Times New Roman" panose="02020603050405020304" pitchFamily="18" charset="0"/>
              </a:rPr>
              <a:t>Kannel</a:t>
            </a:r>
            <a:r>
              <a:rPr lang="en-US" sz="3000" dirty="0">
                <a:solidFill>
                  <a:schemeClr val="bg1">
                    <a:lumMod val="85000"/>
                  </a:schemeClr>
                </a:solidFill>
                <a:latin typeface="Times New Roman" panose="02020603050405020304" pitchFamily="18" charset="0"/>
                <a:cs typeface="Times New Roman" panose="02020603050405020304" pitchFamily="18" charset="0"/>
              </a:rPr>
              <a:t> 1967).</a:t>
            </a:r>
          </a:p>
          <a:p>
            <a:pPr marL="457200" indent="-457200">
              <a:lnSpc>
                <a:spcPct val="125000"/>
              </a:lnSpc>
              <a:buFont typeface="Arial" panose="020B0604020202020204" pitchFamily="34" charset="0"/>
              <a:buChar char="•"/>
            </a:pPr>
            <a:r>
              <a:rPr lang="en-US" sz="3000" dirty="0">
                <a:latin typeface="Times New Roman" panose="02020603050405020304" pitchFamily="18" charset="0"/>
                <a:cs typeface="Times New Roman" panose="02020603050405020304" pitchFamily="18" charset="0"/>
              </a:rPr>
              <a:t>When such estimators were compared empirically with maximum likelihood estimators for logistic regression problems, however, they were found to be generally inferior, but not that bad. (see Halperin, Blackwelder, and Verter 1971, and D'Agostino, et al. 1978).</a:t>
            </a:r>
          </a:p>
        </p:txBody>
      </p:sp>
    </p:spTree>
    <p:extLst>
      <p:ext uri="{BB962C8B-B14F-4D97-AF65-F5344CB8AC3E}">
        <p14:creationId xmlns:p14="http://schemas.microsoft.com/office/powerpoint/2010/main" val="3495942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Limitations for Discriminant Analysis</a:t>
            </a:r>
          </a:p>
        </p:txBody>
      </p:sp>
      <p:sp>
        <p:nvSpPr>
          <p:cNvPr id="8" name="矩形 7">
            <a:extLst>
              <a:ext uri="{FF2B5EF4-FFF2-40B4-BE49-F238E27FC236}">
                <a16:creationId xmlns:a16="http://schemas.microsoft.com/office/drawing/2014/main" id="{72E9B2D9-A16A-4E1B-8081-47F819B95AEE}"/>
              </a:ext>
            </a:extLst>
          </p:cNvPr>
          <p:cNvSpPr/>
          <p:nvPr/>
        </p:nvSpPr>
        <p:spPr>
          <a:xfrm>
            <a:off x="1038226" y="1306606"/>
            <a:ext cx="10351453" cy="4856266"/>
          </a:xfrm>
          <a:prstGeom prst="rect">
            <a:avLst/>
          </a:prstGeom>
        </p:spPr>
        <p:txBody>
          <a:bodyPr wrap="square">
            <a:spAutoFit/>
          </a:bodyPr>
          <a:lstStyle/>
          <a:p>
            <a:pPr marL="457200" indent="-457200">
              <a:lnSpc>
                <a:spcPct val="125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When the explanatory variables don't follow a multivariate normal distribution with equal covariance matrices for each state of the dependent variables, discriminant function estimators of the slope coefficients in the logistic regression will not be consistent.</a:t>
            </a:r>
          </a:p>
          <a:p>
            <a:pPr marL="457200" indent="-457200">
              <a:lnSpc>
                <a:spcPct val="125000"/>
              </a:lnSpc>
              <a:buFont typeface="Arial" panose="020B0604020202020204" pitchFamily="34" charset="0"/>
              <a:buChar char="•"/>
            </a:pPr>
            <a:r>
              <a:rPr lang="en-US" sz="2500" dirty="0">
                <a:solidFill>
                  <a:schemeClr val="bg2"/>
                </a:solidFill>
                <a:latin typeface="Times New Roman" panose="02020603050405020304" pitchFamily="18" charset="0"/>
                <a:cs typeface="Times New Roman" panose="02020603050405020304" pitchFamily="18" charset="0"/>
              </a:rPr>
              <a:t>Discriminant function estimation can give misleading results regarding significance of the logistic regression coefficients when the normality condition is violated.</a:t>
            </a:r>
          </a:p>
          <a:p>
            <a:pPr marL="457200" indent="-457200">
              <a:lnSpc>
                <a:spcPct val="125000"/>
              </a:lnSpc>
              <a:buFont typeface="Arial" panose="020B0604020202020204" pitchFamily="34" charset="0"/>
              <a:buChar char="•"/>
            </a:pPr>
            <a:r>
              <a:rPr lang="en-US" sz="2500" dirty="0">
                <a:solidFill>
                  <a:schemeClr val="bg2"/>
                </a:solidFill>
                <a:latin typeface="Times New Roman" panose="02020603050405020304" pitchFamily="18" charset="0"/>
                <a:cs typeface="Times New Roman" panose="02020603050405020304" pitchFamily="18" charset="0"/>
              </a:rPr>
              <a:t>Under non-normal conditions, "the maximum likelihood method usually gives slightly better fits to the model, as evaluated from observed and expected numbers of cases per decile of risk."</a:t>
            </a:r>
          </a:p>
        </p:txBody>
      </p:sp>
    </p:spTree>
    <p:extLst>
      <p:ext uri="{BB962C8B-B14F-4D97-AF65-F5344CB8AC3E}">
        <p14:creationId xmlns:p14="http://schemas.microsoft.com/office/powerpoint/2010/main" val="2556457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Limitations for Discriminant Analysis</a:t>
            </a:r>
          </a:p>
        </p:txBody>
      </p:sp>
      <p:sp>
        <p:nvSpPr>
          <p:cNvPr id="8" name="矩形 7">
            <a:extLst>
              <a:ext uri="{FF2B5EF4-FFF2-40B4-BE49-F238E27FC236}">
                <a16:creationId xmlns:a16="http://schemas.microsoft.com/office/drawing/2014/main" id="{72E9B2D9-A16A-4E1B-8081-47F819B95AEE}"/>
              </a:ext>
            </a:extLst>
          </p:cNvPr>
          <p:cNvSpPr/>
          <p:nvPr/>
        </p:nvSpPr>
        <p:spPr>
          <a:xfrm>
            <a:off x="1038226" y="1306606"/>
            <a:ext cx="10351453" cy="4856266"/>
          </a:xfrm>
          <a:prstGeom prst="rect">
            <a:avLst/>
          </a:prstGeom>
        </p:spPr>
        <p:txBody>
          <a:bodyPr wrap="square">
            <a:spAutoFit/>
          </a:bodyPr>
          <a:lstStyle/>
          <a:p>
            <a:pPr marL="457200" indent="-457200">
              <a:lnSpc>
                <a:spcPct val="125000"/>
              </a:lnSpc>
              <a:buFont typeface="Arial" panose="020B0604020202020204" pitchFamily="34" charset="0"/>
              <a:buChar char="•"/>
            </a:pPr>
            <a:r>
              <a:rPr lang="en-US" sz="2500" dirty="0">
                <a:solidFill>
                  <a:schemeClr val="bg2"/>
                </a:solidFill>
                <a:latin typeface="Times New Roman" panose="02020603050405020304" pitchFamily="18" charset="0"/>
                <a:cs typeface="Times New Roman" panose="02020603050405020304" pitchFamily="18" charset="0"/>
              </a:rPr>
              <a:t>When the explanatory variables don't follow a multivariate normal distribution with equal covariance matrices for each state of the dependent variables, discriminant function estimators of the slope coefficients in the logistic regression will not be consistent.</a:t>
            </a:r>
          </a:p>
          <a:p>
            <a:pPr marL="457200" indent="-457200">
              <a:lnSpc>
                <a:spcPct val="125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Discriminant function estimation can give misleading results regarding significance of the logistic regression coefficients when the normality condition is violated.</a:t>
            </a:r>
          </a:p>
          <a:p>
            <a:pPr marL="457200" indent="-457200">
              <a:lnSpc>
                <a:spcPct val="125000"/>
              </a:lnSpc>
              <a:buFont typeface="Arial" panose="020B0604020202020204" pitchFamily="34" charset="0"/>
              <a:buChar char="•"/>
            </a:pPr>
            <a:r>
              <a:rPr lang="en-US" sz="2500" dirty="0">
                <a:solidFill>
                  <a:schemeClr val="bg1">
                    <a:lumMod val="85000"/>
                  </a:schemeClr>
                </a:solidFill>
                <a:latin typeface="Times New Roman" panose="02020603050405020304" pitchFamily="18" charset="0"/>
                <a:cs typeface="Times New Roman" panose="02020603050405020304" pitchFamily="18" charset="0"/>
              </a:rPr>
              <a:t>Under non-normal conditions, "the maximum likelihood method usually gives slightly better fits to the model, as evaluated from observed and expected numbers of cases per decile of risk."</a:t>
            </a:r>
          </a:p>
        </p:txBody>
      </p:sp>
    </p:spTree>
    <p:extLst>
      <p:ext uri="{BB962C8B-B14F-4D97-AF65-F5344CB8AC3E}">
        <p14:creationId xmlns:p14="http://schemas.microsoft.com/office/powerpoint/2010/main" val="3635427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BAD6F4-AE78-453F-B641-762D22790494}"/>
              </a:ext>
            </a:extLst>
          </p:cNvPr>
          <p:cNvPicPr>
            <a:picLocks noChangeAspect="1"/>
          </p:cNvPicPr>
          <p:nvPr/>
        </p:nvPicPr>
        <p:blipFill rotWithShape="1">
          <a:blip r:embed="rId2">
            <a:extLst>
              <a:ext uri="{28A0092B-C50C-407E-A947-70E740481C1C}">
                <a14:useLocalDpi xmlns:a14="http://schemas.microsoft.com/office/drawing/2010/main" val="0"/>
              </a:ext>
            </a:extLst>
          </a:blip>
          <a:srcRect b="25000"/>
          <a:stretch/>
        </p:blipFill>
        <p:spPr>
          <a:xfrm>
            <a:off x="20" y="10"/>
            <a:ext cx="12191980" cy="6857990"/>
          </a:xfrm>
          <a:prstGeom prst="rect">
            <a:avLst/>
          </a:prstGeom>
        </p:spPr>
      </p:pic>
      <p:sp>
        <p:nvSpPr>
          <p:cNvPr id="6" name="文本框 5">
            <a:extLst>
              <a:ext uri="{FF2B5EF4-FFF2-40B4-BE49-F238E27FC236}">
                <a16:creationId xmlns:a16="http://schemas.microsoft.com/office/drawing/2014/main" id="{E36567C0-0309-4077-91DD-1BE0627C9828}"/>
              </a:ext>
            </a:extLst>
          </p:cNvPr>
          <p:cNvSpPr txBox="1"/>
          <p:nvPr/>
        </p:nvSpPr>
        <p:spPr>
          <a:xfrm>
            <a:off x="100012" y="76192"/>
            <a:ext cx="6577013" cy="477054"/>
          </a:xfrm>
          <a:prstGeom prst="rect">
            <a:avLst/>
          </a:prstGeom>
          <a:noFill/>
        </p:spPr>
        <p:txBody>
          <a:bodyPr wrap="square" rtlCol="0">
            <a:spAutoFit/>
          </a:bodyPr>
          <a:lstStyle/>
          <a:p>
            <a:r>
              <a:rPr lang="en-US" sz="2500" b="1" dirty="0">
                <a:solidFill>
                  <a:schemeClr val="bg1"/>
                </a:solidFill>
                <a:latin typeface="Times New Roman" panose="02020603050405020304" pitchFamily="18" charset="0"/>
                <a:cs typeface="Times New Roman" panose="02020603050405020304" pitchFamily="18" charset="0"/>
              </a:rPr>
              <a:t>Limitations for Discriminant Analysis</a:t>
            </a:r>
          </a:p>
        </p:txBody>
      </p:sp>
      <p:sp>
        <p:nvSpPr>
          <p:cNvPr id="8" name="矩形 7">
            <a:extLst>
              <a:ext uri="{FF2B5EF4-FFF2-40B4-BE49-F238E27FC236}">
                <a16:creationId xmlns:a16="http://schemas.microsoft.com/office/drawing/2014/main" id="{72E9B2D9-A16A-4E1B-8081-47F819B95AEE}"/>
              </a:ext>
            </a:extLst>
          </p:cNvPr>
          <p:cNvSpPr/>
          <p:nvPr/>
        </p:nvSpPr>
        <p:spPr>
          <a:xfrm>
            <a:off x="1038226" y="1306606"/>
            <a:ext cx="10351453" cy="4856266"/>
          </a:xfrm>
          <a:prstGeom prst="rect">
            <a:avLst/>
          </a:prstGeom>
        </p:spPr>
        <p:txBody>
          <a:bodyPr wrap="square">
            <a:spAutoFit/>
          </a:bodyPr>
          <a:lstStyle/>
          <a:p>
            <a:pPr marL="457200" indent="-457200">
              <a:lnSpc>
                <a:spcPct val="125000"/>
              </a:lnSpc>
              <a:buFont typeface="Arial" panose="020B0604020202020204" pitchFamily="34" charset="0"/>
              <a:buChar char="•"/>
            </a:pPr>
            <a:r>
              <a:rPr lang="en-US" sz="2500" dirty="0">
                <a:solidFill>
                  <a:schemeClr val="bg1">
                    <a:lumMod val="85000"/>
                  </a:schemeClr>
                </a:solidFill>
                <a:latin typeface="Times New Roman" panose="02020603050405020304" pitchFamily="18" charset="0"/>
                <a:cs typeface="Times New Roman" panose="02020603050405020304" pitchFamily="18" charset="0"/>
              </a:rPr>
              <a:t>When the explanatory variables don't follow a multivariate normal distribution with equal covariance matrices for each state of the dependent variables, discriminant function estimators of the slope coefficients in the logistic regression will not be consistent.</a:t>
            </a:r>
          </a:p>
          <a:p>
            <a:pPr marL="457200" indent="-457200">
              <a:lnSpc>
                <a:spcPct val="125000"/>
              </a:lnSpc>
              <a:buFont typeface="Arial" panose="020B0604020202020204" pitchFamily="34" charset="0"/>
              <a:buChar char="•"/>
            </a:pPr>
            <a:r>
              <a:rPr lang="en-US" sz="2500" dirty="0">
                <a:solidFill>
                  <a:schemeClr val="bg1">
                    <a:lumMod val="85000"/>
                  </a:schemeClr>
                </a:solidFill>
                <a:latin typeface="Times New Roman" panose="02020603050405020304" pitchFamily="18" charset="0"/>
                <a:cs typeface="Times New Roman" panose="02020603050405020304" pitchFamily="18" charset="0"/>
              </a:rPr>
              <a:t>Discriminant function estimation can give misleading results regarding significance of the logistic regression coefficients when the normality condition is violated.</a:t>
            </a:r>
          </a:p>
          <a:p>
            <a:pPr marL="457200" indent="-457200">
              <a:lnSpc>
                <a:spcPct val="125000"/>
              </a:lnSpc>
              <a:buFont typeface="Arial" panose="020B0604020202020204" pitchFamily="34" charset="0"/>
              <a:buChar char="•"/>
            </a:pPr>
            <a:r>
              <a:rPr lang="en-US" sz="2500" dirty="0">
                <a:latin typeface="Times New Roman" panose="02020603050405020304" pitchFamily="18" charset="0"/>
                <a:cs typeface="Times New Roman" panose="02020603050405020304" pitchFamily="18" charset="0"/>
              </a:rPr>
              <a:t>Under non-normal conditions, "the maximum likelihood method usually gives slightly better fits to the model, as evaluated from observed and expected numbers of cases per decile of risk."</a:t>
            </a:r>
          </a:p>
        </p:txBody>
      </p:sp>
    </p:spTree>
    <p:extLst>
      <p:ext uri="{BB962C8B-B14F-4D97-AF65-F5344CB8AC3E}">
        <p14:creationId xmlns:p14="http://schemas.microsoft.com/office/powerpoint/2010/main" val="105595442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1544</Words>
  <Application>Microsoft Office PowerPoint</Application>
  <PresentationFormat>宽屏</PresentationFormat>
  <Paragraphs>103</Paragraphs>
  <Slides>22</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等线</vt:lpstr>
      <vt:lpstr>等线 Light</vt:lpstr>
      <vt:lpstr>Arial</vt:lpstr>
      <vt:lpstr>Calibri</vt:lpstr>
      <vt:lpstr>Calibri Light</vt:lpstr>
      <vt:lpstr>Cambria Math</vt:lpstr>
      <vt:lpstr>Papyrus</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HU, JIANHUAI</dc:creator>
  <cp:lastModifiedBy>HU, JIANHUAI</cp:lastModifiedBy>
  <cp:revision>188</cp:revision>
  <dcterms:created xsi:type="dcterms:W3CDTF">2019-04-19T22:41:03Z</dcterms:created>
  <dcterms:modified xsi:type="dcterms:W3CDTF">2019-04-20T03:50:11Z</dcterms:modified>
</cp:coreProperties>
</file>