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5" r:id="rId1"/>
  </p:sldMasterIdLst>
  <p:notesMasterIdLst>
    <p:notesMasterId r:id="rId17"/>
  </p:notesMasterIdLst>
  <p:sldIdLst>
    <p:sldId id="256" r:id="rId2"/>
    <p:sldId id="257" r:id="rId3"/>
    <p:sldId id="258" r:id="rId4"/>
    <p:sldId id="259" r:id="rId5"/>
    <p:sldId id="260" r:id="rId6"/>
    <p:sldId id="261" r:id="rId7"/>
    <p:sldId id="289" r:id="rId8"/>
    <p:sldId id="262" r:id="rId9"/>
    <p:sldId id="263" r:id="rId10"/>
    <p:sldId id="265" r:id="rId11"/>
    <p:sldId id="290" r:id="rId12"/>
    <p:sldId id="287" r:id="rId13"/>
    <p:sldId id="286" r:id="rId14"/>
    <p:sldId id="288"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8F3"/>
    <a:srgbClr val="A7F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5"/>
    <p:restoredTop sz="94673"/>
  </p:normalViewPr>
  <p:slideViewPr>
    <p:cSldViewPr snapToGrid="0" snapToObjects="1">
      <p:cViewPr varScale="1">
        <p:scale>
          <a:sx n="63" d="100"/>
          <a:sy n="63" d="100"/>
        </p:scale>
        <p:origin x="184" y="10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37827-40E1-477E-8A33-EFBF85FB2526}" type="doc">
      <dgm:prSet loTypeId="urn:microsoft.com/office/officeart/2005/8/layout/chevron1" loCatId="process" qsTypeId="urn:microsoft.com/office/officeart/2005/8/quickstyle/simple3" qsCatId="simple" csTypeId="urn:microsoft.com/office/officeart/2005/8/colors/accent1_4" csCatId="accent1" phldr="1"/>
      <dgm:spPr/>
      <dgm:t>
        <a:bodyPr/>
        <a:lstStyle/>
        <a:p>
          <a:endParaRPr lang="en-US"/>
        </a:p>
      </dgm:t>
    </dgm:pt>
    <dgm:pt modelId="{8BC95A4D-BAE2-46B3-93CF-F26E9DFFEA74}">
      <dgm:prSet custT="1"/>
      <dgm:spPr>
        <a:solidFill>
          <a:schemeClr val="accent6">
            <a:lumMod val="50000"/>
            <a:alpha val="7000"/>
          </a:schemeClr>
        </a:solidFill>
      </dgm:spPr>
      <dgm:t>
        <a:bodyPr/>
        <a:lstStyle/>
        <a:p>
          <a:pPr>
            <a:lnSpc>
              <a:spcPct val="100000"/>
            </a:lnSpc>
          </a:pPr>
          <a:r>
            <a:rPr lang="en-US" sz="2000" dirty="0"/>
            <a:t>How about the statistic we concern involves two or more variables</a:t>
          </a:r>
        </a:p>
      </dgm:t>
    </dgm:pt>
    <dgm:pt modelId="{446B9EF9-A922-4343-ADC6-BAEB05D4E121}" type="parTrans" cxnId="{E5DB718C-54EB-4043-9C91-3EE383558F12}">
      <dgm:prSet/>
      <dgm:spPr/>
      <dgm:t>
        <a:bodyPr/>
        <a:lstStyle/>
        <a:p>
          <a:endParaRPr lang="en-US"/>
        </a:p>
      </dgm:t>
    </dgm:pt>
    <dgm:pt modelId="{55451B92-6AED-44FD-A6D7-5E6859B795C1}" type="sibTrans" cxnId="{E5DB718C-54EB-4043-9C91-3EE383558F12}">
      <dgm:prSet/>
      <dgm:spPr/>
      <dgm:t>
        <a:bodyPr/>
        <a:lstStyle/>
        <a:p>
          <a:endParaRPr lang="en-US"/>
        </a:p>
      </dgm:t>
    </dgm:pt>
    <dgm:pt modelId="{227EF701-73C0-479C-9B9D-7567B1D742B1}">
      <dgm:prSet custT="1"/>
      <dgm:spPr>
        <a:solidFill>
          <a:schemeClr val="accent1">
            <a:lumMod val="75000"/>
            <a:alpha val="13000"/>
          </a:schemeClr>
        </a:solidFill>
      </dgm:spPr>
      <dgm:t>
        <a:bodyPr/>
        <a:lstStyle/>
        <a:p>
          <a:pPr>
            <a:lnSpc>
              <a:spcPct val="100000"/>
            </a:lnSpc>
          </a:pPr>
          <a:r>
            <a:rPr lang="en-US" sz="2400" dirty="0"/>
            <a:t>The aim of this presentation is to review the principles of bootstrap methodology for estimating confidence intervals for cost-effectiveness ratios when both cost and effectiveness are variable, and to highlight its practical application through an examples using empirical data from clinical trials. </a:t>
          </a:r>
        </a:p>
      </dgm:t>
    </dgm:pt>
    <dgm:pt modelId="{283B954C-D34E-4FAC-8D93-78231606AEF5}" type="parTrans" cxnId="{DCF0C66C-98ED-4A85-9D36-665D757C8FA4}">
      <dgm:prSet/>
      <dgm:spPr/>
      <dgm:t>
        <a:bodyPr/>
        <a:lstStyle/>
        <a:p>
          <a:endParaRPr lang="en-US"/>
        </a:p>
      </dgm:t>
    </dgm:pt>
    <dgm:pt modelId="{755BE7D7-B31C-4C71-996E-A8EDDACAA91C}" type="sibTrans" cxnId="{DCF0C66C-98ED-4A85-9D36-665D757C8FA4}">
      <dgm:prSet/>
      <dgm:spPr/>
      <dgm:t>
        <a:bodyPr/>
        <a:lstStyle/>
        <a:p>
          <a:endParaRPr lang="en-US"/>
        </a:p>
      </dgm:t>
    </dgm:pt>
    <dgm:pt modelId="{A9A19EA0-EEB5-CB48-86B3-8E8A622C954C}" type="pres">
      <dgm:prSet presAssocID="{4C837827-40E1-477E-8A33-EFBF85FB2526}" presName="Name0" presStyleCnt="0">
        <dgm:presLayoutVars>
          <dgm:dir/>
          <dgm:animLvl val="lvl"/>
          <dgm:resizeHandles val="exact"/>
        </dgm:presLayoutVars>
      </dgm:prSet>
      <dgm:spPr/>
    </dgm:pt>
    <dgm:pt modelId="{6A2A0534-AAA0-C24F-9F4E-DB9A8A98323F}" type="pres">
      <dgm:prSet presAssocID="{8BC95A4D-BAE2-46B3-93CF-F26E9DFFEA74}" presName="parTxOnly" presStyleLbl="node1" presStyleIdx="0" presStyleCnt="2" custScaleX="88074" custScaleY="121638" custLinFactNeighborX="65609" custLinFactNeighborY="-1361">
        <dgm:presLayoutVars>
          <dgm:chMax val="0"/>
          <dgm:chPref val="0"/>
          <dgm:bulletEnabled val="1"/>
        </dgm:presLayoutVars>
      </dgm:prSet>
      <dgm:spPr/>
    </dgm:pt>
    <dgm:pt modelId="{7CB66318-733D-3C4B-A1F2-B6A72A95E69F}" type="pres">
      <dgm:prSet presAssocID="{55451B92-6AED-44FD-A6D7-5E6859B795C1}" presName="parTxOnlySpace" presStyleCnt="0"/>
      <dgm:spPr/>
    </dgm:pt>
    <dgm:pt modelId="{F210DFB5-A4B9-8E44-8E38-DD187A440F51}" type="pres">
      <dgm:prSet presAssocID="{227EF701-73C0-479C-9B9D-7567B1D742B1}" presName="parTxOnly" presStyleLbl="node1" presStyleIdx="1" presStyleCnt="2" custScaleX="188711" custScaleY="231352" custLinFactNeighborX="-52887" custLinFactNeighborY="5629">
        <dgm:presLayoutVars>
          <dgm:chMax val="0"/>
          <dgm:chPref val="0"/>
          <dgm:bulletEnabled val="1"/>
        </dgm:presLayoutVars>
      </dgm:prSet>
      <dgm:spPr/>
    </dgm:pt>
  </dgm:ptLst>
  <dgm:cxnLst>
    <dgm:cxn modelId="{CBA2262E-AD0B-B74C-8876-2D4A859C882A}" type="presOf" srcId="{8BC95A4D-BAE2-46B3-93CF-F26E9DFFEA74}" destId="{6A2A0534-AAA0-C24F-9F4E-DB9A8A98323F}" srcOrd="0" destOrd="0" presId="urn:microsoft.com/office/officeart/2005/8/layout/chevron1"/>
    <dgm:cxn modelId="{3C4C8960-9210-EB45-88C0-9D0890B01CD2}" type="presOf" srcId="{4C837827-40E1-477E-8A33-EFBF85FB2526}" destId="{A9A19EA0-EEB5-CB48-86B3-8E8A622C954C}" srcOrd="0" destOrd="0" presId="urn:microsoft.com/office/officeart/2005/8/layout/chevron1"/>
    <dgm:cxn modelId="{DCF0C66C-98ED-4A85-9D36-665D757C8FA4}" srcId="{4C837827-40E1-477E-8A33-EFBF85FB2526}" destId="{227EF701-73C0-479C-9B9D-7567B1D742B1}" srcOrd="1" destOrd="0" parTransId="{283B954C-D34E-4FAC-8D93-78231606AEF5}" sibTransId="{755BE7D7-B31C-4C71-996E-A8EDDACAA91C}"/>
    <dgm:cxn modelId="{E5DB718C-54EB-4043-9C91-3EE383558F12}" srcId="{4C837827-40E1-477E-8A33-EFBF85FB2526}" destId="{8BC95A4D-BAE2-46B3-93CF-F26E9DFFEA74}" srcOrd="0" destOrd="0" parTransId="{446B9EF9-A922-4343-ADC6-BAEB05D4E121}" sibTransId="{55451B92-6AED-44FD-A6D7-5E6859B795C1}"/>
    <dgm:cxn modelId="{3004F7B5-5597-BF4F-83F6-FDBA434130C1}" type="presOf" srcId="{227EF701-73C0-479C-9B9D-7567B1D742B1}" destId="{F210DFB5-A4B9-8E44-8E38-DD187A440F51}" srcOrd="0" destOrd="0" presId="urn:microsoft.com/office/officeart/2005/8/layout/chevron1"/>
    <dgm:cxn modelId="{C9B77433-8954-3745-B2FC-730D0DC0B69F}" type="presParOf" srcId="{A9A19EA0-EEB5-CB48-86B3-8E8A622C954C}" destId="{6A2A0534-AAA0-C24F-9F4E-DB9A8A98323F}" srcOrd="0" destOrd="0" presId="urn:microsoft.com/office/officeart/2005/8/layout/chevron1"/>
    <dgm:cxn modelId="{8291AE2E-E9C9-E241-9FE3-744929EFF35B}" type="presParOf" srcId="{A9A19EA0-EEB5-CB48-86B3-8E8A622C954C}" destId="{7CB66318-733D-3C4B-A1F2-B6A72A95E69F}" srcOrd="1" destOrd="0" presId="urn:microsoft.com/office/officeart/2005/8/layout/chevron1"/>
    <dgm:cxn modelId="{70A1E1D4-5B5D-FF4C-A09A-AECE36DCCEDB}" type="presParOf" srcId="{A9A19EA0-EEB5-CB48-86B3-8E8A622C954C}" destId="{F210DFB5-A4B9-8E44-8E38-DD187A440F5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8E52F-6ACD-4420-9F75-EED89FAAF3A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A639752-255A-4B62-9FFD-CBA0700993BB}">
      <dgm:prSet/>
      <dgm:spPr>
        <a:solidFill>
          <a:schemeClr val="tx2">
            <a:lumMod val="20000"/>
            <a:lumOff val="80000"/>
          </a:schemeClr>
        </a:solidFill>
      </dgm:spPr>
      <dgm:t>
        <a:bodyPr/>
        <a:lstStyle/>
        <a:p>
          <a:pPr>
            <a:defRPr cap="all"/>
          </a:pPr>
          <a:r>
            <a:rPr lang="en-US" b="1" cap="none" baseline="0" dirty="0">
              <a:solidFill>
                <a:schemeClr val="tx1"/>
              </a:solidFill>
            </a:rPr>
            <a:t>Step2: </a:t>
          </a:r>
          <a:r>
            <a:rPr lang="en-US" cap="none" baseline="0" dirty="0">
              <a:solidFill>
                <a:schemeClr val="tx1"/>
              </a:solidFill>
            </a:rPr>
            <a:t>The statistic of interest is calculated from each resample, and these bootstrap estimates are then used to build up an empirical distribution for the statistic. </a:t>
          </a:r>
        </a:p>
      </dgm:t>
    </dgm:pt>
    <dgm:pt modelId="{D5FFEF0D-7916-4BE5-8C74-F6EF80A3079F}" type="parTrans" cxnId="{22DAB5EF-7120-49B7-9758-0430E2D1D5D3}">
      <dgm:prSet/>
      <dgm:spPr/>
      <dgm:t>
        <a:bodyPr/>
        <a:lstStyle/>
        <a:p>
          <a:endParaRPr lang="en-US">
            <a:solidFill>
              <a:schemeClr val="tx1"/>
            </a:solidFill>
          </a:endParaRPr>
        </a:p>
      </dgm:t>
    </dgm:pt>
    <dgm:pt modelId="{7B7BC0A7-71BA-4E98-8922-4F6A36284BC1}" type="sibTrans" cxnId="{22DAB5EF-7120-49B7-9758-0430E2D1D5D3}">
      <dgm:prSet/>
      <dgm:spPr/>
      <dgm:t>
        <a:bodyPr/>
        <a:lstStyle/>
        <a:p>
          <a:endParaRPr lang="en-US">
            <a:solidFill>
              <a:schemeClr val="tx1"/>
            </a:solidFill>
          </a:endParaRPr>
        </a:p>
      </dgm:t>
    </dgm:pt>
    <dgm:pt modelId="{A39F529F-D689-431D-A608-F99AA47814C2}">
      <dgm:prSet/>
      <dgm:spPr>
        <a:solidFill>
          <a:schemeClr val="accent1">
            <a:lumMod val="20000"/>
            <a:lumOff val="80000"/>
          </a:schemeClr>
        </a:solidFill>
      </dgm:spPr>
      <dgm:t>
        <a:bodyPr/>
        <a:lstStyle/>
        <a:p>
          <a:pPr>
            <a:defRPr cap="all"/>
          </a:pPr>
          <a:r>
            <a:rPr lang="en-US" b="1" cap="none" baseline="0" dirty="0">
              <a:solidFill>
                <a:schemeClr val="tx1"/>
              </a:solidFill>
            </a:rPr>
            <a:t>Step3: </a:t>
          </a:r>
          <a:r>
            <a:rPr lang="en-US" cap="none" baseline="0" dirty="0">
              <a:solidFill>
                <a:schemeClr val="tx1"/>
              </a:solidFill>
            </a:rPr>
            <a:t>The number of bootstrap resamples should be at least 1000 when the distribution is to be used to construct confidence intervals. </a:t>
          </a:r>
        </a:p>
      </dgm:t>
    </dgm:pt>
    <dgm:pt modelId="{813B16EF-8AE2-42ED-B9D7-99AD02049BAF}" type="parTrans" cxnId="{DC173307-2092-48E9-887D-4B1BF32FA3CB}">
      <dgm:prSet/>
      <dgm:spPr/>
      <dgm:t>
        <a:bodyPr/>
        <a:lstStyle/>
        <a:p>
          <a:endParaRPr lang="en-US">
            <a:solidFill>
              <a:schemeClr val="tx1"/>
            </a:solidFill>
          </a:endParaRPr>
        </a:p>
      </dgm:t>
    </dgm:pt>
    <dgm:pt modelId="{87133E5D-C1C5-432E-BA91-2AE7734ED028}" type="sibTrans" cxnId="{DC173307-2092-48E9-887D-4B1BF32FA3CB}">
      <dgm:prSet/>
      <dgm:spPr/>
      <dgm:t>
        <a:bodyPr/>
        <a:lstStyle/>
        <a:p>
          <a:endParaRPr lang="en-US">
            <a:solidFill>
              <a:schemeClr val="tx1"/>
            </a:solidFill>
          </a:endParaRPr>
        </a:p>
      </dgm:t>
    </dgm:pt>
    <dgm:pt modelId="{2481A6E3-CBE4-EA42-A1AA-CB74095C544A}">
      <dgm:prSet/>
      <dgm:spPr>
        <a:solidFill>
          <a:schemeClr val="bg1">
            <a:lumMod val="95000"/>
          </a:schemeClr>
        </a:solidFill>
      </dgm:spPr>
      <dgm:t>
        <a:bodyPr/>
        <a:lstStyle/>
        <a:p>
          <a:pPr>
            <a:defRPr cap="all"/>
          </a:pPr>
          <a:r>
            <a:rPr lang="en-US" b="1" cap="none" baseline="0" dirty="0">
              <a:solidFill>
                <a:schemeClr val="tx1"/>
              </a:solidFill>
            </a:rPr>
            <a:t>Step1:</a:t>
          </a:r>
          <a:r>
            <a:rPr lang="en-US" cap="none" baseline="0" dirty="0">
              <a:solidFill>
                <a:schemeClr val="tx1"/>
              </a:solidFill>
            </a:rPr>
            <a:t> Select with replacement from the original sample to create random samples, and the samples should have the same size as the original one. </a:t>
          </a:r>
        </a:p>
      </dgm:t>
    </dgm:pt>
    <dgm:pt modelId="{3CF989D0-F056-C74D-A2F1-E75137C32075}" type="parTrans" cxnId="{707BFB88-22E5-EA40-AE6F-332D876A171B}">
      <dgm:prSet/>
      <dgm:spPr/>
      <dgm:t>
        <a:bodyPr/>
        <a:lstStyle/>
        <a:p>
          <a:endParaRPr lang="en-US">
            <a:solidFill>
              <a:schemeClr val="tx1"/>
            </a:solidFill>
          </a:endParaRPr>
        </a:p>
      </dgm:t>
    </dgm:pt>
    <dgm:pt modelId="{184A6BA5-DF7B-C54A-8898-49071D18FCD5}" type="sibTrans" cxnId="{707BFB88-22E5-EA40-AE6F-332D876A171B}">
      <dgm:prSet/>
      <dgm:spPr/>
      <dgm:t>
        <a:bodyPr/>
        <a:lstStyle/>
        <a:p>
          <a:endParaRPr lang="en-US">
            <a:solidFill>
              <a:schemeClr val="tx1"/>
            </a:solidFill>
          </a:endParaRPr>
        </a:p>
      </dgm:t>
    </dgm:pt>
    <dgm:pt modelId="{7679BCBE-FDB7-6841-A6C0-BE062203DC5B}" type="pres">
      <dgm:prSet presAssocID="{B5C8E52F-6ACD-4420-9F75-EED89FAAF3AB}" presName="outerComposite" presStyleCnt="0">
        <dgm:presLayoutVars>
          <dgm:chMax val="5"/>
          <dgm:dir/>
          <dgm:resizeHandles val="exact"/>
        </dgm:presLayoutVars>
      </dgm:prSet>
      <dgm:spPr/>
    </dgm:pt>
    <dgm:pt modelId="{77211F3F-46DA-0A4C-AF28-42ACFC7FC5A4}" type="pres">
      <dgm:prSet presAssocID="{B5C8E52F-6ACD-4420-9F75-EED89FAAF3AB}" presName="dummyMaxCanvas" presStyleCnt="0">
        <dgm:presLayoutVars/>
      </dgm:prSet>
      <dgm:spPr/>
    </dgm:pt>
    <dgm:pt modelId="{DD80A157-B579-9240-86D7-BACD8F93E954}" type="pres">
      <dgm:prSet presAssocID="{B5C8E52F-6ACD-4420-9F75-EED89FAAF3AB}" presName="ThreeNodes_1" presStyleLbl="node1" presStyleIdx="0" presStyleCnt="3">
        <dgm:presLayoutVars>
          <dgm:bulletEnabled val="1"/>
        </dgm:presLayoutVars>
      </dgm:prSet>
      <dgm:spPr/>
    </dgm:pt>
    <dgm:pt modelId="{CDCA997B-BF5F-0F42-9632-43E70161572F}" type="pres">
      <dgm:prSet presAssocID="{B5C8E52F-6ACD-4420-9F75-EED89FAAF3AB}" presName="ThreeNodes_2" presStyleLbl="node1" presStyleIdx="1" presStyleCnt="3">
        <dgm:presLayoutVars>
          <dgm:bulletEnabled val="1"/>
        </dgm:presLayoutVars>
      </dgm:prSet>
      <dgm:spPr/>
    </dgm:pt>
    <dgm:pt modelId="{DF257F7C-D348-3A49-A1BF-74FC08F8A93A}" type="pres">
      <dgm:prSet presAssocID="{B5C8E52F-6ACD-4420-9F75-EED89FAAF3AB}" presName="ThreeNodes_3" presStyleLbl="node1" presStyleIdx="2" presStyleCnt="3">
        <dgm:presLayoutVars>
          <dgm:bulletEnabled val="1"/>
        </dgm:presLayoutVars>
      </dgm:prSet>
      <dgm:spPr/>
    </dgm:pt>
    <dgm:pt modelId="{054C51DA-2C52-E049-9C0E-1B5C2CE336E0}" type="pres">
      <dgm:prSet presAssocID="{B5C8E52F-6ACD-4420-9F75-EED89FAAF3AB}" presName="ThreeConn_1-2" presStyleLbl="fgAccFollowNode1" presStyleIdx="0" presStyleCnt="2">
        <dgm:presLayoutVars>
          <dgm:bulletEnabled val="1"/>
        </dgm:presLayoutVars>
      </dgm:prSet>
      <dgm:spPr/>
    </dgm:pt>
    <dgm:pt modelId="{A56B225F-7B9C-6A4F-AD09-3245E71B68F6}" type="pres">
      <dgm:prSet presAssocID="{B5C8E52F-6ACD-4420-9F75-EED89FAAF3AB}" presName="ThreeConn_2-3" presStyleLbl="fgAccFollowNode1" presStyleIdx="1" presStyleCnt="2">
        <dgm:presLayoutVars>
          <dgm:bulletEnabled val="1"/>
        </dgm:presLayoutVars>
      </dgm:prSet>
      <dgm:spPr/>
    </dgm:pt>
    <dgm:pt modelId="{A6BA395B-C416-1C4A-8708-35AC497FF765}" type="pres">
      <dgm:prSet presAssocID="{B5C8E52F-6ACD-4420-9F75-EED89FAAF3AB}" presName="ThreeNodes_1_text" presStyleLbl="node1" presStyleIdx="2" presStyleCnt="3">
        <dgm:presLayoutVars>
          <dgm:bulletEnabled val="1"/>
        </dgm:presLayoutVars>
      </dgm:prSet>
      <dgm:spPr/>
    </dgm:pt>
    <dgm:pt modelId="{1D72A0D0-340B-ED4E-8B11-1D4A478CD554}" type="pres">
      <dgm:prSet presAssocID="{B5C8E52F-6ACD-4420-9F75-EED89FAAF3AB}" presName="ThreeNodes_2_text" presStyleLbl="node1" presStyleIdx="2" presStyleCnt="3">
        <dgm:presLayoutVars>
          <dgm:bulletEnabled val="1"/>
        </dgm:presLayoutVars>
      </dgm:prSet>
      <dgm:spPr/>
    </dgm:pt>
    <dgm:pt modelId="{E6B10760-5C69-2D44-9B49-DA189C05242E}" type="pres">
      <dgm:prSet presAssocID="{B5C8E52F-6ACD-4420-9F75-EED89FAAF3AB}" presName="ThreeNodes_3_text" presStyleLbl="node1" presStyleIdx="2" presStyleCnt="3">
        <dgm:presLayoutVars>
          <dgm:bulletEnabled val="1"/>
        </dgm:presLayoutVars>
      </dgm:prSet>
      <dgm:spPr/>
    </dgm:pt>
  </dgm:ptLst>
  <dgm:cxnLst>
    <dgm:cxn modelId="{DC173307-2092-48E9-887D-4B1BF32FA3CB}" srcId="{B5C8E52F-6ACD-4420-9F75-EED89FAAF3AB}" destId="{A39F529F-D689-431D-A608-F99AA47814C2}" srcOrd="2" destOrd="0" parTransId="{813B16EF-8AE2-42ED-B9D7-99AD02049BAF}" sibTransId="{87133E5D-C1C5-432E-BA91-2AE7734ED028}"/>
    <dgm:cxn modelId="{9A700630-FD0E-2144-9E46-0AACAC3AA967}" type="presOf" srcId="{B5C8E52F-6ACD-4420-9F75-EED89FAAF3AB}" destId="{7679BCBE-FDB7-6841-A6C0-BE062203DC5B}" srcOrd="0" destOrd="0" presId="urn:microsoft.com/office/officeart/2005/8/layout/vProcess5"/>
    <dgm:cxn modelId="{CA7F4346-F646-3347-B7E5-82B087C385CA}" type="presOf" srcId="{2481A6E3-CBE4-EA42-A1AA-CB74095C544A}" destId="{A6BA395B-C416-1C4A-8708-35AC497FF765}" srcOrd="1" destOrd="0" presId="urn:microsoft.com/office/officeart/2005/8/layout/vProcess5"/>
    <dgm:cxn modelId="{95963D52-350A-7E46-99F7-43BADFEC747E}" type="presOf" srcId="{2481A6E3-CBE4-EA42-A1AA-CB74095C544A}" destId="{DD80A157-B579-9240-86D7-BACD8F93E954}" srcOrd="0" destOrd="0" presId="urn:microsoft.com/office/officeart/2005/8/layout/vProcess5"/>
    <dgm:cxn modelId="{D441D854-EB40-3D4A-9AF1-ED313CEBFDC4}" type="presOf" srcId="{184A6BA5-DF7B-C54A-8898-49071D18FCD5}" destId="{054C51DA-2C52-E049-9C0E-1B5C2CE336E0}" srcOrd="0" destOrd="0" presId="urn:microsoft.com/office/officeart/2005/8/layout/vProcess5"/>
    <dgm:cxn modelId="{AC871E5A-F526-3E4D-9EA1-99C7D74AEBFA}" type="presOf" srcId="{A39F529F-D689-431D-A608-F99AA47814C2}" destId="{E6B10760-5C69-2D44-9B49-DA189C05242E}" srcOrd="1" destOrd="0" presId="urn:microsoft.com/office/officeart/2005/8/layout/vProcess5"/>
    <dgm:cxn modelId="{2C89E580-3368-5A47-9F6D-39184AF7DD07}" type="presOf" srcId="{FA639752-255A-4B62-9FFD-CBA0700993BB}" destId="{1D72A0D0-340B-ED4E-8B11-1D4A478CD554}" srcOrd="1" destOrd="0" presId="urn:microsoft.com/office/officeart/2005/8/layout/vProcess5"/>
    <dgm:cxn modelId="{707BFB88-22E5-EA40-AE6F-332D876A171B}" srcId="{B5C8E52F-6ACD-4420-9F75-EED89FAAF3AB}" destId="{2481A6E3-CBE4-EA42-A1AA-CB74095C544A}" srcOrd="0" destOrd="0" parTransId="{3CF989D0-F056-C74D-A2F1-E75137C32075}" sibTransId="{184A6BA5-DF7B-C54A-8898-49071D18FCD5}"/>
    <dgm:cxn modelId="{6D0661BE-9B2E-CC42-BE78-299B6C170CF4}" type="presOf" srcId="{FA639752-255A-4B62-9FFD-CBA0700993BB}" destId="{CDCA997B-BF5F-0F42-9632-43E70161572F}" srcOrd="0" destOrd="0" presId="urn:microsoft.com/office/officeart/2005/8/layout/vProcess5"/>
    <dgm:cxn modelId="{A52A24C5-9C9A-1142-AA19-FE1F420EBF95}" type="presOf" srcId="{A39F529F-D689-431D-A608-F99AA47814C2}" destId="{DF257F7C-D348-3A49-A1BF-74FC08F8A93A}" srcOrd="0" destOrd="0" presId="urn:microsoft.com/office/officeart/2005/8/layout/vProcess5"/>
    <dgm:cxn modelId="{312227EC-1B82-1948-9408-AFF9C9C58976}" type="presOf" srcId="{7B7BC0A7-71BA-4E98-8922-4F6A36284BC1}" destId="{A56B225F-7B9C-6A4F-AD09-3245E71B68F6}" srcOrd="0" destOrd="0" presId="urn:microsoft.com/office/officeart/2005/8/layout/vProcess5"/>
    <dgm:cxn modelId="{22DAB5EF-7120-49B7-9758-0430E2D1D5D3}" srcId="{B5C8E52F-6ACD-4420-9F75-EED89FAAF3AB}" destId="{FA639752-255A-4B62-9FFD-CBA0700993BB}" srcOrd="1" destOrd="0" parTransId="{D5FFEF0D-7916-4BE5-8C74-F6EF80A3079F}" sibTransId="{7B7BC0A7-71BA-4E98-8922-4F6A36284BC1}"/>
    <dgm:cxn modelId="{BC7BB5AA-5194-FB48-A60B-7FBC09A155C0}" type="presParOf" srcId="{7679BCBE-FDB7-6841-A6C0-BE062203DC5B}" destId="{77211F3F-46DA-0A4C-AF28-42ACFC7FC5A4}" srcOrd="0" destOrd="0" presId="urn:microsoft.com/office/officeart/2005/8/layout/vProcess5"/>
    <dgm:cxn modelId="{4E70EE7B-9B39-A34A-BE12-0F6019CDA896}" type="presParOf" srcId="{7679BCBE-FDB7-6841-A6C0-BE062203DC5B}" destId="{DD80A157-B579-9240-86D7-BACD8F93E954}" srcOrd="1" destOrd="0" presId="urn:microsoft.com/office/officeart/2005/8/layout/vProcess5"/>
    <dgm:cxn modelId="{D77D8245-2423-5045-ABC9-DC9474E41F32}" type="presParOf" srcId="{7679BCBE-FDB7-6841-A6C0-BE062203DC5B}" destId="{CDCA997B-BF5F-0F42-9632-43E70161572F}" srcOrd="2" destOrd="0" presId="urn:microsoft.com/office/officeart/2005/8/layout/vProcess5"/>
    <dgm:cxn modelId="{FB60FD20-9C42-A540-8E6A-FF2F7D2C803A}" type="presParOf" srcId="{7679BCBE-FDB7-6841-A6C0-BE062203DC5B}" destId="{DF257F7C-D348-3A49-A1BF-74FC08F8A93A}" srcOrd="3" destOrd="0" presId="urn:microsoft.com/office/officeart/2005/8/layout/vProcess5"/>
    <dgm:cxn modelId="{4CAF8696-0B5D-2842-A099-587E80377787}" type="presParOf" srcId="{7679BCBE-FDB7-6841-A6C0-BE062203DC5B}" destId="{054C51DA-2C52-E049-9C0E-1B5C2CE336E0}" srcOrd="4" destOrd="0" presId="urn:microsoft.com/office/officeart/2005/8/layout/vProcess5"/>
    <dgm:cxn modelId="{B6D2AA69-25DC-964E-9CA0-C087C3795C27}" type="presParOf" srcId="{7679BCBE-FDB7-6841-A6C0-BE062203DC5B}" destId="{A56B225F-7B9C-6A4F-AD09-3245E71B68F6}" srcOrd="5" destOrd="0" presId="urn:microsoft.com/office/officeart/2005/8/layout/vProcess5"/>
    <dgm:cxn modelId="{CFCC7797-FFB2-4844-AAFC-2D08B2F6D0E2}" type="presParOf" srcId="{7679BCBE-FDB7-6841-A6C0-BE062203DC5B}" destId="{A6BA395B-C416-1C4A-8708-35AC497FF765}" srcOrd="6" destOrd="0" presId="urn:microsoft.com/office/officeart/2005/8/layout/vProcess5"/>
    <dgm:cxn modelId="{772D45B4-7C98-9C48-848C-0A498EA4DB8A}" type="presParOf" srcId="{7679BCBE-FDB7-6841-A6C0-BE062203DC5B}" destId="{1D72A0D0-340B-ED4E-8B11-1D4A478CD554}" srcOrd="7" destOrd="0" presId="urn:microsoft.com/office/officeart/2005/8/layout/vProcess5"/>
    <dgm:cxn modelId="{580B7D5C-56D0-9146-AC89-5153A64564EA}" type="presParOf" srcId="{7679BCBE-FDB7-6841-A6C0-BE062203DC5B}" destId="{E6B10760-5C69-2D44-9B49-DA189C05242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A0534-AAA0-C24F-9F4E-DB9A8A98323F}">
      <dsp:nvSpPr>
        <dsp:cNvPr id="0" name=""/>
        <dsp:cNvSpPr/>
      </dsp:nvSpPr>
      <dsp:spPr>
        <a:xfrm>
          <a:off x="301253" y="1424179"/>
          <a:ext cx="3974582" cy="2195700"/>
        </a:xfrm>
        <a:prstGeom prst="chevron">
          <a:avLst/>
        </a:prstGeom>
        <a:solidFill>
          <a:schemeClr val="accent6">
            <a:lumMod val="50000"/>
            <a:alpha val="7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100000"/>
            </a:lnSpc>
            <a:spcBef>
              <a:spcPct val="0"/>
            </a:spcBef>
            <a:spcAft>
              <a:spcPct val="35000"/>
            </a:spcAft>
            <a:buNone/>
          </a:pPr>
          <a:r>
            <a:rPr lang="en-US" sz="2000" kern="1200" dirty="0"/>
            <a:t>How about the statistic we concern involves two or more variables</a:t>
          </a:r>
        </a:p>
      </dsp:txBody>
      <dsp:txXfrm>
        <a:off x="1399103" y="1424179"/>
        <a:ext cx="1778882" cy="2195700"/>
      </dsp:txXfrm>
    </dsp:sp>
    <dsp:sp modelId="{F210DFB5-A4B9-8E44-8E38-DD187A440F51}">
      <dsp:nvSpPr>
        <dsp:cNvPr id="0" name=""/>
        <dsp:cNvSpPr/>
      </dsp:nvSpPr>
      <dsp:spPr>
        <a:xfrm>
          <a:off x="3289812" y="560127"/>
          <a:ext cx="8516105" cy="4176159"/>
        </a:xfrm>
        <a:prstGeom prst="chevron">
          <a:avLst/>
        </a:prstGeom>
        <a:solidFill>
          <a:schemeClr val="accent1">
            <a:lumMod val="75000"/>
            <a:alpha val="13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100000"/>
            </a:lnSpc>
            <a:spcBef>
              <a:spcPct val="0"/>
            </a:spcBef>
            <a:spcAft>
              <a:spcPct val="35000"/>
            </a:spcAft>
            <a:buNone/>
          </a:pPr>
          <a:r>
            <a:rPr lang="en-US" sz="2400" kern="1200" dirty="0"/>
            <a:t>The aim of this presentation is to review the principles of bootstrap methodology for estimating confidence intervals for cost-effectiveness ratios when both cost and effectiveness are variable, and to highlight its practical application through an examples using empirical data from clinical trials. </a:t>
          </a:r>
        </a:p>
      </dsp:txBody>
      <dsp:txXfrm>
        <a:off x="5377892" y="560127"/>
        <a:ext cx="4339946" cy="4176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A157-B579-9240-86D7-BACD8F93E954}">
      <dsp:nvSpPr>
        <dsp:cNvPr id="0" name=""/>
        <dsp:cNvSpPr/>
      </dsp:nvSpPr>
      <dsp:spPr>
        <a:xfrm>
          <a:off x="0" y="0"/>
          <a:ext cx="7516661" cy="990879"/>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b="1" kern="1200" cap="none" baseline="0" dirty="0">
              <a:solidFill>
                <a:schemeClr val="tx1"/>
              </a:solidFill>
            </a:rPr>
            <a:t>Step1:</a:t>
          </a:r>
          <a:r>
            <a:rPr lang="en-US" sz="1800" kern="1200" cap="none" baseline="0" dirty="0">
              <a:solidFill>
                <a:schemeClr val="tx1"/>
              </a:solidFill>
            </a:rPr>
            <a:t> Select with replacement from the original sample to create random samples, and the samples should have the same size as the original one. </a:t>
          </a:r>
        </a:p>
      </dsp:txBody>
      <dsp:txXfrm>
        <a:off x="29022" y="29022"/>
        <a:ext cx="6447425" cy="932835"/>
      </dsp:txXfrm>
    </dsp:sp>
    <dsp:sp modelId="{CDCA997B-BF5F-0F42-9632-43E70161572F}">
      <dsp:nvSpPr>
        <dsp:cNvPr id="0" name=""/>
        <dsp:cNvSpPr/>
      </dsp:nvSpPr>
      <dsp:spPr>
        <a:xfrm>
          <a:off x="663234" y="1156025"/>
          <a:ext cx="7516661" cy="990879"/>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b="1" kern="1200" cap="none" baseline="0" dirty="0">
              <a:solidFill>
                <a:schemeClr val="tx1"/>
              </a:solidFill>
            </a:rPr>
            <a:t>Step2: </a:t>
          </a:r>
          <a:r>
            <a:rPr lang="en-US" sz="1800" kern="1200" cap="none" baseline="0" dirty="0">
              <a:solidFill>
                <a:schemeClr val="tx1"/>
              </a:solidFill>
            </a:rPr>
            <a:t>The statistic of interest is calculated from each resample, and these bootstrap estimates are then used to build up an empirical distribution for the statistic. </a:t>
          </a:r>
        </a:p>
      </dsp:txBody>
      <dsp:txXfrm>
        <a:off x="692256" y="1185047"/>
        <a:ext cx="6151311" cy="932835"/>
      </dsp:txXfrm>
    </dsp:sp>
    <dsp:sp modelId="{DF257F7C-D348-3A49-A1BF-74FC08F8A93A}">
      <dsp:nvSpPr>
        <dsp:cNvPr id="0" name=""/>
        <dsp:cNvSpPr/>
      </dsp:nvSpPr>
      <dsp:spPr>
        <a:xfrm>
          <a:off x="1326469" y="2312051"/>
          <a:ext cx="7516661" cy="99087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b="1" kern="1200" cap="none" baseline="0" dirty="0">
              <a:solidFill>
                <a:schemeClr val="tx1"/>
              </a:solidFill>
            </a:rPr>
            <a:t>Step3: </a:t>
          </a:r>
          <a:r>
            <a:rPr lang="en-US" sz="1800" kern="1200" cap="none" baseline="0" dirty="0">
              <a:solidFill>
                <a:schemeClr val="tx1"/>
              </a:solidFill>
            </a:rPr>
            <a:t>The number of bootstrap resamples should be at least 1000 when the distribution is to be used to construct confidence intervals. </a:t>
          </a:r>
        </a:p>
      </dsp:txBody>
      <dsp:txXfrm>
        <a:off x="1355491" y="2341073"/>
        <a:ext cx="6151311" cy="932835"/>
      </dsp:txXfrm>
    </dsp:sp>
    <dsp:sp modelId="{054C51DA-2C52-E049-9C0E-1B5C2CE336E0}">
      <dsp:nvSpPr>
        <dsp:cNvPr id="0" name=""/>
        <dsp:cNvSpPr/>
      </dsp:nvSpPr>
      <dsp:spPr>
        <a:xfrm>
          <a:off x="6872590" y="751416"/>
          <a:ext cx="644071" cy="64407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7017506" y="751416"/>
        <a:ext cx="354239" cy="484663"/>
      </dsp:txXfrm>
    </dsp:sp>
    <dsp:sp modelId="{A56B225F-7B9C-6A4F-AD09-3245E71B68F6}">
      <dsp:nvSpPr>
        <dsp:cNvPr id="0" name=""/>
        <dsp:cNvSpPr/>
      </dsp:nvSpPr>
      <dsp:spPr>
        <a:xfrm>
          <a:off x="7535824" y="1900836"/>
          <a:ext cx="644071" cy="64407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7680740" y="1900836"/>
        <a:ext cx="354239" cy="4846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C2969-E5E3-FB4E-ABF1-9872AC62C22C}" type="datetimeFigureOut">
              <a:rPr lang="en-US" smtClean="0"/>
              <a:t>4/26/19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ECE78-BF5B-B744-A46B-175EF754CA49}" type="slidenum">
              <a:rPr lang="en-US" smtClean="0"/>
              <a:t>‹#›</a:t>
            </a:fld>
            <a:endParaRPr lang="en-US"/>
          </a:p>
        </p:txBody>
      </p:sp>
    </p:spTree>
    <p:extLst>
      <p:ext uri="{BB962C8B-B14F-4D97-AF65-F5344CB8AC3E}">
        <p14:creationId xmlns:p14="http://schemas.microsoft.com/office/powerpoint/2010/main" val="199023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ECE78-BF5B-B744-A46B-175EF754CA49}" type="slidenum">
              <a:rPr lang="en-US" smtClean="0"/>
              <a:t>14</a:t>
            </a:fld>
            <a:endParaRPr lang="en-US"/>
          </a:p>
        </p:txBody>
      </p:sp>
    </p:spTree>
    <p:extLst>
      <p:ext uri="{BB962C8B-B14F-4D97-AF65-F5344CB8AC3E}">
        <p14:creationId xmlns:p14="http://schemas.microsoft.com/office/powerpoint/2010/main" val="122767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A59F59-8346-0A4D-8CFC-DD778D8FA7F5}"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01368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9F59-8346-0A4D-8CFC-DD778D8FA7F5}"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68585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9F59-8346-0A4D-8CFC-DD778D8FA7F5}"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81191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9F59-8346-0A4D-8CFC-DD778D8FA7F5}"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289030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59F59-8346-0A4D-8CFC-DD778D8FA7F5}" type="datetimeFigureOut">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45648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59F59-8346-0A4D-8CFC-DD778D8FA7F5}"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87248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A59F59-8346-0A4D-8CFC-DD778D8FA7F5}" type="datetimeFigureOut">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54419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A59F59-8346-0A4D-8CFC-DD778D8FA7F5}" type="datetimeFigureOut">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26836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9F59-8346-0A4D-8CFC-DD778D8FA7F5}" type="datetimeFigureOut">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71674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A59F59-8346-0A4D-8CFC-DD778D8FA7F5}"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1071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A59F59-8346-0A4D-8CFC-DD778D8FA7F5}" type="datetimeFigureOut">
              <a:rPr lang="en-US" smtClean="0"/>
              <a:t>4/25/19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138A5D-5E25-F04F-8A7C-3D039569EFDF}" type="slidenum">
              <a:rPr lang="en-US" smtClean="0"/>
              <a:t>‹#›</a:t>
            </a:fld>
            <a:endParaRPr lang="en-US"/>
          </a:p>
        </p:txBody>
      </p:sp>
    </p:spTree>
    <p:extLst>
      <p:ext uri="{BB962C8B-B14F-4D97-AF65-F5344CB8AC3E}">
        <p14:creationId xmlns:p14="http://schemas.microsoft.com/office/powerpoint/2010/main" val="5244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59F59-8346-0A4D-8CFC-DD778D8FA7F5}" type="datetimeFigureOut">
              <a:rPr lang="en-US" smtClean="0"/>
              <a:t>4/25/19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8A5D-5E25-F04F-8A7C-3D039569EFDF}" type="slidenum">
              <a:rPr lang="en-US" smtClean="0"/>
              <a:t>‹#›</a:t>
            </a:fld>
            <a:endParaRPr lang="en-US"/>
          </a:p>
        </p:txBody>
      </p:sp>
    </p:spTree>
    <p:extLst>
      <p:ext uri="{BB962C8B-B14F-4D97-AF65-F5344CB8AC3E}">
        <p14:creationId xmlns:p14="http://schemas.microsoft.com/office/powerpoint/2010/main" val="144344918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4F6F-A16D-4049-9190-810E2E39E697}"/>
              </a:ext>
            </a:extLst>
          </p:cNvPr>
          <p:cNvSpPr>
            <a:spLocks noGrp="1"/>
          </p:cNvSpPr>
          <p:nvPr>
            <p:ph type="ctrTitle"/>
          </p:nvPr>
        </p:nvSpPr>
        <p:spPr>
          <a:xfrm>
            <a:off x="777238" y="1335106"/>
            <a:ext cx="10601961" cy="2093893"/>
          </a:xfrm>
          <a:solidFill>
            <a:schemeClr val="bg2"/>
          </a:solidFill>
        </p:spPr>
        <p:txBody>
          <a:bodyPr anchor="ctr">
            <a:normAutofit/>
          </a:bodyPr>
          <a:lstStyle/>
          <a:p>
            <a:r>
              <a:rPr lang="en-US" sz="3800" b="1" cap="none" dirty="0"/>
              <a:t>Bootstrapping: estimating confidence interval for </a:t>
            </a:r>
            <a:br>
              <a:rPr lang="en-US" sz="3800" b="1" cap="none" dirty="0"/>
            </a:br>
            <a:r>
              <a:rPr lang="en-US" sz="3800" b="1" cap="none" dirty="0"/>
              <a:t>cost-effectiveness ratio</a:t>
            </a:r>
          </a:p>
        </p:txBody>
      </p:sp>
      <p:sp>
        <p:nvSpPr>
          <p:cNvPr id="3" name="Subtitle 2">
            <a:extLst>
              <a:ext uri="{FF2B5EF4-FFF2-40B4-BE49-F238E27FC236}">
                <a16:creationId xmlns:a16="http://schemas.microsoft.com/office/drawing/2014/main" id="{C05509F1-8802-1840-8AD9-DA014A80BD85}"/>
              </a:ext>
            </a:extLst>
          </p:cNvPr>
          <p:cNvSpPr>
            <a:spLocks noGrp="1"/>
          </p:cNvSpPr>
          <p:nvPr>
            <p:ph type="subTitle" idx="1"/>
          </p:nvPr>
        </p:nvSpPr>
        <p:spPr>
          <a:xfrm>
            <a:off x="2275840" y="4159587"/>
            <a:ext cx="7640320" cy="1737360"/>
          </a:xfrm>
        </p:spPr>
        <p:txBody>
          <a:bodyPr anchor="ctr">
            <a:normAutofit/>
          </a:bodyPr>
          <a:lstStyle/>
          <a:p>
            <a:r>
              <a:rPr lang="en-US"/>
              <a:t>Quan Lin</a:t>
            </a:r>
          </a:p>
          <a:p>
            <a:r>
              <a:rPr lang="en-US"/>
              <a:t>Department of Statistics, University of South Carolina</a:t>
            </a:r>
            <a:endParaRPr lang="en-US" dirty="0"/>
          </a:p>
        </p:txBody>
      </p:sp>
    </p:spTree>
    <p:extLst>
      <p:ext uri="{BB962C8B-B14F-4D97-AF65-F5344CB8AC3E}">
        <p14:creationId xmlns:p14="http://schemas.microsoft.com/office/powerpoint/2010/main" val="291279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263053-D41E-E14A-86F1-9A5DAE68DBF4}"/>
              </a:ext>
            </a:extLst>
          </p:cNvPr>
          <p:cNvSpPr>
            <a:spLocks noGrp="1"/>
          </p:cNvSpPr>
          <p:nvPr>
            <p:ph type="title"/>
          </p:nvPr>
        </p:nvSpPr>
        <p:spPr>
          <a:xfrm>
            <a:off x="838200" y="631825"/>
            <a:ext cx="10515600" cy="1325563"/>
          </a:xfrm>
        </p:spPr>
        <p:txBody>
          <a:bodyPr>
            <a:normAutofit/>
          </a:bodyPr>
          <a:lstStyle/>
          <a:p>
            <a:r>
              <a:rPr lang="en-US" dirty="0"/>
              <a:t>Example : Cost-effectiveness comparison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F3BC36-E60B-E849-BD08-AA913645AE7E}"/>
                  </a:ext>
                </a:extLst>
              </p:cNvPr>
              <p:cNvSpPr>
                <a:spLocks noGrp="1"/>
              </p:cNvSpPr>
              <p:nvPr>
                <p:ph idx="1"/>
              </p:nvPr>
            </p:nvSpPr>
            <p:spPr>
              <a:xfrm>
                <a:off x="838200" y="2269173"/>
                <a:ext cx="10515600" cy="3286760"/>
              </a:xfrm>
            </p:spPr>
            <p:txBody>
              <a:bodyPr>
                <a:normAutofit/>
              </a:bodyPr>
              <a:lstStyle/>
              <a:p>
                <a:pPr marL="285750" indent="-285750">
                  <a:lnSpc>
                    <a:spcPct val="150000"/>
                  </a:lnSpc>
                </a:pPr>
                <a:r>
                  <a:rPr lang="en-US" altLang="zh-CN" sz="2400" dirty="0"/>
                  <a:t>485</a:t>
                </a:r>
                <a:r>
                  <a:rPr lang="zh-CN" altLang="en-US" sz="2400" dirty="0"/>
                  <a:t> </a:t>
                </a:r>
                <a:r>
                  <a:rPr lang="en-US" sz="2400" dirty="0"/>
                  <a:t>of the 1000 bootstrap ICER estimates had values which were less than or equal to £145.26 (the estimate obtained from the original trial data). Thus the bias correcting constant,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0</m:t>
                        </m:r>
                      </m:sub>
                    </m:sSub>
                  </m:oMath>
                </a14:m>
                <a:r>
                  <a:rPr lang="en-US" sz="2400" dirty="0"/>
                  <a:t> is calculated to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𝑍</m:t>
                        </m:r>
                      </m:e>
                      <m:sub>
                        <m:r>
                          <a:rPr lang="en-US" sz="2400" i="1">
                            <a:latin typeface="Cambria Math" panose="02040503050406030204" pitchFamily="18" charset="0"/>
                          </a:rPr>
                          <m:t>0</m:t>
                        </m:r>
                      </m:sub>
                    </m:sSub>
                  </m:oMath>
                </a14:m>
                <a:r>
                  <a:rPr lang="en-US" sz="2400" dirty="0"/>
                  <a:t> = </a:t>
                </a:r>
                <a14:m>
                  <m:oMath xmlns:m="http://schemas.openxmlformats.org/officeDocument/2006/math">
                    <m:sSup>
                      <m:sSupPr>
                        <m:ctrlPr>
                          <a:rPr lang="el-GR" sz="2400" i="1">
                            <a:latin typeface="Cambria Math" panose="02040503050406030204" pitchFamily="18" charset="0"/>
                            <a:ea typeface="Cambria Math" panose="02040503050406030204" pitchFamily="18" charset="0"/>
                          </a:rPr>
                        </m:ctrlPr>
                      </m:sSupPr>
                      <m:e>
                        <m:r>
                          <m:rPr>
                            <m:sty m:val="p"/>
                          </m:rPr>
                          <a:rPr lang="el-GR" sz="2400" i="1">
                            <a:latin typeface="Cambria Math" panose="02040503050406030204" pitchFamily="18" charset="0"/>
                            <a:ea typeface="Cambria Math" panose="02040503050406030204" pitchFamily="18" charset="0"/>
                          </a:rPr>
                          <m:t>Φ</m:t>
                        </m:r>
                      </m:e>
                      <m:sup>
                        <m:r>
                          <a:rPr lang="en-US" sz="2400" i="1">
                            <a:latin typeface="Cambria Math" panose="02040503050406030204" pitchFamily="18" charset="0"/>
                            <a:ea typeface="Cambria Math" panose="02040503050406030204" pitchFamily="18" charset="0"/>
                          </a:rPr>
                          <m:t>−1</m:t>
                        </m:r>
                      </m:sup>
                    </m:sSup>
                    <m:r>
                      <a:rPr lang="en-US" sz="2400">
                        <a:latin typeface="Cambria Math" panose="02040503050406030204" pitchFamily="18" charset="0"/>
                        <a:ea typeface="Cambria Math" panose="02040503050406030204" pitchFamily="18" charset="0"/>
                      </a:rPr>
                      <m:t>(0.485)</m:t>
                    </m:r>
                  </m:oMath>
                </a14:m>
                <a:r>
                  <a:rPr lang="en-US" sz="2400" dirty="0"/>
                  <a:t> = -0.0105</a:t>
                </a:r>
              </a:p>
              <a:p>
                <a:pPr marL="285750" indent="-285750">
                  <a:lnSpc>
                    <a:spcPct val="150000"/>
                  </a:lnSpc>
                </a:pPr>
                <a:r>
                  <a:rPr lang="en-US" sz="2400" dirty="0"/>
                  <a:t>This results in a 95% bootstrap bias-corrected confidence interval for the ICER of £94.01 to £309.33. </a:t>
                </a:r>
              </a:p>
            </p:txBody>
          </p:sp>
        </mc:Choice>
        <mc:Fallback>
          <p:sp>
            <p:nvSpPr>
              <p:cNvPr id="3" name="Content Placeholder 2">
                <a:extLst>
                  <a:ext uri="{FF2B5EF4-FFF2-40B4-BE49-F238E27FC236}">
                    <a16:creationId xmlns:a16="http://schemas.microsoft.com/office/drawing/2014/main" id="{2DF3BC36-E60B-E849-BD08-AA913645AE7E}"/>
                  </a:ext>
                </a:extLst>
              </p:cNvPr>
              <p:cNvSpPr>
                <a:spLocks noGrp="1" noRot="1" noChangeAspect="1" noMove="1" noResize="1" noEditPoints="1" noAdjustHandles="1" noChangeArrowheads="1" noChangeShapeType="1" noTextEdit="1"/>
              </p:cNvSpPr>
              <p:nvPr>
                <p:ph idx="1"/>
              </p:nvPr>
            </p:nvSpPr>
            <p:spPr>
              <a:xfrm>
                <a:off x="838200" y="2269173"/>
                <a:ext cx="10515600" cy="3286760"/>
              </a:xfrm>
              <a:blipFill>
                <a:blip r:embed="rId2"/>
                <a:stretch>
                  <a:fillRect l="-724" r="-121"/>
                </a:stretch>
              </a:blipFill>
            </p:spPr>
            <p:txBody>
              <a:bodyPr/>
              <a:lstStyle/>
              <a:p>
                <a:r>
                  <a:rPr lang="en-US">
                    <a:noFill/>
                  </a:rPr>
                  <a:t> </a:t>
                </a:r>
              </a:p>
            </p:txBody>
          </p:sp>
        </mc:Fallback>
      </mc:AlternateContent>
    </p:spTree>
    <p:extLst>
      <p:ext uri="{BB962C8B-B14F-4D97-AF65-F5344CB8AC3E}">
        <p14:creationId xmlns:p14="http://schemas.microsoft.com/office/powerpoint/2010/main" val="273008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1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A461-5F0E-EA45-9F27-9EC76ECDFE38}"/>
              </a:ext>
            </a:extLst>
          </p:cNvPr>
          <p:cNvSpPr>
            <a:spLocks noGrp="1"/>
          </p:cNvSpPr>
          <p:nvPr>
            <p:ph type="title"/>
          </p:nvPr>
        </p:nvSpPr>
        <p:spPr>
          <a:xfrm>
            <a:off x="648929" y="2541229"/>
            <a:ext cx="3505495" cy="1622321"/>
          </a:xfrm>
        </p:spPr>
        <p:txBody>
          <a:bodyPr>
            <a:normAutofit/>
          </a:bodyPr>
          <a:lstStyle/>
          <a:p>
            <a:r>
              <a:rPr lang="en-US" sz="3700"/>
              <a:t>Bias-corrected Confidence Intervals in R</a:t>
            </a:r>
            <a:endParaRPr lang="en-US" sz="3700" dirty="0"/>
          </a:p>
        </p:txBody>
      </p:sp>
      <p:sp>
        <p:nvSpPr>
          <p:cNvPr id="19"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3">
            <a:extLst>
              <a:ext uri="{FF2B5EF4-FFF2-40B4-BE49-F238E27FC236}">
                <a16:creationId xmlns:a16="http://schemas.microsoft.com/office/drawing/2014/main" id="{8096855C-7B31-8E4B-97DE-644B51C108C7}"/>
              </a:ext>
            </a:extLst>
          </p:cNvPr>
          <p:cNvPicPr>
            <a:picLocks noChangeAspect="1"/>
          </p:cNvPicPr>
          <p:nvPr/>
        </p:nvPicPr>
        <p:blipFill>
          <a:blip r:embed="rId2"/>
          <a:stretch>
            <a:fillRect/>
          </a:stretch>
        </p:blipFill>
        <p:spPr>
          <a:xfrm>
            <a:off x="5316492" y="1442309"/>
            <a:ext cx="6198071" cy="3820160"/>
          </a:xfrm>
          <a:prstGeom prst="rect">
            <a:avLst/>
          </a:prstGeom>
          <a:effectLst/>
        </p:spPr>
      </p:pic>
    </p:spTree>
    <p:extLst>
      <p:ext uri="{BB962C8B-B14F-4D97-AF65-F5344CB8AC3E}">
        <p14:creationId xmlns:p14="http://schemas.microsoft.com/office/powerpoint/2010/main" val="374590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41867D-FD3F-1440-94C7-8500777F4E6A}"/>
              </a:ext>
            </a:extLst>
          </p:cNvPr>
          <p:cNvSpPr>
            <a:spLocks noGrp="1"/>
          </p:cNvSpPr>
          <p:nvPr>
            <p:ph type="title"/>
          </p:nvPr>
        </p:nvSpPr>
        <p:spPr>
          <a:xfrm>
            <a:off x="1277112" y="1093964"/>
            <a:ext cx="9637776" cy="699287"/>
          </a:xfrm>
        </p:spPr>
        <p:txBody>
          <a:bodyPr>
            <a:normAutofit/>
          </a:bodyPr>
          <a:lstStyle/>
          <a:p>
            <a:r>
              <a:rPr lang="en-US"/>
              <a:t>Bootstrap cautions</a:t>
            </a:r>
            <a:endParaRPr lang="en-US" dirty="0"/>
          </a:p>
        </p:txBody>
      </p:sp>
      <p:sp>
        <p:nvSpPr>
          <p:cNvPr id="3" name="Content Placeholder 2">
            <a:extLst>
              <a:ext uri="{FF2B5EF4-FFF2-40B4-BE49-F238E27FC236}">
                <a16:creationId xmlns:a16="http://schemas.microsoft.com/office/drawing/2014/main" id="{77EF4818-2475-8146-8ABB-0970065A12F6}"/>
              </a:ext>
            </a:extLst>
          </p:cNvPr>
          <p:cNvSpPr>
            <a:spLocks noGrp="1"/>
          </p:cNvSpPr>
          <p:nvPr>
            <p:ph idx="1"/>
          </p:nvPr>
        </p:nvSpPr>
        <p:spPr>
          <a:xfrm>
            <a:off x="1128044" y="1927106"/>
            <a:ext cx="9935912" cy="3652509"/>
          </a:xfrm>
        </p:spPr>
        <p:txBody>
          <a:bodyPr>
            <a:noAutofit/>
          </a:bodyPr>
          <a:lstStyle/>
          <a:p>
            <a:pPr>
              <a:lnSpc>
                <a:spcPct val="150000"/>
              </a:lnSpc>
            </a:pPr>
            <a:r>
              <a:rPr lang="en-US" sz="2400"/>
              <a:t>Percentile method for creating CI only work if the sampling distribution is smooth and symmetric. Bootstrap can perform poorly if the sampling distribution is highly skewed or looks ”spiky” with gaps.</a:t>
            </a:r>
          </a:p>
          <a:p>
            <a:pPr>
              <a:lnSpc>
                <a:spcPct val="150000"/>
              </a:lnSpc>
            </a:pPr>
            <a:r>
              <a:rPr lang="en-US" sz="2400"/>
              <a:t>Consider the bias corrected percentile method and the accelerated bias corrected method. Range preserving and transformation invariant. Works well for a variety parameters. Second-order accurate.</a:t>
            </a:r>
          </a:p>
          <a:p>
            <a:pPr marL="0" indent="0">
              <a:buNone/>
            </a:pPr>
            <a:endParaRPr lang="en-US" sz="2400" dirty="0"/>
          </a:p>
        </p:txBody>
      </p:sp>
    </p:spTree>
    <p:extLst>
      <p:ext uri="{BB962C8B-B14F-4D97-AF65-F5344CB8AC3E}">
        <p14:creationId xmlns:p14="http://schemas.microsoft.com/office/powerpoint/2010/main" val="19901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AA3E9-5431-0B4D-8A9A-F6F8237AD45E}"/>
              </a:ext>
            </a:extLst>
          </p:cNvPr>
          <p:cNvSpPr>
            <a:spLocks noGrp="1"/>
          </p:cNvSpPr>
          <p:nvPr>
            <p:ph type="title"/>
          </p:nvPr>
        </p:nvSpPr>
        <p:spPr>
          <a:xfrm>
            <a:off x="1130584" y="960109"/>
            <a:ext cx="9637776" cy="970291"/>
          </a:xfrm>
        </p:spPr>
        <p:txBody>
          <a:bodyPr>
            <a:normAutofit/>
          </a:bodyPr>
          <a:lstStyle/>
          <a:p>
            <a:r>
              <a:rPr lang="en-US"/>
              <a:t>Some concerns</a:t>
            </a:r>
            <a:endParaRPr lang="en-US" dirty="0"/>
          </a:p>
        </p:txBody>
      </p:sp>
      <p:sp>
        <p:nvSpPr>
          <p:cNvPr id="3" name="Content Placeholder 2">
            <a:extLst>
              <a:ext uri="{FF2B5EF4-FFF2-40B4-BE49-F238E27FC236}">
                <a16:creationId xmlns:a16="http://schemas.microsoft.com/office/drawing/2014/main" id="{90C0A8C9-8697-3449-A050-B1FA7F453858}"/>
              </a:ext>
            </a:extLst>
          </p:cNvPr>
          <p:cNvSpPr>
            <a:spLocks noGrp="1"/>
          </p:cNvSpPr>
          <p:nvPr>
            <p:ph idx="1"/>
          </p:nvPr>
        </p:nvSpPr>
        <p:spPr>
          <a:xfrm>
            <a:off x="1288064" y="1930400"/>
            <a:ext cx="9637776" cy="3638251"/>
          </a:xfrm>
        </p:spPr>
        <p:txBody>
          <a:bodyPr>
            <a:normAutofit/>
          </a:bodyPr>
          <a:lstStyle/>
          <a:p>
            <a:pPr>
              <a:lnSpc>
                <a:spcPct val="150000"/>
              </a:lnSpc>
            </a:pPr>
            <a:r>
              <a:rPr lang="en-US"/>
              <a:t>Theoretical assumption of the bootstrap, that the second moment exists, may be questionable if there is a distinct possibility of obtaining a zero or near-zero value on the denominator of the ICER. </a:t>
            </a:r>
            <a:endParaRPr lang="en-US" sz="2400"/>
          </a:p>
          <a:p>
            <a:pPr>
              <a:lnSpc>
                <a:spcPct val="150000"/>
              </a:lnSpc>
            </a:pPr>
            <a:r>
              <a:rPr lang="en-US"/>
              <a:t>When the initial sample is small, is bootstrap still applicable. </a:t>
            </a:r>
            <a:endParaRPr lang="en-US" sz="2400" dirty="0"/>
          </a:p>
        </p:txBody>
      </p:sp>
    </p:spTree>
    <p:extLst>
      <p:ext uri="{BB962C8B-B14F-4D97-AF65-F5344CB8AC3E}">
        <p14:creationId xmlns:p14="http://schemas.microsoft.com/office/powerpoint/2010/main" val="298212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20298-D846-7345-9B49-A2EC9A7D958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Summary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FF8FB3-9C0B-0844-BE30-FD5FBB98B9DD}"/>
              </a:ext>
            </a:extLst>
          </p:cNvPr>
          <p:cNvSpPr>
            <a:spLocks noGrp="1"/>
          </p:cNvSpPr>
          <p:nvPr>
            <p:ph idx="1"/>
          </p:nvPr>
        </p:nvSpPr>
        <p:spPr>
          <a:xfrm>
            <a:off x="4976031" y="963877"/>
            <a:ext cx="6377769" cy="4930246"/>
          </a:xfrm>
        </p:spPr>
        <p:txBody>
          <a:bodyPr anchor="ctr">
            <a:normAutofit/>
          </a:bodyPr>
          <a:lstStyle/>
          <a:p>
            <a:pPr algn="ctr">
              <a:lnSpc>
                <a:spcPct val="150000"/>
              </a:lnSpc>
            </a:pPr>
            <a:r>
              <a:rPr lang="en-US" dirty="0"/>
              <a:t>Theoretically, a CI from bootstrap percentile can be created for any parameter or test statistics,  as long as the sampling distribution is approximately smooth and symmetric.</a:t>
            </a:r>
          </a:p>
        </p:txBody>
      </p:sp>
    </p:spTree>
    <p:extLst>
      <p:ext uri="{BB962C8B-B14F-4D97-AF65-F5344CB8AC3E}">
        <p14:creationId xmlns:p14="http://schemas.microsoft.com/office/powerpoint/2010/main" val="321982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45D195-6614-F243-8F59-A25BF9A6F827}"/>
              </a:ext>
            </a:extLst>
          </p:cNvPr>
          <p:cNvPicPr>
            <a:picLocks noChangeAspect="1"/>
          </p:cNvPicPr>
          <p:nvPr/>
        </p:nvPicPr>
        <p:blipFill rotWithShape="1">
          <a:blip r:embed="rId2">
            <a:extLst/>
          </a:blip>
          <a:srcRect t="5392" b="3515"/>
          <a:stretch/>
        </p:blipFill>
        <p:spPr>
          <a:xfrm>
            <a:off x="20" y="10"/>
            <a:ext cx="12191980" cy="6857990"/>
          </a:xfrm>
          <a:prstGeom prst="rect">
            <a:avLst/>
          </a:prstGeom>
          <a:gradFill>
            <a:gsLst>
              <a:gs pos="3500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a16="http://schemas.microsoft.com/office/drawing/2014/main" id="{EB2A8522-BB86-8B41-BE30-D1C92463090A}"/>
              </a:ext>
            </a:extLst>
          </p:cNvPr>
          <p:cNvSpPr>
            <a:spLocks noGrp="1"/>
          </p:cNvSpPr>
          <p:nvPr>
            <p:ph type="ctr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br>
              <a:rPr lang="en-US" sz="2800">
                <a:solidFill>
                  <a:srgbClr val="262626"/>
                </a:solidFill>
              </a:rPr>
            </a:br>
            <a:br>
              <a:rPr lang="en-US" sz="2800">
                <a:solidFill>
                  <a:srgbClr val="262626"/>
                </a:solidFill>
              </a:rPr>
            </a:br>
            <a:endParaRPr lang="en-US" sz="2800">
              <a:solidFill>
                <a:srgbClr val="262626"/>
              </a:solidFill>
            </a:endParaRPr>
          </a:p>
        </p:txBody>
      </p:sp>
    </p:spTree>
    <p:extLst>
      <p:ext uri="{BB962C8B-B14F-4D97-AF65-F5344CB8AC3E}">
        <p14:creationId xmlns:p14="http://schemas.microsoft.com/office/powerpoint/2010/main" val="112599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645160" y="963877"/>
            <a:ext cx="3494362" cy="4930246"/>
          </a:xfrm>
        </p:spPr>
        <p:txBody>
          <a:bodyPr>
            <a:normAutofit/>
          </a:bodyPr>
          <a:lstStyle/>
          <a:p>
            <a:pPr algn="r"/>
            <a:r>
              <a:rPr lang="en-US" cap="none" dirty="0">
                <a:solidFill>
                  <a:schemeClr val="accent1"/>
                </a:solidFill>
              </a:rPr>
              <a:t>Why use bootstrap</a:t>
            </a:r>
          </a:p>
        </p:txBody>
      </p:sp>
      <p:sp>
        <p:nvSpPr>
          <p:cNvPr id="15" name="Content Placeholder 2">
            <a:extLst>
              <a:ext uri="{FF2B5EF4-FFF2-40B4-BE49-F238E27FC236}">
                <a16:creationId xmlns:a16="http://schemas.microsoft.com/office/drawing/2014/main" id="{37D4916E-F4DC-AB43-BC48-EF0A0E649656}"/>
              </a:ext>
            </a:extLst>
          </p:cNvPr>
          <p:cNvSpPr>
            <a:spLocks noGrp="1"/>
          </p:cNvSpPr>
          <p:nvPr>
            <p:ph idx="1"/>
          </p:nvPr>
        </p:nvSpPr>
        <p:spPr>
          <a:xfrm>
            <a:off x="3093042" y="548640"/>
            <a:ext cx="8855118" cy="5913120"/>
          </a:xfrm>
        </p:spPr>
        <p:txBody>
          <a:bodyPr anchor="ctr">
            <a:normAutofit/>
          </a:bodyPr>
          <a:lstStyle/>
          <a:p>
            <a:pPr marL="285750" indent="-285750">
              <a:lnSpc>
                <a:spcPct val="150000"/>
              </a:lnSpc>
            </a:pPr>
            <a:r>
              <a:rPr lang="en-US" sz="2400" dirty="0"/>
              <a:t>Economic evaluations are increasingly being conducted alongside clinical trials of health interventions, with resource consequences now being estimated from observations of samples of patients. </a:t>
            </a:r>
          </a:p>
          <a:p>
            <a:pPr marL="285750" indent="-285750">
              <a:lnSpc>
                <a:spcPct val="150000"/>
              </a:lnSpc>
            </a:pPr>
            <a:r>
              <a:rPr lang="en-US" sz="2400" dirty="0"/>
              <a:t>Confidence intervals have been widely used in the reporting of clinical data to reflect the stochastic nature of data collected from samples of patients. </a:t>
            </a:r>
          </a:p>
          <a:p>
            <a:pPr marL="285750" indent="-285750">
              <a:lnSpc>
                <a:spcPct val="150000"/>
              </a:lnSpc>
            </a:pPr>
            <a:r>
              <a:rPr lang="en-US" sz="2400" dirty="0"/>
              <a:t>However, the transfer of this methodology to economic reporting is</a:t>
            </a:r>
            <a:r>
              <a:rPr lang="zh-CN" altLang="en-US" sz="2400" dirty="0"/>
              <a:t> </a:t>
            </a:r>
            <a:r>
              <a:rPr lang="en-US" altLang="zh-CN" sz="2400" dirty="0"/>
              <a:t>not</a:t>
            </a:r>
            <a:r>
              <a:rPr lang="en-US" sz="2400" dirty="0"/>
              <a:t> straightforward. For example, if we want to know more commonly used economic measures, such as cost-effectiveness ratios, what can we do?</a:t>
            </a:r>
          </a:p>
        </p:txBody>
      </p:sp>
    </p:spTree>
    <p:extLst>
      <p:ext uri="{BB962C8B-B14F-4D97-AF65-F5344CB8AC3E}">
        <p14:creationId xmlns:p14="http://schemas.microsoft.com/office/powerpoint/2010/main" val="48396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381000" y="963877"/>
            <a:ext cx="3494362" cy="4930246"/>
          </a:xfrm>
        </p:spPr>
        <p:txBody>
          <a:bodyPr vert="horz" lIns="91440" tIns="45720" rIns="91440" bIns="45720" rtlCol="0">
            <a:normAutofit/>
          </a:bodyPr>
          <a:lstStyle/>
          <a:p>
            <a:pPr algn="r"/>
            <a:r>
              <a:rPr lang="en-US" dirty="0">
                <a:solidFill>
                  <a:schemeClr val="accent1"/>
                </a:solidFill>
              </a:rPr>
              <a:t>Why use bootstrap</a:t>
            </a:r>
          </a:p>
        </p:txBody>
      </p:sp>
      <p:sp>
        <p:nvSpPr>
          <p:cNvPr id="3" name="Content Placeholder 2">
            <a:extLst>
              <a:ext uri="{FF2B5EF4-FFF2-40B4-BE49-F238E27FC236}">
                <a16:creationId xmlns:a16="http://schemas.microsoft.com/office/drawing/2014/main" id="{37D4916E-F4DC-AB43-BC48-EF0A0E649656}"/>
              </a:ext>
            </a:extLst>
          </p:cNvPr>
          <p:cNvSpPr>
            <a:spLocks noGrp="1"/>
          </p:cNvSpPr>
          <p:nvPr>
            <p:ph idx="1"/>
          </p:nvPr>
        </p:nvSpPr>
        <p:spPr>
          <a:xfrm>
            <a:off x="3474721" y="731520"/>
            <a:ext cx="7879080" cy="5162603"/>
          </a:xfrm>
        </p:spPr>
        <p:txBody>
          <a:bodyPr anchor="ctr">
            <a:normAutofit/>
          </a:bodyPr>
          <a:lstStyle/>
          <a:p>
            <a:pPr marL="285750" indent="-285750">
              <a:lnSpc>
                <a:spcPct val="150000"/>
              </a:lnSpc>
            </a:pPr>
            <a:r>
              <a:rPr lang="en-US" sz="2400" dirty="0"/>
              <a:t>If we DO NOT have a large sample</a:t>
            </a:r>
            <a:r>
              <a:rPr lang="zh-CN" altLang="en-US" sz="2400" dirty="0"/>
              <a:t> </a:t>
            </a:r>
            <a:r>
              <a:rPr lang="en-US" sz="2400" dirty="0"/>
              <a:t>and can NOT assume the sampling distribution is normal.</a:t>
            </a:r>
          </a:p>
          <a:p>
            <a:pPr marL="285750" indent="-285750">
              <a:lnSpc>
                <a:spcPct val="150000"/>
              </a:lnSpc>
            </a:pPr>
            <a:r>
              <a:rPr lang="en-US" sz="2400" dirty="0"/>
              <a:t>Or if the standard error for test statistic is difficult to work out.</a:t>
            </a:r>
          </a:p>
          <a:p>
            <a:pPr marL="285750" indent="-285750">
              <a:lnSpc>
                <a:spcPct val="150000"/>
              </a:lnSpc>
            </a:pPr>
            <a:r>
              <a:rPr lang="en-US" sz="2400" dirty="0"/>
              <a:t>The basic concept  behind bootstrap is to treat the study sample as if it were the population. Thus we treat a random sample as a mini version population and resample from it to simulate new samples.</a:t>
            </a:r>
          </a:p>
        </p:txBody>
      </p:sp>
    </p:spTree>
    <p:extLst>
      <p:ext uri="{BB962C8B-B14F-4D97-AF65-F5344CB8AC3E}">
        <p14:creationId xmlns:p14="http://schemas.microsoft.com/office/powerpoint/2010/main" val="38384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463804" y="200164"/>
            <a:ext cx="10451592" cy="1325563"/>
          </a:xfrm>
        </p:spPr>
        <p:txBody>
          <a:bodyPr anchor="ctr">
            <a:normAutofit/>
          </a:bodyPr>
          <a:lstStyle/>
          <a:p>
            <a:r>
              <a:rPr lang="en-US" dirty="0"/>
              <a:t> Put into use</a:t>
            </a:r>
          </a:p>
        </p:txBody>
      </p:sp>
      <p:graphicFrame>
        <p:nvGraphicFramePr>
          <p:cNvPr id="5" name="Content Placeholder 2">
            <a:extLst>
              <a:ext uri="{FF2B5EF4-FFF2-40B4-BE49-F238E27FC236}">
                <a16:creationId xmlns:a16="http://schemas.microsoft.com/office/drawing/2014/main" id="{42AEAE97-5F20-4C1B-8A80-001F40817682}"/>
              </a:ext>
            </a:extLst>
          </p:cNvPr>
          <p:cNvGraphicFramePr>
            <a:graphicFrameLocks noGrp="1"/>
          </p:cNvGraphicFramePr>
          <p:nvPr>
            <p:ph idx="1"/>
            <p:extLst>
              <p:ext uri="{D42A27DB-BD31-4B8C-83A1-F6EECF244321}">
                <p14:modId xmlns:p14="http://schemas.microsoft.com/office/powerpoint/2010/main" val="366190622"/>
              </p:ext>
            </p:extLst>
          </p:nvPr>
        </p:nvGraphicFramePr>
        <p:xfrm>
          <a:off x="142240" y="1158241"/>
          <a:ext cx="12049760" cy="5093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23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31D51C4-35EC-A248-B69A-8F1CDDEAB1C7}"/>
              </a:ext>
            </a:extLst>
          </p:cNvPr>
          <p:cNvSpPr>
            <a:spLocks noGrp="1"/>
          </p:cNvSpPr>
          <p:nvPr>
            <p:ph type="title"/>
          </p:nvPr>
        </p:nvSpPr>
        <p:spPr>
          <a:xfrm>
            <a:off x="246402" y="1627719"/>
            <a:ext cx="2435838" cy="2300223"/>
          </a:xfrm>
          <a:prstGeom prst="ellipse">
            <a:avLst/>
          </a:prstGeom>
          <a:solidFill>
            <a:schemeClr val="tx2">
              <a:lumMod val="60000"/>
              <a:lumOff val="40000"/>
              <a:alpha val="63000"/>
            </a:schemeClr>
          </a:solidFill>
          <a:ln w="174625" cmpd="thinThick">
            <a:solidFill>
              <a:schemeClr val="tx2">
                <a:lumMod val="40000"/>
                <a:lumOff val="60000"/>
              </a:schemeClr>
            </a:solidFill>
          </a:ln>
        </p:spPr>
        <p:txBody>
          <a:bodyPr vert="horz" lIns="91440" tIns="45720" rIns="91440" bIns="45720" rtlCol="0" anchor="ctr">
            <a:normAutofit fontScale="90000"/>
          </a:bodyPr>
          <a:lstStyle/>
          <a:p>
            <a:pPr algn="ctr"/>
            <a:br>
              <a:rPr lang="en-US" sz="22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700" kern="1200" dirty="0">
                <a:solidFill>
                  <a:srgbClr val="FFFFFF"/>
                </a:solidFill>
                <a:latin typeface="+mj-lt"/>
                <a:ea typeface="+mj-ea"/>
                <a:cs typeface="+mj-cs"/>
              </a:rPr>
              <a:t>Resampling and Bootstrap</a:t>
            </a:r>
            <a:br>
              <a:rPr lang="en-US" sz="2400" kern="1200" dirty="0">
                <a:solidFill>
                  <a:srgbClr val="FFFFFF"/>
                </a:solidFill>
                <a:latin typeface="+mj-lt"/>
                <a:ea typeface="+mj-ea"/>
                <a:cs typeface="+mj-cs"/>
              </a:rPr>
            </a:b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pic>
        <p:nvPicPr>
          <p:cNvPr id="15" name="Picture 14">
            <a:extLst>
              <a:ext uri="{FF2B5EF4-FFF2-40B4-BE49-F238E27FC236}">
                <a16:creationId xmlns:a16="http://schemas.microsoft.com/office/drawing/2014/main" id="{22213464-8AFE-E24F-85BC-6AFC70AF89D7}"/>
              </a:ext>
            </a:extLst>
          </p:cNvPr>
          <p:cNvPicPr>
            <a:picLocks noChangeAspect="1"/>
          </p:cNvPicPr>
          <p:nvPr/>
        </p:nvPicPr>
        <p:blipFill>
          <a:blip r:embed="rId2"/>
          <a:stretch>
            <a:fillRect/>
          </a:stretch>
        </p:blipFill>
        <p:spPr>
          <a:xfrm>
            <a:off x="3172986" y="386081"/>
            <a:ext cx="7760240" cy="2483276"/>
          </a:xfrm>
          <a:prstGeom prst="rect">
            <a:avLst/>
          </a:prstGeom>
        </p:spPr>
      </p:pic>
      <p:graphicFrame>
        <p:nvGraphicFramePr>
          <p:cNvPr id="12" name="Content Placeholder 2">
            <a:extLst>
              <a:ext uri="{FF2B5EF4-FFF2-40B4-BE49-F238E27FC236}">
                <a16:creationId xmlns:a16="http://schemas.microsoft.com/office/drawing/2014/main" id="{86E8EA5E-C906-1B41-AE5B-D8D2AE303374}"/>
              </a:ext>
            </a:extLst>
          </p:cNvPr>
          <p:cNvGraphicFramePr>
            <a:graphicFrameLocks/>
          </p:cNvGraphicFramePr>
          <p:nvPr>
            <p:extLst>
              <p:ext uri="{D42A27DB-BD31-4B8C-83A1-F6EECF244321}">
                <p14:modId xmlns:p14="http://schemas.microsoft.com/office/powerpoint/2010/main" val="2471323751"/>
              </p:ext>
            </p:extLst>
          </p:nvPr>
        </p:nvGraphicFramePr>
        <p:xfrm>
          <a:off x="2916020" y="3077550"/>
          <a:ext cx="8843131" cy="3302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79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F38B9-FE6A-4D7B-80AA-C5A4D408D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497671" y="301413"/>
            <a:ext cx="10261938" cy="1258574"/>
          </a:xfrm>
        </p:spPr>
        <p:txBody>
          <a:bodyPr>
            <a:normAutofit/>
          </a:bodyPr>
          <a:lstStyle/>
          <a:p>
            <a:r>
              <a:rPr lang="en-US" dirty="0"/>
              <a:t>CI inference</a:t>
            </a:r>
          </a:p>
        </p:txBody>
      </p:sp>
      <p:pic>
        <p:nvPicPr>
          <p:cNvPr id="13" name="Picture 12">
            <a:extLst>
              <a:ext uri="{FF2B5EF4-FFF2-40B4-BE49-F238E27FC236}">
                <a16:creationId xmlns:a16="http://schemas.microsoft.com/office/drawing/2014/main" id="{D309A34D-E773-E84C-9B75-4B3E6DB28E99}"/>
              </a:ext>
            </a:extLst>
          </p:cNvPr>
          <p:cNvPicPr>
            <a:picLocks noChangeAspect="1"/>
          </p:cNvPicPr>
          <p:nvPr/>
        </p:nvPicPr>
        <p:blipFill>
          <a:blip r:embed="rId2"/>
          <a:stretch>
            <a:fillRect/>
          </a:stretch>
        </p:blipFill>
        <p:spPr>
          <a:xfrm>
            <a:off x="578677" y="2601676"/>
            <a:ext cx="4282278" cy="2205372"/>
          </a:xfrm>
          <a:prstGeom prst="rect">
            <a:avLst/>
          </a:prstGeom>
        </p:spPr>
      </p:pic>
      <p:sp>
        <p:nvSpPr>
          <p:cNvPr id="3" name="Content Placeholder 2">
            <a:extLst>
              <a:ext uri="{FF2B5EF4-FFF2-40B4-BE49-F238E27FC236}">
                <a16:creationId xmlns:a16="http://schemas.microsoft.com/office/drawing/2014/main" id="{37D4916E-F4DC-AB43-BC48-EF0A0E649656}"/>
              </a:ext>
            </a:extLst>
          </p:cNvPr>
          <p:cNvSpPr>
            <a:spLocks noGrp="1"/>
          </p:cNvSpPr>
          <p:nvPr>
            <p:ph idx="1"/>
          </p:nvPr>
        </p:nvSpPr>
        <p:spPr>
          <a:xfrm>
            <a:off x="4860955" y="1559987"/>
            <a:ext cx="6977085" cy="4741334"/>
          </a:xfrm>
        </p:spPr>
        <p:txBody>
          <a:bodyPr>
            <a:normAutofit fontScale="92500"/>
          </a:bodyPr>
          <a:lstStyle/>
          <a:p>
            <a:pPr marL="285750" indent="-285750">
              <a:lnSpc>
                <a:spcPct val="160000"/>
              </a:lnSpc>
            </a:pPr>
            <a:r>
              <a:rPr lang="en-US" sz="2400" dirty="0"/>
              <a:t>Percentile-based methods is often used  for generated bootstrap distribution to determine the limits of the confidence interval. </a:t>
            </a:r>
          </a:p>
          <a:p>
            <a:pPr marL="285750" indent="-285750">
              <a:lnSpc>
                <a:spcPct val="160000"/>
              </a:lnSpc>
            </a:pPr>
            <a:r>
              <a:rPr lang="en-US" sz="2400" dirty="0"/>
              <a:t>What if the statistic calculated from sample is a BIASED estimate of the true population?</a:t>
            </a:r>
          </a:p>
          <a:p>
            <a:pPr marL="285750" indent="-285750">
              <a:lnSpc>
                <a:spcPct val="160000"/>
              </a:lnSpc>
            </a:pPr>
            <a:r>
              <a:rPr lang="en-US" sz="2400" dirty="0"/>
              <a:t>To adjust for potential bias in the bootstrap estimates,  the bias-corrected percentile method will be considered</a:t>
            </a:r>
            <a:r>
              <a:rPr lang="en-US" dirty="0"/>
              <a:t>.</a:t>
            </a:r>
            <a:endParaRPr lang="en-US" sz="2400" dirty="0"/>
          </a:p>
          <a:p>
            <a:pPr marL="285750" indent="-285750"/>
            <a:endParaRPr lang="en-US" sz="2400" dirty="0"/>
          </a:p>
        </p:txBody>
      </p:sp>
    </p:spTree>
    <p:extLst>
      <p:ext uri="{BB962C8B-B14F-4D97-AF65-F5344CB8AC3E}">
        <p14:creationId xmlns:p14="http://schemas.microsoft.com/office/powerpoint/2010/main" val="32448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B676D9-907F-D642-822F-A19EDFDC3ED6}"/>
              </a:ext>
            </a:extLst>
          </p:cNvPr>
          <p:cNvSpPr>
            <a:spLocks noGrp="1"/>
          </p:cNvSpPr>
          <p:nvPr>
            <p:ph type="title"/>
          </p:nvPr>
        </p:nvSpPr>
        <p:spPr>
          <a:xfrm>
            <a:off x="838200" y="320040"/>
            <a:ext cx="10515600" cy="1103622"/>
          </a:xfrm>
        </p:spPr>
        <p:txBody>
          <a:bodyPr>
            <a:normAutofit/>
          </a:bodyPr>
          <a:lstStyle/>
          <a:p>
            <a:r>
              <a:rPr lang="en-US" dirty="0"/>
              <a:t>Bias-corrected method</a:t>
            </a:r>
          </a:p>
        </p:txBody>
      </p:sp>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9385E3C4-2865-C546-ACCC-D2FB6CD09703}"/>
                  </a:ext>
                </a:extLst>
              </p:cNvPr>
              <p:cNvSpPr>
                <a:spLocks noGrp="1"/>
              </p:cNvSpPr>
              <p:nvPr>
                <p:ph idx="1"/>
              </p:nvPr>
            </p:nvSpPr>
            <p:spPr>
              <a:xfrm>
                <a:off x="579882" y="1301742"/>
                <a:ext cx="11032236" cy="5195578"/>
              </a:xfrm>
            </p:spPr>
            <p:txBody>
              <a:bodyPr>
                <a:noAutofit/>
              </a:bodyPr>
              <a:lstStyle/>
              <a:p>
                <a:pPr>
                  <a:lnSpc>
                    <a:spcPct val="160000"/>
                  </a:lnSpc>
                </a:pPr>
                <a:r>
                  <a:rPr lang="en-US" sz="2000" dirty="0"/>
                  <a:t>Bias-correcting constant :</a:t>
                </a:r>
                <a14:m>
                  <m:oMath xmlns:m="http://schemas.openxmlformats.org/officeDocument/2006/math">
                    <m:r>
                      <a:rPr lang="en-US" sz="2000" dirty="0"/>
                      <m:t> </m:t>
                    </m:r>
                    <m:sSub>
                      <m:sSubPr>
                        <m:ctrlPr>
                          <a:rPr lang="en-US" sz="2000" dirty="0"/>
                        </m:ctrlPr>
                      </m:sSubPr>
                      <m:e>
                        <m:r>
                          <a:rPr lang="en-US" sz="2000" dirty="0"/>
                          <m:t>𝑍</m:t>
                        </m:r>
                      </m:e>
                      <m:sub>
                        <m:r>
                          <a:rPr lang="en-US" sz="2000" dirty="0"/>
                          <m:t>0</m:t>
                        </m:r>
                      </m:sub>
                    </m:sSub>
                  </m:oMath>
                </a14:m>
                <a:r>
                  <a:rPr lang="en-US" sz="2000" dirty="0"/>
                  <a:t> = </a:t>
                </a:r>
                <a14:m>
                  <m:oMath xmlns:m="http://schemas.openxmlformats.org/officeDocument/2006/math">
                    <m:f>
                      <m:fPr>
                        <m:ctrlPr>
                          <a:rPr lang="en-US" sz="2000"/>
                        </m:ctrlPr>
                      </m:fPr>
                      <m:num>
                        <m:nary>
                          <m:naryPr>
                            <m:chr m:val="∑"/>
                            <m:ctrlPr>
                              <a:rPr lang="en-US" sz="2000"/>
                            </m:ctrlPr>
                          </m:naryPr>
                          <m:sub>
                            <m:r>
                              <m:rPr>
                                <m:brk m:alnAt="23"/>
                              </m:rPr>
                              <a:rPr lang="en-US" sz="2000"/>
                              <m:t>𝑖</m:t>
                            </m:r>
                            <m:r>
                              <a:rPr lang="en-US" sz="2000"/>
                              <m:t>=1</m:t>
                            </m:r>
                          </m:sub>
                          <m:sup>
                            <m:r>
                              <a:rPr lang="en-US" sz="2000"/>
                              <m:t>𝑛</m:t>
                            </m:r>
                          </m:sup>
                          <m:e>
                            <m:r>
                              <a:rPr lang="en-US" sz="2000"/>
                              <m:t>𝐼</m:t>
                            </m:r>
                            <m:r>
                              <a:rPr lang="en-US" sz="2000"/>
                              <m:t>(</m:t>
                            </m:r>
                            <m:sSub>
                              <m:sSubPr>
                                <m:ctrlPr>
                                  <a:rPr lang="en-US" sz="2000"/>
                                </m:ctrlPr>
                              </m:sSubPr>
                              <m:e>
                                <m:r>
                                  <a:rPr lang="en-US" sz="2000"/>
                                  <m:t>𝐼𝐶𝐸𝑅</m:t>
                                </m:r>
                              </m:e>
                              <m:sub>
                                <m:r>
                                  <a:rPr lang="en-US" sz="2000"/>
                                  <m:t>𝑖</m:t>
                                </m:r>
                              </m:sub>
                            </m:sSub>
                            <m:r>
                              <a:rPr lang="en-US" sz="2000"/>
                              <m:t>≤</m:t>
                            </m:r>
                            <m:sSub>
                              <m:sSubPr>
                                <m:ctrlPr>
                                  <a:rPr lang="en-US" sz="2000"/>
                                </m:ctrlPr>
                              </m:sSubPr>
                              <m:e>
                                <m:r>
                                  <a:rPr lang="en-US" sz="2000"/>
                                  <m:t>𝐼𝐶𝐸𝑅</m:t>
                                </m:r>
                              </m:e>
                              <m:sub>
                                <m:r>
                                  <a:rPr lang="en-US" sz="2000"/>
                                  <m:t>𝑜</m:t>
                                </m:r>
                              </m:sub>
                            </m:sSub>
                            <m:r>
                              <a:rPr lang="en-US" sz="2000"/>
                              <m:t>)</m:t>
                            </m:r>
                          </m:e>
                        </m:nary>
                      </m:num>
                      <m:den>
                        <m:r>
                          <a:rPr lang="en-US" sz="2000"/>
                          <m:t>𝑛</m:t>
                        </m:r>
                      </m:den>
                    </m:f>
                  </m:oMath>
                </a14:m>
                <a:r>
                  <a:rPr lang="en-US" sz="2000" dirty="0"/>
                  <a:t> , the proportion of bootstrap estimates which are less than or equal to the estimate from the original sample. </a:t>
                </a:r>
              </a:p>
              <a:p>
                <a:pPr>
                  <a:lnSpc>
                    <a:spcPct val="160000"/>
                  </a:lnSpc>
                </a:pPr>
                <a:r>
                  <a:rPr lang="en-US" sz="2000" dirty="0"/>
                  <a:t>If the estimate from the original sample does fall at the 50th percentile, the resulting bootstrap confidence interval will be symmetric around the original estimate. If it does not, the bias-correcting constant allows for the confidence interval to be asymmetrical around its expected value. </a:t>
                </a:r>
              </a:p>
              <a:p>
                <a:pPr>
                  <a:lnSpc>
                    <a:spcPct val="160000"/>
                  </a:lnSpc>
                </a:pPr>
                <a:r>
                  <a:rPr lang="en-US" sz="2000" dirty="0"/>
                  <a:t>Use this bias-correcting constant to modify the percentiles used to calculate the limits of the desired confidence interval : lower bound: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Φ</m:t>
                    </m:r>
                    <m:d>
                      <m:dPr>
                        <m:begChr m:val="["/>
                        <m:endChr m:val="]"/>
                        <m:ctrlPr>
                          <a:rPr lang="en-US" sz="2000" i="1" dirty="0">
                            <a:latin typeface="Cambria Math" panose="02040503050406030204" pitchFamily="18" charset="0"/>
                            <a:ea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𝑍</m:t>
                            </m:r>
                          </m:e>
                          <m:sub>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𝛼</m:t>
                                </m:r>
                              </m:num>
                              <m:den>
                                <m:r>
                                  <a:rPr lang="en-US" sz="2000" i="1" dirty="0">
                                    <a:latin typeface="Cambria Math" panose="02040503050406030204" pitchFamily="18" charset="0"/>
                                  </a:rPr>
                                  <m:t>2</m:t>
                                </m:r>
                              </m:den>
                            </m:f>
                          </m:sub>
                        </m:sSub>
                        <m:r>
                          <a:rPr lang="en-US" sz="2000" i="1" dirty="0">
                            <a:latin typeface="Cambria Math" panose="02040503050406030204" pitchFamily="18" charset="0"/>
                          </a:rPr>
                          <m:t>+2</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𝑍</m:t>
                            </m:r>
                          </m:e>
                          <m:sub>
                            <m:r>
                              <a:rPr lang="en-US" sz="2000" i="1" dirty="0">
                                <a:latin typeface="Cambria Math" panose="02040503050406030204" pitchFamily="18" charset="0"/>
                              </a:rPr>
                              <m:t>0</m:t>
                            </m:r>
                          </m:sub>
                        </m:sSub>
                      </m:e>
                    </m:d>
                    <m:r>
                      <a:rPr lang="en-US" sz="2000" b="0" i="1" dirty="0" smtClean="0">
                        <a:latin typeface="Cambria Math" panose="02040503050406030204" pitchFamily="18" charset="0"/>
                      </a:rPr>
                      <m:t>∗100 </m:t>
                    </m:r>
                    <m:r>
                      <a:rPr lang="en-US" sz="2000" b="0" i="1" dirty="0" smtClean="0">
                        <a:latin typeface="Cambria Math" panose="02040503050406030204" pitchFamily="18" charset="0"/>
                      </a:rPr>
                      <m:t>𝑝𝑒𝑟𝑐𝑒𝑛𝑡𝑖𝑙𝑒</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𝑢𝑝𝑝𝑒𝑟</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𝑏𝑜𝑢𝑛𝑑</m:t>
                    </m:r>
                    <m:r>
                      <a:rPr lang="en-US" sz="2000" b="0" i="1" dirty="0" smtClean="0">
                        <a:latin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Φ</m:t>
                    </m:r>
                    <m:d>
                      <m:dPr>
                        <m:begChr m:val="["/>
                        <m:endChr m:val="]"/>
                        <m:ctrlPr>
                          <a:rPr lang="en-US" sz="2000" i="1" dirty="0">
                            <a:latin typeface="Cambria Math" panose="02040503050406030204" pitchFamily="18" charset="0"/>
                            <a:ea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𝑍</m:t>
                            </m:r>
                          </m:e>
                          <m:sub>
                            <m:r>
                              <a:rPr lang="en-US" sz="2000" b="0" i="1" dirty="0" smtClean="0">
                                <a:latin typeface="Cambria Math" panose="02040503050406030204" pitchFamily="18" charset="0"/>
                              </a:rPr>
                              <m:t>1−</m:t>
                            </m:r>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𝛼</m:t>
                                </m:r>
                              </m:num>
                              <m:den>
                                <m:r>
                                  <a:rPr lang="en-US" sz="2000" i="1" dirty="0">
                                    <a:latin typeface="Cambria Math" panose="02040503050406030204" pitchFamily="18" charset="0"/>
                                  </a:rPr>
                                  <m:t>2</m:t>
                                </m:r>
                              </m:den>
                            </m:f>
                          </m:sub>
                        </m:sSub>
                        <m:r>
                          <a:rPr lang="en-US" sz="2000" i="1" dirty="0">
                            <a:latin typeface="Cambria Math" panose="02040503050406030204" pitchFamily="18" charset="0"/>
                          </a:rPr>
                          <m:t>+2</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𝑍</m:t>
                            </m:r>
                          </m:e>
                          <m:sub>
                            <m:r>
                              <a:rPr lang="en-US" sz="2000" i="1" dirty="0">
                                <a:latin typeface="Cambria Math" panose="02040503050406030204" pitchFamily="18" charset="0"/>
                              </a:rPr>
                              <m:t>0</m:t>
                            </m:r>
                          </m:sub>
                        </m:sSub>
                      </m:e>
                    </m:d>
                  </m:oMath>
                </a14:m>
                <a:r>
                  <a:rPr lang="en-US" sz="2000" dirty="0"/>
                  <a:t> </a:t>
                </a:r>
                <a14:m>
                  <m:oMath xmlns:m="http://schemas.openxmlformats.org/officeDocument/2006/math">
                    <m:r>
                      <a:rPr lang="en-US" sz="2000" i="1" dirty="0">
                        <a:latin typeface="Cambria Math" panose="02040503050406030204" pitchFamily="18" charset="0"/>
                      </a:rPr>
                      <m:t>∗100 </m:t>
                    </m:r>
                    <m:r>
                      <a:rPr lang="en-US" sz="2000" i="1" dirty="0">
                        <a:latin typeface="Cambria Math" panose="02040503050406030204" pitchFamily="18" charset="0"/>
                      </a:rPr>
                      <m:t>𝑝𝑒𝑟𝑐𝑒𝑛𝑡𝑖𝑙𝑒</m:t>
                    </m:r>
                  </m:oMath>
                </a14:m>
                <a:r>
                  <a:rPr lang="en-US" sz="2000" dirty="0"/>
                  <a:t>.</a:t>
                </a:r>
              </a:p>
              <a:p>
                <a:endParaRPr lang="en-US" sz="2000" dirty="0"/>
              </a:p>
              <a:p>
                <a:endParaRPr lang="en-US" sz="2000" dirty="0"/>
              </a:p>
              <a:p>
                <a:endParaRPr lang="en-US" sz="2000" dirty="0"/>
              </a:p>
              <a:p>
                <a:endParaRPr lang="en-US" sz="2000" dirty="0"/>
              </a:p>
            </p:txBody>
          </p:sp>
        </mc:Choice>
        <mc:Fallback>
          <p:sp>
            <p:nvSpPr>
              <p:cNvPr id="14" name="Content Placeholder 2">
                <a:extLst>
                  <a:ext uri="{FF2B5EF4-FFF2-40B4-BE49-F238E27FC236}">
                    <a16:creationId xmlns:a16="http://schemas.microsoft.com/office/drawing/2014/main" id="{9385E3C4-2865-C546-ACCC-D2FB6CD09703}"/>
                  </a:ext>
                </a:extLst>
              </p:cNvPr>
              <p:cNvSpPr>
                <a:spLocks noGrp="1" noRot="1" noChangeAspect="1" noMove="1" noResize="1" noEditPoints="1" noAdjustHandles="1" noChangeArrowheads="1" noChangeShapeType="1" noTextEdit="1"/>
              </p:cNvSpPr>
              <p:nvPr>
                <p:ph idx="1"/>
              </p:nvPr>
            </p:nvSpPr>
            <p:spPr>
              <a:xfrm>
                <a:off x="579882" y="1301742"/>
                <a:ext cx="11032236" cy="5195578"/>
              </a:xfrm>
              <a:blipFill>
                <a:blip r:embed="rId2"/>
                <a:stretch>
                  <a:fillRect l="-460" t="-2433" r="-230"/>
                </a:stretch>
              </a:blipFill>
            </p:spPr>
            <p:txBody>
              <a:bodyPr/>
              <a:lstStyle/>
              <a:p>
                <a:r>
                  <a:rPr lang="en-US">
                    <a:noFill/>
                  </a:rPr>
                  <a:t> </a:t>
                </a:r>
              </a:p>
            </p:txBody>
          </p:sp>
        </mc:Fallback>
      </mc:AlternateContent>
    </p:spTree>
    <p:extLst>
      <p:ext uri="{BB962C8B-B14F-4D97-AF65-F5344CB8AC3E}">
        <p14:creationId xmlns:p14="http://schemas.microsoft.com/office/powerpoint/2010/main" val="329734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321564" y="963877"/>
            <a:ext cx="4010998" cy="4930246"/>
          </a:xfrm>
        </p:spPr>
        <p:txBody>
          <a:bodyPr>
            <a:normAutofit/>
          </a:bodyPr>
          <a:lstStyle/>
          <a:p>
            <a:pPr algn="r"/>
            <a:r>
              <a:rPr lang="en-US" dirty="0">
                <a:solidFill>
                  <a:schemeClr val="accent1"/>
                </a:solidFill>
              </a:rPr>
              <a:t>Example: Cost-effectiveness comparison </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7D4916E-F4DC-AB43-BC48-EF0A0E649656}"/>
                  </a:ext>
                </a:extLst>
              </p:cNvPr>
              <p:cNvSpPr>
                <a:spLocks noGrp="1"/>
              </p:cNvSpPr>
              <p:nvPr>
                <p:ph idx="1"/>
              </p:nvPr>
            </p:nvSpPr>
            <p:spPr>
              <a:xfrm>
                <a:off x="4849198" y="963877"/>
                <a:ext cx="6894405" cy="4930246"/>
              </a:xfrm>
            </p:spPr>
            <p:txBody>
              <a:bodyPr anchor="ctr">
                <a:normAutofit/>
              </a:bodyPr>
              <a:lstStyle/>
              <a:p>
                <a:pPr>
                  <a:lnSpc>
                    <a:spcPct val="150000"/>
                  </a:lnSpc>
                </a:pPr>
                <a:r>
                  <a:rPr lang="en-US" sz="2400" dirty="0"/>
                  <a:t>Incremental cost-effectiveness ratio (ICER) is the measure primarily used to compare the cost-effectiveness of the experimental group to the control group.</a:t>
                </a:r>
              </a:p>
              <a:p>
                <a:pPr>
                  <a:lnSpc>
                    <a:spcPct val="150000"/>
                  </a:lnSpc>
                </a:pPr>
                <a:r>
                  <a:rPr lang="en-US" sz="2400" dirty="0"/>
                  <a:t>ICER </a:t>
                </a:r>
                <a14:m>
                  <m:oMath xmlns:m="http://schemas.openxmlformats.org/officeDocument/2006/math">
                    <m:r>
                      <a:rPr lang="en-US" sz="240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𝑐</m:t>
                            </m:r>
                          </m:sub>
                        </m:sSub>
                      </m:num>
                      <m:den>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𝐸</m:t>
                                </m:r>
                              </m:e>
                            </m:acc>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𝐸</m:t>
                                </m:r>
                              </m:e>
                            </m:acc>
                          </m:e>
                          <m:sub>
                            <m:r>
                              <a:rPr lang="en-US" sz="2400" i="1">
                                <a:latin typeface="Cambria Math" panose="02040503050406030204" pitchFamily="18" charset="0"/>
                              </a:rPr>
                              <m:t>𝑐</m:t>
                            </m:r>
                          </m:sub>
                        </m:sSub>
                      </m:den>
                    </m:f>
                  </m:oMath>
                </a14:m>
                <a:r>
                  <a:rPr lang="en-US" sz="2400" dirty="0"/>
                  <a:t> , where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𝑡</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𝐶</m:t>
                            </m:r>
                          </m:e>
                        </m:acc>
                      </m:e>
                      <m:sub>
                        <m:r>
                          <a:rPr lang="en-US" sz="2400" i="1">
                            <a:latin typeface="Cambria Math" panose="02040503050406030204" pitchFamily="18" charset="0"/>
                          </a:rPr>
                          <m:t>𝑐</m:t>
                        </m:r>
                      </m:sub>
                    </m:sSub>
                  </m:oMath>
                </a14:m>
                <a:r>
                  <a:rPr lang="en-US" sz="2400" dirty="0"/>
                  <a:t> are the mean costs,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𝐸</m:t>
                            </m:r>
                          </m:e>
                        </m:acc>
                      </m:e>
                      <m:sub>
                        <m:r>
                          <a:rPr lang="en-US" sz="2400" i="1">
                            <a:latin typeface="Cambria Math" panose="02040503050406030204" pitchFamily="18" charset="0"/>
                          </a:rPr>
                          <m:t>𝑡</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𝐸</m:t>
                            </m:r>
                          </m:e>
                        </m:acc>
                      </m:e>
                      <m:sub>
                        <m:r>
                          <a:rPr lang="en-US" sz="2400" i="1">
                            <a:latin typeface="Cambria Math" panose="02040503050406030204" pitchFamily="18" charset="0"/>
                          </a:rPr>
                          <m:t>𝑐</m:t>
                        </m:r>
                      </m:sub>
                    </m:sSub>
                  </m:oMath>
                </a14:m>
                <a:r>
                  <a:rPr lang="en-US" sz="2400" dirty="0"/>
                  <a:t> are the mean effects for the treatment and control groups, respectively. </a:t>
                </a:r>
              </a:p>
            </p:txBody>
          </p:sp>
        </mc:Choice>
        <mc:Fallback>
          <p:sp>
            <p:nvSpPr>
              <p:cNvPr id="3" name="Content Placeholder 2">
                <a:extLst>
                  <a:ext uri="{FF2B5EF4-FFF2-40B4-BE49-F238E27FC236}">
                    <a16:creationId xmlns:a16="http://schemas.microsoft.com/office/drawing/2014/main" id="{37D4916E-F4DC-AB43-BC48-EF0A0E649656}"/>
                  </a:ext>
                </a:extLst>
              </p:cNvPr>
              <p:cNvSpPr>
                <a:spLocks noGrp="1" noRot="1" noChangeAspect="1" noMove="1" noResize="1" noEditPoints="1" noAdjustHandles="1" noChangeArrowheads="1" noChangeShapeType="1" noTextEdit="1"/>
              </p:cNvSpPr>
              <p:nvPr>
                <p:ph idx="1"/>
              </p:nvPr>
            </p:nvSpPr>
            <p:spPr>
              <a:xfrm>
                <a:off x="4849198" y="963877"/>
                <a:ext cx="6894405" cy="4930246"/>
              </a:xfrm>
              <a:blipFill>
                <a:blip r:embed="rId2"/>
                <a:stretch>
                  <a:fillRect l="-1103"/>
                </a:stretch>
              </a:blipFill>
            </p:spPr>
            <p:txBody>
              <a:bodyPr/>
              <a:lstStyle/>
              <a:p>
                <a:r>
                  <a:rPr lang="en-US">
                    <a:noFill/>
                  </a:rPr>
                  <a:t> </a:t>
                </a:r>
              </a:p>
            </p:txBody>
          </p:sp>
        </mc:Fallback>
      </mc:AlternateContent>
    </p:spTree>
    <p:extLst>
      <p:ext uri="{BB962C8B-B14F-4D97-AF65-F5344CB8AC3E}">
        <p14:creationId xmlns:p14="http://schemas.microsoft.com/office/powerpoint/2010/main" val="2245155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4901-F9EC-3049-9B77-86139A971307}"/>
              </a:ext>
            </a:extLst>
          </p:cNvPr>
          <p:cNvSpPr>
            <a:spLocks noGrp="1"/>
          </p:cNvSpPr>
          <p:nvPr>
            <p:ph type="title"/>
          </p:nvPr>
        </p:nvSpPr>
        <p:spPr>
          <a:xfrm>
            <a:off x="1047624" y="890692"/>
            <a:ext cx="10588434" cy="1062644"/>
          </a:xfrm>
        </p:spPr>
        <p:txBody>
          <a:bodyPr anchor="b">
            <a:normAutofit/>
          </a:bodyPr>
          <a:lstStyle/>
          <a:p>
            <a:r>
              <a:rPr lang="en-US" dirty="0"/>
              <a:t>Cost-effectiveness comparison</a:t>
            </a:r>
          </a:p>
        </p:txBody>
      </p:sp>
      <p:cxnSp>
        <p:nvCxnSpPr>
          <p:cNvPr id="31" name="Straight Connector 3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E23236-3D99-A741-A7F3-014ADAAA9915}"/>
              </a:ext>
            </a:extLst>
          </p:cNvPr>
          <p:cNvPicPr>
            <a:picLocks noChangeAspect="1"/>
          </p:cNvPicPr>
          <p:nvPr/>
        </p:nvPicPr>
        <p:blipFill>
          <a:blip r:embed="rId2"/>
          <a:stretch>
            <a:fillRect/>
          </a:stretch>
        </p:blipFill>
        <p:spPr>
          <a:xfrm>
            <a:off x="173120" y="2888440"/>
            <a:ext cx="5719680" cy="2831241"/>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7D4916E-F4DC-AB43-BC48-EF0A0E649656}"/>
                  </a:ext>
                </a:extLst>
              </p:cNvPr>
              <p:cNvSpPr>
                <a:spLocks noGrp="1"/>
              </p:cNvSpPr>
              <p:nvPr>
                <p:ph idx="1"/>
              </p:nvPr>
            </p:nvSpPr>
            <p:spPr>
              <a:xfrm>
                <a:off x="5605594" y="2664149"/>
                <a:ext cx="6282169" cy="3215749"/>
              </a:xfrm>
            </p:spPr>
            <p:txBody>
              <a:bodyPr>
                <a:normAutofit/>
              </a:bodyPr>
              <a:lstStyle/>
              <a:p>
                <a:pPr lvl="0"/>
                <a:r>
                  <a:rPr lang="en-US" sz="2200" dirty="0"/>
                  <a:t>Then 145 women were randomized to immediate colposcopy group and 158 were randomized to cytological surveillance group. </a:t>
                </a:r>
              </a:p>
              <a:p>
                <a:pPr lvl="0"/>
                <a:r>
                  <a:rPr lang="en-US" sz="2200" dirty="0"/>
                  <a:t>The average cost and effectiveness can be calculated as follows:   </a:t>
                </a:r>
                <a14:m>
                  <m:oMath xmlns:m="http://schemas.openxmlformats.org/officeDocument/2006/math">
                    <m:f>
                      <m:fPr>
                        <m:ctrlPr>
                          <a:rPr lang="en-US" sz="2200" i="1">
                            <a:latin typeface="Cambria Math" panose="02040503050406030204" pitchFamily="18" charset="0"/>
                          </a:rPr>
                        </m:ctrlPr>
                      </m:fPr>
                      <m:num>
                        <m:r>
                          <a:rPr lang="en-US" sz="2200">
                            <a:latin typeface="Cambria Math" panose="02040503050406030204" pitchFamily="18" charset="0"/>
                          </a:rPr>
                          <m:t>£82.02−£54.42</m:t>
                        </m:r>
                      </m:num>
                      <m:den>
                        <m:r>
                          <a:rPr lang="en-US" sz="2200">
                            <a:latin typeface="Cambria Math" panose="02040503050406030204" pitchFamily="18" charset="0"/>
                          </a:rPr>
                          <m:t>0.46−0.27  </m:t>
                        </m:r>
                      </m:den>
                    </m:f>
                  </m:oMath>
                </a14:m>
                <a:r>
                  <a:rPr lang="en-US" sz="2200" dirty="0"/>
                  <a:t>  = £145.26 </a:t>
                </a:r>
              </a:p>
              <a:p>
                <a:pPr marL="285750" indent="-285750"/>
                <a:r>
                  <a:rPr lang="en-US" sz="2200" dirty="0"/>
                  <a:t>This process was repeated 1000 times. The 1000 bootstrap estimates of the ICER then provided the empirical sampling distribution from which the limits of the confidence interval would be taken. </a:t>
                </a:r>
              </a:p>
              <a:p>
                <a:endParaRPr lang="en-US" sz="2200" dirty="0"/>
              </a:p>
            </p:txBody>
          </p:sp>
        </mc:Choice>
        <mc:Fallback>
          <p:sp>
            <p:nvSpPr>
              <p:cNvPr id="3" name="Content Placeholder 2">
                <a:extLst>
                  <a:ext uri="{FF2B5EF4-FFF2-40B4-BE49-F238E27FC236}">
                    <a16:creationId xmlns:a16="http://schemas.microsoft.com/office/drawing/2014/main" id="{37D4916E-F4DC-AB43-BC48-EF0A0E649656}"/>
                  </a:ext>
                </a:extLst>
              </p:cNvPr>
              <p:cNvSpPr>
                <a:spLocks noGrp="1" noRot="1" noChangeAspect="1" noMove="1" noResize="1" noEditPoints="1" noAdjustHandles="1" noChangeArrowheads="1" noChangeShapeType="1" noTextEdit="1"/>
              </p:cNvSpPr>
              <p:nvPr>
                <p:ph idx="1"/>
              </p:nvPr>
            </p:nvSpPr>
            <p:spPr>
              <a:xfrm>
                <a:off x="5605594" y="2664149"/>
                <a:ext cx="6282169" cy="3215749"/>
              </a:xfrm>
              <a:blipFill>
                <a:blip r:embed="rId3"/>
                <a:stretch>
                  <a:fillRect l="-1008" t="-2362" b="-3150"/>
                </a:stretch>
              </a:blipFill>
            </p:spPr>
            <p:txBody>
              <a:bodyPr/>
              <a:lstStyle/>
              <a:p>
                <a:r>
                  <a:rPr lang="en-US">
                    <a:noFill/>
                  </a:rPr>
                  <a:t> </a:t>
                </a:r>
              </a:p>
            </p:txBody>
          </p:sp>
        </mc:Fallback>
      </mc:AlternateContent>
    </p:spTree>
    <p:extLst>
      <p:ext uri="{BB962C8B-B14F-4D97-AF65-F5344CB8AC3E}">
        <p14:creationId xmlns:p14="http://schemas.microsoft.com/office/powerpoint/2010/main" val="301524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836</Words>
  <Application>Microsoft Macintosh PowerPoint</Application>
  <PresentationFormat>Widescreen</PresentationFormat>
  <Paragraphs>49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Bootstrapping: estimating confidence interval for  cost-effectiveness ratio</vt:lpstr>
      <vt:lpstr>Why use bootstrap</vt:lpstr>
      <vt:lpstr>Why use bootstrap</vt:lpstr>
      <vt:lpstr> Put into use</vt:lpstr>
      <vt:lpstr>  Resampling and Bootstrap  </vt:lpstr>
      <vt:lpstr>CI inference</vt:lpstr>
      <vt:lpstr>Bias-corrected method</vt:lpstr>
      <vt:lpstr>Example: Cost-effectiveness comparison </vt:lpstr>
      <vt:lpstr>Cost-effectiveness comparison</vt:lpstr>
      <vt:lpstr>Example : Cost-effectiveness comparison </vt:lpstr>
      <vt:lpstr>Bias-corrected Confidence Intervals in R</vt:lpstr>
      <vt:lpstr>Bootstrap cautions</vt:lpstr>
      <vt:lpstr>Some concerns</vt:lpstr>
      <vt:lpstr>Summary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Bootstrapping: estimating confidence interval for  cost-effectiveness ratio</dc:title>
  <dc:creator>LIN, QUAN</dc:creator>
  <cp:lastModifiedBy>LIN, QUAN</cp:lastModifiedBy>
  <cp:revision>15</cp:revision>
  <dcterms:created xsi:type="dcterms:W3CDTF">2019-04-26T07:08:42Z</dcterms:created>
  <dcterms:modified xsi:type="dcterms:W3CDTF">2019-04-26T07:55:28Z</dcterms:modified>
</cp:coreProperties>
</file>