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4"/>
  </p:notesMasterIdLst>
  <p:sldIdLst>
    <p:sldId id="256" r:id="rId2"/>
    <p:sldId id="257" r:id="rId3"/>
    <p:sldId id="259" r:id="rId4"/>
    <p:sldId id="266" r:id="rId5"/>
    <p:sldId id="260" r:id="rId6"/>
    <p:sldId id="267" r:id="rId7"/>
    <p:sldId id="268" r:id="rId8"/>
    <p:sldId id="263" r:id="rId9"/>
    <p:sldId id="270" r:id="rId10"/>
    <p:sldId id="261" r:id="rId11"/>
    <p:sldId id="26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A6AC1-D942-4365-8213-B8987F9FCF6B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E364D-191F-4096-92C7-839D0444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7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min; 2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E364D-191F-4096-92C7-839D044425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3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2 minutes; 1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E364D-191F-4096-92C7-839D044425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7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min; 2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E364D-191F-4096-92C7-839D044425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0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min; 3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E364D-191F-4096-92C7-839D04442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7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min; 1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E364D-191F-4096-92C7-839D044425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2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00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1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5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24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4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2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6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8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6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65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18" Type="http://schemas.openxmlformats.org/officeDocument/2006/relationships/image" Target="../media/image1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9271"/>
            <a:ext cx="12014200" cy="3566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B00000"/>
                </a:solidFill>
                <a:cs typeface="Calibri Light"/>
              </a:rPr>
              <a:t>Zero-Inflated Generalized Poisson </a:t>
            </a:r>
            <a:br>
              <a:rPr lang="en-US" sz="4800" b="1" dirty="0">
                <a:solidFill>
                  <a:srgbClr val="B00000"/>
                </a:solidFill>
                <a:cs typeface="Calibri Light"/>
              </a:rPr>
            </a:br>
            <a:r>
              <a:rPr lang="en-US" sz="4800" b="1" dirty="0">
                <a:solidFill>
                  <a:srgbClr val="B00000"/>
                </a:solidFill>
                <a:cs typeface="Calibri Light"/>
              </a:rPr>
              <a:t>Regression Model </a:t>
            </a:r>
            <a:br>
              <a:rPr lang="en-US" sz="4800" b="1" dirty="0">
                <a:solidFill>
                  <a:srgbClr val="B00000"/>
                </a:solidFill>
                <a:cs typeface="Calibri Light"/>
              </a:rPr>
            </a:br>
            <a:r>
              <a:rPr lang="en-US" sz="4800" b="1" dirty="0">
                <a:solidFill>
                  <a:srgbClr val="B00000"/>
                </a:solidFill>
                <a:cs typeface="Calibri Light"/>
              </a:rPr>
              <a:t>with an</a:t>
            </a:r>
            <a:r>
              <a:rPr lang="en-US" b="1" dirty="0">
                <a:solidFill>
                  <a:srgbClr val="B00000"/>
                </a:solidFill>
              </a:rPr>
              <a:t> </a:t>
            </a:r>
            <a:r>
              <a:rPr lang="en-US" sz="4800" b="1" dirty="0">
                <a:solidFill>
                  <a:srgbClr val="B00000"/>
                </a:solidFill>
                <a:cs typeface="Calibri Light"/>
              </a:rPr>
              <a:t>Application </a:t>
            </a:r>
            <a:br>
              <a:rPr lang="en-US" sz="4800" b="1" dirty="0">
                <a:solidFill>
                  <a:srgbClr val="B00000"/>
                </a:solidFill>
                <a:cs typeface="Calibri Light"/>
              </a:rPr>
            </a:br>
            <a:r>
              <a:rPr lang="en-US" sz="4800" b="1" dirty="0">
                <a:solidFill>
                  <a:srgbClr val="B00000"/>
                </a:solidFill>
                <a:cs typeface="Calibri Light"/>
              </a:rPr>
              <a:t>to Domestic Violence Data</a:t>
            </a:r>
            <a:endParaRPr lang="en-US" b="1" dirty="0">
              <a:solidFill>
                <a:srgbClr val="B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751" y="4445000"/>
            <a:ext cx="10058400" cy="18288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cap="none" dirty="0">
                <a:solidFill>
                  <a:srgbClr val="C00000"/>
                </a:solidFill>
                <a:latin typeface="+mn-lt"/>
                <a:cs typeface="Calibri Light"/>
              </a:rPr>
              <a:t>Yang He</a:t>
            </a:r>
          </a:p>
          <a:p>
            <a:pPr algn="ctr"/>
            <a:r>
              <a:rPr lang="en-US" b="1" cap="none" dirty="0">
                <a:solidFill>
                  <a:srgbClr val="C00000"/>
                </a:solidFill>
                <a:latin typeface="+mn-lt"/>
                <a:cs typeface="Calibri Light"/>
              </a:rPr>
              <a:t>Department of Statistics </a:t>
            </a:r>
          </a:p>
          <a:p>
            <a:pPr algn="ctr"/>
            <a:r>
              <a:rPr lang="en-US" b="1" cap="none" dirty="0">
                <a:solidFill>
                  <a:srgbClr val="C00000"/>
                </a:solidFill>
                <a:latin typeface="+mn-lt"/>
                <a:cs typeface="Calibri Light"/>
              </a:rPr>
              <a:t>University of South Carolina</a:t>
            </a:r>
          </a:p>
          <a:p>
            <a:pPr algn="ctr"/>
            <a:r>
              <a:rPr lang="en-US" b="1" cap="none" dirty="0">
                <a:solidFill>
                  <a:srgbClr val="C00000"/>
                </a:solidFill>
                <a:latin typeface="+mn-lt"/>
                <a:cs typeface="Calibri Light"/>
              </a:rPr>
              <a:t>4/26/2019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C72DC9-2F51-4A05-8188-077486E032D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902661" cy="643682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600" b="1" dirty="0">
                    <a:solidFill>
                      <a:srgbClr val="C00000"/>
                    </a:solidFill>
                  </a:rPr>
                  <a:t>5. Data Analysis</a:t>
                </a:r>
              </a:p>
              <a:p>
                <a:endParaRPr lang="en-US" sz="2000" dirty="0">
                  <a:cs typeface="Calibri"/>
                </a:endParaRPr>
              </a:p>
              <a:p>
                <a:r>
                  <a:rPr lang="en-US" sz="2400" b="1" dirty="0"/>
                  <a:t>2. Score Test : GP VS ZIGP </a:t>
                </a:r>
                <a:endParaRPr lang="en-US" sz="2400" dirty="0">
                  <a:cs typeface="Calibri"/>
                </a:endParaRPr>
              </a:p>
              <a:p>
                <a:pPr algn="just"/>
                <a:r>
                  <a:rPr lang="en-US" sz="2400" dirty="0"/>
                  <a:t>Target: test whether the number of zeros is too large for a Generalized Poisson model to adequately fit the data. </a:t>
                </a:r>
              </a:p>
              <a:p>
                <a:pPr algn="just"/>
                <a:r>
                  <a:rPr lang="en-US" sz="2400" dirty="0">
                    <a:solidFill>
                      <a:srgbClr val="231F20"/>
                    </a:solidFill>
                  </a:rPr>
                  <a:t>Result: score statistic = 20.02; significant at 5% level when compared to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>
                  <a:solidFill>
                    <a:srgbClr val="231F20"/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rgbClr val="231F20"/>
                    </a:solidFill>
                  </a:rPr>
                  <a:t>Conclusion: data have too many zeros </a:t>
                </a:r>
                <a:r>
                  <a:rPr lang="en-US" sz="2400" dirty="0">
                    <a:solidFill>
                      <a:srgbClr val="231F20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sz="2400" dirty="0">
                    <a:solidFill>
                      <a:srgbClr val="231F20"/>
                    </a:solidFill>
                  </a:rPr>
                  <a:t> GP regression model is not an appropriate model.</a:t>
                </a:r>
                <a:endParaRPr lang="en-US" sz="2400" b="1" dirty="0"/>
              </a:p>
              <a:p>
                <a:r>
                  <a:rPr lang="en-US" sz="2400" b="1" dirty="0">
                    <a:solidFill>
                      <a:srgbClr val="231F20"/>
                    </a:solidFill>
                  </a:rPr>
                  <a:t>ZIGP regression model is more appropriate than  GP Regression  model.</a:t>
                </a:r>
                <a:endParaRPr lang="en-US" sz="2400" b="1" dirty="0">
                  <a:cs typeface="Calibri"/>
                </a:endParaRPr>
              </a:p>
              <a:p>
                <a:endParaRPr lang="en-US" sz="2400" b="1" dirty="0">
                  <a:cs typeface="Calibri"/>
                </a:endParaRPr>
              </a:p>
              <a:p>
                <a:r>
                  <a:rPr lang="en-US" sz="2400" b="1" dirty="0">
                    <a:cs typeface="Calibri"/>
                  </a:rPr>
                  <a:t>3.</a:t>
                </a:r>
                <a:r>
                  <a:rPr lang="en-US" sz="2400" b="1" dirty="0"/>
                  <a:t> Goodness-of-fit test: ZIP VS ZIGP</a:t>
                </a:r>
              </a:p>
              <a:p>
                <a:r>
                  <a:rPr lang="en-US" sz="2400" i="1" dirty="0"/>
                  <a:t>H</a:t>
                </a:r>
                <a:r>
                  <a:rPr lang="en-US" sz="2400" i="1" baseline="-25000" dirty="0"/>
                  <a:t>0 </a:t>
                </a:r>
                <a:r>
                  <a:rPr lang="en-US" sz="2400" dirty="0"/>
                  <a:t>:  </a:t>
                </a:r>
                <a:r>
                  <a:rPr lang="en-US" sz="2400" i="1" dirty="0"/>
                  <a:t>α </a:t>
                </a:r>
                <a:r>
                  <a:rPr lang="en-US" sz="2400" dirty="0"/>
                  <a:t>= 0    (</a:t>
                </a:r>
                <a:r>
                  <a:rPr lang="en-US" sz="2400" b="1" dirty="0"/>
                  <a:t>ZIP)</a:t>
                </a:r>
                <a:endParaRPr lang="en-US" sz="2400" dirty="0"/>
              </a:p>
              <a:p>
                <a:r>
                  <a:rPr lang="en-US" sz="2400" i="1" dirty="0"/>
                  <a:t>H</a:t>
                </a:r>
                <a:r>
                  <a:rPr lang="en-US" sz="2400" i="1" baseline="-25000" dirty="0"/>
                  <a:t>a</a:t>
                </a:r>
                <a:r>
                  <a:rPr lang="en-US" sz="2400" i="1" dirty="0"/>
                  <a:t> </a:t>
                </a:r>
                <a:r>
                  <a:rPr lang="en-US" sz="2400" dirty="0"/>
                  <a:t>: </a:t>
                </a:r>
                <a:r>
                  <a:rPr lang="en-US" sz="2400" i="1" dirty="0"/>
                  <a:t>α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US" sz="2400" dirty="0"/>
                  <a:t>0.   (</a:t>
                </a:r>
                <a:r>
                  <a:rPr lang="en-US" sz="2400" b="1" dirty="0"/>
                  <a:t>ZIGP)</a:t>
                </a:r>
              </a:p>
              <a:p>
                <a:r>
                  <a:rPr lang="en-US" sz="2400" dirty="0">
                    <a:solidFill>
                      <a:srgbClr val="231F20"/>
                    </a:solidFill>
                  </a:rPr>
                  <a:t>Test statistic used:  asymptotic Wald statistic </a:t>
                </a:r>
              </a:p>
              <a:p>
                <a:r>
                  <a:rPr lang="en-US" sz="2400" dirty="0">
                    <a:solidFill>
                      <a:srgbClr val="231F20"/>
                    </a:solidFill>
                  </a:rPr>
                  <a:t>Result: </a:t>
                </a:r>
                <a:r>
                  <a:rPr lang="en-US" sz="2400" i="1" dirty="0">
                    <a:solidFill>
                      <a:srgbClr val="231F20"/>
                    </a:solidFill>
                  </a:rPr>
                  <a:t>α </a:t>
                </a:r>
                <a:r>
                  <a:rPr lang="en-US" sz="2400" dirty="0">
                    <a:solidFill>
                      <a:srgbClr val="231F20"/>
                    </a:solidFill>
                  </a:rPr>
                  <a:t>is significantly different from zero. </a:t>
                </a:r>
              </a:p>
              <a:p>
                <a:r>
                  <a:rPr lang="en-US" sz="2400" dirty="0">
                    <a:solidFill>
                      <a:srgbClr val="231F20"/>
                    </a:solidFill>
                  </a:rPr>
                  <a:t>Conclusion: ZIP regression model is not an appropriate model.</a:t>
                </a:r>
              </a:p>
              <a:p>
                <a:r>
                  <a:rPr lang="en-US" sz="2400" b="1" dirty="0">
                    <a:solidFill>
                      <a:srgbClr val="231F20"/>
                    </a:solidFill>
                  </a:rPr>
                  <a:t>ZIGP regression model fits the data better than  ZIP regression model .</a:t>
                </a:r>
                <a:endParaRPr lang="en-US" sz="2400" dirty="0">
                  <a:solidFill>
                    <a:srgbClr val="231F20"/>
                  </a:solidFill>
                </a:endParaRPr>
              </a:p>
              <a:p>
                <a:endParaRPr lang="en-US" sz="2000" dirty="0">
                  <a:cs typeface="Calibri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C72DC9-2F51-4A05-8188-077486E03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902661" cy="6436827"/>
              </a:xfrm>
              <a:prstGeom prst="rect">
                <a:avLst/>
              </a:prstGeom>
              <a:blipFill>
                <a:blip r:embed="rId2"/>
                <a:stretch>
                  <a:fillRect l="-1536" t="-1420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62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256B2-F0C2-424A-B33B-FA1005D5DC39}"/>
              </a:ext>
            </a:extLst>
          </p:cNvPr>
          <p:cNvSpPr txBox="1"/>
          <p:nvPr/>
        </p:nvSpPr>
        <p:spPr>
          <a:xfrm>
            <a:off x="370253" y="410881"/>
            <a:ext cx="11254961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</a:rPr>
              <a:t>6. Conclusion</a:t>
            </a:r>
          </a:p>
          <a:p>
            <a:pPr algn="just"/>
            <a:endParaRPr lang="en-US" sz="3600" b="1" dirty="0">
              <a:solidFill>
                <a:srgbClr val="C00000"/>
              </a:solidFill>
              <a:cs typeface="Calibri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application of the ZIGP regression model to the domestic violence data illustrates the usefulness of the model.</a:t>
            </a:r>
            <a:endParaRPr lang="en-US" sz="2800" dirty="0">
              <a:cs typeface="Calibri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Iterative technique to estimate the parameters of ZINB regression model did not converge. </a:t>
            </a:r>
            <a:endParaRPr lang="en-US" sz="2800" b="1" dirty="0">
              <a:solidFill>
                <a:srgbClr val="C00000"/>
              </a:solidFill>
              <a:cs typeface="Calibri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Even though the ZIGPR model is a good competitor of ZINB regression model, we do not know under what conditions, if any, which one will be better. 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713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210CD-E23A-487C-A0A7-681999AAFD3B}"/>
              </a:ext>
            </a:extLst>
          </p:cNvPr>
          <p:cNvSpPr txBox="1"/>
          <p:nvPr/>
        </p:nvSpPr>
        <p:spPr>
          <a:xfrm>
            <a:off x="3094382" y="2287032"/>
            <a:ext cx="6003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>
                <a:solidFill>
                  <a:srgbClr val="FF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8457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29FB9-0EB3-4EAA-84F0-BCE6354819FE}"/>
              </a:ext>
            </a:extLst>
          </p:cNvPr>
          <p:cNvSpPr txBox="1"/>
          <p:nvPr/>
        </p:nvSpPr>
        <p:spPr>
          <a:xfrm>
            <a:off x="176979" y="408039"/>
            <a:ext cx="5925713" cy="5416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000" b="1" dirty="0">
                <a:solidFill>
                  <a:srgbClr val="C00000"/>
                </a:solidFill>
              </a:rPr>
              <a:t>1. Introduction</a:t>
            </a:r>
            <a:endParaRPr lang="en-US" sz="4000" b="1" dirty="0">
              <a:solidFill>
                <a:srgbClr val="C00000"/>
              </a:solidFill>
              <a:cs typeface="Calibri"/>
            </a:endParaRPr>
          </a:p>
          <a:p>
            <a:pPr algn="just"/>
            <a:endParaRPr lang="en-US" dirty="0">
              <a:solidFill>
                <a:srgbClr val="C00000"/>
              </a:solidFill>
              <a:cs typeface="Calibri"/>
            </a:endParaRPr>
          </a:p>
          <a:p>
            <a:pPr algn="just"/>
            <a:r>
              <a:rPr lang="en-US" sz="2400" dirty="0">
                <a:cs typeface="Calibri"/>
              </a:rPr>
              <a:t>In 1989, the Portland Police Bureau in collaboration with the Family Violence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Intervention Steering Committee of Multnomah County in Oregon developed a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plan to reduce domestic violence in Portland.</a:t>
            </a:r>
          </a:p>
          <a:p>
            <a:pPr algn="just"/>
            <a:endParaRPr lang="en-US" sz="2400" dirty="0">
              <a:cs typeface="Calibri"/>
            </a:endParaRPr>
          </a:p>
          <a:p>
            <a:pPr algn="just"/>
            <a:r>
              <a:rPr lang="en-US" sz="2400" dirty="0">
                <a:cs typeface="Calibri"/>
              </a:rPr>
              <a:t>A special police unit called Domestic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Violence Reduction Unit was created for accomplishing two goals: </a:t>
            </a:r>
          </a:p>
          <a:p>
            <a:pPr algn="just"/>
            <a:r>
              <a:rPr lang="en-US" sz="2400" dirty="0">
                <a:cs typeface="Calibri"/>
              </a:rPr>
              <a:t>(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)</a:t>
            </a:r>
            <a:r>
              <a:rPr lang="en-US" sz="2400" dirty="0"/>
              <a:t>  </a:t>
            </a:r>
            <a:r>
              <a:rPr lang="en-US" sz="2400" dirty="0">
                <a:cs typeface="Calibri"/>
              </a:rPr>
              <a:t>Increasing the sanctions for batterers;</a:t>
            </a:r>
          </a:p>
          <a:p>
            <a:pPr algn="just"/>
            <a:r>
              <a:rPr lang="en-US" sz="2400" dirty="0">
                <a:cs typeface="Calibri"/>
              </a:rPr>
              <a:t>(ii) Empowering victims.</a:t>
            </a:r>
          </a:p>
          <a:p>
            <a:pPr algn="just"/>
            <a:endParaRPr lang="en-US" sz="2400" dirty="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693" y="596900"/>
            <a:ext cx="6089307" cy="478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593600-A983-4313-AC03-5EAF48D6745B}"/>
              </a:ext>
            </a:extLst>
          </p:cNvPr>
          <p:cNvSpPr txBox="1"/>
          <p:nvPr/>
        </p:nvSpPr>
        <p:spPr>
          <a:xfrm>
            <a:off x="426527" y="532759"/>
            <a:ext cx="11500430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cs typeface="Calibri"/>
              </a:rPr>
              <a:t>2. Design of Study and Data</a:t>
            </a:r>
          </a:p>
          <a:p>
            <a:endParaRPr lang="en-US" dirty="0">
              <a:cs typeface="Calibri"/>
            </a:endParaRPr>
          </a:p>
          <a:p>
            <a:r>
              <a:rPr lang="en-US" sz="2400" dirty="0">
                <a:cs typeface="Calibri"/>
              </a:rPr>
              <a:t>To achieve these two goals, the researchers collected data from official records on batterers and from surveys on victims for 1996-1997.</a:t>
            </a:r>
          </a:p>
          <a:p>
            <a:r>
              <a:rPr lang="en-US" sz="2400" dirty="0">
                <a:cs typeface="Calibri"/>
              </a:rPr>
              <a:t>For more details : Annette et al1. (1998), ICPSR 3353.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Sample size: 214 cases.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Based on these data, different models are utilized to explore the relationship between the number of violent behavior of batterer towards victim </a:t>
            </a:r>
            <a:r>
              <a:rPr lang="en-US" sz="2400">
                <a:cs typeface="Calibri"/>
              </a:rPr>
              <a:t>and some </a:t>
            </a:r>
            <a:r>
              <a:rPr lang="en-US" sz="2400" dirty="0">
                <a:cs typeface="Calibri"/>
              </a:rPr>
              <a:t>variables.</a:t>
            </a:r>
          </a:p>
          <a:p>
            <a:endParaRPr lang="en-US" sz="2400" dirty="0"/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84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C3213-5A0E-4DF7-920D-893D6A3D8516}"/>
              </a:ext>
            </a:extLst>
          </p:cNvPr>
          <p:cNvSpPr txBox="1"/>
          <p:nvPr/>
        </p:nvSpPr>
        <p:spPr>
          <a:xfrm>
            <a:off x="1516626" y="828368"/>
            <a:ext cx="87654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8FA7D-8BEC-4A7C-A41C-B7FE1BFF6F1C}"/>
              </a:ext>
            </a:extLst>
          </p:cNvPr>
          <p:cNvSpPr txBox="1"/>
          <p:nvPr/>
        </p:nvSpPr>
        <p:spPr>
          <a:xfrm>
            <a:off x="122492" y="410665"/>
            <a:ext cx="6248404" cy="5837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b="1" dirty="0">
                <a:solidFill>
                  <a:srgbClr val="C00000"/>
                </a:solidFill>
                <a:cs typeface="Segoe UI"/>
              </a:rPr>
              <a:t> </a:t>
            </a:r>
            <a:r>
              <a:rPr lang="en-US" sz="3200" b="1" dirty="0">
                <a:solidFill>
                  <a:srgbClr val="C00000"/>
                </a:solidFill>
                <a:cs typeface="Segoe UI"/>
              </a:rPr>
              <a:t>Data Preprocessing</a:t>
            </a:r>
          </a:p>
          <a:p>
            <a:pPr>
              <a:lnSpc>
                <a:spcPts val="2800"/>
              </a:lnSpc>
            </a:pPr>
            <a:endParaRPr lang="en-US" sz="3200" b="1" dirty="0">
              <a:solidFill>
                <a:srgbClr val="C00000"/>
              </a:solidFill>
              <a:cs typeface="Segoe UI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cs typeface="Calibri"/>
              </a:rPr>
              <a:t>Dependent variable: </a:t>
            </a:r>
          </a:p>
          <a:p>
            <a:pPr>
              <a:lnSpc>
                <a:spcPts val="2800"/>
              </a:lnSpc>
            </a:pPr>
            <a:r>
              <a:rPr lang="en-US" sz="2400" b="1" i="1" dirty="0">
                <a:cs typeface="Calibri"/>
              </a:rPr>
              <a:t>Violence</a:t>
            </a:r>
            <a:r>
              <a:rPr lang="en-US" sz="2400" dirty="0">
                <a:cs typeface="Calibri"/>
              </a:rPr>
              <a:t>: # of violent behavior of batterer towards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victim. </a:t>
            </a:r>
          </a:p>
          <a:p>
            <a:pPr>
              <a:lnSpc>
                <a:spcPts val="2800"/>
              </a:lnSpc>
            </a:pPr>
            <a:endParaRPr lang="en-US" sz="2400" b="1" dirty="0">
              <a:solidFill>
                <a:srgbClr val="C00000"/>
              </a:solidFill>
              <a:cs typeface="Calibri"/>
            </a:endParaRPr>
          </a:p>
          <a:p>
            <a:pPr>
              <a:lnSpc>
                <a:spcPts val="2800"/>
              </a:lnSpc>
            </a:pPr>
            <a:r>
              <a:rPr lang="en-US" sz="2400" b="1" dirty="0">
                <a:solidFill>
                  <a:srgbClr val="C00000"/>
                </a:solidFill>
                <a:cs typeface="Calibri"/>
              </a:rPr>
              <a:t>Independent variables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ts val="2800"/>
              </a:lnSpc>
            </a:pPr>
            <a:r>
              <a:rPr lang="en-US" sz="2400" b="1" i="1" dirty="0">
                <a:cs typeface="Calibri"/>
              </a:rPr>
              <a:t>level of education</a:t>
            </a:r>
            <a:r>
              <a:rPr lang="en-US" sz="2400" i="1" dirty="0">
                <a:cs typeface="Calibri"/>
              </a:rPr>
              <a:t>:              ordinal 1,2,3</a:t>
            </a:r>
          </a:p>
          <a:p>
            <a:pPr>
              <a:lnSpc>
                <a:spcPts val="2800"/>
              </a:lnSpc>
            </a:pPr>
            <a:r>
              <a:rPr lang="en-US" sz="2400" b="1" i="1" dirty="0">
                <a:cs typeface="Calibri"/>
              </a:rPr>
              <a:t>employment status</a:t>
            </a:r>
            <a:r>
              <a:rPr lang="en-US" sz="2400" i="1" dirty="0">
                <a:cs typeface="Calibri"/>
              </a:rPr>
              <a:t>:           1(yes), 0 (no)</a:t>
            </a:r>
          </a:p>
          <a:p>
            <a:pPr>
              <a:lnSpc>
                <a:spcPts val="2800"/>
              </a:lnSpc>
            </a:pPr>
            <a:r>
              <a:rPr lang="en-US" sz="2400" b="1" i="1" dirty="0">
                <a:cs typeface="Calibri"/>
              </a:rPr>
              <a:t>level of</a:t>
            </a:r>
            <a:r>
              <a:rPr lang="en-US" sz="2400" b="1" i="1" dirty="0"/>
              <a:t> </a:t>
            </a:r>
            <a:r>
              <a:rPr lang="en-US" sz="2400" b="1" i="1" dirty="0">
                <a:cs typeface="Calibri"/>
              </a:rPr>
              <a:t>income</a:t>
            </a:r>
            <a:r>
              <a:rPr lang="en-US" sz="2400" i="1" dirty="0">
                <a:cs typeface="Calibri"/>
              </a:rPr>
              <a:t>:                   ordinal 1-5</a:t>
            </a:r>
          </a:p>
          <a:p>
            <a:pPr>
              <a:lnSpc>
                <a:spcPts val="2800"/>
              </a:lnSpc>
            </a:pPr>
            <a:r>
              <a:rPr lang="en-US" sz="2400" b="1" i="1" dirty="0">
                <a:cs typeface="Calibri"/>
              </a:rPr>
              <a:t>having family interaction</a:t>
            </a:r>
            <a:r>
              <a:rPr lang="en-US" sz="2400" i="1" dirty="0">
                <a:cs typeface="Calibri"/>
              </a:rPr>
              <a:t>: 1(yes), 0 (no)</a:t>
            </a:r>
          </a:p>
          <a:p>
            <a:pPr>
              <a:lnSpc>
                <a:spcPts val="2800"/>
              </a:lnSpc>
            </a:pPr>
            <a:r>
              <a:rPr lang="en-US" sz="2400" b="1" i="1" dirty="0">
                <a:cs typeface="Calibri"/>
              </a:rPr>
              <a:t>belonging to a club</a:t>
            </a:r>
            <a:r>
              <a:rPr lang="en-US" sz="2400" i="1" dirty="0">
                <a:cs typeface="Calibri"/>
              </a:rPr>
              <a:t>:           1(yes), 0 (no)</a:t>
            </a:r>
          </a:p>
          <a:p>
            <a:pPr>
              <a:lnSpc>
                <a:spcPts val="2800"/>
              </a:lnSpc>
            </a:pPr>
            <a:r>
              <a:rPr lang="en-US" sz="2400" b="1" i="1" dirty="0">
                <a:cs typeface="Calibri"/>
              </a:rPr>
              <a:t>having drug problem</a:t>
            </a:r>
            <a:r>
              <a:rPr lang="en-US" sz="2400" i="1" dirty="0">
                <a:cs typeface="Calibri"/>
              </a:rPr>
              <a:t>:        1(yes), 0 (no)</a:t>
            </a:r>
            <a:endParaRPr lang="en-US" sz="2400" i="1" dirty="0"/>
          </a:p>
          <a:p>
            <a:pPr>
              <a:lnSpc>
                <a:spcPts val="2800"/>
              </a:lnSpc>
            </a:pPr>
            <a:endParaRPr lang="en-US" sz="2400" dirty="0">
              <a:cs typeface="Calibri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cs typeface="Calibri"/>
              </a:rPr>
              <a:t>Each variable was measured for both victim and batterer. 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41E8AE7-9E18-4C82-ACAA-27554232D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46000"/>
            <a:ext cx="5694104" cy="37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B51AF9-3479-4509-8758-67E7809F2076}"/>
              </a:ext>
            </a:extLst>
          </p:cNvPr>
          <p:cNvSpPr txBox="1"/>
          <p:nvPr/>
        </p:nvSpPr>
        <p:spPr>
          <a:xfrm>
            <a:off x="199997" y="274709"/>
            <a:ext cx="115430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4. Statistical Models</a:t>
            </a:r>
            <a:endParaRPr lang="en-US" sz="3600" b="1" dirty="0">
              <a:solidFill>
                <a:srgbClr val="C00000"/>
              </a:solidFill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58222" y="1118876"/>
            <a:ext cx="5879480" cy="5068875"/>
            <a:chOff x="6255364" y="471353"/>
            <a:chExt cx="5879480" cy="5068875"/>
          </a:xfrm>
        </p:grpSpPr>
        <p:grpSp>
          <p:nvGrpSpPr>
            <p:cNvPr id="4" name="Group 3"/>
            <p:cNvGrpSpPr/>
            <p:nvPr/>
          </p:nvGrpSpPr>
          <p:grpSpPr>
            <a:xfrm>
              <a:off x="6268674" y="471353"/>
              <a:ext cx="5866170" cy="2645685"/>
              <a:chOff x="6255364" y="469122"/>
              <a:chExt cx="5866170" cy="2645685"/>
            </a:xfrm>
          </p:grpSpPr>
          <p:pic>
            <p:nvPicPr>
              <p:cNvPr id="13" name="Picture 13" descr="A picture containing object&#10;&#10;Description generated with high confidence">
                <a:extLst>
                  <a:ext uri="{FF2B5EF4-FFF2-40B4-BE49-F238E27FC236}">
                    <a16:creationId xmlns:a16="http://schemas.microsoft.com/office/drawing/2014/main" id="{EC114F2B-725F-4F51-AA66-EC6CE0269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5364" y="1412718"/>
                <a:ext cx="4943987" cy="842898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B0F209-D314-4FBB-9498-4F32CF9BAFC7}"/>
                  </a:ext>
                </a:extLst>
              </p:cNvPr>
              <p:cNvSpPr txBox="1"/>
              <p:nvPr/>
            </p:nvSpPr>
            <p:spPr>
              <a:xfrm>
                <a:off x="6255364" y="469122"/>
                <a:ext cx="5866170" cy="83099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/>
                  <a:t>Zero-Inflated Generalized Poisson Regression Model (ZIGP)</a:t>
                </a:r>
                <a:r>
                  <a:rPr lang="en-US" sz="2400" b="1" dirty="0">
                    <a:cs typeface="Calibri"/>
                  </a:rPr>
                  <a:t>​</a:t>
                </a:r>
                <a:endParaRPr lang="en-US" sz="2400" b="1" dirty="0"/>
              </a:p>
            </p:txBody>
          </p:sp>
          <p:pic>
            <p:nvPicPr>
              <p:cNvPr id="17" name="Picture 17">
                <a:extLst>
                  <a:ext uri="{FF2B5EF4-FFF2-40B4-BE49-F238E27FC236}">
                    <a16:creationId xmlns:a16="http://schemas.microsoft.com/office/drawing/2014/main" id="{1CE2A8A5-55B9-45E4-9FE5-48017FE5A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5819" y="1842331"/>
                <a:ext cx="985581" cy="300686"/>
              </a:xfrm>
              <a:prstGeom prst="rect">
                <a:avLst/>
              </a:prstGeom>
            </p:spPr>
          </p:pic>
          <p:pic>
            <p:nvPicPr>
              <p:cNvPr id="19" name="Picture 19" descr="A close up of a mans face&#10;&#10;Description generated with high confidence">
                <a:extLst>
                  <a:ext uri="{FF2B5EF4-FFF2-40B4-BE49-F238E27FC236}">
                    <a16:creationId xmlns:a16="http://schemas.microsoft.com/office/drawing/2014/main" id="{AE1F7624-C265-449B-A180-8989CAB2C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5364" y="2362171"/>
                <a:ext cx="4316361" cy="268114"/>
              </a:xfrm>
              <a:prstGeom prst="rect">
                <a:avLst/>
              </a:prstGeom>
            </p:spPr>
          </p:pic>
          <p:pic>
            <p:nvPicPr>
              <p:cNvPr id="21" name="Picture 21">
                <a:extLst>
                  <a:ext uri="{FF2B5EF4-FFF2-40B4-BE49-F238E27FC236}">
                    <a16:creationId xmlns:a16="http://schemas.microsoft.com/office/drawing/2014/main" id="{B75D30B1-68C5-4757-A592-33F9A5EC1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55364" y="2810007"/>
                <a:ext cx="1323975" cy="304800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68674" y="3760014"/>
              <a:ext cx="1440226" cy="3376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55364" y="3272708"/>
              <a:ext cx="1444568" cy="3277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82210" y="3214478"/>
              <a:ext cx="2438108" cy="4228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5364" y="4863338"/>
              <a:ext cx="4831830" cy="67689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5364" y="4292569"/>
              <a:ext cx="2886127" cy="46377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15519" y="3655514"/>
              <a:ext cx="3691968" cy="68902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B2F24C-D9C5-43F1-BA58-5C6981182422}"/>
              </a:ext>
            </a:extLst>
          </p:cNvPr>
          <p:cNvGrpSpPr/>
          <p:nvPr/>
        </p:nvGrpSpPr>
        <p:grpSpPr>
          <a:xfrm>
            <a:off x="120445" y="1130849"/>
            <a:ext cx="5837777" cy="3445525"/>
            <a:chOff x="120445" y="1130849"/>
            <a:chExt cx="5837777" cy="3445525"/>
          </a:xfrm>
        </p:grpSpPr>
        <p:grpSp>
          <p:nvGrpSpPr>
            <p:cNvPr id="6" name="Group 5"/>
            <p:cNvGrpSpPr/>
            <p:nvPr/>
          </p:nvGrpSpPr>
          <p:grpSpPr>
            <a:xfrm>
              <a:off x="120445" y="1130849"/>
              <a:ext cx="5837777" cy="3023157"/>
              <a:chOff x="115528" y="843898"/>
              <a:chExt cx="5837777" cy="3023157"/>
            </a:xfrm>
          </p:grpSpPr>
          <p:pic>
            <p:nvPicPr>
              <p:cNvPr id="3" name="Picture 3" descr="A close up of a clock&#10;&#10;Description generated with high confidence">
                <a:extLst>
                  <a:ext uri="{FF2B5EF4-FFF2-40B4-BE49-F238E27FC236}">
                    <a16:creationId xmlns:a16="http://schemas.microsoft.com/office/drawing/2014/main" id="{32542FBE-DAD1-4AE2-A4A9-B368CE80D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528" y="1589641"/>
                <a:ext cx="5680589" cy="643009"/>
              </a:xfrm>
              <a:prstGeom prst="rect">
                <a:avLst/>
              </a:prstGeom>
            </p:spPr>
          </p:pic>
          <p:pic>
            <p:nvPicPr>
              <p:cNvPr id="5" name="Picture 5">
                <a:extLst>
                  <a:ext uri="{FF2B5EF4-FFF2-40B4-BE49-F238E27FC236}">
                    <a16:creationId xmlns:a16="http://schemas.microsoft.com/office/drawing/2014/main" id="{05E2F775-B1A8-417B-90EA-13E1D4E02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7888" y="2294142"/>
                <a:ext cx="1590675" cy="352425"/>
              </a:xfrm>
              <a:prstGeom prst="rect">
                <a:avLst/>
              </a:prstGeom>
            </p:spPr>
          </p:pic>
          <p:pic>
            <p:nvPicPr>
              <p:cNvPr id="7" name="Picture 7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73C52439-FB15-4F84-A1A6-0ED00286B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7888" y="3600474"/>
                <a:ext cx="2743200" cy="266581"/>
              </a:xfrm>
              <a:prstGeom prst="rect">
                <a:avLst/>
              </a:prstGeom>
            </p:spPr>
          </p:pic>
          <p:pic>
            <p:nvPicPr>
              <p:cNvPr id="9" name="Picture 9">
                <a:extLst>
                  <a:ext uri="{FF2B5EF4-FFF2-40B4-BE49-F238E27FC236}">
                    <a16:creationId xmlns:a16="http://schemas.microsoft.com/office/drawing/2014/main" id="{48F79E25-6A47-4C34-B5B7-F0790591D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7888" y="2790808"/>
                <a:ext cx="2743200" cy="276161"/>
              </a:xfrm>
              <a:prstGeom prst="rect">
                <a:avLst/>
              </a:prstGeom>
            </p:spPr>
          </p:pic>
          <p:pic>
            <p:nvPicPr>
              <p:cNvPr id="11" name="Picture 11" descr="A picture containing object&#10;&#10;Description generated with high confidence">
                <a:extLst>
                  <a:ext uri="{FF2B5EF4-FFF2-40B4-BE49-F238E27FC236}">
                    <a16:creationId xmlns:a16="http://schemas.microsoft.com/office/drawing/2014/main" id="{7210E1F4-AE55-424A-A137-44AFA12295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7888" y="3196537"/>
                <a:ext cx="2076450" cy="295275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1CD98D-1813-449E-B64C-F7ABAC24FE5B}"/>
                  </a:ext>
                </a:extLst>
              </p:cNvPr>
              <p:cNvSpPr txBox="1"/>
              <p:nvPr/>
            </p:nvSpPr>
            <p:spPr>
              <a:xfrm>
                <a:off x="186686" y="843898"/>
                <a:ext cx="5766619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/>
                  <a:t>Generalized Poisson Regression Model (GP)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7D8809F-E912-41AC-8C81-51CFCDA0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91603" y="4291841"/>
              <a:ext cx="2218800" cy="284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35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9B0D31-E8F9-4B88-9916-578D2751A82D}"/>
                  </a:ext>
                </a:extLst>
              </p:cNvPr>
              <p:cNvSpPr txBox="1"/>
              <p:nvPr/>
            </p:nvSpPr>
            <p:spPr>
              <a:xfrm>
                <a:off x="250723" y="791426"/>
                <a:ext cx="11477451" cy="510909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cs typeface="Calibri"/>
                  </a:rPr>
                  <a:t>Different models considered</a:t>
                </a:r>
                <a:endParaRPr lang="en-US" sz="3200" dirty="0">
                  <a:cs typeface="Calibri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cs typeface="Calibri"/>
                  </a:rPr>
                  <a:t>Standard Poisson Regression model (P)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             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     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𝛼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=0</m:t>
                    </m:r>
                  </m:oMath>
                </a14:m>
                <a:r>
                  <a:rPr lang="en-US" sz="2800" dirty="0">
                    <a:cs typeface="Calibri"/>
                  </a:rPr>
                  <a:t> ;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/>
                      </a:rPr>
                      <m:t> 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𝜑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=0</m:t>
                    </m:r>
                  </m:oMath>
                </a14:m>
                <a:endParaRPr lang="en-US" sz="2800" dirty="0">
                  <a:cs typeface="Calibri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cs typeface="Calibri"/>
                  </a:rPr>
                  <a:t>Generalized Poisson Regression model (GP)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                       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𝛼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≠0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𝜑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=0</m:t>
                    </m:r>
                  </m:oMath>
                </a14:m>
                <a:endParaRPr lang="en-US" sz="2800" dirty="0">
                  <a:cs typeface="Calibri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cs typeface="Calibri"/>
                  </a:rPr>
                  <a:t>Zero-Inflated Poisson Regression model (ZIP)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                         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𝛼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=0</m:t>
                    </m:r>
                  </m:oMath>
                </a14:m>
                <a:r>
                  <a:rPr lang="en-US" sz="2800" dirty="0">
                    <a:cs typeface="Calibri"/>
                  </a:rPr>
                  <a:t> ;</a:t>
                </a:r>
                <a:r>
                  <a:rPr lang="en-US" sz="2800" dirty="0">
                    <a:ea typeface="Cambria Math" panose="02040503050406030204" pitchFamily="18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𝜑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0</m:t>
                    </m:r>
                  </m:oMath>
                </a14:m>
                <a:endParaRPr lang="en-US" sz="2800" dirty="0">
                  <a:cs typeface="Calibri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cs typeface="Calibri"/>
                  </a:rPr>
                  <a:t>​Zero-Inflated Generalized Poisson Regression model (ZIGP)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𝛼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≠0 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𝜑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0</m:t>
                    </m:r>
                  </m:oMath>
                </a14:m>
                <a:endParaRPr lang="en-US" sz="2800" dirty="0">
                  <a:ea typeface="Cambria Math" panose="02040503050406030204" pitchFamily="18" charset="0"/>
                  <a:cs typeface="Calibri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Zero-inflated Negative Binomial Regression model (ZINB) </a:t>
                </a:r>
                <a:endParaRPr lang="en-US" sz="2800" dirty="0">
                  <a:ea typeface="Cambria Math" panose="02040503050406030204" pitchFamily="18" charset="0"/>
                  <a:cs typeface="Calibri"/>
                </a:endParaRPr>
              </a:p>
              <a:p>
                <a:endParaRPr lang="en-US" sz="2800" dirty="0">
                  <a:cs typeface="Calibri"/>
                </a:endParaRPr>
              </a:p>
              <a:p>
                <a:endParaRPr lang="en-US" sz="2800" dirty="0">
                  <a:cs typeface="Calibri"/>
                </a:endParaRPr>
              </a:p>
              <a:p>
                <a:endParaRPr lang="en-US" sz="2800" dirty="0">
                  <a:cs typeface="Calibri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9B0D31-E8F9-4B88-9916-578D2751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3" y="791426"/>
                <a:ext cx="11477451" cy="5109091"/>
              </a:xfrm>
              <a:prstGeom prst="rect">
                <a:avLst/>
              </a:prstGeom>
              <a:blipFill>
                <a:blip r:embed="rId2"/>
                <a:stretch>
                  <a:fillRect l="-1328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49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C72DC9-2F51-4A05-8188-077486E032D3}"/>
                  </a:ext>
                </a:extLst>
              </p:cNvPr>
              <p:cNvSpPr txBox="1"/>
              <p:nvPr/>
            </p:nvSpPr>
            <p:spPr>
              <a:xfrm>
                <a:off x="244613" y="490330"/>
                <a:ext cx="11702774" cy="692497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C00000"/>
                    </a:solidFill>
                  </a:rPr>
                  <a:t>5. Data Analysis: </a:t>
                </a:r>
              </a:p>
              <a:p>
                <a:pPr algn="just"/>
                <a:endParaRPr lang="en-US" sz="2400" b="1" dirty="0">
                  <a:cs typeface="Calibri"/>
                </a:endParaRPr>
              </a:p>
              <a:p>
                <a:pPr algn="just"/>
                <a:r>
                  <a:rPr lang="en-US" sz="2400" b="1" dirty="0">
                    <a:cs typeface="Calibri"/>
                  </a:rPr>
                  <a:t>(1). Parameter Estimation: Newton –Raphson Algorithm for ZIGP regression model</a:t>
                </a:r>
              </a:p>
              <a:p>
                <a:pPr algn="just"/>
                <a:endParaRPr lang="en-US" sz="2400" dirty="0">
                  <a:cs typeface="Calibri"/>
                </a:endParaRPr>
              </a:p>
              <a:p>
                <a:pPr marL="342900" indent="-342900" algn="just">
                  <a:lnSpc>
                    <a:spcPct val="150000"/>
                  </a:lnSpc>
                  <a:buAutoNum type="arabicPeriod"/>
                </a:pPr>
                <a:r>
                  <a:rPr lang="en-US" sz="2400" dirty="0">
                    <a:cs typeface="Calibri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𝛽</m:t>
                    </m:r>
                  </m:oMath>
                </a14:m>
                <a:r>
                  <a:rPr lang="en-US" sz="2400" dirty="0"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𝛼</m:t>
                    </m:r>
                  </m:oMath>
                </a14:m>
                <a:r>
                  <a:rPr lang="en-US" sz="2400" dirty="0">
                    <a:cs typeface="Calibri"/>
                  </a:rPr>
                  <a:t> for GP- Use these estimates as the initial estimate for ZIGP</a:t>
                </a:r>
              </a:p>
              <a:p>
                <a:pPr marL="342900" indent="-342900" algn="just">
                  <a:lnSpc>
                    <a:spcPct val="150000"/>
                  </a:lnSpc>
                  <a:buAutoNum type="arabicPeriod" startAt="2"/>
                </a:pPr>
                <a:r>
                  <a:rPr lang="en-US" sz="2400" dirty="0"/>
                  <a:t>The final estimate of </a:t>
                </a:r>
                <a:r>
                  <a:rPr lang="en-US" sz="2400" i="1" dirty="0"/>
                  <a:t>τ </a:t>
                </a:r>
                <a:r>
                  <a:rPr lang="en-US" sz="2400" dirty="0"/>
                  <a:t>in ZIP(</a:t>
                </a:r>
                <a:r>
                  <a:rPr lang="en-US" sz="2400" i="1" dirty="0"/>
                  <a:t>τ </a:t>
                </a:r>
                <a:r>
                  <a:rPr lang="en-US" sz="2400" dirty="0"/>
                  <a:t>) can be taken as an initial guess for </a:t>
                </a:r>
                <a:r>
                  <a:rPr lang="en-US" sz="2400" i="1" dirty="0"/>
                  <a:t>τ in ZIGP.</a:t>
                </a:r>
              </a:p>
              <a:p>
                <a:pPr marL="342900" indent="-342900" algn="just">
                  <a:lnSpc>
                    <a:spcPct val="150000"/>
                  </a:lnSpc>
                  <a:buAutoNum type="arabicPeriod" startAt="2"/>
                </a:pPr>
                <a:r>
                  <a:rPr lang="en-US" sz="2400" dirty="0"/>
                  <a:t>The Newton-Raphson algorithm: Parameter estimation for ZIGP. </a:t>
                </a:r>
              </a:p>
              <a:p>
                <a:pPr marL="342900" indent="-342900" algn="just">
                  <a:lnSpc>
                    <a:spcPct val="150000"/>
                  </a:lnSpc>
                  <a:buAutoNum type="arabicPeriod" startAt="2"/>
                </a:pPr>
                <a:r>
                  <a:rPr lang="en-US" sz="2400" dirty="0"/>
                  <a:t>SPLUS function ‘</a:t>
                </a:r>
                <a:r>
                  <a:rPr lang="en-US" sz="2400" i="1" dirty="0" err="1"/>
                  <a:t>nlminb</a:t>
                </a:r>
                <a:r>
                  <a:rPr lang="en-US" sz="2400" dirty="0"/>
                  <a:t>’: to obtain the maximum likelihood estimates. The algorithm converged in less than 20 iterations.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cs typeface="Calibri"/>
                  </a:rPr>
                  <a:t>(ZINB model did not converge)</a:t>
                </a:r>
              </a:p>
              <a:p>
                <a:pPr algn="just"/>
                <a:endParaRPr lang="en-US" sz="2400" dirty="0">
                  <a:cs typeface="Calibri"/>
                </a:endParaRPr>
              </a:p>
              <a:p>
                <a:pPr algn="just"/>
                <a:endParaRPr lang="en-US" sz="2400" dirty="0">
                  <a:cs typeface="Calibri"/>
                </a:endParaRPr>
              </a:p>
              <a:p>
                <a:pPr algn="just"/>
                <a:endParaRPr lang="en-US" sz="2400" dirty="0">
                  <a:cs typeface="Calibri"/>
                </a:endParaRPr>
              </a:p>
              <a:p>
                <a:pPr algn="just"/>
                <a:endParaRPr lang="en-US" sz="2400" dirty="0">
                  <a:cs typeface="Calibri"/>
                </a:endParaRPr>
              </a:p>
              <a:p>
                <a:pPr algn="just"/>
                <a:endParaRPr lang="en-US" sz="2400" dirty="0">
                  <a:cs typeface="Calibri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C72DC9-2F51-4A05-8188-077486E03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13" y="490330"/>
                <a:ext cx="11702774" cy="6924973"/>
              </a:xfrm>
              <a:prstGeom prst="rect">
                <a:avLst/>
              </a:prstGeom>
              <a:blipFill>
                <a:blip r:embed="rId3"/>
                <a:stretch>
                  <a:fillRect l="-1563" t="-1320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13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67483-7192-47A5-A652-0E9FD61A257C}"/>
              </a:ext>
            </a:extLst>
          </p:cNvPr>
          <p:cNvSpPr/>
          <p:nvPr/>
        </p:nvSpPr>
        <p:spPr>
          <a:xfrm>
            <a:off x="6096000" y="520078"/>
            <a:ext cx="596347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31F20"/>
                </a:solidFill>
              </a:rPr>
              <a:t>Education level</a:t>
            </a: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1F20"/>
                </a:solidFill>
              </a:rPr>
              <a:t>The victim’s education is negatively related to the level of violence.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1F20"/>
                </a:solidFill>
              </a:rPr>
              <a:t>The batterer’s education level is not significant.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31F20"/>
                </a:solidFill>
              </a:rPr>
              <a:t>Income</a:t>
            </a:r>
            <a:endParaRPr lang="en-US" sz="2000" dirty="0">
              <a:solidFill>
                <a:srgbClr val="231F2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1F20"/>
                </a:solidFill>
              </a:rPr>
              <a:t>Significant negative relationship between the victim’s income and the level of violence. Thus, victims with high income tend to receive lower number of violence.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1F20"/>
                </a:solidFill>
              </a:rPr>
              <a:t>Only the ZIP model, but not the ZIGP model gave a similar conclusion for the batterer’s income.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31F20"/>
                </a:solidFill>
              </a:rPr>
              <a:t>Employment</a:t>
            </a:r>
            <a:r>
              <a:rPr lang="en-US" sz="2000" dirty="0">
                <a:solidFill>
                  <a:srgbClr val="231F20"/>
                </a:solidFill>
              </a:rPr>
              <a:t> status of neither victim nor batterer is significant.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cs typeface="Calibri"/>
              </a:rPr>
              <a:t>Having family interaction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Family interaction for victim is not significant in both models.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1F20"/>
                </a:solidFill>
              </a:rPr>
              <a:t>Batters having family interaction tend to be less violent in ZIP model.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31F2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E08DF-0621-4996-8649-C36FA4965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" y="632074"/>
            <a:ext cx="5963478" cy="49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0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6AAB4A-6DC5-4876-B2E3-3F1AB552B656}"/>
              </a:ext>
            </a:extLst>
          </p:cNvPr>
          <p:cNvSpPr/>
          <p:nvPr/>
        </p:nvSpPr>
        <p:spPr>
          <a:xfrm>
            <a:off x="6096000" y="476938"/>
            <a:ext cx="6029740" cy="541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cs typeface="Calibri"/>
              </a:rPr>
              <a:t>Belonging to a club</a:t>
            </a:r>
            <a:endParaRPr lang="en-US" sz="2000" dirty="0">
              <a:solidFill>
                <a:srgbClr val="231F20"/>
              </a:solidFill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1F20"/>
                </a:solidFill>
              </a:rPr>
              <a:t>Significant positive relationship between the victim’s belonging to a club and the level of violence. However, it is a significant negative relationship for the batterer. </a:t>
            </a:r>
          </a:p>
          <a:p>
            <a:pPr marL="285750" indent="-28575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31F20"/>
                </a:solidFill>
              </a:rPr>
              <a:t>Drug problem</a:t>
            </a:r>
          </a:p>
          <a:p>
            <a:pPr marL="342900" indent="-34290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1F20"/>
                </a:solidFill>
              </a:rPr>
              <a:t>Negative and significant relationship between the victim having drug problem and the level of violence in both models. </a:t>
            </a:r>
            <a:endParaRPr lang="en-US" sz="2000" b="1" dirty="0">
              <a:solidFill>
                <a:srgbClr val="231F20"/>
              </a:solidFill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1F20"/>
                </a:solidFill>
              </a:rPr>
              <a:t>Significant positive relationship for batterer. This indicates that more drug problems the batterer has, more violent the batterer becomes. </a:t>
            </a:r>
          </a:p>
          <a:p>
            <a:pPr algn="just">
              <a:lnSpc>
                <a:spcPts val="2600"/>
              </a:lnSpc>
            </a:pPr>
            <a:endParaRPr lang="en-US" sz="2000" dirty="0">
              <a:solidFill>
                <a:srgbClr val="231F20"/>
              </a:solidFill>
            </a:endParaRP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31F20"/>
                </a:solidFill>
              </a:rPr>
              <a:t>Overall, all six independent variables are significant at 1% level under the </a:t>
            </a:r>
            <a:r>
              <a:rPr lang="en-US" sz="2000" b="1" dirty="0">
                <a:solidFill>
                  <a:srgbClr val="231F20"/>
                </a:solidFill>
                <a:latin typeface="CMR10"/>
              </a:rPr>
              <a:t>ZIP model whereas only three are significant at 1% level under the ZIGP model.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765A0-A41A-44C4-A746-38B83F018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748751"/>
            <a:ext cx="6029740" cy="50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451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877</TotalTime>
  <Words>419</Words>
  <Application>Microsoft Office PowerPoint</Application>
  <PresentationFormat>Widescreen</PresentationFormat>
  <Paragraphs>104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CMR10</vt:lpstr>
      <vt:lpstr>Arial</vt:lpstr>
      <vt:lpstr>Calibri</vt:lpstr>
      <vt:lpstr>Calibri Light</vt:lpstr>
      <vt:lpstr>Cambria Math</vt:lpstr>
      <vt:lpstr>Segoe UI</vt:lpstr>
      <vt:lpstr>Wingdings</vt:lpstr>
      <vt:lpstr>Retrospect</vt:lpstr>
      <vt:lpstr>Zero-Inflated Generalized Poisson  Regression Model  with an Application  to Domestic Violence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yh5</dc:creator>
  <cp:lastModifiedBy>ynhe</cp:lastModifiedBy>
  <cp:revision>347</cp:revision>
  <dcterms:created xsi:type="dcterms:W3CDTF">2013-07-15T20:26:40Z</dcterms:created>
  <dcterms:modified xsi:type="dcterms:W3CDTF">2019-04-26T13:35:07Z</dcterms:modified>
</cp:coreProperties>
</file>