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0"/>
    <p:restoredTop sz="86432"/>
  </p:normalViewPr>
  <p:slideViewPr>
    <p:cSldViewPr snapToGrid="0" snapToObjects="1">
      <p:cViewPr varScale="1">
        <p:scale>
          <a:sx n="88" d="100"/>
          <a:sy n="88" d="100"/>
        </p:scale>
        <p:origin x="216" y="4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6T12:39:40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24575,'11'0'0,"0"0"0,-1 0 0,1 0 0,0 0 0,0 0 0,-1 0 0,1 0 0,0 0 0,-1 0 0,1 0 0,0 0 0,0 0 0,-1 0 0,1 0 0,0 0 0,-1 0 0,1 0 0,0 0 0,-1 0 0,1 0 0,0 0 0,0 0 0,-1 0 0,1 0 0,0 0 0,-1 0 0,1 0 0,0 0 0,0 0 0,-1 0 0,1 0 0,6 0 0,-5 0 0,11 0 0,-11 0 0,11 0 0,-4 0 0,5 0 0,-5 0 0,4 0 0,-5 0 0,7 0 0,-1 0 0,-5 0 0,4 0 0,-5 0 0,1 0 0,4 0 0,-5 0 0,0 0 0,6 0 0,-12 0 0,11 0 0,-5 0 0,1 0 0,-3 0 0,1 0 0,-4 0 0,3 0 0,-5 0 0,0 0 0,0 0 0,-1 0 0,1 0 0,0 0 0,-1 0 0,1 0 0,0 0 0,0 0 0,-1 0 0,1 0 0,0 0 0,-1 0 0,1 0 0,0 0 0,0 0 0,-1 0 0,1 0 0,0 0 0,-1 0 0,1 0 0,0 0 0,-1 0 0,1 0 0,0 0 0,0 0 0,-1 0 0,1 0 0,0 0 0,-1 0 0,1 0 0,0 0 0,0 0 0,-1 0 0,1 0 0,0 0 0,-1 0 0,1 0 0,0 0 0,0 0 0,-1 0 0,1 0 0,0 0 0,6 0 0,-5 0 0,5 0 0,-7 0 0,1 0 0,6 0 0,-5 0 0,5 0 0,-6 0 0,-1 0 0,7 0 0,-4 0 0,3 0 0,-5 0 0,0 0 0,0 0 0,5 0 0,8 0 0,-5 0 0,9 0 0,-16 0 0,11 0 0,-10 0 0,10 0 0,-11 0 0,5 0 0,-7 0 0,1 0 0,0 0 0,0 0 0,-1 0 0,1 0 0,0 0 0,-1 0 0,1 0 0,0 0 0,-1 0 0,1 0 0,0 0 0,0 0 0,-1 0 0,1 0 0,0 0 0,-1 0 0,1 0 0,0 0 0,0 0 0,-1 0 0,1 0 0,0 0 0,-1 0 0,1 0 0,0 0 0,6 0 0,-5 0 0,5 0 0,0 0 0,1 0 0,1 0 0,4 0 0,-11 0 0,11 0 0,-11 0 0,11 0 0,-11 0 0,11 0 0,-10 0 0,8 0 0,-9 0 0,4 0 0,-6 0 0,1 0 0,0 0 0,-1 0 0,1 0 0,0 0 0,0 0 0,-1 0 0,1 0 0,0 0 0,-1 0 0,1 0 0,0 0 0,0 0 0,-1 0 0,1 0 0,0 0 0,-1 0 0,1 0 0,0 0 0,0 0 0,-1 0 0,1 0 0,0 0 0,-1 0 0,1 0 0,6 0 0,-5 0 0,5 0 0,-6 0 0,-1 0 0,1 0 0,0 0 0,0 0 0,-1 0 0,1 0 0,0 0 0,-1 0 0,1 0 0,0 0 0,0 0 0,-1 0 0,1 0 0,0 0 0,-1 0 0,7 0 0,-4 0 0,3 0 0,-5 0 0,0 0 0,0 0 0,-1 0 0,1 0 0,0 0 0,-1 0 0,1 0 0,0 0 0,-1 0 0,1 0 0,0 0 0,0 0 0,-1 0 0,1 0 0,0 0 0,-1 0 0,1 0 0,0 0 0,0 0 0,-1 0 0,1 0 0,0 0 0,-1 0 0,1 0 0,0 0 0,0 0 0,-1 0 0,1 0 0,0 0 0,-1 0 0,1 0 0,0-5 0,0 4 0,-1-4 0,1 5 0,0 0 0,-1 0 0,1 0 0,0 0 0,-1 0 0,1 0 0,-5 0 0,-1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1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1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8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4/26/19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7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2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4/26/19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94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829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4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9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4/26/19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7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8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6F446-379B-7C47-A892-A3D295688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97440" cy="2758777"/>
          </a:xfrm>
        </p:spPr>
        <p:txBody>
          <a:bodyPr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Obstructive Sleep Apnea Syndrome</a:t>
            </a:r>
            <a:br>
              <a:rPr lang="en-US" sz="3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as a risk factor for</a:t>
            </a:r>
            <a:br>
              <a:rPr lang="en-US" sz="3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Hypertension :  Population study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BC371-7A42-9E47-A795-7675406F0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070852" cy="868680"/>
          </a:xfrm>
        </p:spPr>
        <p:txBody>
          <a:bodyPr>
            <a:noAutofit/>
          </a:bodyPr>
          <a:lstStyle/>
          <a:p>
            <a:pPr fontAlgn="base"/>
            <a:r>
              <a:rPr lang="en-US" sz="1200" i="1" dirty="0"/>
              <a:t>Peretz Lavie, professor, Paula Herer, statistician, Victor Hoffstein, professor of medicine</a:t>
            </a:r>
          </a:p>
          <a:p>
            <a:r>
              <a:rPr lang="en-US" sz="1200" dirty="0"/>
              <a:t>(Published 19</a:t>
            </a:r>
            <a:r>
              <a:rPr lang="en-US" sz="1200" baseline="30000" dirty="0"/>
              <a:t>th</a:t>
            </a:r>
            <a:r>
              <a:rPr lang="en-US" sz="1200" dirty="0"/>
              <a:t> February 2000 in The BMJ)</a:t>
            </a:r>
          </a:p>
        </p:txBody>
      </p:sp>
    </p:spTree>
    <p:extLst>
      <p:ext uri="{BB962C8B-B14F-4D97-AF65-F5344CB8AC3E}">
        <p14:creationId xmlns:p14="http://schemas.microsoft.com/office/powerpoint/2010/main" val="3693848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3E2FE9-FAF3-450E-861A-54D0A8CFB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5A3F5-673E-7E4E-9206-4A31A8DB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88335"/>
            <a:ext cx="10058400" cy="1609344"/>
          </a:xfrm>
        </p:spPr>
        <p:txBody>
          <a:bodyPr>
            <a:normAutofit/>
          </a:bodyPr>
          <a:lstStyle/>
          <a:p>
            <a:r>
              <a:rPr lang="en-US" sz="2400" dirty="0"/>
              <a:t>Model: hypertension=e</a:t>
            </a:r>
            <a:r>
              <a:rPr lang="en-US" sz="2400" baseline="30000" dirty="0"/>
              <a:t>−.0133nadir+.081age+.265male+.072body mass index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080F3B-8EA8-4148-803C-DA88A4462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21" y="1171647"/>
            <a:ext cx="9102358" cy="3052536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CD5EDE-D3EC-49C1-9A9B-88C47606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4431215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3E4ED5-D66B-4F39-9509-117636F0B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73AAF9-111A-4C2F-A36D-746158924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EB60DA-790D-D948-8FD2-67256E2AD215}"/>
              </a:ext>
            </a:extLst>
          </p:cNvPr>
          <p:cNvCxnSpPr/>
          <p:nvPr/>
        </p:nvCxnSpPr>
        <p:spPr>
          <a:xfrm>
            <a:off x="3236686" y="1465943"/>
            <a:ext cx="211908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B6625A9-186A-DD4C-A4D6-9C2BA663D035}"/>
              </a:ext>
            </a:extLst>
          </p:cNvPr>
          <p:cNvSpPr txBox="1">
            <a:spLocks/>
          </p:cNvSpPr>
          <p:nvPr/>
        </p:nvSpPr>
        <p:spPr>
          <a:xfrm>
            <a:off x="914400" y="186266"/>
            <a:ext cx="9906000" cy="457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i="1"/>
              <a:t>Multiple logistic regression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167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0">
            <a:extLst>
              <a:ext uri="{FF2B5EF4-FFF2-40B4-BE49-F238E27FC236}">
                <a16:creationId xmlns:a16="http://schemas.microsoft.com/office/drawing/2014/main" id="{B5E3F9F4-2309-DA44-946D-49404857D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2" y="1770744"/>
            <a:ext cx="5714358" cy="4142910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9C80F53-3718-E040-A0A3-9ACFA75A8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63" y="1770744"/>
            <a:ext cx="5633742" cy="4122249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2BA6A6F-43D0-6246-8717-6778786A9C2E}"/>
              </a:ext>
            </a:extLst>
          </p:cNvPr>
          <p:cNvSpPr txBox="1"/>
          <p:nvPr/>
        </p:nvSpPr>
        <p:spPr>
          <a:xfrm>
            <a:off x="2481944" y="406399"/>
            <a:ext cx="727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highlight>
                  <a:srgbClr val="FFFF00"/>
                </a:highlight>
                <a:latin typeface="American Typewriter" panose="02090604020004020304" pitchFamily="18" charset="77"/>
              </a:rPr>
              <a:t>Odds Ratio and Wald 95% Confidence Interval</a:t>
            </a:r>
          </a:p>
        </p:txBody>
      </p:sp>
    </p:spTree>
    <p:extLst>
      <p:ext uri="{BB962C8B-B14F-4D97-AF65-F5344CB8AC3E}">
        <p14:creationId xmlns:p14="http://schemas.microsoft.com/office/powerpoint/2010/main" val="34521034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5953A-1D96-8F4E-A2F9-98217A00F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Concluding remarks: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5A2EE-4BA6-814A-9E21-C573EEA12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Sleep apnea significantly contributed to hypertension independent of all relevant confounding variables.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Confirmed results by matching patients with sleep apnea.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association of sleep apnea with hypertension warrants a more active approach in the diagnosis of it.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1EA708-2832-8045-9728-C3F0DF0448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944" y="4801692"/>
            <a:ext cx="1988456" cy="12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772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3483BB6-D753-4BF4-B26D-24E14C687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672" y="0"/>
            <a:ext cx="7540328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F74323-295B-5345-B45D-FCB83A08D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400" dirty="0"/>
              <a:t> What is Sleep Apnea?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EF33F54-E7EA-7542-B154-54F05801A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2038343"/>
            <a:ext cx="3722101" cy="279157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07E350-18C3-4692-BAA9-F533EF2FF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American Typewriter" panose="02090604020004020304" pitchFamily="18" charset="77"/>
              </a:rPr>
              <a:t>A potentially serious sleep disorder in which breathing repeatedly stops and starts.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American Typewriter" panose="02090604020004020304" pitchFamily="18" charset="77"/>
              </a:rPr>
              <a:t>Symptoms include: </a:t>
            </a:r>
          </a:p>
          <a:p>
            <a:pPr lvl="6">
              <a:buFont typeface="Wingdings" pitchFamily="2" charset="2"/>
              <a:buChar char="Ø"/>
            </a:pPr>
            <a:r>
              <a:rPr lang="en-US" dirty="0"/>
              <a:t>Loud snoring</a:t>
            </a:r>
          </a:p>
          <a:p>
            <a:pPr lvl="6">
              <a:buFont typeface="Wingdings" pitchFamily="2" charset="2"/>
              <a:buChar char="Ø"/>
            </a:pPr>
            <a:r>
              <a:rPr lang="en-US" dirty="0"/>
              <a:t>Episodes in which you stop breathing during sleep</a:t>
            </a:r>
          </a:p>
          <a:p>
            <a:pPr lvl="6">
              <a:buFont typeface="Wingdings" pitchFamily="2" charset="2"/>
              <a:buChar char="Ø"/>
            </a:pPr>
            <a:r>
              <a:rPr lang="en-US" dirty="0"/>
              <a:t>Gasping for air during sleep</a:t>
            </a:r>
          </a:p>
          <a:p>
            <a:pPr lvl="6">
              <a:buFont typeface="Wingdings" pitchFamily="2" charset="2"/>
              <a:buChar char="Ø"/>
            </a:pPr>
            <a:r>
              <a:rPr lang="en-US" dirty="0"/>
              <a:t>Morning headache</a:t>
            </a:r>
          </a:p>
          <a:p>
            <a:pPr lvl="6">
              <a:buFont typeface="Wingdings" pitchFamily="2" charset="2"/>
              <a:buChar char="Ø"/>
            </a:pPr>
            <a:r>
              <a:rPr lang="en-US" dirty="0"/>
              <a:t>Awakening with a dry mouth etc.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A6F04C-B611-488A-95F7-F981F49DF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F5A6190-9051-4C11-BA58-E6F8BA2C08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FC735EE-9A13-4F43-BA41-AF9793C02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E8CFF17-DD20-4E46-B48C-1D5A192BD2F7}"/>
              </a:ext>
            </a:extLst>
          </p:cNvPr>
          <p:cNvSpPr txBox="1"/>
          <p:nvPr/>
        </p:nvSpPr>
        <p:spPr>
          <a:xfrm>
            <a:off x="13345297" y="6054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344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04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charRg st="104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charRg st="104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17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charRg st="117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charRg st="117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67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charRg st="167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charRg st="167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96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charRg st="196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charRg st="196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213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charRg st="213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charRg st="213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9710-AEBB-E146-AD93-A9BA3CB5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288" y="310896"/>
            <a:ext cx="10058400" cy="496824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Objective of the study: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B351A-E6C2-004A-B173-767FBF46D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88" y="947928"/>
            <a:ext cx="10058400" cy="49682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To asses whether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sleep apnea </a:t>
            </a:r>
            <a:r>
              <a:rPr lang="en-US" dirty="0"/>
              <a:t>is an independent risk factor for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hypertension</a:t>
            </a:r>
            <a:r>
              <a:rPr lang="en-US" dirty="0"/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A741E8-45E2-0441-A899-7D665F8A7570}"/>
              </a:ext>
            </a:extLst>
          </p:cNvPr>
          <p:cNvSpPr txBox="1">
            <a:spLocks/>
          </p:cNvSpPr>
          <p:nvPr/>
        </p:nvSpPr>
        <p:spPr>
          <a:xfrm>
            <a:off x="780288" y="1850136"/>
            <a:ext cx="10058400" cy="49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q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Data Collection: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8FC147-AF6F-3B49-A227-16F981FBB24A}"/>
              </a:ext>
            </a:extLst>
          </p:cNvPr>
          <p:cNvSpPr txBox="1"/>
          <p:nvPr/>
        </p:nvSpPr>
        <p:spPr>
          <a:xfrm>
            <a:off x="258719" y="2521059"/>
            <a:ext cx="111560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>
                <a:latin typeface="American Typewriter" panose="02090604020004020304" pitchFamily="18" charset="77"/>
              </a:rPr>
              <a:t>2677 adults ( aged 20-85 years) with suspected sleep apnea.</a:t>
            </a:r>
          </a:p>
          <a:p>
            <a:endParaRPr lang="en-US" sz="2800" dirty="0">
              <a:latin typeface="American Typewriter" panose="02090604020004020304" pitchFamily="18" charset="77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>
                <a:latin typeface="American Typewriter" panose="02090604020004020304" pitchFamily="18" charset="77"/>
              </a:rPr>
              <a:t>They were referred to the St Michael's Hospital sleep clinic.</a:t>
            </a:r>
          </a:p>
          <a:p>
            <a:endParaRPr lang="en-US" sz="2800" dirty="0">
              <a:latin typeface="American Typewriter" panose="02090604020004020304" pitchFamily="18" charset="77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>
                <a:latin typeface="American Typewriter" panose="02090604020004020304" pitchFamily="18" charset="77"/>
              </a:rPr>
              <a:t>All were referred for diagnostic sleep recordings over a 10 year period.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800" dirty="0">
              <a:latin typeface="American Typewriter" panose="02090604020004020304" pitchFamily="18" charset="77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>
                <a:latin typeface="American Typewriter" panose="02090604020004020304" pitchFamily="18" charset="77"/>
              </a:rPr>
              <a:t>Funding:  Technion Sleep Disorders Center (SDC).</a:t>
            </a:r>
          </a:p>
        </p:txBody>
      </p:sp>
    </p:spTree>
    <p:extLst>
      <p:ext uri="{BB962C8B-B14F-4D97-AF65-F5344CB8AC3E}">
        <p14:creationId xmlns:p14="http://schemas.microsoft.com/office/powerpoint/2010/main" val="3948771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12DED-30AC-964B-AA9E-3E19CD02A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dirty="0"/>
              <a:t>Measurement of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24E90-A04A-094A-BA57-C704E3554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 lnSpcReduction="10000"/>
          </a:bodyPr>
          <a:lstStyle/>
          <a:p>
            <a:pPr fontAlgn="base">
              <a:buFont typeface="Wingdings" pitchFamily="2" charset="2"/>
              <a:buChar char="v"/>
            </a:pPr>
            <a:r>
              <a:rPr lang="en-US" dirty="0">
                <a:solidFill>
                  <a:srgbClr val="00B050"/>
                </a:solidFill>
              </a:rPr>
              <a:t>Apnea-hypopnea index : </a:t>
            </a:r>
            <a:r>
              <a:rPr lang="en-US" dirty="0"/>
              <a:t>total number of apneic events plus hypopneic events divided by hours of sleep</a:t>
            </a:r>
          </a:p>
          <a:p>
            <a:pPr fontAlgn="base">
              <a:buFont typeface="Wingdings" pitchFamily="2" charset="2"/>
              <a:buChar char="v"/>
            </a:pPr>
            <a:r>
              <a:rPr lang="en-US" i="1" dirty="0">
                <a:solidFill>
                  <a:srgbClr val="00B050"/>
                </a:solidFill>
              </a:rPr>
              <a:t>Anthropometric measurements: </a:t>
            </a:r>
            <a:r>
              <a:rPr lang="en-US" i="1" dirty="0"/>
              <a:t>C</a:t>
            </a:r>
            <a:r>
              <a:rPr lang="en-US" dirty="0"/>
              <a:t>alculated their body mass index and waist to hip ratio.</a:t>
            </a:r>
          </a:p>
          <a:p>
            <a:pPr fontAlgn="base">
              <a:buFont typeface="Wingdings" pitchFamily="2" charset="2"/>
              <a:buChar char="v"/>
            </a:pPr>
            <a:r>
              <a:rPr lang="en-US" i="1" dirty="0">
                <a:solidFill>
                  <a:srgbClr val="00B050"/>
                </a:solidFill>
              </a:rPr>
              <a:t>Smoking status:</a:t>
            </a:r>
            <a:r>
              <a:rPr lang="en-US" dirty="0"/>
              <a:t>  Defined as never, present, or past smoker, and pack years of smoking.</a:t>
            </a:r>
          </a:p>
          <a:p>
            <a:pPr fontAlgn="base">
              <a:buFont typeface="Wingdings" pitchFamily="2" charset="2"/>
              <a:buChar char="v"/>
            </a:pPr>
            <a:r>
              <a:rPr lang="en-US" i="1" dirty="0">
                <a:solidFill>
                  <a:srgbClr val="00B050"/>
                </a:solidFill>
              </a:rPr>
              <a:t>Blood pressure : </a:t>
            </a:r>
            <a:r>
              <a:rPr lang="en-US" dirty="0"/>
              <a:t>Analysis deals only with mean morning blood pressure readings. </a:t>
            </a:r>
          </a:p>
          <a:p>
            <a:pPr fontAlgn="base">
              <a:buFont typeface="Wingdings" pitchFamily="2" charset="2"/>
              <a:buChar char="q"/>
            </a:pPr>
            <a:r>
              <a:rPr lang="en-US" dirty="0">
                <a:solidFill>
                  <a:srgbClr val="00B050"/>
                </a:solidFill>
              </a:rPr>
              <a:t>Hypertension:  </a:t>
            </a:r>
          </a:p>
          <a:p>
            <a:pPr fontAlgn="base">
              <a:buFont typeface="Wingdings" pitchFamily="2" charset="2"/>
              <a:buChar char="ü"/>
            </a:pPr>
            <a:r>
              <a:rPr lang="en-US" dirty="0"/>
              <a:t>Taking antihypertensives </a:t>
            </a:r>
          </a:p>
          <a:p>
            <a:pPr fontAlgn="base">
              <a:buFont typeface="Wingdings" pitchFamily="2" charset="2"/>
              <a:buChar char="ü"/>
            </a:pPr>
            <a:r>
              <a:rPr lang="en-US" dirty="0"/>
              <a:t>Having a systolic blood pressure reading greater than 140 mm Hg </a:t>
            </a:r>
          </a:p>
          <a:p>
            <a:pPr fontAlgn="base">
              <a:buFont typeface="Wingdings" pitchFamily="2" charset="2"/>
              <a:buChar char="ü"/>
            </a:pPr>
            <a:r>
              <a:rPr lang="en-US" dirty="0"/>
              <a:t>Having a diastolic blood pressure reading greater than 90 mm Hg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4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3CA24-750F-574B-A624-2F7362E20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155402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Statistical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68344-A970-3D41-B601-F6B351F40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Univariate Analysis:</a:t>
            </a:r>
          </a:p>
          <a:p>
            <a:pPr lvl="5">
              <a:buFont typeface="Wingdings" pitchFamily="2" charset="2"/>
              <a:buChar char="Ø"/>
            </a:pPr>
            <a:r>
              <a:rPr lang="en-US" dirty="0">
                <a:solidFill>
                  <a:srgbClr val="00B050"/>
                </a:solidFill>
              </a:rPr>
              <a:t>Association</a:t>
            </a:r>
            <a:r>
              <a:rPr lang="en-US" dirty="0"/>
              <a:t> between sleep apnea and blood pressure,  without any adjustment for confounding variables were checked.</a:t>
            </a:r>
          </a:p>
          <a:p>
            <a:pPr lvl="5">
              <a:buFont typeface="Wingdings" pitchFamily="2" charset="2"/>
              <a:buChar char="Ø"/>
            </a:pPr>
            <a:r>
              <a:rPr lang="en-US" dirty="0"/>
              <a:t>Linear trends were verified using the </a:t>
            </a:r>
            <a:r>
              <a:rPr lang="en-US" dirty="0">
                <a:solidFill>
                  <a:srgbClr val="00B050"/>
                </a:solidFill>
              </a:rPr>
              <a:t>Cochran-Armitage trend test</a:t>
            </a:r>
            <a:r>
              <a:rPr lang="en-US" dirty="0"/>
              <a:t> for linearity for categorical data</a:t>
            </a:r>
          </a:p>
          <a:p>
            <a:pPr lvl="5">
              <a:buFont typeface="Wingdings" pitchFamily="2" charset="2"/>
              <a:buChar char="Ø"/>
            </a:pPr>
            <a:r>
              <a:rPr lang="en-US" dirty="0"/>
              <a:t>Linear trends were verified using </a:t>
            </a:r>
            <a:r>
              <a:rPr lang="en-US" dirty="0">
                <a:solidFill>
                  <a:srgbClr val="00B050"/>
                </a:solidFill>
              </a:rPr>
              <a:t>regression lines </a:t>
            </a:r>
            <a:r>
              <a:rPr lang="en-US" dirty="0"/>
              <a:t>for parametric data.</a:t>
            </a:r>
          </a:p>
          <a:p>
            <a:pPr marL="297180" indent="-342900"/>
            <a:r>
              <a:rPr lang="en-US" b="1" dirty="0">
                <a:solidFill>
                  <a:srgbClr val="0070C0"/>
                </a:solidFill>
              </a:rPr>
              <a:t>Multiple linear regression : </a:t>
            </a:r>
          </a:p>
          <a:p>
            <a:pPr lvl="5">
              <a:buFont typeface="Wingdings" pitchFamily="2" charset="2"/>
              <a:buChar char="Ø"/>
            </a:pPr>
            <a:r>
              <a:rPr lang="en-US" dirty="0"/>
              <a:t>To </a:t>
            </a:r>
            <a:r>
              <a:rPr lang="en-US" dirty="0">
                <a:solidFill>
                  <a:srgbClr val="00B050"/>
                </a:solidFill>
              </a:rPr>
              <a:t>identify</a:t>
            </a:r>
            <a:r>
              <a:rPr lang="en-US" dirty="0"/>
              <a:t> the variables that made an important contribution to the variability of blood pressure and to </a:t>
            </a:r>
            <a:r>
              <a:rPr lang="en-US" dirty="0">
                <a:solidFill>
                  <a:srgbClr val="00B050"/>
                </a:solidFill>
              </a:rPr>
              <a:t>adjust</a:t>
            </a:r>
            <a:r>
              <a:rPr lang="en-US" dirty="0"/>
              <a:t> for confounding variables with analysis of covariance.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Multiple logistic regression :</a:t>
            </a:r>
          </a:p>
          <a:p>
            <a:pPr lvl="5">
              <a:buFont typeface="Wingdings" pitchFamily="2" charset="2"/>
              <a:buChar char="Ø"/>
            </a:pPr>
            <a:r>
              <a:rPr lang="en-US" dirty="0"/>
              <a:t>T o determine the odds ratios of having hypertension associated with an increase in the apnea-hypopnea index and a decrease in oxygen saturation. 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2572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9F7A820-AA09-4D36-8BC9-6057B1A5B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E9522-56D7-7A49-B732-43A01A4A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dirty="0"/>
              <a:t>Univariate Analysis: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39E58701-12A1-6F45-B04F-052507B3F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775854"/>
            <a:ext cx="6882269" cy="5316552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FEA637E-44D7-4C7E-B54B-B521A46B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en-US" sz="1800" dirty="0"/>
              <a:t>Summarizes the characteristics of the patient population of 1949 men and 728 women. </a:t>
            </a:r>
          </a:p>
          <a:p>
            <a:r>
              <a:rPr lang="en-US" dirty="0"/>
              <a:t>Patients were obese, middle aged males with mild to moderate sleep apnea</a:t>
            </a:r>
          </a:p>
          <a:p>
            <a:r>
              <a:rPr lang="en-US" dirty="0"/>
              <a:t>wide scatter in all variables.</a:t>
            </a:r>
            <a:endParaRPr lang="en-US" sz="1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0C1A80-C382-44F9-8B72-19D5625B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D7C7BAE-433B-4B8F-9F80-E469A375C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2D7D7E4-5AD3-4B48-9AD1-274BA925B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738C86-D66B-D14D-99A0-98384A3FABF9}"/>
              </a:ext>
            </a:extLst>
          </p:cNvPr>
          <p:cNvCxnSpPr/>
          <p:nvPr/>
        </p:nvCxnSpPr>
        <p:spPr>
          <a:xfrm>
            <a:off x="633999" y="1524000"/>
            <a:ext cx="1788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28EAFAC-DD10-E148-98E2-33C343DE729B}"/>
              </a:ext>
            </a:extLst>
          </p:cNvPr>
          <p:cNvCxnSpPr/>
          <p:nvPr/>
        </p:nvCxnSpPr>
        <p:spPr>
          <a:xfrm>
            <a:off x="633999" y="2351314"/>
            <a:ext cx="1788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5BE934B-DD32-4840-9374-00E43A45DB96}"/>
              </a:ext>
            </a:extLst>
          </p:cNvPr>
          <p:cNvCxnSpPr/>
          <p:nvPr/>
        </p:nvCxnSpPr>
        <p:spPr>
          <a:xfrm>
            <a:off x="633999" y="3672114"/>
            <a:ext cx="1788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8D857F7-840E-6748-B5B1-A2BC534DEBC5}"/>
              </a:ext>
            </a:extLst>
          </p:cNvPr>
          <p:cNvCxnSpPr/>
          <p:nvPr/>
        </p:nvCxnSpPr>
        <p:spPr>
          <a:xfrm>
            <a:off x="633999" y="5225143"/>
            <a:ext cx="1788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E1A483F-EA2B-A043-BC3B-292979C44D56}"/>
              </a:ext>
            </a:extLst>
          </p:cNvPr>
          <p:cNvCxnSpPr/>
          <p:nvPr/>
        </p:nvCxnSpPr>
        <p:spPr>
          <a:xfrm>
            <a:off x="633999" y="5689600"/>
            <a:ext cx="1788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6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44B2CE7-FD25-42E3-AB52-73B889FDA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EA8393-144C-4FCF-9A6C-1102F988A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C31E2E-65FD-40B6-B604-C096F5B75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7B9141-8535-472D-B922-E499D77F8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05CD65F-BF66-4468-B683-A882ED3D2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51A7AF1-716F-4EC1-9804-7539576FB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34FBC04-57AB-4095-AAB5-728DB5660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86959FB-5C68-4CF9-AC58-12D3CF3AF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941E39-22F7-4792-9F18-488C68FEA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029C0771-B55C-1D40-A287-5F8B19F211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6" y="624857"/>
            <a:ext cx="7423626" cy="5746502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3BE7253-4D33-466B-A636-651F30502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49A8E0B-540E-4FFF-A9D3-1CCDAA4E8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348CF69-5A66-4F02-A8A2-DC550CCC5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1B7CB07-CEF7-4A1A-8335-EDE3BE9D3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08451D6-F0DD-2046-BC7E-12182561C01F}"/>
              </a:ext>
            </a:extLst>
          </p:cNvPr>
          <p:cNvSpPr txBox="1"/>
          <p:nvPr/>
        </p:nvSpPr>
        <p:spPr>
          <a:xfrm>
            <a:off x="7816513" y="1019592"/>
            <a:ext cx="28738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show how blood pressure levels vary with apnea we divided our population into four groups.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Here, unadjusted systolic and diastolic blood pressures increased with the apnea-hypopnea index.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confounding factors, such as percentage of males, age, obesity and smoking history also significantly increased in trend analysis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E7C186-25A0-8942-92DA-89A4D59F7C02}"/>
              </a:ext>
            </a:extLst>
          </p:cNvPr>
          <p:cNvCxnSpPr/>
          <p:nvPr/>
        </p:nvCxnSpPr>
        <p:spPr>
          <a:xfrm>
            <a:off x="333829" y="3672114"/>
            <a:ext cx="1596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60034DC-8696-3749-92E1-4C3586F3E62E}"/>
              </a:ext>
            </a:extLst>
          </p:cNvPr>
          <p:cNvCxnSpPr/>
          <p:nvPr/>
        </p:nvCxnSpPr>
        <p:spPr>
          <a:xfrm>
            <a:off x="333829" y="5041735"/>
            <a:ext cx="1596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AAC4718-D79A-7849-8D6F-89B31293FEAB}"/>
              </a:ext>
            </a:extLst>
          </p:cNvPr>
          <p:cNvCxnSpPr>
            <a:cxnSpLocks/>
          </p:cNvCxnSpPr>
          <p:nvPr/>
        </p:nvCxnSpPr>
        <p:spPr>
          <a:xfrm>
            <a:off x="282436" y="5602928"/>
            <a:ext cx="25299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9199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DCE646-A4BC-F54A-96B5-72D75CE6A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i="1" dirty="0"/>
              <a:t>Multiple regression analysis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C9FC5C-AF2A-C842-B17F-210B4A71E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2330677"/>
            <a:ext cx="8445500" cy="3251200"/>
          </a:xfr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79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63E2FE9-FAF3-450E-861A-54D0A8CFB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86E0E1-096A-2545-9548-37D485412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6266"/>
            <a:ext cx="9906000" cy="457201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/>
              <a:t>Multiple logistic regression</a:t>
            </a:r>
            <a:endParaRPr lang="en-US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063C08-D476-164A-B303-394739F66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872341"/>
            <a:ext cx="8864600" cy="3378200"/>
          </a:xfrm>
        </p:spPr>
      </p:pic>
      <p:sp>
        <p:nvSpPr>
          <p:cNvPr id="21" name="Rectangle 9">
            <a:extLst>
              <a:ext uri="{FF2B5EF4-FFF2-40B4-BE49-F238E27FC236}">
                <a16:creationId xmlns:a16="http://schemas.microsoft.com/office/drawing/2014/main" id="{B4CD5EDE-D3EC-49C1-9A9B-88C47606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4431215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C33E4ED5-D66B-4F39-9509-117636F0B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3" name="Oval 13">
            <a:extLst>
              <a:ext uri="{FF2B5EF4-FFF2-40B4-BE49-F238E27FC236}">
                <a16:creationId xmlns:a16="http://schemas.microsoft.com/office/drawing/2014/main" id="{8573AAF9-111A-4C2F-A36D-746158924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2A4C2-F485-E741-9A14-4F889671889B}"/>
              </a:ext>
            </a:extLst>
          </p:cNvPr>
          <p:cNvSpPr txBox="1"/>
          <p:nvPr/>
        </p:nvSpPr>
        <p:spPr>
          <a:xfrm>
            <a:off x="1843314" y="50364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Multiple logistic model: </a:t>
            </a:r>
            <a:r>
              <a:rPr lang="en-US" sz="2400" dirty="0"/>
              <a:t>T=e</a:t>
            </a:r>
            <a:r>
              <a:rPr lang="en-US" sz="2000" baseline="30000" dirty="0"/>
              <a:t>.012apnoea-hypopnoea index+.081age+.161male+.067body mass index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AD00857-48A3-8341-8D8D-E36C44F3620E}"/>
                  </a:ext>
                </a:extLst>
              </p14:cNvPr>
              <p14:cNvContentPartPr/>
              <p14:nvPr/>
            </p14:nvContentPartPr>
            <p14:xfrm>
              <a:off x="3483154" y="1336074"/>
              <a:ext cx="1199520" cy="43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AD00857-48A3-8341-8D8D-E36C44F3620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74154" y="1327074"/>
                <a:ext cx="1217160" cy="2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81699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329</Words>
  <Application>Microsoft Macintosh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American Typewriter</vt:lpstr>
      <vt:lpstr>Arial</vt:lpstr>
      <vt:lpstr>Arial Black</vt:lpstr>
      <vt:lpstr>Calibri</vt:lpstr>
      <vt:lpstr>Rockwell Extra Bold</vt:lpstr>
      <vt:lpstr>Wingdings</vt:lpstr>
      <vt:lpstr>Wood Type</vt:lpstr>
      <vt:lpstr>Obstructive Sleep Apnea Syndrome as a risk factor for Hypertension :  Population study</vt:lpstr>
      <vt:lpstr> What is Sleep Apnea?</vt:lpstr>
      <vt:lpstr>Objective of the study:</vt:lpstr>
      <vt:lpstr>Measurement of variables</vt:lpstr>
      <vt:lpstr>Statistical Analysis</vt:lpstr>
      <vt:lpstr>Univariate Analysis:</vt:lpstr>
      <vt:lpstr>PowerPoint Presentation</vt:lpstr>
      <vt:lpstr>Multiple regression analysis</vt:lpstr>
      <vt:lpstr>Multiple logistic regression</vt:lpstr>
      <vt:lpstr>Model: hypertension=e−.0133nadir+.081age+.265male+.072body mass index</vt:lpstr>
      <vt:lpstr>PowerPoint Presentation</vt:lpstr>
      <vt:lpstr>Concluding remarks: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Obstructive Sleep Apnea Syndrome as a risk factor for Hypertension :  Population study</dc:title>
  <dc:creator>RIZVI, NUBAIRA</dc:creator>
  <cp:lastModifiedBy>RIZVI, NUBAIRA</cp:lastModifiedBy>
  <cp:revision>3</cp:revision>
  <dcterms:created xsi:type="dcterms:W3CDTF">2019-04-26T12:50:23Z</dcterms:created>
  <dcterms:modified xsi:type="dcterms:W3CDTF">2019-04-26T13:05:23Z</dcterms:modified>
</cp:coreProperties>
</file>