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4" r:id="rId9"/>
    <p:sldId id="263" r:id="rId10"/>
    <p:sldId id="262" r:id="rId11"/>
    <p:sldId id="266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19-04-23T12:47:3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602 1441,'50'37,"-49"-37,-1 1,0 0,1-1,-1 1,1 0,0 0,-1 0,1 0,0 0,0 0,0-1,0 0,-1 1,1-1,-1 1,0 0,-1-1,1 1,0 0,0 0,0 0,-1-1,0 0,1 1,-1-1,0-1,0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19-04-23T12:47:3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531 1517,'0'-1,"0"0,2 1,-1 0,1 0,-1 0,0 0,1 0,-1 0,1 0,-1 0,1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19-04-23T12:47:3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444 1505,'-1'0,"-1"0,1 0,-1 0,1 0,0 0,-1 0,1 0,-2 1,3 0,-1-1,-1 0,2 1,0 1,0 1,0-2,0 1,0-1,0 0,1-1,0 2,0-2,1 0,-1 1,1-1,-1 0,0 0,1 0,-1 0,-1 2,2-1,-2 0,1-1,1 0,-2 2,1-2,-1 1,1-1,-1 2,2-2,-1 0,-1 1,2 1,-2-1,1 0,1-1,-2 2,1-1,2 1,-3-1,1-1,-1 2,2-1,-1-1,1 0,-2 1,0 1,0-1,0 1,0-1,0 1,0-1,0 0,0 1,0-1,0 1,0-1,0 0,-2 2,0-1,-1-2,2 0,0 0,-2 0,0 0,1 0,1 0,1-1,-1 0,-1 1,-1-3,2 3,-1 0,1 0,0 0,-1 0,1 0,-1 0,1 0,-2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19-04-23T12:47:3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468 1500,'31'-3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19-04-23T12:47:3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487 1498,'8'44,"-8"-43,2 4,-2-3,0-1,0 0,0 0,0 0,0 0,1-1,0 0,-2-1,1 0,-1-1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19-04-23T12:47:3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521 1541,'5'-43,"-5"42,4-6,-3 7,-1 1,1-1,-1 1,1-1,-1 2,0-1,1 1,-1-1,0 0,1 0,0 1,-1-1,1 0,-1 0,1 1,0-1,-1 0,1 1,0 0,0 0,0 2,1-1,-1-2,0 0,2 3,-3-3,2 1,-1-1,-1 1,1-1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19-04-23T12:47:3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554 1537,'2'0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19-04-23T12:47:3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528 1519,'2'0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19-04-23T12:47:3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559 1487,'2'0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19-04-23T12:47:3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560 1487,'1'1,"-2"-2,2 0,0 1,0 0,0 0,0 0,0 0,0 0,2 1,-1-1,0 0,0 0,0 0,-1 0,0 0,0 0,0 0,0 0,1 0,-1 0,0-1,0 0,-1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19-04-23T12:47:3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579 1487,'3'31,"-3"-30,1 6,-1-6,0 0,0 0,0 0,0 0,0 0,1-1,-1 1,0 0,0 0,0-2,0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customXml" Target="../ink/ink4.xml"/><Relationship Id="rId7" Type="http://schemas.openxmlformats.org/officeDocument/2006/relationships/image" Target="../media/image4.png"/><Relationship Id="rId6" Type="http://schemas.openxmlformats.org/officeDocument/2006/relationships/customXml" Target="../ink/ink3.xml"/><Relationship Id="rId5" Type="http://schemas.openxmlformats.org/officeDocument/2006/relationships/image" Target="../media/image3.png"/><Relationship Id="rId4" Type="http://schemas.openxmlformats.org/officeDocument/2006/relationships/customXml" Target="../ink/ink2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0.png"/><Relationship Id="rId20" Type="http://schemas.openxmlformats.org/officeDocument/2006/relationships/customXml" Target="../ink/ink11.xml"/><Relationship Id="rId2" Type="http://schemas.openxmlformats.org/officeDocument/2006/relationships/customXml" Target="../ink/ink1.xml"/><Relationship Id="rId19" Type="http://schemas.openxmlformats.org/officeDocument/2006/relationships/image" Target="../media/image9.png"/><Relationship Id="rId18" Type="http://schemas.openxmlformats.org/officeDocument/2006/relationships/customXml" Target="../ink/ink10.xml"/><Relationship Id="rId17" Type="http://schemas.openxmlformats.org/officeDocument/2006/relationships/image" Target="../media/image8.png"/><Relationship Id="rId16" Type="http://schemas.openxmlformats.org/officeDocument/2006/relationships/customXml" Target="../ink/ink9.xml"/><Relationship Id="rId15" Type="http://schemas.openxmlformats.org/officeDocument/2006/relationships/image" Target="../media/image7.png"/><Relationship Id="rId14" Type="http://schemas.openxmlformats.org/officeDocument/2006/relationships/customXml" Target="../ink/ink8.xml"/><Relationship Id="rId13" Type="http://schemas.openxmlformats.org/officeDocument/2006/relationships/customXml" Target="../ink/ink7.xml"/><Relationship Id="rId12" Type="http://schemas.openxmlformats.org/officeDocument/2006/relationships/customXml" Target="../ink/ink6.xml"/><Relationship Id="rId11" Type="http://schemas.openxmlformats.org/officeDocument/2006/relationships/image" Target="../media/image6.png"/><Relationship Id="rId10" Type="http://schemas.openxmlformats.org/officeDocument/2006/relationships/customXml" Target="../ink/ink5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67945"/>
            <a:ext cx="10515600" cy="2387600"/>
          </a:xfrm>
        </p:spPr>
        <p:txBody>
          <a:bodyPr/>
          <a:p>
            <a:r>
              <a:rPr lang="zh-CN" altLang="en-US"/>
              <a:t>Social Network Analysis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475595" y="6002020"/>
            <a:ext cx="1418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Shan Zhong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6470" y="3242945"/>
            <a:ext cx="8679815" cy="25984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7" name="墨迹 6"/>
              <p14:cNvContentPartPr/>
              <p14:nvPr/>
            </p14:nvContentPartPr>
            <p14:xfrm rot="19620000">
              <a:off x="1911350" y="4575175"/>
              <a:ext cx="190500" cy="17145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"/>
            </p:blipFill>
            <p:spPr>
              <a:xfrm rot="19620000">
                <a:off x="1911350" y="4575175"/>
                <a:ext cx="190500" cy="171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" name="墨迹 9"/>
              <p14:cNvContentPartPr/>
              <p14:nvPr/>
            </p14:nvContentPartPr>
            <p14:xfrm>
              <a:off x="1485900" y="4752975"/>
              <a:ext cx="98425" cy="952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5"/>
            </p:blipFill>
            <p:spPr>
              <a:xfrm>
                <a:off x="1485900" y="4752975"/>
                <a:ext cx="98425" cy="9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2" name="墨迹 11"/>
              <p14:cNvContentPartPr/>
              <p14:nvPr/>
            </p14:nvContentPartPr>
            <p14:xfrm>
              <a:off x="1546225" y="4756150"/>
              <a:ext cx="38100" cy="18097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7"/>
            </p:blipFill>
            <p:spPr>
              <a:xfrm>
                <a:off x="1546225" y="4756150"/>
                <a:ext cx="38100" cy="180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3" name="墨迹 12"/>
              <p14:cNvContentPartPr/>
              <p14:nvPr/>
            </p14:nvContentPartPr>
            <p14:xfrm>
              <a:off x="1654175" y="4730750"/>
              <a:ext cx="104775" cy="16192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9"/>
            </p:blipFill>
            <p:spPr>
              <a:xfrm>
                <a:off x="1654175" y="4730750"/>
                <a:ext cx="104775" cy="161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4" name="墨迹 13"/>
              <p14:cNvContentPartPr/>
              <p14:nvPr/>
            </p14:nvContentPartPr>
            <p14:xfrm>
              <a:off x="1758950" y="4879975"/>
              <a:ext cx="635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1"/>
            </p:blipFill>
            <p:spPr>
              <a:xfrm>
                <a:off x="1758950" y="4879975"/>
                <a:ext cx="63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5" name="墨迹 14"/>
              <p14:cNvContentPartPr/>
              <p14:nvPr/>
            </p14:nvContentPartPr>
            <p14:xfrm>
              <a:off x="1676400" y="4822825"/>
              <a:ext cx="6350" cy="36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1"/>
            </p:blipFill>
            <p:spPr>
              <a:xfrm>
                <a:off x="1676400" y="4822825"/>
                <a:ext cx="63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6" name="墨迹 15"/>
              <p14:cNvContentPartPr/>
              <p14:nvPr/>
            </p14:nvContentPartPr>
            <p14:xfrm>
              <a:off x="1774825" y="4721225"/>
              <a:ext cx="6350" cy="36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1"/>
            </p:blipFill>
            <p:spPr>
              <a:xfrm>
                <a:off x="1774825" y="4721225"/>
                <a:ext cx="63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7" name="墨迹 16"/>
              <p14:cNvContentPartPr/>
              <p14:nvPr/>
            </p14:nvContentPartPr>
            <p14:xfrm>
              <a:off x="1778000" y="4711700"/>
              <a:ext cx="88900" cy="1270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15"/>
            </p:blipFill>
            <p:spPr>
              <a:xfrm>
                <a:off x="1778000" y="4711700"/>
                <a:ext cx="889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8" name="墨迹 17"/>
              <p14:cNvContentPartPr/>
              <p14:nvPr/>
            </p14:nvContentPartPr>
            <p14:xfrm>
              <a:off x="1838325" y="4721225"/>
              <a:ext cx="15875" cy="15240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17"/>
            </p:blipFill>
            <p:spPr>
              <a:xfrm>
                <a:off x="1838325" y="4721225"/>
                <a:ext cx="15875" cy="152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9" name="墨迹 18"/>
              <p14:cNvContentPartPr/>
              <p14:nvPr/>
            </p14:nvContentPartPr>
            <p14:xfrm>
              <a:off x="1685925" y="4810125"/>
              <a:ext cx="47625" cy="635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19"/>
            </p:blipFill>
            <p:spPr>
              <a:xfrm>
                <a:off x="1685925" y="4810125"/>
                <a:ext cx="47625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20" name="墨迹 19"/>
              <p14:cNvContentPartPr/>
              <p14:nvPr/>
            </p14:nvContentPartPr>
            <p14:xfrm>
              <a:off x="1355725" y="4778375"/>
              <a:ext cx="120650" cy="19685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1"/>
            </p:blipFill>
            <p:spPr>
              <a:xfrm>
                <a:off x="1355725" y="4778375"/>
                <a:ext cx="120650" cy="19685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8810" y="351790"/>
            <a:ext cx="10515600" cy="755015"/>
          </a:xfrm>
        </p:spPr>
        <p:txBody>
          <a:bodyPr/>
          <a:p>
            <a:r>
              <a:rPr lang="en-US" altLang="zh-CN"/>
              <a:t>Data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6600" y="2145030"/>
            <a:ext cx="2242185" cy="32918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63570" y="527685"/>
            <a:ext cx="72040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10 people were asked to manually identify all the circles to which their friends belonged.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From Facebook, obtained profile and network data from 10 ego-networks, consisting of 193 circles and 4,039 users. These 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9890" y="5567680"/>
            <a:ext cx="38493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Facebook data has been anonymized by replacing the Facebook-internal IDs for each user with a new value.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2387600"/>
            <a:ext cx="4607560" cy="2905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030" y="2779395"/>
            <a:ext cx="4131310" cy="4019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88975" y="415925"/>
            <a:ext cx="963612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There are many model available.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Some models only consider the edge (link) between users, some only consider the profile of user, and some models are mixed.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For </a:t>
            </a:r>
            <a:r>
              <a:rPr lang="en-US" altLang="zh-CN"/>
              <a:t>my</a:t>
            </a:r>
            <a:r>
              <a:rPr lang="zh-CN" altLang="en-US"/>
              <a:t> models, </a:t>
            </a:r>
            <a:r>
              <a:rPr lang="en-US" altLang="zh-CN"/>
              <a:t>I</a:t>
            </a:r>
            <a:r>
              <a:rPr lang="zh-CN" altLang="en-US"/>
              <a:t> only consider the edge/link between users (or only consider the network of users)</a:t>
            </a:r>
            <a:r>
              <a:rPr lang="en-US" altLang="zh-CN"/>
              <a:t>, A</a:t>
            </a:r>
            <a:r>
              <a:rPr lang="zh-CN" altLang="en-US"/>
              <a:t>nd we will pretend we do not have the right answer for the social circles of each user. 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800735" y="334200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1.Baseline model:</a:t>
            </a:r>
            <a:endParaRPr lang="zh-CN" altLang="en-US"/>
          </a:p>
          <a:p>
            <a:r>
              <a:rPr lang="zh-CN" altLang="en-US"/>
              <a:t>Hierarchical clustering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00735" y="4255770"/>
            <a:ext cx="2540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2.</a:t>
            </a:r>
            <a:r>
              <a:rPr lang="zh-CN" altLang="en-US"/>
              <a:t>Mixed Membership Stochastic Blockmodels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by E.M. Airoldi, D.M. Blei, S.E. Fienberg, E.P. Xing, Journal of Machine Learning Research, 2008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88975" y="2651760"/>
            <a:ext cx="524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 tried several models and choose two to present alogirthm:</a:t>
            </a:r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3055" y="2651760"/>
            <a:ext cx="4354195" cy="42024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82285" y="3268980"/>
            <a:ext cx="13627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Example for person 1 Using structure cohesion: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390015" y="622300"/>
            <a:ext cx="903732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/>
              <a:t>1.</a:t>
            </a:r>
            <a:r>
              <a:rPr lang="zh-CN" altLang="en-US" sz="3200"/>
              <a:t>Hierarchical clustering with Agglomerative-Euclidean-</a:t>
            </a:r>
            <a:r>
              <a:rPr lang="en-US" altLang="zh-CN" sz="3200"/>
              <a:t>max</a:t>
            </a:r>
            <a:r>
              <a:rPr lang="zh-CN" altLang="en-US" sz="3200"/>
              <a:t>-linkage clustering approach: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489585" y="2353945"/>
            <a:ext cx="793178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Agglomerative: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"Bottom up" approach: each observation starts in its own cluster, and pairs of clusters are merged as one moves up the hierarchy. Hierarchical clustering seeks to build a hierarchy of clusters.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Distance metric: Euclidean distance; i.e. the "ordinary" straight line distance between two points in a Euclidean space.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Distance of each circle: </a:t>
            </a:r>
            <a:r>
              <a:rPr lang="en-US" altLang="zh-CN"/>
              <a:t>Max</a:t>
            </a:r>
            <a:r>
              <a:rPr lang="zh-CN" altLang="en-US"/>
              <a:t>imum over all pairs of users these two circles.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8635" y="2760345"/>
            <a:ext cx="3615690" cy="2282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43610" y="5406390"/>
            <a:ext cx="95542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Concept is define distance between each node first, then define the distance between each circle</a:t>
            </a:r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Then for each optimal number of circle given, there exist a smallest total circle distance.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775" y="142875"/>
            <a:ext cx="6673215" cy="3855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" y="4204335"/>
            <a:ext cx="3277235" cy="18611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715" y="4204335"/>
            <a:ext cx="3507740" cy="20586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165" y="142875"/>
            <a:ext cx="4628515" cy="4283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40" y="5479415"/>
            <a:ext cx="1642110" cy="9067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426450" y="4511040"/>
            <a:ext cx="34163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The computation time do not vary much for different distance defining method: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4808220" y="267335"/>
            <a:ext cx="1985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For User 1: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05" y="5326380"/>
            <a:ext cx="4996180" cy="15957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8585"/>
            <a:ext cx="10515600" cy="716280"/>
          </a:xfrm>
        </p:spPr>
        <p:txBody>
          <a:bodyPr>
            <a:normAutofit fontScale="90000"/>
          </a:bodyPr>
          <a:p>
            <a:r>
              <a:rPr lang="zh-CN" altLang="en-US"/>
              <a:t>Mixed Membership Stochastic Blockmodels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" y="1191260"/>
            <a:ext cx="4506595" cy="42970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26635" y="969645"/>
            <a:ext cx="72840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Randomly choose one point in the above matrix, there is a related p(row) and q(column)</a:t>
            </a:r>
            <a:r>
              <a:rPr lang="en-US" altLang="zh-CN"/>
              <a:t>. </a:t>
            </a:r>
            <a:r>
              <a:rPr lang="zh-CN" altLang="en-US"/>
              <a:t>The p and q stands for nodes (which are the users).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Assume we have k circle(block) in total</a:t>
            </a:r>
            <a:r>
              <a:rPr lang="en-US" altLang="zh-CN"/>
              <a:t>, a</a:t>
            </a:r>
            <a:r>
              <a:rPr lang="zh-CN" altLang="en-US"/>
              <a:t>ssume each node (user) belongs to exactly one circle (block), make it a vector Zp,(or Zq) </a:t>
            </a:r>
            <a:r>
              <a:rPr lang="en-US" altLang="zh-CN"/>
              <a:t>for each node(user).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Example: </a:t>
            </a:r>
            <a:r>
              <a:rPr lang="en-US" altLang="zh-CN"/>
              <a:t>Zp = c</a:t>
            </a:r>
            <a:r>
              <a:rPr lang="zh-CN" altLang="en-US"/>
              <a:t>(0,0,1,0) if p belongs to the third circle</a:t>
            </a:r>
            <a:r>
              <a:rPr lang="en-US" altLang="zh-CN"/>
              <a:t>(block)</a:t>
            </a:r>
            <a:r>
              <a:rPr lang="zh-CN" altLang="en-US"/>
              <a:t> and there are 4 circles (block) in total.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B is a k*k matrix that describes the relationship between each circle (block), and B(g,h) represents the probability of having a link</a:t>
            </a:r>
            <a:r>
              <a:rPr lang="en-US" altLang="zh-CN"/>
              <a:t>(is friends)</a:t>
            </a:r>
            <a:r>
              <a:rPr lang="zh-CN" altLang="en-US"/>
              <a:t> between a user from group g and a user from group h</a:t>
            </a:r>
            <a:r>
              <a:rPr lang="en-US" altLang="zh-CN"/>
              <a:t>.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If p is in block g and q is in block h then the probability of observing an interaction from node p to node q is B(g,h).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Then, the relation between p and q, or Y(p,q), is Bernoulli( t(Zp)BZq )</a:t>
            </a:r>
            <a:r>
              <a:rPr lang="en-US" altLang="zh-CN"/>
              <a:t>***</a:t>
            </a:r>
            <a:r>
              <a:rPr lang="zh-CN" altLang="en-US"/>
              <a:t> The t here stands for transpose.   For example, if p is in block 3 and q is in block 2 then P(Y(p, q) = 1) = B</a:t>
            </a:r>
            <a:r>
              <a:rPr lang="en-US" altLang="zh-CN" sz="1200"/>
              <a:t>(3,2)</a:t>
            </a:r>
            <a:r>
              <a:rPr lang="zh-CN" altLang="en-US"/>
              <a:t>.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70915" y="859790"/>
            <a:ext cx="3014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Still use user 1 to explain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6445" y="130810"/>
            <a:ext cx="7499350" cy="26409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" y="130810"/>
            <a:ext cx="4732020" cy="32213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115" y="2602230"/>
            <a:ext cx="7090410" cy="11525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6555" y="3883025"/>
            <a:ext cx="352742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Assume there are K circles (blocks) and N users (nodes)! Y(p,q) are binary: 0 or 1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Because our data is undirected, we do not need to worry about the direction of Z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150" y="4526915"/>
            <a:ext cx="5875020" cy="10363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150" y="3710940"/>
            <a:ext cx="6885305" cy="7670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4750" y="5528945"/>
            <a:ext cx="6174105" cy="1126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065" y="134620"/>
            <a:ext cx="5309235" cy="4575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665" y="76200"/>
            <a:ext cx="6092190" cy="5224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80" y="5208270"/>
            <a:ext cx="2171065" cy="12293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140" y="5559425"/>
            <a:ext cx="6733540" cy="704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" y="4722495"/>
            <a:ext cx="2036445" cy="19202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448300" y="5300345"/>
            <a:ext cx="5270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 choosed a K = 9 to reduce the computation time.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5224145" y="6141720"/>
            <a:ext cx="67767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|α,B| is the number of hyper-parameters in the model, and |Y| is the number of positive relations observed.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845"/>
            <a:ext cx="9896475" cy="1007110"/>
          </a:xfrm>
        </p:spPr>
        <p:txBody>
          <a:bodyPr/>
          <a:p>
            <a:r>
              <a:rPr lang="zh-CN" altLang="en-US"/>
              <a:t>Observations </a:t>
            </a:r>
            <a:r>
              <a:rPr lang="en-US" altLang="zh-CN"/>
              <a:t>and thoughts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115" y="1068705"/>
            <a:ext cx="10515600" cy="4474845"/>
          </a:xfrm>
        </p:spPr>
        <p:txBody>
          <a:bodyPr>
            <a:normAutofit lnSpcReduction="10000"/>
          </a:bodyPr>
          <a:p>
            <a:r>
              <a:rPr lang="zh-CN" altLang="en-US"/>
              <a:t>The mix membership model takes one hour to run, while </a:t>
            </a:r>
            <a:r>
              <a:rPr lang="en-US" altLang="zh-CN"/>
              <a:t>baseline</a:t>
            </a:r>
            <a:r>
              <a:rPr lang="zh-CN" altLang="en-US"/>
              <a:t> methods take </a:t>
            </a:r>
            <a:r>
              <a:rPr lang="en-US" altLang="zh-CN"/>
              <a:t>within a</a:t>
            </a:r>
            <a:r>
              <a:rPr lang="zh-CN" altLang="en-US"/>
              <a:t> second</a:t>
            </a:r>
            <a:r>
              <a:rPr lang="en-US" altLang="zh-CN"/>
              <a:t>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The mix membership model provides more information such as predicted probability of user p in block(circle) k.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These model are good enough to help users identify their friendship circle.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7206615" y="4549140"/>
            <a:ext cx="4742815" cy="2091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References</a:t>
            </a:r>
            <a:r>
              <a:rPr lang="en-US" altLang="zh-CN" sz="1000"/>
              <a:t>:</a:t>
            </a:r>
            <a:endParaRPr lang="en-US" altLang="zh-CN" sz="1000"/>
          </a:p>
          <a:p>
            <a:endParaRPr lang="en-US" altLang="zh-CN" sz="1000"/>
          </a:p>
          <a:p>
            <a:r>
              <a:rPr lang="zh-CN" altLang="en-US" sz="1000">
                <a:sym typeface="+mn-ea"/>
              </a:rPr>
              <a:t>http://www.analytictech.com/e-net/pdwhandout.pdf</a:t>
            </a:r>
            <a:endParaRPr lang="zh-CN" altLang="en-US" sz="1000"/>
          </a:p>
          <a:p>
            <a:endParaRPr lang="zh-CN" altLang="en-US" sz="1000"/>
          </a:p>
          <a:p>
            <a:r>
              <a:rPr lang="zh-CN" altLang="en-US" sz="1000">
                <a:sym typeface="+mn-ea"/>
              </a:rPr>
              <a:t>https://uc-r.github.io/hc_clustering</a:t>
            </a:r>
            <a:endParaRPr lang="zh-CN" altLang="en-US" sz="1000"/>
          </a:p>
          <a:p>
            <a:endParaRPr lang="zh-CN" altLang="en-US" sz="1000"/>
          </a:p>
          <a:p>
            <a:r>
              <a:rPr lang="zh-CN" altLang="en-US" sz="1000"/>
              <a:t>http://i.stanford.edu/~julian/pdfs/nips2012.pdf</a:t>
            </a:r>
            <a:endParaRPr lang="zh-CN" altLang="en-US" sz="1000"/>
          </a:p>
          <a:p>
            <a:endParaRPr lang="zh-CN" altLang="en-US" sz="1000"/>
          </a:p>
          <a:p>
            <a:r>
              <a:rPr lang="zh-CN" altLang="en-US" sz="1000"/>
              <a:t>https://courses.washington.edu/b572/TALKS/2014/TedWestling-2.pdf</a:t>
            </a:r>
            <a:endParaRPr lang="zh-CN" altLang="en-US" sz="1000"/>
          </a:p>
          <a:p>
            <a:endParaRPr lang="zh-CN" altLang="en-US" sz="1000"/>
          </a:p>
          <a:p>
            <a:r>
              <a:rPr lang="zh-CN" altLang="en-US" sz="1000"/>
              <a:t>http://www.stat.cmu.edu/~brian/905-2009/all-papers/airoldi08a.pdf</a:t>
            </a:r>
            <a:endParaRPr lang="zh-CN" altLang="en-US" sz="1000"/>
          </a:p>
          <a:p>
            <a:endParaRPr lang="zh-CN" altLang="en-US" sz="1000"/>
          </a:p>
          <a:p>
            <a:r>
              <a:rPr lang="zh-CN" altLang="en-US" sz="1000"/>
              <a:t>https://cran.r-project.org/web/packages/mixedMem/vignettes/mixedMem.pdf</a:t>
            </a:r>
            <a:endParaRPr lang="zh-CN" altLang="en-US" sz="1000"/>
          </a:p>
        </p:txBody>
      </p:sp>
      <p:sp>
        <p:nvSpPr>
          <p:cNvPr id="5" name="文本框 4"/>
          <p:cNvSpPr txBox="1"/>
          <p:nvPr/>
        </p:nvSpPr>
        <p:spPr>
          <a:xfrm>
            <a:off x="1420495" y="5055870"/>
            <a:ext cx="36429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Thank you!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Shan Zhong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Aprial 24th,2019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3712</Words>
  <Application>WPS 演示</Application>
  <PresentationFormat>宽屏</PresentationFormat>
  <Paragraphs>100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Arial Unicode MS</vt:lpstr>
      <vt:lpstr>Franklin Gothic Medium</vt:lpstr>
      <vt:lpstr>Microsoft YaHei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Mixed Membership Stochastic Blockmodels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void</dc:creator>
  <cp:lastModifiedBy>zhong</cp:lastModifiedBy>
  <cp:revision>151</cp:revision>
  <dcterms:created xsi:type="dcterms:W3CDTF">2017-08-03T09:01:00Z</dcterms:created>
  <dcterms:modified xsi:type="dcterms:W3CDTF">2019-04-24T02:14:52Z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