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89" r:id="rId21"/>
    <p:sldId id="290" r:id="rId22"/>
    <p:sldId id="291" r:id="rId23"/>
    <p:sldId id="292" r:id="rId24"/>
    <p:sldId id="293" r:id="rId25"/>
    <p:sldId id="294" r:id="rId26"/>
    <p:sldId id="277" r:id="rId27"/>
    <p:sldId id="278" r:id="rId28"/>
    <p:sldId id="279" r:id="rId29"/>
    <p:sldId id="280" r:id="rId30"/>
    <p:sldId id="281" r:id="rId31"/>
    <p:sldId id="282" r:id="rId32"/>
    <p:sldId id="284" r:id="rId33"/>
    <p:sldId id="285" r:id="rId34"/>
    <p:sldId id="286" r:id="rId35"/>
    <p:sldId id="287" r:id="rId36"/>
    <p:sldId id="28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2" d="100"/>
          <a:sy n="82" d="100"/>
        </p:scale>
        <p:origin x="-1824" y="-7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51C511-58B7-4F0A-990D-328D275189E0}" type="datetimeFigureOut">
              <a:rPr lang="en-US" smtClean="0"/>
              <a:t>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F5278-6CBC-4D3E-80AB-56014E95C269}" type="slidenum">
              <a:rPr lang="en-US" smtClean="0"/>
              <a:t>‹#›</a:t>
            </a:fld>
            <a:endParaRPr lang="en-US"/>
          </a:p>
        </p:txBody>
      </p:sp>
    </p:spTree>
    <p:extLst>
      <p:ext uri="{BB962C8B-B14F-4D97-AF65-F5344CB8AC3E}">
        <p14:creationId xmlns:p14="http://schemas.microsoft.com/office/powerpoint/2010/main" val="367575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51C511-58B7-4F0A-990D-328D275189E0}" type="datetimeFigureOut">
              <a:rPr lang="en-US" smtClean="0"/>
              <a:t>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F5278-6CBC-4D3E-80AB-56014E95C269}" type="slidenum">
              <a:rPr lang="en-US" smtClean="0"/>
              <a:t>‹#›</a:t>
            </a:fld>
            <a:endParaRPr lang="en-US"/>
          </a:p>
        </p:txBody>
      </p:sp>
    </p:spTree>
    <p:extLst>
      <p:ext uri="{BB962C8B-B14F-4D97-AF65-F5344CB8AC3E}">
        <p14:creationId xmlns:p14="http://schemas.microsoft.com/office/powerpoint/2010/main" val="1856715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51C511-58B7-4F0A-990D-328D275189E0}" type="datetimeFigureOut">
              <a:rPr lang="en-US" smtClean="0"/>
              <a:t>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F5278-6CBC-4D3E-80AB-56014E95C269}" type="slidenum">
              <a:rPr lang="en-US" smtClean="0"/>
              <a:t>‹#›</a:t>
            </a:fld>
            <a:endParaRPr lang="en-US"/>
          </a:p>
        </p:txBody>
      </p:sp>
    </p:spTree>
    <p:extLst>
      <p:ext uri="{BB962C8B-B14F-4D97-AF65-F5344CB8AC3E}">
        <p14:creationId xmlns:p14="http://schemas.microsoft.com/office/powerpoint/2010/main" val="2278941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51C511-58B7-4F0A-990D-328D275189E0}" type="datetimeFigureOut">
              <a:rPr lang="en-US" smtClean="0"/>
              <a:t>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F5278-6CBC-4D3E-80AB-56014E95C269}" type="slidenum">
              <a:rPr lang="en-US" smtClean="0"/>
              <a:t>‹#›</a:t>
            </a:fld>
            <a:endParaRPr lang="en-US"/>
          </a:p>
        </p:txBody>
      </p:sp>
    </p:spTree>
    <p:extLst>
      <p:ext uri="{BB962C8B-B14F-4D97-AF65-F5344CB8AC3E}">
        <p14:creationId xmlns:p14="http://schemas.microsoft.com/office/powerpoint/2010/main" val="3748222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51C511-58B7-4F0A-990D-328D275189E0}" type="datetimeFigureOut">
              <a:rPr lang="en-US" smtClean="0"/>
              <a:t>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FF5278-6CBC-4D3E-80AB-56014E95C269}" type="slidenum">
              <a:rPr lang="en-US" smtClean="0"/>
              <a:t>‹#›</a:t>
            </a:fld>
            <a:endParaRPr lang="en-US"/>
          </a:p>
        </p:txBody>
      </p:sp>
    </p:spTree>
    <p:extLst>
      <p:ext uri="{BB962C8B-B14F-4D97-AF65-F5344CB8AC3E}">
        <p14:creationId xmlns:p14="http://schemas.microsoft.com/office/powerpoint/2010/main" val="575800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51C511-58B7-4F0A-990D-328D275189E0}" type="datetimeFigureOut">
              <a:rPr lang="en-US" smtClean="0"/>
              <a:t>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FF5278-6CBC-4D3E-80AB-56014E95C269}" type="slidenum">
              <a:rPr lang="en-US" smtClean="0"/>
              <a:t>‹#›</a:t>
            </a:fld>
            <a:endParaRPr lang="en-US"/>
          </a:p>
        </p:txBody>
      </p:sp>
    </p:spTree>
    <p:extLst>
      <p:ext uri="{BB962C8B-B14F-4D97-AF65-F5344CB8AC3E}">
        <p14:creationId xmlns:p14="http://schemas.microsoft.com/office/powerpoint/2010/main" val="2642555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51C511-58B7-4F0A-990D-328D275189E0}" type="datetimeFigureOut">
              <a:rPr lang="en-US" smtClean="0"/>
              <a:t>1/8/13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FF5278-6CBC-4D3E-80AB-56014E95C269}" type="slidenum">
              <a:rPr lang="en-US" smtClean="0"/>
              <a:t>‹#›</a:t>
            </a:fld>
            <a:endParaRPr lang="en-US"/>
          </a:p>
        </p:txBody>
      </p:sp>
    </p:spTree>
    <p:extLst>
      <p:ext uri="{BB962C8B-B14F-4D97-AF65-F5344CB8AC3E}">
        <p14:creationId xmlns:p14="http://schemas.microsoft.com/office/powerpoint/2010/main" val="1679945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51C511-58B7-4F0A-990D-328D275189E0}" type="datetimeFigureOut">
              <a:rPr lang="en-US" smtClean="0"/>
              <a:t>1/8/13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FF5278-6CBC-4D3E-80AB-56014E95C269}" type="slidenum">
              <a:rPr lang="en-US" smtClean="0"/>
              <a:t>‹#›</a:t>
            </a:fld>
            <a:endParaRPr lang="en-US"/>
          </a:p>
        </p:txBody>
      </p:sp>
    </p:spTree>
    <p:extLst>
      <p:ext uri="{BB962C8B-B14F-4D97-AF65-F5344CB8AC3E}">
        <p14:creationId xmlns:p14="http://schemas.microsoft.com/office/powerpoint/2010/main" val="40216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51C511-58B7-4F0A-990D-328D275189E0}" type="datetimeFigureOut">
              <a:rPr lang="en-US" smtClean="0"/>
              <a:t>1/8/13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FF5278-6CBC-4D3E-80AB-56014E95C269}" type="slidenum">
              <a:rPr lang="en-US" smtClean="0"/>
              <a:t>‹#›</a:t>
            </a:fld>
            <a:endParaRPr lang="en-US"/>
          </a:p>
        </p:txBody>
      </p:sp>
    </p:spTree>
    <p:extLst>
      <p:ext uri="{BB962C8B-B14F-4D97-AF65-F5344CB8AC3E}">
        <p14:creationId xmlns:p14="http://schemas.microsoft.com/office/powerpoint/2010/main" val="424104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51C511-58B7-4F0A-990D-328D275189E0}" type="datetimeFigureOut">
              <a:rPr lang="en-US" smtClean="0"/>
              <a:t>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FF5278-6CBC-4D3E-80AB-56014E95C269}" type="slidenum">
              <a:rPr lang="en-US" smtClean="0"/>
              <a:t>‹#›</a:t>
            </a:fld>
            <a:endParaRPr lang="en-US"/>
          </a:p>
        </p:txBody>
      </p:sp>
    </p:spTree>
    <p:extLst>
      <p:ext uri="{BB962C8B-B14F-4D97-AF65-F5344CB8AC3E}">
        <p14:creationId xmlns:p14="http://schemas.microsoft.com/office/powerpoint/2010/main" val="481399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51C511-58B7-4F0A-990D-328D275189E0}" type="datetimeFigureOut">
              <a:rPr lang="en-US" smtClean="0"/>
              <a:t>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FF5278-6CBC-4D3E-80AB-56014E95C269}" type="slidenum">
              <a:rPr lang="en-US" smtClean="0"/>
              <a:t>‹#›</a:t>
            </a:fld>
            <a:endParaRPr lang="en-US"/>
          </a:p>
        </p:txBody>
      </p:sp>
    </p:spTree>
    <p:extLst>
      <p:ext uri="{BB962C8B-B14F-4D97-AF65-F5344CB8AC3E}">
        <p14:creationId xmlns:p14="http://schemas.microsoft.com/office/powerpoint/2010/main" val="3487038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51C511-58B7-4F0A-990D-328D275189E0}" type="datetimeFigureOut">
              <a:rPr lang="en-US" smtClean="0"/>
              <a:t>1/8/13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FF5278-6CBC-4D3E-80AB-56014E95C269}" type="slidenum">
              <a:rPr lang="en-US" smtClean="0"/>
              <a:t>‹#›</a:t>
            </a:fld>
            <a:endParaRPr lang="en-US"/>
          </a:p>
        </p:txBody>
      </p:sp>
    </p:spTree>
    <p:extLst>
      <p:ext uri="{BB962C8B-B14F-4D97-AF65-F5344CB8AC3E}">
        <p14:creationId xmlns:p14="http://schemas.microsoft.com/office/powerpoint/2010/main" val="4088609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9.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a:t>
            </a:r>
            <a:endParaRPr lang="en-US" dirty="0"/>
          </a:p>
        </p:txBody>
      </p:sp>
      <p:sp>
        <p:nvSpPr>
          <p:cNvPr id="3" name="Subtitle 2"/>
          <p:cNvSpPr>
            <a:spLocks noGrp="1"/>
          </p:cNvSpPr>
          <p:nvPr>
            <p:ph type="subTitle" idx="1"/>
          </p:nvPr>
        </p:nvSpPr>
        <p:spPr/>
        <p:txBody>
          <a:bodyPr/>
          <a:lstStyle/>
          <a:p>
            <a:r>
              <a:rPr lang="en-US" dirty="0" smtClean="0"/>
              <a:t>Statistics, Data and Statistical Thinking</a:t>
            </a:r>
            <a:endParaRPr lang="en-US" dirty="0"/>
          </a:p>
        </p:txBody>
      </p:sp>
    </p:spTree>
    <p:extLst>
      <p:ext uri="{BB962C8B-B14F-4D97-AF65-F5344CB8AC3E}">
        <p14:creationId xmlns:p14="http://schemas.microsoft.com/office/powerpoint/2010/main" val="20703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Four Elements of Descriptive Statistical Problems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solidFill>
                  <a:srgbClr val="0070C0"/>
                </a:solidFill>
              </a:rPr>
              <a:t>Identify the population or sample of interest</a:t>
            </a:r>
          </a:p>
          <a:p>
            <a:pPr marL="514350" indent="-514350">
              <a:buFont typeface="+mj-lt"/>
              <a:buAutoNum type="arabicPeriod"/>
            </a:pPr>
            <a:r>
              <a:rPr lang="en-US" dirty="0" smtClean="0">
                <a:solidFill>
                  <a:srgbClr val="0070C0"/>
                </a:solidFill>
              </a:rPr>
              <a:t>Identify one or more variables that are to be investigated</a:t>
            </a:r>
          </a:p>
          <a:p>
            <a:pPr marL="514350" indent="-514350">
              <a:buFont typeface="+mj-lt"/>
              <a:buAutoNum type="arabicPeriod"/>
            </a:pPr>
            <a:r>
              <a:rPr lang="en-US" dirty="0" smtClean="0">
                <a:solidFill>
                  <a:srgbClr val="0070C0"/>
                </a:solidFill>
              </a:rPr>
              <a:t>Use Tables, graphs, or numerical summary tools (we will learn these in Chapter 2)</a:t>
            </a:r>
          </a:p>
          <a:p>
            <a:pPr marL="514350" indent="-514350">
              <a:buFont typeface="+mj-lt"/>
              <a:buAutoNum type="arabicPeriod"/>
            </a:pPr>
            <a:r>
              <a:rPr lang="en-US" dirty="0" smtClean="0">
                <a:solidFill>
                  <a:srgbClr val="0070C0"/>
                </a:solidFill>
              </a:rPr>
              <a:t>Identify patterns in data</a:t>
            </a:r>
            <a:endParaRPr lang="en-US" dirty="0">
              <a:solidFill>
                <a:srgbClr val="0070C0"/>
              </a:solidFill>
            </a:endParaRPr>
          </a:p>
        </p:txBody>
      </p:sp>
    </p:spTree>
    <p:extLst>
      <p:ext uri="{BB962C8B-B14F-4D97-AF65-F5344CB8AC3E}">
        <p14:creationId xmlns:p14="http://schemas.microsoft.com/office/powerpoint/2010/main" val="3708929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Five Elements of Inferential Statistical Problems</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solidFill>
                  <a:srgbClr val="0070C0"/>
                </a:solidFill>
              </a:rPr>
              <a:t>Identify the population of interest</a:t>
            </a:r>
          </a:p>
          <a:p>
            <a:pPr marL="514350" indent="-514350">
              <a:buFont typeface="+mj-lt"/>
              <a:buAutoNum type="arabicPeriod"/>
            </a:pPr>
            <a:r>
              <a:rPr lang="en-US" dirty="0" smtClean="0">
                <a:solidFill>
                  <a:srgbClr val="0070C0"/>
                </a:solidFill>
              </a:rPr>
              <a:t>Identify one or more variables that are to be investigated</a:t>
            </a:r>
          </a:p>
          <a:p>
            <a:pPr marL="514350" indent="-514350">
              <a:buFont typeface="+mj-lt"/>
              <a:buAutoNum type="arabicPeriod"/>
            </a:pPr>
            <a:r>
              <a:rPr lang="en-US" dirty="0" smtClean="0">
                <a:solidFill>
                  <a:srgbClr val="0070C0"/>
                </a:solidFill>
              </a:rPr>
              <a:t>Sample population units</a:t>
            </a:r>
          </a:p>
          <a:p>
            <a:pPr marL="514350" indent="-514350">
              <a:buFont typeface="+mj-lt"/>
              <a:buAutoNum type="arabicPeriod"/>
            </a:pPr>
            <a:r>
              <a:rPr lang="en-US" dirty="0" smtClean="0">
                <a:solidFill>
                  <a:srgbClr val="0070C0"/>
                </a:solidFill>
              </a:rPr>
              <a:t>Make Inference about the population based on information contained in the sample (we will learn in Chapters 5, 6, and 10)</a:t>
            </a:r>
          </a:p>
          <a:p>
            <a:pPr marL="514350" indent="-514350">
              <a:buFont typeface="+mj-lt"/>
              <a:buAutoNum type="arabicPeriod"/>
            </a:pPr>
            <a:r>
              <a:rPr lang="en-US" dirty="0" smtClean="0">
                <a:solidFill>
                  <a:srgbClr val="0070C0"/>
                </a:solidFill>
              </a:rPr>
              <a:t>Give a measure of reliability (a statement [usually quantified] about the degree of uncertainty associated with a statistical inference) for the inference</a:t>
            </a:r>
            <a:endParaRPr lang="en-US" dirty="0">
              <a:solidFill>
                <a:srgbClr val="0070C0"/>
              </a:solidFill>
            </a:endParaRPr>
          </a:p>
        </p:txBody>
      </p:sp>
    </p:spTree>
    <p:extLst>
      <p:ext uri="{BB962C8B-B14F-4D97-AF65-F5344CB8AC3E}">
        <p14:creationId xmlns:p14="http://schemas.microsoft.com/office/powerpoint/2010/main" val="3736033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Data</a:t>
            </a:r>
            <a:endParaRPr lang="en-US" dirty="0"/>
          </a:p>
        </p:txBody>
      </p:sp>
      <p:sp>
        <p:nvSpPr>
          <p:cNvPr id="3" name="Content Placeholder 2"/>
          <p:cNvSpPr>
            <a:spLocks noGrp="1"/>
          </p:cNvSpPr>
          <p:nvPr>
            <p:ph idx="1"/>
          </p:nvPr>
        </p:nvSpPr>
        <p:spPr/>
        <p:txBody>
          <a:bodyPr/>
          <a:lstStyle/>
          <a:p>
            <a:r>
              <a:rPr lang="en-US" b="1" u="sng" dirty="0" smtClean="0">
                <a:solidFill>
                  <a:srgbClr val="0070C0"/>
                </a:solidFill>
              </a:rPr>
              <a:t>Quantitative</a:t>
            </a:r>
            <a:r>
              <a:rPr lang="en-US" dirty="0" smtClean="0">
                <a:solidFill>
                  <a:srgbClr val="0070C0"/>
                </a:solidFill>
              </a:rPr>
              <a:t> – measurements that are recorded on a naturally occurring numerical scale</a:t>
            </a:r>
          </a:p>
          <a:p>
            <a:r>
              <a:rPr lang="en-US" b="1" u="sng" dirty="0" smtClean="0">
                <a:solidFill>
                  <a:srgbClr val="0070C0"/>
                </a:solidFill>
              </a:rPr>
              <a:t>Qualitative</a:t>
            </a:r>
            <a:r>
              <a:rPr lang="en-US" dirty="0" smtClean="0">
                <a:solidFill>
                  <a:srgbClr val="0070C0"/>
                </a:solidFill>
              </a:rPr>
              <a:t> – measurements that cannot be measured on a natural numerical scale; they can only be classified into one of a group of categories</a:t>
            </a:r>
            <a:endParaRPr lang="en-US" dirty="0">
              <a:solidFill>
                <a:srgbClr val="0070C0"/>
              </a:solidFill>
            </a:endParaRPr>
          </a:p>
        </p:txBody>
      </p:sp>
    </p:spTree>
    <p:extLst>
      <p:ext uri="{BB962C8B-B14F-4D97-AF65-F5344CB8AC3E}">
        <p14:creationId xmlns:p14="http://schemas.microsoft.com/office/powerpoint/2010/main" val="1630588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rtlCol="0">
            <a:normAutofit fontScale="90000"/>
          </a:bodyPr>
          <a:lstStyle/>
          <a:p>
            <a:pPr eaLnBrk="1" fontAlgn="auto" hangingPunct="1">
              <a:spcAft>
                <a:spcPts val="0"/>
              </a:spcAft>
              <a:defRPr/>
            </a:pPr>
            <a:r>
              <a:rPr lang="en-US" b="1" dirty="0" smtClean="0">
                <a:solidFill>
                  <a:srgbClr val="FF0000"/>
                </a:solidFill>
              </a:rPr>
              <a:t>Identify the following as either qualitative or quantitative data</a:t>
            </a:r>
            <a:endParaRPr lang="en-US" dirty="0" smtClean="0">
              <a:solidFill>
                <a:srgbClr val="FF0000"/>
              </a:solidFill>
            </a:endParaRPr>
          </a:p>
        </p:txBody>
      </p:sp>
      <p:sp>
        <p:nvSpPr>
          <p:cNvPr id="6147" name="Content Placeholder 2"/>
          <p:cNvSpPr>
            <a:spLocks noGrp="1"/>
          </p:cNvSpPr>
          <p:nvPr>
            <p:ph idx="1"/>
            <p:custDataLst>
              <p:tags r:id="rId2"/>
            </p:custDataLst>
          </p:nvPr>
        </p:nvSpPr>
        <p:spPr/>
        <p:txBody>
          <a:bodyPr/>
          <a:lstStyle/>
          <a:p>
            <a:pPr marL="342900" lvl="1" indent="-342900" algn="ctr" eaLnBrk="1" hangingPunct="1">
              <a:buFont typeface="Arial" charset="0"/>
              <a:buNone/>
            </a:pPr>
            <a:r>
              <a:rPr lang="en-US" sz="9000" b="1" smtClean="0">
                <a:solidFill>
                  <a:srgbClr val="0070C0"/>
                </a:solidFill>
              </a:rPr>
              <a:t>ACT scores</a:t>
            </a:r>
            <a:endParaRPr lang="en-US" sz="9000" smtClean="0">
              <a:solidFill>
                <a:srgbClr val="0070C0"/>
              </a:solidFill>
            </a:endParaRPr>
          </a:p>
          <a:p>
            <a:pPr eaLnBrk="1" hangingPunct="1">
              <a:buFont typeface="Arial" charset="0"/>
              <a:buNone/>
            </a:pPr>
            <a:endParaRPr lang="en-US" smtClean="0">
              <a:solidFill>
                <a:srgbClr val="0070C0"/>
              </a:solidFill>
            </a:endParaRPr>
          </a:p>
        </p:txBody>
      </p:sp>
      <p:sp>
        <p:nvSpPr>
          <p:cNvPr id="6148" name="TextBox 3"/>
          <p:cNvSpPr txBox="1">
            <a:spLocks noChangeArrowheads="1"/>
          </p:cNvSpPr>
          <p:nvPr>
            <p:custDataLst>
              <p:tags r:id="rId3"/>
            </p:custDataLst>
          </p:nvPr>
        </p:nvSpPr>
        <p:spPr bwMode="auto">
          <a:xfrm>
            <a:off x="533400" y="4029075"/>
            <a:ext cx="2286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AutoNum type="alphaUcPeriod"/>
            </a:pPr>
            <a:r>
              <a:rPr lang="en-US" dirty="0"/>
              <a:t>Qualitative</a:t>
            </a:r>
          </a:p>
          <a:p>
            <a:pPr eaLnBrk="1" hangingPunct="1">
              <a:buFontTx/>
              <a:buAutoNum type="alphaUcPeriod"/>
            </a:pPr>
            <a:r>
              <a:rPr lang="en-US" dirty="0"/>
              <a:t>Quantitative</a:t>
            </a:r>
          </a:p>
          <a:p>
            <a:pPr eaLnBrk="1" hangingPunct="1">
              <a:buFontTx/>
              <a:buAutoNum type="alphaUcPeriod"/>
            </a:pPr>
            <a:r>
              <a:rPr lang="en-US" dirty="0"/>
              <a:t>I don’t know</a:t>
            </a:r>
          </a:p>
        </p:txBody>
      </p:sp>
    </p:spTree>
    <p:extLst>
      <p:ext uri="{BB962C8B-B14F-4D97-AF65-F5344CB8AC3E}">
        <p14:creationId xmlns:p14="http://schemas.microsoft.com/office/powerpoint/2010/main" val="51783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6148">
                                            <p:txEl>
                                              <p:pRg st="1" end="1"/>
                                            </p:txEl>
                                          </p:spTgt>
                                        </p:tgtEl>
                                        <p:attrNameLst>
                                          <p:attrName>style.color</p:attrName>
                                        </p:attrNameLst>
                                      </p:cBhvr>
                                      <p:to>
                                        <p:clrVal>
                                          <a:schemeClr val="accent2"/>
                                        </p:clrVal>
                                      </p:to>
                                    </p:set>
                                    <p:set>
                                      <p:cBhvr>
                                        <p:cTn id="7" dur="500" fill="hold"/>
                                        <p:tgtEl>
                                          <p:spTgt spid="6148">
                                            <p:txEl>
                                              <p:pRg st="1" end="1"/>
                                            </p:txEl>
                                          </p:spTgt>
                                        </p:tgtEl>
                                        <p:attrNameLst>
                                          <p:attrName>fillcolor</p:attrName>
                                        </p:attrNameLst>
                                      </p:cBhvr>
                                      <p:to>
                                        <p:clrVal>
                                          <a:schemeClr val="accent2"/>
                                        </p:clrVal>
                                      </p:to>
                                    </p:set>
                                    <p:set>
                                      <p:cBhvr>
                                        <p:cTn id="8" dur="500" fill="hold"/>
                                        <p:tgtEl>
                                          <p:spTgt spid="6148">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rtlCol="0">
            <a:normAutofit fontScale="90000"/>
          </a:bodyPr>
          <a:lstStyle/>
          <a:p>
            <a:pPr eaLnBrk="1" fontAlgn="auto" hangingPunct="1">
              <a:spcAft>
                <a:spcPts val="0"/>
              </a:spcAft>
              <a:defRPr/>
            </a:pPr>
            <a:r>
              <a:rPr lang="en-US" b="1" dirty="0" smtClean="0">
                <a:solidFill>
                  <a:srgbClr val="FF0000"/>
                </a:solidFill>
              </a:rPr>
              <a:t>Identify the following as either qualitative or quantitative data</a:t>
            </a:r>
            <a:endParaRPr lang="en-US" dirty="0" smtClean="0">
              <a:solidFill>
                <a:srgbClr val="FF0000"/>
              </a:solidFill>
            </a:endParaRPr>
          </a:p>
        </p:txBody>
      </p:sp>
      <p:sp>
        <p:nvSpPr>
          <p:cNvPr id="7171" name="Content Placeholder 2"/>
          <p:cNvSpPr>
            <a:spLocks noGrp="1"/>
          </p:cNvSpPr>
          <p:nvPr>
            <p:ph idx="1"/>
            <p:custDataLst>
              <p:tags r:id="rId2"/>
            </p:custDataLst>
          </p:nvPr>
        </p:nvSpPr>
        <p:spPr/>
        <p:txBody>
          <a:bodyPr/>
          <a:lstStyle/>
          <a:p>
            <a:pPr marL="342900" lvl="1" indent="-342900" algn="ctr" eaLnBrk="1" hangingPunct="1">
              <a:buFont typeface="Arial" charset="0"/>
              <a:buNone/>
            </a:pPr>
            <a:r>
              <a:rPr lang="en-US" sz="5500" b="1" smtClean="0">
                <a:solidFill>
                  <a:srgbClr val="0070C0"/>
                </a:solidFill>
              </a:rPr>
              <a:t>Number of hunting accidents in a state during deer hunting season</a:t>
            </a:r>
            <a:endParaRPr lang="en-US" sz="5500" smtClean="0">
              <a:solidFill>
                <a:srgbClr val="0070C0"/>
              </a:solidFill>
            </a:endParaRPr>
          </a:p>
          <a:p>
            <a:pPr marL="342900" lvl="1" indent="-342900" algn="ctr" eaLnBrk="1" hangingPunct="1">
              <a:buFont typeface="Arial" charset="0"/>
              <a:buNone/>
            </a:pPr>
            <a:endParaRPr lang="en-US" sz="9000" smtClean="0">
              <a:solidFill>
                <a:srgbClr val="0070C0"/>
              </a:solidFill>
            </a:endParaRPr>
          </a:p>
          <a:p>
            <a:pPr eaLnBrk="1" hangingPunct="1">
              <a:buFont typeface="Arial" charset="0"/>
              <a:buNone/>
            </a:pPr>
            <a:endParaRPr lang="en-US" smtClean="0">
              <a:solidFill>
                <a:srgbClr val="0070C0"/>
              </a:solidFill>
            </a:endParaRPr>
          </a:p>
        </p:txBody>
      </p:sp>
      <p:sp>
        <p:nvSpPr>
          <p:cNvPr id="7172" name="TextBox 3"/>
          <p:cNvSpPr txBox="1">
            <a:spLocks noChangeArrowheads="1"/>
          </p:cNvSpPr>
          <p:nvPr>
            <p:custDataLst>
              <p:tags r:id="rId3"/>
            </p:custDataLst>
          </p:nvPr>
        </p:nvSpPr>
        <p:spPr bwMode="auto">
          <a:xfrm>
            <a:off x="533400" y="4791075"/>
            <a:ext cx="2286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AutoNum type="alphaUcPeriod"/>
            </a:pPr>
            <a:r>
              <a:rPr lang="en-US" dirty="0"/>
              <a:t>Qualitative</a:t>
            </a:r>
          </a:p>
          <a:p>
            <a:pPr eaLnBrk="1" hangingPunct="1">
              <a:buFontTx/>
              <a:buAutoNum type="alphaUcPeriod"/>
            </a:pPr>
            <a:r>
              <a:rPr lang="en-US" dirty="0"/>
              <a:t>Quantitative</a:t>
            </a:r>
          </a:p>
          <a:p>
            <a:pPr eaLnBrk="1" hangingPunct="1">
              <a:buFontTx/>
              <a:buAutoNum type="alphaUcPeriod"/>
            </a:pPr>
            <a:r>
              <a:rPr lang="en-US" dirty="0"/>
              <a:t>I don’t know</a:t>
            </a:r>
          </a:p>
        </p:txBody>
      </p:sp>
    </p:spTree>
    <p:extLst>
      <p:ext uri="{BB962C8B-B14F-4D97-AF65-F5344CB8AC3E}">
        <p14:creationId xmlns:p14="http://schemas.microsoft.com/office/powerpoint/2010/main" val="2335028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7172">
                                            <p:txEl>
                                              <p:pRg st="1" end="1"/>
                                            </p:txEl>
                                          </p:spTgt>
                                        </p:tgtEl>
                                        <p:attrNameLst>
                                          <p:attrName>style.color</p:attrName>
                                        </p:attrNameLst>
                                      </p:cBhvr>
                                      <p:to>
                                        <p:clrVal>
                                          <a:schemeClr val="accent2"/>
                                        </p:clrVal>
                                      </p:to>
                                    </p:set>
                                    <p:set>
                                      <p:cBhvr>
                                        <p:cTn id="7" dur="500" fill="hold"/>
                                        <p:tgtEl>
                                          <p:spTgt spid="7172">
                                            <p:txEl>
                                              <p:pRg st="1" end="1"/>
                                            </p:txEl>
                                          </p:spTgt>
                                        </p:tgtEl>
                                        <p:attrNameLst>
                                          <p:attrName>fillcolor</p:attrName>
                                        </p:attrNameLst>
                                      </p:cBhvr>
                                      <p:to>
                                        <p:clrVal>
                                          <a:schemeClr val="accent2"/>
                                        </p:clrVal>
                                      </p:to>
                                    </p:set>
                                    <p:set>
                                      <p:cBhvr>
                                        <p:cTn id="8" dur="500" fill="hold"/>
                                        <p:tgtEl>
                                          <p:spTgt spid="7172">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rtlCol="0">
            <a:normAutofit fontScale="90000"/>
          </a:bodyPr>
          <a:lstStyle/>
          <a:p>
            <a:pPr eaLnBrk="1" fontAlgn="auto" hangingPunct="1">
              <a:spcAft>
                <a:spcPts val="0"/>
              </a:spcAft>
              <a:defRPr/>
            </a:pPr>
            <a:r>
              <a:rPr lang="en-US" b="1" dirty="0" smtClean="0">
                <a:solidFill>
                  <a:srgbClr val="FF0000"/>
                </a:solidFill>
              </a:rPr>
              <a:t>Identify the following as either qualitative or quantitative data</a:t>
            </a:r>
            <a:endParaRPr lang="en-US" dirty="0" smtClean="0">
              <a:solidFill>
                <a:srgbClr val="FF0000"/>
              </a:solidFill>
            </a:endParaRPr>
          </a:p>
        </p:txBody>
      </p:sp>
      <p:sp>
        <p:nvSpPr>
          <p:cNvPr id="8195" name="Content Placeholder 2"/>
          <p:cNvSpPr>
            <a:spLocks noGrp="1"/>
          </p:cNvSpPr>
          <p:nvPr>
            <p:ph idx="1"/>
            <p:custDataLst>
              <p:tags r:id="rId2"/>
            </p:custDataLst>
          </p:nvPr>
        </p:nvSpPr>
        <p:spPr/>
        <p:txBody>
          <a:bodyPr/>
          <a:lstStyle/>
          <a:p>
            <a:pPr marL="342900" lvl="1" indent="-342900" algn="ctr" eaLnBrk="1" hangingPunct="1">
              <a:buFont typeface="Arial" charset="0"/>
              <a:buNone/>
            </a:pPr>
            <a:r>
              <a:rPr lang="en-US" sz="7800" b="1" smtClean="0">
                <a:solidFill>
                  <a:srgbClr val="0070C0"/>
                </a:solidFill>
              </a:rPr>
              <a:t>Religious affiliation</a:t>
            </a:r>
            <a:endParaRPr lang="en-US" sz="7800" smtClean="0">
              <a:solidFill>
                <a:srgbClr val="0070C0"/>
              </a:solidFill>
            </a:endParaRPr>
          </a:p>
        </p:txBody>
      </p:sp>
      <p:sp>
        <p:nvSpPr>
          <p:cNvPr id="8196" name="TextBox 3"/>
          <p:cNvSpPr txBox="1">
            <a:spLocks noChangeArrowheads="1"/>
          </p:cNvSpPr>
          <p:nvPr>
            <p:custDataLst>
              <p:tags r:id="rId3"/>
            </p:custDataLst>
          </p:nvPr>
        </p:nvSpPr>
        <p:spPr bwMode="auto">
          <a:xfrm>
            <a:off x="533400" y="4105275"/>
            <a:ext cx="2286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AutoNum type="alphaUcPeriod"/>
            </a:pPr>
            <a:r>
              <a:rPr lang="en-US" dirty="0"/>
              <a:t>Qualitative</a:t>
            </a:r>
          </a:p>
          <a:p>
            <a:pPr eaLnBrk="1" hangingPunct="1">
              <a:buFontTx/>
              <a:buAutoNum type="alphaUcPeriod"/>
            </a:pPr>
            <a:r>
              <a:rPr lang="en-US" dirty="0"/>
              <a:t>Quantitative</a:t>
            </a:r>
          </a:p>
          <a:p>
            <a:pPr eaLnBrk="1" hangingPunct="1">
              <a:buFontTx/>
              <a:buAutoNum type="alphaUcPeriod"/>
            </a:pPr>
            <a:r>
              <a:rPr lang="en-US" dirty="0"/>
              <a:t>I don’t know</a:t>
            </a:r>
          </a:p>
        </p:txBody>
      </p:sp>
    </p:spTree>
    <p:extLst>
      <p:ext uri="{BB962C8B-B14F-4D97-AF65-F5344CB8AC3E}">
        <p14:creationId xmlns:p14="http://schemas.microsoft.com/office/powerpoint/2010/main" val="6765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8196">
                                            <p:txEl>
                                              <p:pRg st="0" end="0"/>
                                            </p:txEl>
                                          </p:spTgt>
                                        </p:tgtEl>
                                        <p:attrNameLst>
                                          <p:attrName>style.color</p:attrName>
                                        </p:attrNameLst>
                                      </p:cBhvr>
                                      <p:to>
                                        <p:clrVal>
                                          <a:schemeClr val="accent2"/>
                                        </p:clrVal>
                                      </p:to>
                                    </p:set>
                                    <p:set>
                                      <p:cBhvr>
                                        <p:cTn id="7" dur="500" fill="hold"/>
                                        <p:tgtEl>
                                          <p:spTgt spid="8196">
                                            <p:txEl>
                                              <p:pRg st="0" end="0"/>
                                            </p:txEl>
                                          </p:spTgt>
                                        </p:tgtEl>
                                        <p:attrNameLst>
                                          <p:attrName>fillcolor</p:attrName>
                                        </p:attrNameLst>
                                      </p:cBhvr>
                                      <p:to>
                                        <p:clrVal>
                                          <a:schemeClr val="accent2"/>
                                        </p:clrVal>
                                      </p:to>
                                    </p:set>
                                    <p:set>
                                      <p:cBhvr>
                                        <p:cTn id="8" dur="500" fill="hold"/>
                                        <p:tgtEl>
                                          <p:spTgt spid="8196">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rtlCol="0">
            <a:normAutofit fontScale="90000"/>
          </a:bodyPr>
          <a:lstStyle/>
          <a:p>
            <a:pPr eaLnBrk="1" fontAlgn="auto" hangingPunct="1">
              <a:spcAft>
                <a:spcPts val="0"/>
              </a:spcAft>
              <a:defRPr/>
            </a:pPr>
            <a:r>
              <a:rPr lang="en-US" b="1" dirty="0" smtClean="0">
                <a:solidFill>
                  <a:srgbClr val="FF0000"/>
                </a:solidFill>
              </a:rPr>
              <a:t>Identify the following as either qualitative or quantitative data</a:t>
            </a:r>
            <a:endParaRPr lang="en-US" dirty="0" smtClean="0">
              <a:solidFill>
                <a:srgbClr val="FF0000"/>
              </a:solidFill>
            </a:endParaRPr>
          </a:p>
        </p:txBody>
      </p:sp>
      <p:sp>
        <p:nvSpPr>
          <p:cNvPr id="9219" name="Content Placeholder 2"/>
          <p:cNvSpPr>
            <a:spLocks noGrp="1"/>
          </p:cNvSpPr>
          <p:nvPr>
            <p:ph idx="1"/>
            <p:custDataLst>
              <p:tags r:id="rId2"/>
            </p:custDataLst>
          </p:nvPr>
        </p:nvSpPr>
        <p:spPr/>
        <p:txBody>
          <a:bodyPr/>
          <a:lstStyle/>
          <a:p>
            <a:pPr marL="342900" lvl="1" indent="-342900" algn="ctr" eaLnBrk="1" hangingPunct="1">
              <a:buFont typeface="Arial" charset="0"/>
              <a:buNone/>
            </a:pPr>
            <a:r>
              <a:rPr lang="en-US" sz="5500" b="1" smtClean="0">
                <a:solidFill>
                  <a:srgbClr val="0070C0"/>
                </a:solidFill>
              </a:rPr>
              <a:t>Time spent studying for first statistics exam</a:t>
            </a:r>
          </a:p>
          <a:p>
            <a:pPr marL="342900" lvl="1" indent="-342900" algn="ctr" eaLnBrk="1" hangingPunct="1">
              <a:buFont typeface="Arial" charset="0"/>
              <a:buNone/>
            </a:pPr>
            <a:endParaRPr lang="en-US" sz="7800" smtClean="0">
              <a:solidFill>
                <a:srgbClr val="0070C0"/>
              </a:solidFill>
            </a:endParaRPr>
          </a:p>
        </p:txBody>
      </p:sp>
      <p:sp>
        <p:nvSpPr>
          <p:cNvPr id="9220" name="TextBox 3"/>
          <p:cNvSpPr txBox="1">
            <a:spLocks noChangeArrowheads="1"/>
          </p:cNvSpPr>
          <p:nvPr>
            <p:custDataLst>
              <p:tags r:id="rId3"/>
            </p:custDataLst>
          </p:nvPr>
        </p:nvSpPr>
        <p:spPr bwMode="auto">
          <a:xfrm>
            <a:off x="609600" y="4267200"/>
            <a:ext cx="2286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AutoNum type="alphaUcPeriod"/>
            </a:pPr>
            <a:r>
              <a:rPr lang="en-US" dirty="0"/>
              <a:t>Qualitative</a:t>
            </a:r>
          </a:p>
          <a:p>
            <a:pPr eaLnBrk="1" hangingPunct="1">
              <a:buFontTx/>
              <a:buAutoNum type="alphaUcPeriod"/>
            </a:pPr>
            <a:r>
              <a:rPr lang="en-US" dirty="0"/>
              <a:t>Quantitative</a:t>
            </a:r>
          </a:p>
          <a:p>
            <a:pPr eaLnBrk="1" hangingPunct="1">
              <a:buFontTx/>
              <a:buAutoNum type="alphaUcPeriod"/>
            </a:pPr>
            <a:r>
              <a:rPr lang="en-US" dirty="0"/>
              <a:t>I don’t know</a:t>
            </a:r>
          </a:p>
        </p:txBody>
      </p:sp>
    </p:spTree>
    <p:extLst>
      <p:ext uri="{BB962C8B-B14F-4D97-AF65-F5344CB8AC3E}">
        <p14:creationId xmlns:p14="http://schemas.microsoft.com/office/powerpoint/2010/main" val="261288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9220">
                                            <p:txEl>
                                              <p:pRg st="1" end="1"/>
                                            </p:txEl>
                                          </p:spTgt>
                                        </p:tgtEl>
                                        <p:attrNameLst>
                                          <p:attrName>style.color</p:attrName>
                                        </p:attrNameLst>
                                      </p:cBhvr>
                                      <p:to>
                                        <p:clrVal>
                                          <a:schemeClr val="accent2"/>
                                        </p:clrVal>
                                      </p:to>
                                    </p:set>
                                    <p:set>
                                      <p:cBhvr>
                                        <p:cTn id="7" dur="500" fill="hold"/>
                                        <p:tgtEl>
                                          <p:spTgt spid="9220">
                                            <p:txEl>
                                              <p:pRg st="1" end="1"/>
                                            </p:txEl>
                                          </p:spTgt>
                                        </p:tgtEl>
                                        <p:attrNameLst>
                                          <p:attrName>fillcolor</p:attrName>
                                        </p:attrNameLst>
                                      </p:cBhvr>
                                      <p:to>
                                        <p:clrVal>
                                          <a:schemeClr val="accent2"/>
                                        </p:clrVal>
                                      </p:to>
                                    </p:set>
                                    <p:set>
                                      <p:cBhvr>
                                        <p:cTn id="8" dur="500" fill="hold"/>
                                        <p:tgtEl>
                                          <p:spTgt spid="9220">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rtlCol="0">
            <a:normAutofit fontScale="90000"/>
          </a:bodyPr>
          <a:lstStyle/>
          <a:p>
            <a:pPr eaLnBrk="1" fontAlgn="auto" hangingPunct="1">
              <a:spcAft>
                <a:spcPts val="0"/>
              </a:spcAft>
              <a:defRPr/>
            </a:pPr>
            <a:r>
              <a:rPr lang="en-US" b="1" dirty="0" smtClean="0">
                <a:solidFill>
                  <a:srgbClr val="FF0000"/>
                </a:solidFill>
              </a:rPr>
              <a:t>Identify the following as either qualitative or quantitative data</a:t>
            </a:r>
            <a:endParaRPr lang="en-US" dirty="0" smtClean="0">
              <a:solidFill>
                <a:srgbClr val="FF0000"/>
              </a:solidFill>
            </a:endParaRPr>
          </a:p>
        </p:txBody>
      </p:sp>
      <p:sp>
        <p:nvSpPr>
          <p:cNvPr id="10243" name="Content Placeholder 2"/>
          <p:cNvSpPr>
            <a:spLocks noGrp="1"/>
          </p:cNvSpPr>
          <p:nvPr>
            <p:ph idx="1"/>
            <p:custDataLst>
              <p:tags r:id="rId2"/>
            </p:custDataLst>
          </p:nvPr>
        </p:nvSpPr>
        <p:spPr/>
        <p:txBody>
          <a:bodyPr/>
          <a:lstStyle/>
          <a:p>
            <a:pPr marL="342900" lvl="1" indent="-342900" algn="ctr" eaLnBrk="1" hangingPunct="1">
              <a:buFont typeface="Arial" charset="0"/>
              <a:buNone/>
            </a:pPr>
            <a:r>
              <a:rPr lang="en-US" sz="8000" b="1" smtClean="0">
                <a:solidFill>
                  <a:srgbClr val="0070C0"/>
                </a:solidFill>
              </a:rPr>
              <a:t>Lifetimes of electric light bulbs</a:t>
            </a:r>
            <a:endParaRPr lang="en-US" sz="7800" smtClean="0">
              <a:solidFill>
                <a:srgbClr val="0070C0"/>
              </a:solidFill>
            </a:endParaRPr>
          </a:p>
        </p:txBody>
      </p:sp>
      <p:sp>
        <p:nvSpPr>
          <p:cNvPr id="10244" name="TextBox 3"/>
          <p:cNvSpPr txBox="1">
            <a:spLocks noChangeArrowheads="1"/>
          </p:cNvSpPr>
          <p:nvPr>
            <p:custDataLst>
              <p:tags r:id="rId3"/>
            </p:custDataLst>
          </p:nvPr>
        </p:nvSpPr>
        <p:spPr bwMode="auto">
          <a:xfrm>
            <a:off x="533400" y="4638675"/>
            <a:ext cx="2286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AutoNum type="alphaUcPeriod"/>
            </a:pPr>
            <a:r>
              <a:rPr lang="en-US" dirty="0"/>
              <a:t>Qualitative</a:t>
            </a:r>
          </a:p>
          <a:p>
            <a:pPr eaLnBrk="1" hangingPunct="1">
              <a:buFontTx/>
              <a:buAutoNum type="alphaUcPeriod"/>
            </a:pPr>
            <a:r>
              <a:rPr lang="en-US" dirty="0"/>
              <a:t>Quantitative</a:t>
            </a:r>
          </a:p>
          <a:p>
            <a:pPr eaLnBrk="1" hangingPunct="1">
              <a:buFontTx/>
              <a:buAutoNum type="alphaUcPeriod"/>
            </a:pPr>
            <a:r>
              <a:rPr lang="en-US" dirty="0"/>
              <a:t>I don’t know</a:t>
            </a:r>
          </a:p>
        </p:txBody>
      </p:sp>
    </p:spTree>
    <p:extLst>
      <p:ext uri="{BB962C8B-B14F-4D97-AF65-F5344CB8AC3E}">
        <p14:creationId xmlns:p14="http://schemas.microsoft.com/office/powerpoint/2010/main" val="403974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0244">
                                            <p:txEl>
                                              <p:pRg st="1" end="1"/>
                                            </p:txEl>
                                          </p:spTgt>
                                        </p:tgtEl>
                                        <p:attrNameLst>
                                          <p:attrName>style.color</p:attrName>
                                        </p:attrNameLst>
                                      </p:cBhvr>
                                      <p:to>
                                        <p:clrVal>
                                          <a:schemeClr val="accent2"/>
                                        </p:clrVal>
                                      </p:to>
                                    </p:set>
                                    <p:set>
                                      <p:cBhvr>
                                        <p:cTn id="7" dur="500" fill="hold"/>
                                        <p:tgtEl>
                                          <p:spTgt spid="10244">
                                            <p:txEl>
                                              <p:pRg st="1" end="1"/>
                                            </p:txEl>
                                          </p:spTgt>
                                        </p:tgtEl>
                                        <p:attrNameLst>
                                          <p:attrName>fillcolor</p:attrName>
                                        </p:attrNameLst>
                                      </p:cBhvr>
                                      <p:to>
                                        <p:clrVal>
                                          <a:schemeClr val="accent2"/>
                                        </p:clrVal>
                                      </p:to>
                                    </p:set>
                                    <p:set>
                                      <p:cBhvr>
                                        <p:cTn id="8" dur="500" fill="hold"/>
                                        <p:tgtEl>
                                          <p:spTgt spid="10244">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rtlCol="0">
            <a:normAutofit fontScale="90000"/>
          </a:bodyPr>
          <a:lstStyle/>
          <a:p>
            <a:pPr eaLnBrk="1" fontAlgn="auto" hangingPunct="1">
              <a:spcAft>
                <a:spcPts val="0"/>
              </a:spcAft>
              <a:defRPr/>
            </a:pPr>
            <a:r>
              <a:rPr lang="en-US" b="1" dirty="0" smtClean="0">
                <a:solidFill>
                  <a:srgbClr val="FF0000"/>
                </a:solidFill>
              </a:rPr>
              <a:t>Identify the following as either qualitative or quantitative data</a:t>
            </a:r>
            <a:endParaRPr lang="en-US" dirty="0" smtClean="0">
              <a:solidFill>
                <a:srgbClr val="FF0000"/>
              </a:solidFill>
            </a:endParaRPr>
          </a:p>
        </p:txBody>
      </p:sp>
      <p:sp>
        <p:nvSpPr>
          <p:cNvPr id="11267" name="Content Placeholder 2"/>
          <p:cNvSpPr>
            <a:spLocks noGrp="1"/>
          </p:cNvSpPr>
          <p:nvPr>
            <p:ph idx="1"/>
            <p:custDataLst>
              <p:tags r:id="rId2"/>
            </p:custDataLst>
          </p:nvPr>
        </p:nvSpPr>
        <p:spPr/>
        <p:txBody>
          <a:bodyPr/>
          <a:lstStyle/>
          <a:p>
            <a:pPr marL="342900" lvl="1" indent="-342900" algn="ctr" eaLnBrk="1" hangingPunct="1">
              <a:buFont typeface="Arial" charset="0"/>
              <a:buNone/>
            </a:pPr>
            <a:r>
              <a:rPr lang="en-US" sz="5500" b="1" smtClean="0">
                <a:solidFill>
                  <a:srgbClr val="0070C0"/>
                </a:solidFill>
              </a:rPr>
              <a:t>Number of cars ticketed for illegal parking on campus today</a:t>
            </a:r>
            <a:endParaRPr lang="en-US" sz="5500" smtClean="0">
              <a:solidFill>
                <a:srgbClr val="0070C0"/>
              </a:solidFill>
            </a:endParaRPr>
          </a:p>
          <a:p>
            <a:pPr marL="342900" lvl="1" indent="-342900" algn="ctr" eaLnBrk="1" hangingPunct="1">
              <a:buFont typeface="Arial" charset="0"/>
              <a:buNone/>
            </a:pPr>
            <a:endParaRPr lang="en-US" sz="5500" smtClean="0">
              <a:solidFill>
                <a:srgbClr val="0070C0"/>
              </a:solidFill>
            </a:endParaRPr>
          </a:p>
        </p:txBody>
      </p:sp>
      <p:sp>
        <p:nvSpPr>
          <p:cNvPr id="11268" name="TextBox 3"/>
          <p:cNvSpPr txBox="1">
            <a:spLocks noChangeArrowheads="1"/>
          </p:cNvSpPr>
          <p:nvPr>
            <p:custDataLst>
              <p:tags r:id="rId3"/>
            </p:custDataLst>
          </p:nvPr>
        </p:nvSpPr>
        <p:spPr bwMode="auto">
          <a:xfrm>
            <a:off x="533400" y="4791075"/>
            <a:ext cx="2286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AutoNum type="alphaUcPeriod"/>
            </a:pPr>
            <a:r>
              <a:rPr lang="en-US" dirty="0"/>
              <a:t>Qualitative</a:t>
            </a:r>
          </a:p>
          <a:p>
            <a:pPr eaLnBrk="1" hangingPunct="1">
              <a:buFontTx/>
              <a:buAutoNum type="alphaUcPeriod"/>
            </a:pPr>
            <a:r>
              <a:rPr lang="en-US" dirty="0"/>
              <a:t>Quantitative</a:t>
            </a:r>
          </a:p>
          <a:p>
            <a:pPr eaLnBrk="1" hangingPunct="1">
              <a:buFontTx/>
              <a:buAutoNum type="alphaUcPeriod"/>
            </a:pPr>
            <a:r>
              <a:rPr lang="en-US" dirty="0"/>
              <a:t>I don’t know</a:t>
            </a:r>
          </a:p>
        </p:txBody>
      </p:sp>
    </p:spTree>
    <p:extLst>
      <p:ext uri="{BB962C8B-B14F-4D97-AF65-F5344CB8AC3E}">
        <p14:creationId xmlns:p14="http://schemas.microsoft.com/office/powerpoint/2010/main" val="677801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1268">
                                            <p:txEl>
                                              <p:pRg st="1" end="1"/>
                                            </p:txEl>
                                          </p:spTgt>
                                        </p:tgtEl>
                                        <p:attrNameLst>
                                          <p:attrName>style.color</p:attrName>
                                        </p:attrNameLst>
                                      </p:cBhvr>
                                      <p:to>
                                        <p:clrVal>
                                          <a:schemeClr val="accent2"/>
                                        </p:clrVal>
                                      </p:to>
                                    </p:set>
                                    <p:set>
                                      <p:cBhvr>
                                        <p:cTn id="7" dur="500" fill="hold"/>
                                        <p:tgtEl>
                                          <p:spTgt spid="11268">
                                            <p:txEl>
                                              <p:pRg st="1" end="1"/>
                                            </p:txEl>
                                          </p:spTgt>
                                        </p:tgtEl>
                                        <p:attrNameLst>
                                          <p:attrName>fillcolor</p:attrName>
                                        </p:attrNameLst>
                                      </p:cBhvr>
                                      <p:to>
                                        <p:clrVal>
                                          <a:schemeClr val="accent2"/>
                                        </p:clrVal>
                                      </p:to>
                                    </p:set>
                                    <p:set>
                                      <p:cBhvr>
                                        <p:cTn id="8" dur="500" fill="hold"/>
                                        <p:tgtEl>
                                          <p:spTgt spid="11268">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rtlCol="0">
            <a:normAutofit fontScale="90000"/>
          </a:bodyPr>
          <a:lstStyle/>
          <a:p>
            <a:pPr eaLnBrk="1" fontAlgn="auto" hangingPunct="1">
              <a:spcAft>
                <a:spcPts val="0"/>
              </a:spcAft>
              <a:defRPr/>
            </a:pPr>
            <a:r>
              <a:rPr lang="en-US" b="1" dirty="0" smtClean="0">
                <a:solidFill>
                  <a:srgbClr val="FF0000"/>
                </a:solidFill>
              </a:rPr>
              <a:t>Identify the following as either qualitative or quantitative data</a:t>
            </a:r>
            <a:endParaRPr lang="en-US" dirty="0" smtClean="0">
              <a:solidFill>
                <a:srgbClr val="FF0000"/>
              </a:solidFill>
            </a:endParaRPr>
          </a:p>
        </p:txBody>
      </p:sp>
      <p:sp>
        <p:nvSpPr>
          <p:cNvPr id="12291" name="Content Placeholder 2"/>
          <p:cNvSpPr>
            <a:spLocks noGrp="1"/>
          </p:cNvSpPr>
          <p:nvPr>
            <p:ph idx="1"/>
            <p:custDataLst>
              <p:tags r:id="rId2"/>
            </p:custDataLst>
          </p:nvPr>
        </p:nvSpPr>
        <p:spPr/>
        <p:txBody>
          <a:bodyPr/>
          <a:lstStyle/>
          <a:p>
            <a:pPr marL="342900" lvl="1" indent="-342900" algn="ctr" eaLnBrk="1" hangingPunct="1">
              <a:buFont typeface="Arial" charset="0"/>
              <a:buNone/>
            </a:pPr>
            <a:r>
              <a:rPr lang="en-US" sz="6000" b="1" smtClean="0">
                <a:solidFill>
                  <a:srgbClr val="0070C0"/>
                </a:solidFill>
              </a:rPr>
              <a:t>Languages of United States</a:t>
            </a:r>
            <a:endParaRPr lang="en-US" sz="6000" smtClean="0">
              <a:solidFill>
                <a:srgbClr val="0070C0"/>
              </a:solidFill>
            </a:endParaRPr>
          </a:p>
        </p:txBody>
      </p:sp>
      <p:sp>
        <p:nvSpPr>
          <p:cNvPr id="12292" name="TextBox 3"/>
          <p:cNvSpPr txBox="1">
            <a:spLocks noChangeArrowheads="1"/>
          </p:cNvSpPr>
          <p:nvPr>
            <p:custDataLst>
              <p:tags r:id="rId3"/>
            </p:custDataLst>
          </p:nvPr>
        </p:nvSpPr>
        <p:spPr bwMode="auto">
          <a:xfrm>
            <a:off x="533400" y="4638675"/>
            <a:ext cx="2286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AutoNum type="alphaUcPeriod"/>
            </a:pPr>
            <a:r>
              <a:rPr lang="en-US" dirty="0"/>
              <a:t>Qualitative</a:t>
            </a:r>
          </a:p>
          <a:p>
            <a:pPr eaLnBrk="1" hangingPunct="1">
              <a:buFontTx/>
              <a:buAutoNum type="alphaUcPeriod"/>
            </a:pPr>
            <a:r>
              <a:rPr lang="en-US" dirty="0"/>
              <a:t>Quantitative</a:t>
            </a:r>
          </a:p>
          <a:p>
            <a:pPr eaLnBrk="1" hangingPunct="1">
              <a:buFontTx/>
              <a:buAutoNum type="alphaUcPeriod"/>
            </a:pPr>
            <a:r>
              <a:rPr lang="en-US" dirty="0"/>
              <a:t>I don’t know</a:t>
            </a:r>
          </a:p>
        </p:txBody>
      </p:sp>
    </p:spTree>
    <p:extLst>
      <p:ext uri="{BB962C8B-B14F-4D97-AF65-F5344CB8AC3E}">
        <p14:creationId xmlns:p14="http://schemas.microsoft.com/office/powerpoint/2010/main" val="3852340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2292">
                                            <p:txEl>
                                              <p:pRg st="0" end="0"/>
                                            </p:txEl>
                                          </p:spTgt>
                                        </p:tgtEl>
                                        <p:attrNameLst>
                                          <p:attrName>style.color</p:attrName>
                                        </p:attrNameLst>
                                      </p:cBhvr>
                                      <p:to>
                                        <p:clrVal>
                                          <a:schemeClr val="accent2"/>
                                        </p:clrVal>
                                      </p:to>
                                    </p:set>
                                    <p:set>
                                      <p:cBhvr>
                                        <p:cTn id="7" dur="500" fill="hold"/>
                                        <p:tgtEl>
                                          <p:spTgt spid="12292">
                                            <p:txEl>
                                              <p:pRg st="0" end="0"/>
                                            </p:txEl>
                                          </p:spTgt>
                                        </p:tgtEl>
                                        <p:attrNameLst>
                                          <p:attrName>fillcolor</p:attrName>
                                        </p:attrNameLst>
                                      </p:cBhvr>
                                      <p:to>
                                        <p:clrVal>
                                          <a:schemeClr val="accent2"/>
                                        </p:clrVal>
                                      </p:to>
                                    </p:set>
                                    <p:set>
                                      <p:cBhvr>
                                        <p:cTn id="8" dur="500" fill="hold"/>
                                        <p:tgtEl>
                                          <p:spTgt spid="12292">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a:t>
            </a:r>
            <a:endParaRPr lang="en-US" dirty="0"/>
          </a:p>
        </p:txBody>
      </p:sp>
      <p:sp>
        <p:nvSpPr>
          <p:cNvPr id="3" name="Content Placeholder 2"/>
          <p:cNvSpPr>
            <a:spLocks noGrp="1"/>
          </p:cNvSpPr>
          <p:nvPr>
            <p:ph idx="1"/>
          </p:nvPr>
        </p:nvSpPr>
        <p:spPr/>
        <p:txBody>
          <a:bodyPr/>
          <a:lstStyle/>
          <a:p>
            <a:pPr marL="0" indent="0">
              <a:buNone/>
            </a:pPr>
            <a:r>
              <a:rPr lang="en-US" dirty="0" smtClean="0">
                <a:solidFill>
                  <a:schemeClr val="accent6"/>
                </a:solidFill>
              </a:rPr>
              <a:t>This Chapter is filled with useful vocabulary words, which makes this chapter VERY helpful but not THAT interesting.  </a:t>
            </a:r>
          </a:p>
          <a:p>
            <a:pPr marL="0" indent="0">
              <a:buNone/>
            </a:pPr>
            <a:endParaRPr lang="en-US" dirty="0">
              <a:solidFill>
                <a:schemeClr val="accent6"/>
              </a:solidFill>
            </a:endParaRPr>
          </a:p>
          <a:p>
            <a:pPr marL="0" indent="0">
              <a:buNone/>
            </a:pPr>
            <a:r>
              <a:rPr lang="en-US" dirty="0" smtClean="0">
                <a:solidFill>
                  <a:schemeClr val="accent6"/>
                </a:solidFill>
              </a:rPr>
              <a:t>Bear </a:t>
            </a:r>
            <a:r>
              <a:rPr lang="en-US" dirty="0" smtClean="0">
                <a:solidFill>
                  <a:schemeClr val="accent6"/>
                </a:solidFill>
              </a:rPr>
              <a:t>with me statistics will be more than vocabulary words </a:t>
            </a:r>
            <a:r>
              <a:rPr lang="en-US" dirty="0" smtClean="0">
                <a:solidFill>
                  <a:schemeClr val="accent6"/>
                </a:solidFill>
                <a:sym typeface="Wingdings" pitchFamily="2" charset="2"/>
              </a:rPr>
              <a:t> </a:t>
            </a:r>
            <a:endParaRPr lang="en-US" dirty="0">
              <a:solidFill>
                <a:schemeClr val="accent6"/>
              </a:solidFill>
            </a:endParaRPr>
          </a:p>
        </p:txBody>
      </p:sp>
    </p:spTree>
    <p:extLst>
      <p:ext uri="{BB962C8B-B14F-4D97-AF65-F5344CB8AC3E}">
        <p14:creationId xmlns:p14="http://schemas.microsoft.com/office/powerpoint/2010/main" val="39298396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8229600" cy="1600199"/>
          </a:xfrm>
        </p:spPr>
        <p:txBody>
          <a:bodyPr>
            <a:normAutofit lnSpcReduction="10000"/>
          </a:bodyPr>
          <a:lstStyle/>
          <a:p>
            <a:pPr marL="0" indent="0">
              <a:buNone/>
            </a:pPr>
            <a:r>
              <a:rPr lang="en-US" sz="2500" dirty="0" smtClean="0">
                <a:solidFill>
                  <a:srgbClr val="FF0000"/>
                </a:solidFill>
              </a:rPr>
              <a:t>Recently the manager of the call center for a large Internet bank asked his staff to collect data on a random sample of the bank’s customers.  Data on the following variables were collected and placed in a file…</a:t>
            </a:r>
            <a:endParaRPr lang="en-US" sz="2500" dirty="0">
              <a:solidFill>
                <a:srgbClr val="FF0000"/>
              </a:solidFill>
            </a:endParaRP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90937" y="1752600"/>
            <a:ext cx="7304368"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828800" y="4800600"/>
            <a:ext cx="3048000" cy="1200329"/>
          </a:xfrm>
          <a:prstGeom prst="rect">
            <a:avLst/>
          </a:prstGeom>
          <a:noFill/>
        </p:spPr>
        <p:txBody>
          <a:bodyPr wrap="square" rtlCol="0">
            <a:spAutoFit/>
          </a:bodyPr>
          <a:lstStyle/>
          <a:p>
            <a:r>
              <a:rPr lang="en-US" b="1" dirty="0" smtClean="0">
                <a:solidFill>
                  <a:srgbClr val="0070C0"/>
                </a:solidFill>
              </a:rPr>
              <a:t>Is Account Number…</a:t>
            </a:r>
          </a:p>
          <a:p>
            <a:pPr marL="342900" indent="-342900">
              <a:buAutoNum type="alphaLcPeriod"/>
            </a:pPr>
            <a:r>
              <a:rPr lang="en-US" b="1" dirty="0" smtClean="0">
                <a:solidFill>
                  <a:srgbClr val="0070C0"/>
                </a:solidFill>
              </a:rPr>
              <a:t>Quantitative</a:t>
            </a:r>
          </a:p>
          <a:p>
            <a:pPr marL="342900" indent="-342900">
              <a:buAutoNum type="alphaLcPeriod"/>
            </a:pPr>
            <a:r>
              <a:rPr lang="en-US" b="1" dirty="0" smtClean="0">
                <a:solidFill>
                  <a:srgbClr val="0070C0"/>
                </a:solidFill>
              </a:rPr>
              <a:t>Qualitative</a:t>
            </a:r>
          </a:p>
          <a:p>
            <a:pPr marL="342900" indent="-342900">
              <a:buAutoNum type="alphaLcPeriod"/>
            </a:pPr>
            <a:r>
              <a:rPr lang="en-US" b="1" dirty="0" smtClean="0">
                <a:solidFill>
                  <a:srgbClr val="0070C0"/>
                </a:solidFill>
              </a:rPr>
              <a:t>I don’t know</a:t>
            </a:r>
            <a:endParaRPr lang="en-US" b="1" dirty="0">
              <a:solidFill>
                <a:srgbClr val="0070C0"/>
              </a:solidFill>
            </a:endParaRPr>
          </a:p>
        </p:txBody>
      </p:sp>
    </p:spTree>
    <p:extLst>
      <p:ext uri="{BB962C8B-B14F-4D97-AF65-F5344CB8AC3E}">
        <p14:creationId xmlns:p14="http://schemas.microsoft.com/office/powerpoint/2010/main" val="59626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4">
                                            <p:txEl>
                                              <p:pRg st="2" end="2"/>
                                            </p:txEl>
                                          </p:spTgt>
                                        </p:tgtEl>
                                        <p:attrNameLst>
                                          <p:attrName>style.color</p:attrName>
                                        </p:attrNameLst>
                                      </p:cBhvr>
                                      <p:to>
                                        <p:clrVal>
                                          <a:schemeClr val="accent2"/>
                                        </p:clrVal>
                                      </p:to>
                                    </p:set>
                                    <p:set>
                                      <p:cBhvr>
                                        <p:cTn id="7" dur="500" fill="hold"/>
                                        <p:tgtEl>
                                          <p:spTgt spid="4">
                                            <p:txEl>
                                              <p:pRg st="2" end="2"/>
                                            </p:txEl>
                                          </p:spTgt>
                                        </p:tgtEl>
                                        <p:attrNameLst>
                                          <p:attrName>fillcolor</p:attrName>
                                        </p:attrNameLst>
                                      </p:cBhvr>
                                      <p:to>
                                        <p:clrVal>
                                          <a:schemeClr val="accent2"/>
                                        </p:clrVal>
                                      </p:to>
                                    </p:set>
                                    <p:set>
                                      <p:cBhvr>
                                        <p:cTn id="8" dur="500" fill="hold"/>
                                        <p:tgtEl>
                                          <p:spTgt spid="4">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8229600" cy="1600199"/>
          </a:xfrm>
        </p:spPr>
        <p:txBody>
          <a:bodyPr>
            <a:normAutofit lnSpcReduction="10000"/>
          </a:bodyPr>
          <a:lstStyle/>
          <a:p>
            <a:pPr marL="0" indent="0">
              <a:buNone/>
            </a:pPr>
            <a:r>
              <a:rPr lang="en-US" sz="2500" dirty="0" smtClean="0">
                <a:solidFill>
                  <a:srgbClr val="FF0000"/>
                </a:solidFill>
              </a:rPr>
              <a:t>Recently the manager of the call center for a large Internet bank asked his staff to collect data on a random sample of the bank’s customers.  Data on the following variables were collected and placed in a file…</a:t>
            </a:r>
            <a:endParaRPr lang="en-US" sz="2500" dirty="0">
              <a:solidFill>
                <a:srgbClr val="FF0000"/>
              </a:solidFill>
            </a:endParaRP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90937" y="1752600"/>
            <a:ext cx="7304368"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828800" y="4800600"/>
            <a:ext cx="3048000" cy="1200329"/>
          </a:xfrm>
          <a:prstGeom prst="rect">
            <a:avLst/>
          </a:prstGeom>
          <a:noFill/>
        </p:spPr>
        <p:txBody>
          <a:bodyPr wrap="square" rtlCol="0">
            <a:spAutoFit/>
          </a:bodyPr>
          <a:lstStyle/>
          <a:p>
            <a:r>
              <a:rPr lang="en-US" b="1" dirty="0" smtClean="0">
                <a:solidFill>
                  <a:srgbClr val="0070C0"/>
                </a:solidFill>
              </a:rPr>
              <a:t>Is Caller Gender …</a:t>
            </a:r>
          </a:p>
          <a:p>
            <a:pPr marL="342900" indent="-342900">
              <a:buAutoNum type="alphaLcPeriod"/>
            </a:pPr>
            <a:r>
              <a:rPr lang="en-US" b="1" dirty="0" smtClean="0">
                <a:solidFill>
                  <a:srgbClr val="0070C0"/>
                </a:solidFill>
              </a:rPr>
              <a:t>Quantitative</a:t>
            </a:r>
          </a:p>
          <a:p>
            <a:pPr marL="342900" indent="-342900">
              <a:buAutoNum type="alphaLcPeriod"/>
            </a:pPr>
            <a:r>
              <a:rPr lang="en-US" b="1" dirty="0" smtClean="0">
                <a:solidFill>
                  <a:srgbClr val="0070C0"/>
                </a:solidFill>
              </a:rPr>
              <a:t>Qualitative</a:t>
            </a:r>
          </a:p>
          <a:p>
            <a:pPr marL="342900" indent="-342900">
              <a:buAutoNum type="alphaLcPeriod"/>
            </a:pPr>
            <a:r>
              <a:rPr lang="en-US" b="1" dirty="0" smtClean="0">
                <a:solidFill>
                  <a:srgbClr val="0070C0"/>
                </a:solidFill>
              </a:rPr>
              <a:t>I don’t know</a:t>
            </a:r>
            <a:endParaRPr lang="en-US" b="1" dirty="0">
              <a:solidFill>
                <a:srgbClr val="0070C0"/>
              </a:solidFill>
            </a:endParaRPr>
          </a:p>
        </p:txBody>
      </p:sp>
    </p:spTree>
    <p:extLst>
      <p:ext uri="{BB962C8B-B14F-4D97-AF65-F5344CB8AC3E}">
        <p14:creationId xmlns:p14="http://schemas.microsoft.com/office/powerpoint/2010/main" val="2468600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4">
                                            <p:txEl>
                                              <p:pRg st="2" end="2"/>
                                            </p:txEl>
                                          </p:spTgt>
                                        </p:tgtEl>
                                        <p:attrNameLst>
                                          <p:attrName>style.color</p:attrName>
                                        </p:attrNameLst>
                                      </p:cBhvr>
                                      <p:to>
                                        <p:clrVal>
                                          <a:schemeClr val="accent2"/>
                                        </p:clrVal>
                                      </p:to>
                                    </p:set>
                                    <p:set>
                                      <p:cBhvr>
                                        <p:cTn id="7" dur="500" fill="hold"/>
                                        <p:tgtEl>
                                          <p:spTgt spid="4">
                                            <p:txEl>
                                              <p:pRg st="2" end="2"/>
                                            </p:txEl>
                                          </p:spTgt>
                                        </p:tgtEl>
                                        <p:attrNameLst>
                                          <p:attrName>fillcolor</p:attrName>
                                        </p:attrNameLst>
                                      </p:cBhvr>
                                      <p:to>
                                        <p:clrVal>
                                          <a:schemeClr val="accent2"/>
                                        </p:clrVal>
                                      </p:to>
                                    </p:set>
                                    <p:set>
                                      <p:cBhvr>
                                        <p:cTn id="8" dur="500" fill="hold"/>
                                        <p:tgtEl>
                                          <p:spTgt spid="4">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8229600" cy="1600199"/>
          </a:xfrm>
        </p:spPr>
        <p:txBody>
          <a:bodyPr>
            <a:normAutofit lnSpcReduction="10000"/>
          </a:bodyPr>
          <a:lstStyle/>
          <a:p>
            <a:pPr marL="0" indent="0">
              <a:buNone/>
            </a:pPr>
            <a:r>
              <a:rPr lang="en-US" sz="2500" dirty="0" smtClean="0">
                <a:solidFill>
                  <a:srgbClr val="FF0000"/>
                </a:solidFill>
              </a:rPr>
              <a:t>Recently the manager of the call center for a large Internet bank asked his staff to collect data on a random sample of the bank’s customers.  Data on the following variables were collected and placed in a file…</a:t>
            </a:r>
            <a:endParaRPr lang="en-US" sz="2500" dirty="0">
              <a:solidFill>
                <a:srgbClr val="FF0000"/>
              </a:solidFill>
            </a:endParaRP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90937" y="1752600"/>
            <a:ext cx="7304368"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828800" y="4800600"/>
            <a:ext cx="3048000" cy="1200329"/>
          </a:xfrm>
          <a:prstGeom prst="rect">
            <a:avLst/>
          </a:prstGeom>
          <a:noFill/>
        </p:spPr>
        <p:txBody>
          <a:bodyPr wrap="square" rtlCol="0">
            <a:spAutoFit/>
          </a:bodyPr>
          <a:lstStyle/>
          <a:p>
            <a:r>
              <a:rPr lang="en-US" b="1" dirty="0" smtClean="0">
                <a:solidFill>
                  <a:srgbClr val="0070C0"/>
                </a:solidFill>
              </a:rPr>
              <a:t>Is Account Holder Gender…</a:t>
            </a:r>
          </a:p>
          <a:p>
            <a:pPr marL="342900" indent="-342900">
              <a:buAutoNum type="alphaLcPeriod"/>
            </a:pPr>
            <a:r>
              <a:rPr lang="en-US" b="1" dirty="0" smtClean="0">
                <a:solidFill>
                  <a:srgbClr val="0070C0"/>
                </a:solidFill>
              </a:rPr>
              <a:t>Quantitative</a:t>
            </a:r>
          </a:p>
          <a:p>
            <a:pPr marL="342900" indent="-342900">
              <a:buAutoNum type="alphaLcPeriod"/>
            </a:pPr>
            <a:r>
              <a:rPr lang="en-US" b="1" dirty="0" smtClean="0">
                <a:solidFill>
                  <a:srgbClr val="0070C0"/>
                </a:solidFill>
              </a:rPr>
              <a:t>Qualitative</a:t>
            </a:r>
          </a:p>
          <a:p>
            <a:pPr marL="342900" indent="-342900">
              <a:buAutoNum type="alphaLcPeriod"/>
            </a:pPr>
            <a:r>
              <a:rPr lang="en-US" b="1" dirty="0" smtClean="0">
                <a:solidFill>
                  <a:srgbClr val="0070C0"/>
                </a:solidFill>
              </a:rPr>
              <a:t>I don’t know</a:t>
            </a:r>
            <a:endParaRPr lang="en-US" b="1" dirty="0">
              <a:solidFill>
                <a:srgbClr val="0070C0"/>
              </a:solidFill>
            </a:endParaRPr>
          </a:p>
        </p:txBody>
      </p:sp>
    </p:spTree>
    <p:extLst>
      <p:ext uri="{BB962C8B-B14F-4D97-AF65-F5344CB8AC3E}">
        <p14:creationId xmlns:p14="http://schemas.microsoft.com/office/powerpoint/2010/main" val="2468600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4">
                                            <p:txEl>
                                              <p:pRg st="2" end="2"/>
                                            </p:txEl>
                                          </p:spTgt>
                                        </p:tgtEl>
                                        <p:attrNameLst>
                                          <p:attrName>style.color</p:attrName>
                                        </p:attrNameLst>
                                      </p:cBhvr>
                                      <p:to>
                                        <p:clrVal>
                                          <a:schemeClr val="accent2"/>
                                        </p:clrVal>
                                      </p:to>
                                    </p:set>
                                    <p:set>
                                      <p:cBhvr>
                                        <p:cTn id="7" dur="500" fill="hold"/>
                                        <p:tgtEl>
                                          <p:spTgt spid="4">
                                            <p:txEl>
                                              <p:pRg st="2" end="2"/>
                                            </p:txEl>
                                          </p:spTgt>
                                        </p:tgtEl>
                                        <p:attrNameLst>
                                          <p:attrName>fillcolor</p:attrName>
                                        </p:attrNameLst>
                                      </p:cBhvr>
                                      <p:to>
                                        <p:clrVal>
                                          <a:schemeClr val="accent2"/>
                                        </p:clrVal>
                                      </p:to>
                                    </p:set>
                                    <p:set>
                                      <p:cBhvr>
                                        <p:cTn id="8" dur="500" fill="hold"/>
                                        <p:tgtEl>
                                          <p:spTgt spid="4">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8229600" cy="1600199"/>
          </a:xfrm>
        </p:spPr>
        <p:txBody>
          <a:bodyPr>
            <a:normAutofit lnSpcReduction="10000"/>
          </a:bodyPr>
          <a:lstStyle/>
          <a:p>
            <a:pPr marL="0" indent="0">
              <a:buNone/>
            </a:pPr>
            <a:r>
              <a:rPr lang="en-US" sz="2500" dirty="0" smtClean="0">
                <a:solidFill>
                  <a:srgbClr val="FF0000"/>
                </a:solidFill>
              </a:rPr>
              <a:t>Recently the manager of the call center for a large Internet bank asked his staff to collect data on a random sample of the bank’s customers.  Data on the following variables were collected and placed in a file…</a:t>
            </a:r>
            <a:endParaRPr lang="en-US" sz="2500" dirty="0">
              <a:solidFill>
                <a:srgbClr val="FF0000"/>
              </a:solidFill>
            </a:endParaRP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90937" y="1752600"/>
            <a:ext cx="7304368"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828800" y="4800600"/>
            <a:ext cx="3048000" cy="1200329"/>
          </a:xfrm>
          <a:prstGeom prst="rect">
            <a:avLst/>
          </a:prstGeom>
          <a:noFill/>
        </p:spPr>
        <p:txBody>
          <a:bodyPr wrap="square" rtlCol="0">
            <a:spAutoFit/>
          </a:bodyPr>
          <a:lstStyle/>
          <a:p>
            <a:r>
              <a:rPr lang="en-US" b="1" dirty="0" smtClean="0">
                <a:solidFill>
                  <a:srgbClr val="0070C0"/>
                </a:solidFill>
              </a:rPr>
              <a:t>Is Past Due Amount…</a:t>
            </a:r>
          </a:p>
          <a:p>
            <a:pPr marL="342900" indent="-342900">
              <a:buAutoNum type="alphaLcPeriod"/>
            </a:pPr>
            <a:r>
              <a:rPr lang="en-US" b="1" dirty="0" smtClean="0">
                <a:solidFill>
                  <a:srgbClr val="0070C0"/>
                </a:solidFill>
              </a:rPr>
              <a:t>Quantitative</a:t>
            </a:r>
          </a:p>
          <a:p>
            <a:pPr marL="342900" indent="-342900">
              <a:buAutoNum type="alphaLcPeriod"/>
            </a:pPr>
            <a:r>
              <a:rPr lang="en-US" b="1" dirty="0" smtClean="0">
                <a:solidFill>
                  <a:srgbClr val="0070C0"/>
                </a:solidFill>
              </a:rPr>
              <a:t>Qualitative</a:t>
            </a:r>
          </a:p>
          <a:p>
            <a:pPr marL="342900" indent="-342900">
              <a:buAutoNum type="alphaLcPeriod"/>
            </a:pPr>
            <a:r>
              <a:rPr lang="en-US" b="1" dirty="0" smtClean="0">
                <a:solidFill>
                  <a:srgbClr val="0070C0"/>
                </a:solidFill>
              </a:rPr>
              <a:t>I don’t know</a:t>
            </a:r>
            <a:endParaRPr lang="en-US" b="1" dirty="0">
              <a:solidFill>
                <a:srgbClr val="0070C0"/>
              </a:solidFill>
            </a:endParaRPr>
          </a:p>
        </p:txBody>
      </p:sp>
    </p:spTree>
    <p:extLst>
      <p:ext uri="{BB962C8B-B14F-4D97-AF65-F5344CB8AC3E}">
        <p14:creationId xmlns:p14="http://schemas.microsoft.com/office/powerpoint/2010/main" val="2468600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4">
                                            <p:txEl>
                                              <p:pRg st="1" end="1"/>
                                            </p:txEl>
                                          </p:spTgt>
                                        </p:tgtEl>
                                        <p:attrNameLst>
                                          <p:attrName>style.color</p:attrName>
                                        </p:attrNameLst>
                                      </p:cBhvr>
                                      <p:to>
                                        <p:clrVal>
                                          <a:schemeClr val="accent2"/>
                                        </p:clrVal>
                                      </p:to>
                                    </p:set>
                                    <p:set>
                                      <p:cBhvr>
                                        <p:cTn id="7" dur="500" fill="hold"/>
                                        <p:tgtEl>
                                          <p:spTgt spid="4">
                                            <p:txEl>
                                              <p:pRg st="1" end="1"/>
                                            </p:txEl>
                                          </p:spTgt>
                                        </p:tgtEl>
                                        <p:attrNameLst>
                                          <p:attrName>fillcolor</p:attrName>
                                        </p:attrNameLst>
                                      </p:cBhvr>
                                      <p:to>
                                        <p:clrVal>
                                          <a:schemeClr val="accent2"/>
                                        </p:clrVal>
                                      </p:to>
                                    </p:set>
                                    <p:set>
                                      <p:cBhvr>
                                        <p:cTn id="8" dur="500" fill="hold"/>
                                        <p:tgtEl>
                                          <p:spTgt spid="4">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8229600" cy="1600199"/>
          </a:xfrm>
        </p:spPr>
        <p:txBody>
          <a:bodyPr>
            <a:normAutofit lnSpcReduction="10000"/>
          </a:bodyPr>
          <a:lstStyle/>
          <a:p>
            <a:pPr marL="0" indent="0">
              <a:buNone/>
            </a:pPr>
            <a:r>
              <a:rPr lang="en-US" sz="2500" dirty="0" smtClean="0">
                <a:solidFill>
                  <a:srgbClr val="FF0000"/>
                </a:solidFill>
              </a:rPr>
              <a:t>Recently the manager of the call center for a large Internet bank asked his staff to collect data on a random sample of the bank’s customers.  Data on the following variables were collected and placed in a file…</a:t>
            </a:r>
            <a:endParaRPr lang="en-US" sz="2500" dirty="0">
              <a:solidFill>
                <a:srgbClr val="FF0000"/>
              </a:solidFill>
            </a:endParaRP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90937" y="1752600"/>
            <a:ext cx="7304368"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828800" y="4800600"/>
            <a:ext cx="3048000" cy="1200329"/>
          </a:xfrm>
          <a:prstGeom prst="rect">
            <a:avLst/>
          </a:prstGeom>
          <a:noFill/>
        </p:spPr>
        <p:txBody>
          <a:bodyPr wrap="square" rtlCol="0">
            <a:spAutoFit/>
          </a:bodyPr>
          <a:lstStyle/>
          <a:p>
            <a:r>
              <a:rPr lang="en-US" b="1" dirty="0" smtClean="0">
                <a:solidFill>
                  <a:srgbClr val="0070C0"/>
                </a:solidFill>
              </a:rPr>
              <a:t>Is Current Amount Due…</a:t>
            </a:r>
          </a:p>
          <a:p>
            <a:pPr marL="342900" indent="-342900">
              <a:buAutoNum type="alphaLcPeriod"/>
            </a:pPr>
            <a:r>
              <a:rPr lang="en-US" b="1" dirty="0" smtClean="0">
                <a:solidFill>
                  <a:srgbClr val="0070C0"/>
                </a:solidFill>
              </a:rPr>
              <a:t>Quantitative</a:t>
            </a:r>
          </a:p>
          <a:p>
            <a:pPr marL="342900" indent="-342900">
              <a:buAutoNum type="alphaLcPeriod"/>
            </a:pPr>
            <a:r>
              <a:rPr lang="en-US" b="1" dirty="0" smtClean="0">
                <a:solidFill>
                  <a:srgbClr val="0070C0"/>
                </a:solidFill>
              </a:rPr>
              <a:t>Qualitative</a:t>
            </a:r>
          </a:p>
          <a:p>
            <a:pPr marL="342900" indent="-342900">
              <a:buAutoNum type="alphaLcPeriod"/>
            </a:pPr>
            <a:r>
              <a:rPr lang="en-US" b="1" dirty="0" smtClean="0">
                <a:solidFill>
                  <a:srgbClr val="0070C0"/>
                </a:solidFill>
              </a:rPr>
              <a:t>I don’t know</a:t>
            </a:r>
            <a:endParaRPr lang="en-US" b="1" dirty="0">
              <a:solidFill>
                <a:srgbClr val="0070C0"/>
              </a:solidFill>
            </a:endParaRPr>
          </a:p>
        </p:txBody>
      </p:sp>
    </p:spTree>
    <p:extLst>
      <p:ext uri="{BB962C8B-B14F-4D97-AF65-F5344CB8AC3E}">
        <p14:creationId xmlns:p14="http://schemas.microsoft.com/office/powerpoint/2010/main" val="2468600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4">
                                            <p:txEl>
                                              <p:pRg st="1" end="1"/>
                                            </p:txEl>
                                          </p:spTgt>
                                        </p:tgtEl>
                                        <p:attrNameLst>
                                          <p:attrName>style.color</p:attrName>
                                        </p:attrNameLst>
                                      </p:cBhvr>
                                      <p:to>
                                        <p:clrVal>
                                          <a:schemeClr val="accent2"/>
                                        </p:clrVal>
                                      </p:to>
                                    </p:set>
                                    <p:set>
                                      <p:cBhvr>
                                        <p:cTn id="7" dur="500" fill="hold"/>
                                        <p:tgtEl>
                                          <p:spTgt spid="4">
                                            <p:txEl>
                                              <p:pRg st="1" end="1"/>
                                            </p:txEl>
                                          </p:spTgt>
                                        </p:tgtEl>
                                        <p:attrNameLst>
                                          <p:attrName>fillcolor</p:attrName>
                                        </p:attrNameLst>
                                      </p:cBhvr>
                                      <p:to>
                                        <p:clrVal>
                                          <a:schemeClr val="accent2"/>
                                        </p:clrVal>
                                      </p:to>
                                    </p:set>
                                    <p:set>
                                      <p:cBhvr>
                                        <p:cTn id="8" dur="500" fill="hold"/>
                                        <p:tgtEl>
                                          <p:spTgt spid="4">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8229600" cy="1600199"/>
          </a:xfrm>
        </p:spPr>
        <p:txBody>
          <a:bodyPr>
            <a:normAutofit lnSpcReduction="10000"/>
          </a:bodyPr>
          <a:lstStyle/>
          <a:p>
            <a:pPr marL="0" indent="0">
              <a:buNone/>
            </a:pPr>
            <a:r>
              <a:rPr lang="en-US" sz="2500" dirty="0" smtClean="0">
                <a:solidFill>
                  <a:srgbClr val="FF0000"/>
                </a:solidFill>
              </a:rPr>
              <a:t>Recently the manager of the call center for a large Internet bank asked his staff to collect data on a random sample of the bank’s customers.  Data on the following variables were collected and placed in a file…</a:t>
            </a:r>
            <a:endParaRPr lang="en-US" sz="2500" dirty="0">
              <a:solidFill>
                <a:srgbClr val="FF0000"/>
              </a:solidFill>
            </a:endParaRP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90937" y="1752600"/>
            <a:ext cx="7304368"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828800" y="4800600"/>
            <a:ext cx="3810000" cy="1200329"/>
          </a:xfrm>
          <a:prstGeom prst="rect">
            <a:avLst/>
          </a:prstGeom>
          <a:noFill/>
        </p:spPr>
        <p:txBody>
          <a:bodyPr wrap="square" rtlCol="0">
            <a:spAutoFit/>
          </a:bodyPr>
          <a:lstStyle/>
          <a:p>
            <a:r>
              <a:rPr lang="en-US" b="1" dirty="0" smtClean="0">
                <a:solidFill>
                  <a:srgbClr val="0070C0"/>
                </a:solidFill>
              </a:rPr>
              <a:t>Is “Was This a Billing Question?”…</a:t>
            </a:r>
          </a:p>
          <a:p>
            <a:pPr marL="342900" indent="-342900">
              <a:buAutoNum type="alphaLcPeriod"/>
            </a:pPr>
            <a:r>
              <a:rPr lang="en-US" b="1" dirty="0" smtClean="0">
                <a:solidFill>
                  <a:srgbClr val="0070C0"/>
                </a:solidFill>
              </a:rPr>
              <a:t>Quantitative</a:t>
            </a:r>
          </a:p>
          <a:p>
            <a:pPr marL="342900" indent="-342900">
              <a:buAutoNum type="alphaLcPeriod"/>
            </a:pPr>
            <a:r>
              <a:rPr lang="en-US" b="1" dirty="0" smtClean="0">
                <a:solidFill>
                  <a:srgbClr val="0070C0"/>
                </a:solidFill>
              </a:rPr>
              <a:t>Qualitative</a:t>
            </a:r>
          </a:p>
          <a:p>
            <a:pPr marL="342900" indent="-342900">
              <a:buAutoNum type="alphaLcPeriod"/>
            </a:pPr>
            <a:r>
              <a:rPr lang="en-US" b="1" dirty="0" smtClean="0">
                <a:solidFill>
                  <a:srgbClr val="0070C0"/>
                </a:solidFill>
              </a:rPr>
              <a:t>I don’t know</a:t>
            </a:r>
            <a:endParaRPr lang="en-US" b="1" dirty="0">
              <a:solidFill>
                <a:srgbClr val="0070C0"/>
              </a:solidFill>
            </a:endParaRPr>
          </a:p>
        </p:txBody>
      </p:sp>
    </p:spTree>
    <p:extLst>
      <p:ext uri="{BB962C8B-B14F-4D97-AF65-F5344CB8AC3E}">
        <p14:creationId xmlns:p14="http://schemas.microsoft.com/office/powerpoint/2010/main" val="2468600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4">
                                            <p:txEl>
                                              <p:pRg st="2" end="2"/>
                                            </p:txEl>
                                          </p:spTgt>
                                        </p:tgtEl>
                                        <p:attrNameLst>
                                          <p:attrName>style.color</p:attrName>
                                        </p:attrNameLst>
                                      </p:cBhvr>
                                      <p:to>
                                        <p:clrVal>
                                          <a:schemeClr val="accent2"/>
                                        </p:clrVal>
                                      </p:to>
                                    </p:set>
                                    <p:set>
                                      <p:cBhvr>
                                        <p:cTn id="7" dur="500" fill="hold"/>
                                        <p:tgtEl>
                                          <p:spTgt spid="4">
                                            <p:txEl>
                                              <p:pRg st="2" end="2"/>
                                            </p:txEl>
                                          </p:spTgt>
                                        </p:tgtEl>
                                        <p:attrNameLst>
                                          <p:attrName>fillcolor</p:attrName>
                                        </p:attrNameLst>
                                      </p:cBhvr>
                                      <p:to>
                                        <p:clrVal>
                                          <a:schemeClr val="accent2"/>
                                        </p:clrVal>
                                      </p:to>
                                    </p:set>
                                    <p:set>
                                      <p:cBhvr>
                                        <p:cTn id="8" dur="500" fill="hold"/>
                                        <p:tgtEl>
                                          <p:spTgt spid="4">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Collecting Data</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solidFill>
                  <a:srgbClr val="0070C0"/>
                </a:solidFill>
              </a:rPr>
              <a:t>Published Sources </a:t>
            </a:r>
          </a:p>
          <a:p>
            <a:pPr lvl="1"/>
            <a:r>
              <a:rPr lang="en-US" dirty="0" smtClean="0">
                <a:solidFill>
                  <a:srgbClr val="0070C0"/>
                </a:solidFill>
              </a:rPr>
              <a:t>Census of US</a:t>
            </a:r>
          </a:p>
          <a:p>
            <a:pPr lvl="1"/>
            <a:r>
              <a:rPr lang="en-US" dirty="0" smtClean="0">
                <a:solidFill>
                  <a:srgbClr val="0070C0"/>
                </a:solidFill>
              </a:rPr>
              <a:t>Online Collections of Data (GSS, Sports information)</a:t>
            </a:r>
          </a:p>
          <a:p>
            <a:pPr lvl="1"/>
            <a:r>
              <a:rPr lang="en-US" dirty="0" smtClean="0">
                <a:solidFill>
                  <a:srgbClr val="0070C0"/>
                </a:solidFill>
              </a:rPr>
              <a:t>Newspapers</a:t>
            </a:r>
          </a:p>
          <a:p>
            <a:r>
              <a:rPr lang="en-US" dirty="0" smtClean="0">
                <a:solidFill>
                  <a:srgbClr val="0070C0"/>
                </a:solidFill>
              </a:rPr>
              <a:t>Designed Experiments</a:t>
            </a:r>
          </a:p>
          <a:p>
            <a:pPr lvl="1"/>
            <a:r>
              <a:rPr lang="en-US" dirty="0" smtClean="0">
                <a:solidFill>
                  <a:srgbClr val="0070C0"/>
                </a:solidFill>
              </a:rPr>
              <a:t>Medical study on a particular drug</a:t>
            </a:r>
          </a:p>
          <a:p>
            <a:pPr lvl="1"/>
            <a:r>
              <a:rPr lang="en-US" dirty="0" smtClean="0">
                <a:solidFill>
                  <a:srgbClr val="0070C0"/>
                </a:solidFill>
              </a:rPr>
              <a:t>Which is the best fertilizer</a:t>
            </a:r>
          </a:p>
          <a:p>
            <a:pPr lvl="1"/>
            <a:r>
              <a:rPr lang="en-US" dirty="0" smtClean="0">
                <a:solidFill>
                  <a:srgbClr val="0070C0"/>
                </a:solidFill>
              </a:rPr>
              <a:t>Taste tests (Pepsi vs. Coke)</a:t>
            </a:r>
          </a:p>
          <a:p>
            <a:r>
              <a:rPr lang="en-US" dirty="0" smtClean="0">
                <a:solidFill>
                  <a:srgbClr val="0070C0"/>
                </a:solidFill>
              </a:rPr>
              <a:t>Survey</a:t>
            </a:r>
          </a:p>
          <a:p>
            <a:pPr lvl="1"/>
            <a:r>
              <a:rPr lang="en-US" dirty="0" smtClean="0">
                <a:solidFill>
                  <a:srgbClr val="0070C0"/>
                </a:solidFill>
              </a:rPr>
              <a:t>Polling</a:t>
            </a:r>
          </a:p>
          <a:p>
            <a:pPr lvl="1"/>
            <a:r>
              <a:rPr lang="en-US" dirty="0" smtClean="0">
                <a:solidFill>
                  <a:srgbClr val="0070C0"/>
                </a:solidFill>
              </a:rPr>
              <a:t>Online surveys (see next slide)</a:t>
            </a:r>
          </a:p>
          <a:p>
            <a:pPr lvl="1"/>
            <a:r>
              <a:rPr lang="en-US" dirty="0" smtClean="0">
                <a:solidFill>
                  <a:srgbClr val="0070C0"/>
                </a:solidFill>
              </a:rPr>
              <a:t>Nielson surveys</a:t>
            </a:r>
          </a:p>
          <a:p>
            <a:r>
              <a:rPr lang="en-US" dirty="0" smtClean="0">
                <a:solidFill>
                  <a:srgbClr val="0070C0"/>
                </a:solidFill>
              </a:rPr>
              <a:t>Observational Study</a:t>
            </a:r>
          </a:p>
          <a:p>
            <a:pPr lvl="1"/>
            <a:r>
              <a:rPr lang="en-US" dirty="0" smtClean="0">
                <a:solidFill>
                  <a:srgbClr val="0070C0"/>
                </a:solidFill>
              </a:rPr>
              <a:t>Closing stock prices</a:t>
            </a:r>
          </a:p>
          <a:p>
            <a:pPr lvl="1"/>
            <a:r>
              <a:rPr lang="en-US" dirty="0" smtClean="0">
                <a:solidFill>
                  <a:srgbClr val="0070C0"/>
                </a:solidFill>
              </a:rPr>
              <a:t>Profit trends</a:t>
            </a:r>
          </a:p>
        </p:txBody>
      </p:sp>
    </p:spTree>
    <p:extLst>
      <p:ext uri="{BB962C8B-B14F-4D97-AF65-F5344CB8AC3E}">
        <p14:creationId xmlns:p14="http://schemas.microsoft.com/office/powerpoint/2010/main" val="215978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Collecting Data (Caution)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rgbClr val="0070C0"/>
                </a:solidFill>
              </a:rPr>
              <a:t>When collecting data it is important that you make sure the data was collected from a </a:t>
            </a:r>
            <a:r>
              <a:rPr lang="en-US" b="1" dirty="0" smtClean="0">
                <a:solidFill>
                  <a:srgbClr val="0070C0"/>
                </a:solidFill>
              </a:rPr>
              <a:t>representative sample</a:t>
            </a:r>
            <a:r>
              <a:rPr lang="en-US" dirty="0" smtClean="0">
                <a:solidFill>
                  <a:srgbClr val="0070C0"/>
                </a:solidFill>
              </a:rPr>
              <a:t>, that is a sample that is typical of the population of interest.  </a:t>
            </a:r>
          </a:p>
          <a:p>
            <a:pPr marL="0" indent="0">
              <a:buNone/>
            </a:pPr>
            <a:endParaRPr lang="en-US" dirty="0">
              <a:solidFill>
                <a:srgbClr val="0070C0"/>
              </a:solidFill>
            </a:endParaRPr>
          </a:p>
          <a:p>
            <a:pPr marL="0" indent="0">
              <a:buNone/>
            </a:pPr>
            <a:r>
              <a:rPr lang="en-US" dirty="0" smtClean="0">
                <a:solidFill>
                  <a:srgbClr val="0070C0"/>
                </a:solidFill>
              </a:rPr>
              <a:t>In particular online data or polling can be unreliable data because it is limited to those with access to a computer and usually with volunteer responses you only get people participating that feel strongly about the topic at hand.</a:t>
            </a:r>
            <a:endParaRPr lang="en-US" dirty="0">
              <a:solidFill>
                <a:srgbClr val="0070C0"/>
              </a:solidFill>
            </a:endParaRPr>
          </a:p>
        </p:txBody>
      </p:sp>
    </p:spTree>
    <p:extLst>
      <p:ext uri="{BB962C8B-B14F-4D97-AF65-F5344CB8AC3E}">
        <p14:creationId xmlns:p14="http://schemas.microsoft.com/office/powerpoint/2010/main" val="7396942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Representative Sample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0070C0"/>
                </a:solidFill>
              </a:rPr>
              <a:t>One way to obtain this representative sample is to take a </a:t>
            </a:r>
            <a:r>
              <a:rPr lang="en-US" b="1" dirty="0" smtClean="0">
                <a:solidFill>
                  <a:srgbClr val="0070C0"/>
                </a:solidFill>
              </a:rPr>
              <a:t>random sample</a:t>
            </a:r>
          </a:p>
          <a:p>
            <a:pPr marL="0" indent="0">
              <a:buNone/>
            </a:pPr>
            <a:endParaRPr lang="en-US" b="1" dirty="0">
              <a:solidFill>
                <a:srgbClr val="0070C0"/>
              </a:solidFill>
            </a:endParaRPr>
          </a:p>
          <a:p>
            <a:pPr marL="0" indent="0">
              <a:buNone/>
            </a:pPr>
            <a:r>
              <a:rPr lang="en-US" b="1" u="sng" dirty="0" smtClean="0">
                <a:solidFill>
                  <a:srgbClr val="0070C0"/>
                </a:solidFill>
              </a:rPr>
              <a:t>Random Sample </a:t>
            </a:r>
            <a:r>
              <a:rPr lang="en-US" dirty="0" smtClean="0">
                <a:solidFill>
                  <a:srgbClr val="0070C0"/>
                </a:solidFill>
              </a:rPr>
              <a:t>– is a sample selected from the population in such a way that every different sample of size n has an equal chance of selection (we will learn how to do this in Chapter 3)</a:t>
            </a:r>
          </a:p>
          <a:p>
            <a:pPr marL="0" indent="0">
              <a:buNone/>
            </a:pPr>
            <a:endParaRPr lang="en-US" b="1" u="sng" dirty="0">
              <a:solidFill>
                <a:srgbClr val="0070C0"/>
              </a:solidFill>
            </a:endParaRPr>
          </a:p>
          <a:p>
            <a:pPr marL="0" indent="0">
              <a:buNone/>
            </a:pPr>
            <a:r>
              <a:rPr lang="en-US" u="sng" dirty="0" smtClean="0">
                <a:solidFill>
                  <a:srgbClr val="0070C0"/>
                </a:solidFill>
              </a:rPr>
              <a:t>Note:  This is equivalent to putting all names in a hat and drawing n number of names out to be in the sample.  </a:t>
            </a:r>
            <a:endParaRPr lang="en-US" u="sng" dirty="0">
              <a:solidFill>
                <a:srgbClr val="0070C0"/>
              </a:solidFill>
            </a:endParaRPr>
          </a:p>
        </p:txBody>
      </p:sp>
    </p:spTree>
    <p:extLst>
      <p:ext uri="{BB962C8B-B14F-4D97-AF65-F5344CB8AC3E}">
        <p14:creationId xmlns:p14="http://schemas.microsoft.com/office/powerpoint/2010/main" val="29389474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Role of Statistics in Managerial Decision Making</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rgbClr val="0070C0"/>
                </a:solidFill>
              </a:rPr>
              <a:t>When a collection of data is not a representative sample it is often the result of </a:t>
            </a:r>
            <a:r>
              <a:rPr lang="en-US" b="1" dirty="0" smtClean="0">
                <a:solidFill>
                  <a:srgbClr val="0070C0"/>
                </a:solidFill>
              </a:rPr>
              <a:t>selection bias</a:t>
            </a:r>
          </a:p>
          <a:p>
            <a:pPr marL="0" indent="0">
              <a:buNone/>
            </a:pPr>
            <a:endParaRPr lang="en-US" b="1" dirty="0">
              <a:solidFill>
                <a:srgbClr val="0070C0"/>
              </a:solidFill>
            </a:endParaRPr>
          </a:p>
          <a:p>
            <a:pPr marL="0" indent="0">
              <a:buNone/>
            </a:pPr>
            <a:r>
              <a:rPr lang="en-US" b="1" u="sng" dirty="0" smtClean="0">
                <a:solidFill>
                  <a:srgbClr val="0070C0"/>
                </a:solidFill>
              </a:rPr>
              <a:t>Selection Bias</a:t>
            </a:r>
            <a:r>
              <a:rPr lang="en-US" dirty="0" smtClean="0">
                <a:solidFill>
                  <a:srgbClr val="0070C0"/>
                </a:solidFill>
              </a:rPr>
              <a:t>- when a subset of the experimental units in the population is excluded so that these units have no chance of being selected for the sample </a:t>
            </a:r>
            <a:r>
              <a:rPr lang="en-US" dirty="0" smtClean="0">
                <a:solidFill>
                  <a:srgbClr val="FF0000"/>
                </a:solidFill>
              </a:rPr>
              <a:t>(Ex. Online polls , is a selection bias against those people without computers)</a:t>
            </a:r>
            <a:endParaRPr lang="en-US" b="1" u="sng" dirty="0">
              <a:solidFill>
                <a:srgbClr val="FF0000"/>
              </a:solidFill>
            </a:endParaRPr>
          </a:p>
        </p:txBody>
      </p:sp>
    </p:spTree>
    <p:extLst>
      <p:ext uri="{BB962C8B-B14F-4D97-AF65-F5344CB8AC3E}">
        <p14:creationId xmlns:p14="http://schemas.microsoft.com/office/powerpoint/2010/main" val="4187072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Science of Statistics</a:t>
            </a: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0070C0"/>
                </a:solidFill>
              </a:rPr>
              <a:t>Statistics is a SCIENCE (not really a Math).</a:t>
            </a:r>
          </a:p>
          <a:p>
            <a:pPr marL="0" indent="0">
              <a:buNone/>
            </a:pPr>
            <a:endParaRPr lang="en-US" dirty="0">
              <a:solidFill>
                <a:srgbClr val="0070C0"/>
              </a:solidFill>
            </a:endParaRPr>
          </a:p>
          <a:p>
            <a:pPr marL="0" indent="0">
              <a:buNone/>
            </a:pPr>
            <a:r>
              <a:rPr lang="en-US" dirty="0" smtClean="0">
                <a:solidFill>
                  <a:srgbClr val="0070C0"/>
                </a:solidFill>
              </a:rPr>
              <a:t>Your book defines Statistics as the science of data (collecting, classifying, summarizing, organizing, analyzing, and interpreting numerical information)</a:t>
            </a:r>
            <a:endParaRPr lang="en-US" dirty="0">
              <a:solidFill>
                <a:srgbClr val="0070C0"/>
              </a:solidFill>
            </a:endParaRPr>
          </a:p>
        </p:txBody>
      </p:sp>
    </p:spTree>
    <p:extLst>
      <p:ext uri="{BB962C8B-B14F-4D97-AF65-F5344CB8AC3E}">
        <p14:creationId xmlns:p14="http://schemas.microsoft.com/office/powerpoint/2010/main" val="3117546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Role of Statistics in Managerial Decision Making</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rgbClr val="0070C0"/>
                </a:solidFill>
              </a:rPr>
              <a:t>When conducting a survey it is often times the case that people will not respond.  If a large number of people (relative to the number of people asked) do not respond to the survey, this is known as </a:t>
            </a:r>
            <a:r>
              <a:rPr lang="en-US" b="1" dirty="0" smtClean="0">
                <a:solidFill>
                  <a:srgbClr val="0070C0"/>
                </a:solidFill>
              </a:rPr>
              <a:t>nonresponse bias.</a:t>
            </a:r>
          </a:p>
          <a:p>
            <a:pPr marL="0" indent="0">
              <a:buNone/>
            </a:pPr>
            <a:endParaRPr lang="en-US" b="1" dirty="0">
              <a:solidFill>
                <a:srgbClr val="0070C0"/>
              </a:solidFill>
            </a:endParaRPr>
          </a:p>
          <a:p>
            <a:pPr marL="0" indent="0">
              <a:buNone/>
            </a:pPr>
            <a:r>
              <a:rPr lang="en-US" b="1" u="sng" dirty="0" smtClean="0">
                <a:solidFill>
                  <a:srgbClr val="0070C0"/>
                </a:solidFill>
              </a:rPr>
              <a:t>Nonresponse bias</a:t>
            </a:r>
            <a:r>
              <a:rPr lang="en-US" dirty="0" smtClean="0">
                <a:solidFill>
                  <a:srgbClr val="0070C0"/>
                </a:solidFill>
              </a:rPr>
              <a:t>- when the researchers conducting a survey or study are unable to obtain data on all experimental units selected for the sample</a:t>
            </a:r>
            <a:endParaRPr lang="en-US" u="sng" dirty="0">
              <a:solidFill>
                <a:srgbClr val="0070C0"/>
              </a:solidFill>
            </a:endParaRPr>
          </a:p>
        </p:txBody>
      </p:sp>
    </p:spTree>
    <p:extLst>
      <p:ext uri="{BB962C8B-B14F-4D97-AF65-F5344CB8AC3E}">
        <p14:creationId xmlns:p14="http://schemas.microsoft.com/office/powerpoint/2010/main" val="32645160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Role of Statistics in Managerial Decision Making</a:t>
            </a: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0070C0"/>
                </a:solidFill>
              </a:rPr>
              <a:t>It is important when preparing a survey that the questions not be leading (encouraging an answer in particular direction) or misleading (confusing), this would result in </a:t>
            </a:r>
            <a:r>
              <a:rPr lang="en-US" b="1" dirty="0" smtClean="0">
                <a:solidFill>
                  <a:srgbClr val="0070C0"/>
                </a:solidFill>
              </a:rPr>
              <a:t>measurement error.</a:t>
            </a:r>
          </a:p>
          <a:p>
            <a:pPr marL="0" indent="0">
              <a:buNone/>
            </a:pPr>
            <a:endParaRPr lang="en-US" b="1" dirty="0">
              <a:solidFill>
                <a:srgbClr val="0070C0"/>
              </a:solidFill>
            </a:endParaRPr>
          </a:p>
          <a:p>
            <a:pPr marL="0" indent="0">
              <a:buNone/>
            </a:pPr>
            <a:r>
              <a:rPr lang="en-US" b="1" u="sng" dirty="0" smtClean="0">
                <a:solidFill>
                  <a:srgbClr val="0070C0"/>
                </a:solidFill>
              </a:rPr>
              <a:t>Measurement error</a:t>
            </a:r>
            <a:r>
              <a:rPr lang="en-US" dirty="0" smtClean="0">
                <a:solidFill>
                  <a:srgbClr val="0070C0"/>
                </a:solidFill>
              </a:rPr>
              <a:t>- inaccuracies in the values of the data recorded.</a:t>
            </a:r>
            <a:endParaRPr lang="en-US" u="sng" dirty="0">
              <a:solidFill>
                <a:srgbClr val="0070C0"/>
              </a:solidFill>
            </a:endParaRPr>
          </a:p>
        </p:txBody>
      </p:sp>
    </p:spTree>
    <p:extLst>
      <p:ext uri="{BB962C8B-B14F-4D97-AF65-F5344CB8AC3E}">
        <p14:creationId xmlns:p14="http://schemas.microsoft.com/office/powerpoint/2010/main" val="42562643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custDataLst>
              <p:tags r:id="rId1"/>
            </p:custDataLst>
          </p:nvPr>
        </p:nvSpPr>
        <p:spPr>
          <a:xfrm>
            <a:off x="457200" y="274638"/>
            <a:ext cx="8229600" cy="3001962"/>
          </a:xfrm>
        </p:spPr>
        <p:txBody>
          <a:bodyPr/>
          <a:lstStyle/>
          <a:p>
            <a:pPr eaLnBrk="1" hangingPunct="1"/>
            <a:r>
              <a:rPr lang="en-US" sz="2500" b="1" smtClean="0"/>
              <a:t>A bank with branches in a large metropolitan area is considering opening its offices on Saturday, but it is uncertain whether customers will prefer (1) having walk-in hours on Saturday or (2) having extended branch hours during the week.  Listed below are some of the ideas proposed for gathering data.  For each, indicate what (if any) biases may result.</a:t>
            </a:r>
            <a:endParaRPr lang="en-US" sz="2500" smtClean="0"/>
          </a:p>
        </p:txBody>
      </p:sp>
      <p:sp>
        <p:nvSpPr>
          <p:cNvPr id="13315" name="Content Placeholder 2"/>
          <p:cNvSpPr>
            <a:spLocks noGrp="1"/>
          </p:cNvSpPr>
          <p:nvPr>
            <p:ph idx="1"/>
            <p:custDataLst>
              <p:tags r:id="rId2"/>
            </p:custDataLst>
          </p:nvPr>
        </p:nvSpPr>
        <p:spPr>
          <a:xfrm>
            <a:off x="457200" y="3505200"/>
            <a:ext cx="8229600" cy="1219200"/>
          </a:xfrm>
        </p:spPr>
        <p:txBody>
          <a:bodyPr/>
          <a:lstStyle/>
          <a:p>
            <a:pPr marL="342900" lvl="1" indent="-342900" algn="ctr" eaLnBrk="1" hangingPunct="1">
              <a:buFont typeface="Arial" charset="0"/>
              <a:buNone/>
            </a:pPr>
            <a:r>
              <a:rPr lang="en-US" sz="3000" b="1" smtClean="0">
                <a:solidFill>
                  <a:srgbClr val="0070C0"/>
                </a:solidFill>
              </a:rPr>
              <a:t>Put a big ad in the newspaper asking people to log their opinions on the bank’s Web site.</a:t>
            </a:r>
            <a:endParaRPr lang="en-US" sz="3000" smtClean="0">
              <a:solidFill>
                <a:srgbClr val="0070C0"/>
              </a:solidFill>
            </a:endParaRPr>
          </a:p>
          <a:p>
            <a:pPr marL="342900" lvl="1" indent="-342900" algn="ctr" eaLnBrk="1" hangingPunct="1">
              <a:buFont typeface="Arial" charset="0"/>
              <a:buNone/>
            </a:pPr>
            <a:endParaRPr lang="en-US" sz="3000" smtClean="0">
              <a:solidFill>
                <a:srgbClr val="0070C0"/>
              </a:solidFill>
            </a:endParaRPr>
          </a:p>
        </p:txBody>
      </p:sp>
      <p:sp>
        <p:nvSpPr>
          <p:cNvPr id="13316" name="TextBox 3"/>
          <p:cNvSpPr txBox="1">
            <a:spLocks noChangeArrowheads="1"/>
          </p:cNvSpPr>
          <p:nvPr>
            <p:custDataLst>
              <p:tags r:id="rId3"/>
            </p:custDataLst>
          </p:nvPr>
        </p:nvSpPr>
        <p:spPr bwMode="auto">
          <a:xfrm>
            <a:off x="2438400" y="5029200"/>
            <a:ext cx="2667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AutoNum type="alphaUcPeriod"/>
            </a:pPr>
            <a:r>
              <a:rPr lang="en-US" dirty="0"/>
              <a:t>Non-response Bias</a:t>
            </a:r>
          </a:p>
          <a:p>
            <a:pPr eaLnBrk="1" hangingPunct="1">
              <a:buFontTx/>
              <a:buAutoNum type="alphaUcPeriod"/>
            </a:pPr>
            <a:r>
              <a:rPr lang="en-US" dirty="0"/>
              <a:t>Selection Bias</a:t>
            </a:r>
          </a:p>
          <a:p>
            <a:pPr eaLnBrk="1" hangingPunct="1">
              <a:buFontTx/>
              <a:buAutoNum type="alphaUcPeriod"/>
            </a:pPr>
            <a:r>
              <a:rPr lang="en-US" dirty="0"/>
              <a:t>Both</a:t>
            </a:r>
          </a:p>
          <a:p>
            <a:pPr eaLnBrk="1" hangingPunct="1">
              <a:buFontTx/>
              <a:buAutoNum type="alphaUcPeriod"/>
            </a:pPr>
            <a:r>
              <a:rPr lang="en-US" dirty="0"/>
              <a:t>Neither</a:t>
            </a:r>
          </a:p>
        </p:txBody>
      </p:sp>
    </p:spTree>
    <p:extLst>
      <p:ext uri="{BB962C8B-B14F-4D97-AF65-F5344CB8AC3E}">
        <p14:creationId xmlns:p14="http://schemas.microsoft.com/office/powerpoint/2010/main" val="161623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3316">
                                            <p:txEl>
                                              <p:pRg st="1" end="1"/>
                                            </p:txEl>
                                          </p:spTgt>
                                        </p:tgtEl>
                                        <p:attrNameLst>
                                          <p:attrName>style.color</p:attrName>
                                        </p:attrNameLst>
                                      </p:cBhvr>
                                      <p:to>
                                        <p:clrVal>
                                          <a:schemeClr val="accent2"/>
                                        </p:clrVal>
                                      </p:to>
                                    </p:set>
                                    <p:set>
                                      <p:cBhvr>
                                        <p:cTn id="7" dur="500" fill="hold"/>
                                        <p:tgtEl>
                                          <p:spTgt spid="13316">
                                            <p:txEl>
                                              <p:pRg st="1" end="1"/>
                                            </p:txEl>
                                          </p:spTgt>
                                        </p:tgtEl>
                                        <p:attrNameLst>
                                          <p:attrName>fillcolor</p:attrName>
                                        </p:attrNameLst>
                                      </p:cBhvr>
                                      <p:to>
                                        <p:clrVal>
                                          <a:schemeClr val="accent2"/>
                                        </p:clrVal>
                                      </p:to>
                                    </p:set>
                                    <p:set>
                                      <p:cBhvr>
                                        <p:cTn id="8" dur="500" fill="hold"/>
                                        <p:tgtEl>
                                          <p:spTgt spid="13316">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custDataLst>
              <p:tags r:id="rId1"/>
            </p:custDataLst>
          </p:nvPr>
        </p:nvSpPr>
        <p:spPr>
          <a:xfrm>
            <a:off x="457200" y="274638"/>
            <a:ext cx="8229600" cy="3001962"/>
          </a:xfrm>
        </p:spPr>
        <p:txBody>
          <a:bodyPr/>
          <a:lstStyle/>
          <a:p>
            <a:pPr eaLnBrk="1" hangingPunct="1"/>
            <a:r>
              <a:rPr lang="en-US" sz="2500" b="1" smtClean="0"/>
              <a:t>A bank with branches in a large metropolitan area is considering opening its offices on Saturday, but it is uncertain whether customers will prefer (1) having walk-in hours on Saturday or (2) having extended branch hours during the week.  Listed below are some of the ideas proposed for gathering data.  For each, indicate what (if any) biases may result.</a:t>
            </a:r>
            <a:endParaRPr lang="en-US" sz="2500" smtClean="0"/>
          </a:p>
        </p:txBody>
      </p:sp>
      <p:sp>
        <p:nvSpPr>
          <p:cNvPr id="14339" name="Content Placeholder 2"/>
          <p:cNvSpPr>
            <a:spLocks noGrp="1"/>
          </p:cNvSpPr>
          <p:nvPr>
            <p:ph idx="1"/>
            <p:custDataLst>
              <p:tags r:id="rId2"/>
            </p:custDataLst>
          </p:nvPr>
        </p:nvSpPr>
        <p:spPr>
          <a:xfrm>
            <a:off x="457200" y="3505200"/>
            <a:ext cx="8229600" cy="1295400"/>
          </a:xfrm>
        </p:spPr>
        <p:txBody>
          <a:bodyPr/>
          <a:lstStyle/>
          <a:p>
            <a:pPr marL="342900" lvl="1" indent="-342900" algn="ctr" eaLnBrk="1" hangingPunct="1">
              <a:buFont typeface="Arial" charset="0"/>
              <a:buNone/>
            </a:pPr>
            <a:r>
              <a:rPr lang="en-US" sz="3000" b="1" dirty="0" smtClean="0">
                <a:solidFill>
                  <a:srgbClr val="0070C0"/>
                </a:solidFill>
              </a:rPr>
              <a:t>Randomly select one of the branches and contact every customer at that bank by phone. </a:t>
            </a:r>
            <a:endParaRPr lang="en-US" sz="3000" dirty="0" smtClean="0">
              <a:solidFill>
                <a:srgbClr val="0070C0"/>
              </a:solidFill>
            </a:endParaRPr>
          </a:p>
          <a:p>
            <a:pPr marL="342900" lvl="1" indent="-342900" algn="ctr" eaLnBrk="1" hangingPunct="1">
              <a:buFont typeface="Arial" charset="0"/>
              <a:buNone/>
            </a:pPr>
            <a:endParaRPr lang="en-US" sz="3000" dirty="0" smtClean="0">
              <a:solidFill>
                <a:srgbClr val="0070C0"/>
              </a:solidFill>
            </a:endParaRPr>
          </a:p>
        </p:txBody>
      </p:sp>
      <p:sp>
        <p:nvSpPr>
          <p:cNvPr id="14340" name="TextBox 3"/>
          <p:cNvSpPr txBox="1">
            <a:spLocks noChangeArrowheads="1"/>
          </p:cNvSpPr>
          <p:nvPr>
            <p:custDataLst>
              <p:tags r:id="rId3"/>
            </p:custDataLst>
          </p:nvPr>
        </p:nvSpPr>
        <p:spPr bwMode="auto">
          <a:xfrm>
            <a:off x="1219200" y="5029200"/>
            <a:ext cx="2667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AutoNum type="alphaUcPeriod"/>
            </a:pPr>
            <a:r>
              <a:rPr lang="en-US" dirty="0"/>
              <a:t>Non-response Bias</a:t>
            </a:r>
          </a:p>
          <a:p>
            <a:pPr eaLnBrk="1" hangingPunct="1">
              <a:buFontTx/>
              <a:buAutoNum type="alphaUcPeriod"/>
            </a:pPr>
            <a:r>
              <a:rPr lang="en-US" dirty="0"/>
              <a:t>Selection Bias</a:t>
            </a:r>
          </a:p>
          <a:p>
            <a:pPr eaLnBrk="1" hangingPunct="1">
              <a:buFontTx/>
              <a:buAutoNum type="alphaUcPeriod"/>
            </a:pPr>
            <a:r>
              <a:rPr lang="en-US" dirty="0"/>
              <a:t>Both</a:t>
            </a:r>
          </a:p>
          <a:p>
            <a:pPr eaLnBrk="1" hangingPunct="1">
              <a:buFontTx/>
              <a:buAutoNum type="alphaUcPeriod"/>
            </a:pPr>
            <a:r>
              <a:rPr lang="en-US" dirty="0"/>
              <a:t>Neither</a:t>
            </a:r>
          </a:p>
        </p:txBody>
      </p:sp>
    </p:spTree>
    <p:extLst>
      <p:ext uri="{BB962C8B-B14F-4D97-AF65-F5344CB8AC3E}">
        <p14:creationId xmlns:p14="http://schemas.microsoft.com/office/powerpoint/2010/main" val="269769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4340">
                                            <p:txEl>
                                              <p:pRg st="0" end="0"/>
                                            </p:txEl>
                                          </p:spTgt>
                                        </p:tgtEl>
                                        <p:attrNameLst>
                                          <p:attrName>style.color</p:attrName>
                                        </p:attrNameLst>
                                      </p:cBhvr>
                                      <p:to>
                                        <p:clrVal>
                                          <a:schemeClr val="accent2"/>
                                        </p:clrVal>
                                      </p:to>
                                    </p:set>
                                    <p:set>
                                      <p:cBhvr>
                                        <p:cTn id="7" dur="500" fill="hold"/>
                                        <p:tgtEl>
                                          <p:spTgt spid="14340">
                                            <p:txEl>
                                              <p:pRg st="0" end="0"/>
                                            </p:txEl>
                                          </p:spTgt>
                                        </p:tgtEl>
                                        <p:attrNameLst>
                                          <p:attrName>fillcolor</p:attrName>
                                        </p:attrNameLst>
                                      </p:cBhvr>
                                      <p:to>
                                        <p:clrVal>
                                          <a:schemeClr val="accent2"/>
                                        </p:clrVal>
                                      </p:to>
                                    </p:set>
                                    <p:set>
                                      <p:cBhvr>
                                        <p:cTn id="8" dur="500" fill="hold"/>
                                        <p:tgtEl>
                                          <p:spTgt spid="14340">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custDataLst>
              <p:tags r:id="rId1"/>
            </p:custDataLst>
          </p:nvPr>
        </p:nvSpPr>
        <p:spPr>
          <a:xfrm>
            <a:off x="457200" y="274638"/>
            <a:ext cx="8229600" cy="3001962"/>
          </a:xfrm>
        </p:spPr>
        <p:txBody>
          <a:bodyPr/>
          <a:lstStyle/>
          <a:p>
            <a:pPr eaLnBrk="1" hangingPunct="1"/>
            <a:r>
              <a:rPr lang="en-US" sz="2500" b="1" smtClean="0"/>
              <a:t>A bank with branches in a large metropolitan area is considering opening its offices on Saturday, but it is uncertain whether customers will prefer (1) having walk-in hours on Saturday or (2) having extended branch hours during the week.  Listed below are some of the ideas proposed for gathering data.  For each, indicate what (if any) biases may result.</a:t>
            </a:r>
            <a:endParaRPr lang="en-US" sz="2500" smtClean="0"/>
          </a:p>
        </p:txBody>
      </p:sp>
      <p:sp>
        <p:nvSpPr>
          <p:cNvPr id="15363" name="Content Placeholder 2"/>
          <p:cNvSpPr>
            <a:spLocks noGrp="1"/>
          </p:cNvSpPr>
          <p:nvPr>
            <p:ph idx="1"/>
            <p:custDataLst>
              <p:tags r:id="rId2"/>
            </p:custDataLst>
          </p:nvPr>
        </p:nvSpPr>
        <p:spPr>
          <a:xfrm>
            <a:off x="457200" y="3505200"/>
            <a:ext cx="8229600" cy="1066800"/>
          </a:xfrm>
        </p:spPr>
        <p:txBody>
          <a:bodyPr/>
          <a:lstStyle/>
          <a:p>
            <a:pPr marL="342900" lvl="1" indent="-342900" algn="ctr" eaLnBrk="1" hangingPunct="1">
              <a:buFont typeface="Arial" charset="0"/>
              <a:buNone/>
            </a:pPr>
            <a:r>
              <a:rPr lang="en-US" sz="3000" b="1" smtClean="0">
                <a:solidFill>
                  <a:srgbClr val="0070C0"/>
                </a:solidFill>
              </a:rPr>
              <a:t>Send a survey to every customer’s home, and ask the customer to fill it out and return it.</a:t>
            </a:r>
            <a:endParaRPr lang="en-US" sz="3000" smtClean="0">
              <a:solidFill>
                <a:srgbClr val="0070C0"/>
              </a:solidFill>
            </a:endParaRPr>
          </a:p>
          <a:p>
            <a:pPr marL="342900" lvl="1" indent="-342900" algn="ctr" eaLnBrk="1" hangingPunct="1">
              <a:buFont typeface="Arial" charset="0"/>
              <a:buNone/>
            </a:pPr>
            <a:endParaRPr lang="en-US" sz="3000" smtClean="0">
              <a:solidFill>
                <a:srgbClr val="0070C0"/>
              </a:solidFill>
            </a:endParaRPr>
          </a:p>
        </p:txBody>
      </p:sp>
      <p:sp>
        <p:nvSpPr>
          <p:cNvPr id="15364" name="TextBox 3"/>
          <p:cNvSpPr txBox="1">
            <a:spLocks noChangeArrowheads="1"/>
          </p:cNvSpPr>
          <p:nvPr>
            <p:custDataLst>
              <p:tags r:id="rId3"/>
            </p:custDataLst>
          </p:nvPr>
        </p:nvSpPr>
        <p:spPr bwMode="auto">
          <a:xfrm>
            <a:off x="1219200" y="5029200"/>
            <a:ext cx="2667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AutoNum type="alphaUcPeriod"/>
            </a:pPr>
            <a:r>
              <a:rPr lang="en-US" dirty="0"/>
              <a:t>Non-response Bias</a:t>
            </a:r>
          </a:p>
          <a:p>
            <a:pPr eaLnBrk="1" hangingPunct="1">
              <a:buFontTx/>
              <a:buAutoNum type="alphaUcPeriod"/>
            </a:pPr>
            <a:r>
              <a:rPr lang="en-US" dirty="0"/>
              <a:t>Selection Bias</a:t>
            </a:r>
          </a:p>
          <a:p>
            <a:pPr eaLnBrk="1" hangingPunct="1">
              <a:buFontTx/>
              <a:buAutoNum type="alphaUcPeriod"/>
            </a:pPr>
            <a:r>
              <a:rPr lang="en-US" dirty="0"/>
              <a:t>Both</a:t>
            </a:r>
          </a:p>
          <a:p>
            <a:pPr eaLnBrk="1" hangingPunct="1">
              <a:buFontTx/>
              <a:buAutoNum type="alphaUcPeriod"/>
            </a:pPr>
            <a:r>
              <a:rPr lang="en-US" dirty="0"/>
              <a:t>Neither</a:t>
            </a:r>
          </a:p>
        </p:txBody>
      </p:sp>
    </p:spTree>
    <p:extLst>
      <p:ext uri="{BB962C8B-B14F-4D97-AF65-F5344CB8AC3E}">
        <p14:creationId xmlns:p14="http://schemas.microsoft.com/office/powerpoint/2010/main" val="124454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5364">
                                            <p:txEl>
                                              <p:pRg st="0" end="0"/>
                                            </p:txEl>
                                          </p:spTgt>
                                        </p:tgtEl>
                                        <p:attrNameLst>
                                          <p:attrName>style.color</p:attrName>
                                        </p:attrNameLst>
                                      </p:cBhvr>
                                      <p:to>
                                        <p:clrVal>
                                          <a:schemeClr val="accent2"/>
                                        </p:clrVal>
                                      </p:to>
                                    </p:set>
                                    <p:set>
                                      <p:cBhvr>
                                        <p:cTn id="7" dur="500" fill="hold"/>
                                        <p:tgtEl>
                                          <p:spTgt spid="15364">
                                            <p:txEl>
                                              <p:pRg st="0" end="0"/>
                                            </p:txEl>
                                          </p:spTgt>
                                        </p:tgtEl>
                                        <p:attrNameLst>
                                          <p:attrName>fillcolor</p:attrName>
                                        </p:attrNameLst>
                                      </p:cBhvr>
                                      <p:to>
                                        <p:clrVal>
                                          <a:schemeClr val="accent2"/>
                                        </p:clrVal>
                                      </p:to>
                                    </p:set>
                                    <p:set>
                                      <p:cBhvr>
                                        <p:cTn id="8" dur="500" fill="hold"/>
                                        <p:tgtEl>
                                          <p:spTgt spid="15364">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custDataLst>
              <p:tags r:id="rId1"/>
            </p:custDataLst>
          </p:nvPr>
        </p:nvSpPr>
        <p:spPr>
          <a:xfrm>
            <a:off x="457200" y="274638"/>
            <a:ext cx="8229600" cy="3001962"/>
          </a:xfrm>
        </p:spPr>
        <p:txBody>
          <a:bodyPr/>
          <a:lstStyle/>
          <a:p>
            <a:pPr eaLnBrk="1" hangingPunct="1"/>
            <a:r>
              <a:rPr lang="en-US" sz="2500" b="1" smtClean="0"/>
              <a:t>A bank with branches in a large metropolitan area is considering opening its offices on Saturday, but it is uncertain whether customers will prefer (1) having walk-in hours on Saturday or (2) having extended branch hours during the week.  Listed below are some of the ideas proposed for gathering data.  For each, indicate what (if any) biases may result.</a:t>
            </a:r>
            <a:endParaRPr lang="en-US" sz="2500" smtClean="0"/>
          </a:p>
        </p:txBody>
      </p:sp>
      <p:sp>
        <p:nvSpPr>
          <p:cNvPr id="3" name="Content Placeholder 2"/>
          <p:cNvSpPr>
            <a:spLocks noGrp="1"/>
          </p:cNvSpPr>
          <p:nvPr>
            <p:ph idx="1"/>
            <p:custDataLst>
              <p:tags r:id="rId2"/>
            </p:custDataLst>
          </p:nvPr>
        </p:nvSpPr>
        <p:spPr>
          <a:xfrm>
            <a:off x="457200" y="3276600"/>
            <a:ext cx="8229600" cy="1524000"/>
          </a:xfrm>
        </p:spPr>
        <p:txBody>
          <a:bodyPr rtlCol="0">
            <a:normAutofit fontScale="92500" lnSpcReduction="20000"/>
          </a:bodyPr>
          <a:lstStyle/>
          <a:p>
            <a:pPr marL="342900" lvl="1" indent="-342900" algn="ctr" eaLnBrk="1" fontAlgn="auto" hangingPunct="1">
              <a:spcAft>
                <a:spcPts val="0"/>
              </a:spcAft>
              <a:buFont typeface="Arial" pitchFamily="34" charset="0"/>
              <a:buNone/>
              <a:defRPr/>
            </a:pPr>
            <a:r>
              <a:rPr lang="en-US" sz="3000" b="1" dirty="0" smtClean="0">
                <a:solidFill>
                  <a:srgbClr val="0070C0"/>
                </a:solidFill>
              </a:rPr>
              <a:t>Randomly select 20 customers from each branch.  Send each a survey, and follow up with a phone call if he or she does not return the survey within a week.</a:t>
            </a:r>
            <a:endParaRPr lang="en-US" sz="3000" dirty="0" smtClean="0">
              <a:solidFill>
                <a:srgbClr val="0070C0"/>
              </a:solidFill>
            </a:endParaRPr>
          </a:p>
          <a:p>
            <a:pPr marL="342900" lvl="1" indent="-342900" algn="ctr" eaLnBrk="1" fontAlgn="auto" hangingPunct="1">
              <a:spcAft>
                <a:spcPts val="0"/>
              </a:spcAft>
              <a:buFont typeface="Arial" pitchFamily="34" charset="0"/>
              <a:buNone/>
              <a:defRPr/>
            </a:pPr>
            <a:endParaRPr lang="en-US" sz="3000" dirty="0" smtClean="0">
              <a:solidFill>
                <a:srgbClr val="0070C0"/>
              </a:solidFill>
            </a:endParaRPr>
          </a:p>
        </p:txBody>
      </p:sp>
      <p:sp>
        <p:nvSpPr>
          <p:cNvPr id="16388" name="TextBox 3"/>
          <p:cNvSpPr txBox="1">
            <a:spLocks noChangeArrowheads="1"/>
          </p:cNvSpPr>
          <p:nvPr>
            <p:custDataLst>
              <p:tags r:id="rId3"/>
            </p:custDataLst>
          </p:nvPr>
        </p:nvSpPr>
        <p:spPr bwMode="auto">
          <a:xfrm>
            <a:off x="1143000" y="5276850"/>
            <a:ext cx="2667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AutoNum type="alphaUcPeriod"/>
            </a:pPr>
            <a:r>
              <a:rPr lang="en-US" dirty="0"/>
              <a:t>Non-response Bias</a:t>
            </a:r>
          </a:p>
          <a:p>
            <a:pPr eaLnBrk="1" hangingPunct="1">
              <a:buFontTx/>
              <a:buAutoNum type="alphaUcPeriod"/>
            </a:pPr>
            <a:r>
              <a:rPr lang="en-US" dirty="0"/>
              <a:t>Selection Bias</a:t>
            </a:r>
          </a:p>
          <a:p>
            <a:pPr eaLnBrk="1" hangingPunct="1">
              <a:buFontTx/>
              <a:buAutoNum type="alphaUcPeriod"/>
            </a:pPr>
            <a:r>
              <a:rPr lang="en-US" dirty="0"/>
              <a:t>Both</a:t>
            </a:r>
          </a:p>
          <a:p>
            <a:pPr eaLnBrk="1" hangingPunct="1">
              <a:buFontTx/>
              <a:buAutoNum type="alphaUcPeriod"/>
            </a:pPr>
            <a:r>
              <a:rPr lang="en-US" dirty="0"/>
              <a:t>Neither</a:t>
            </a:r>
          </a:p>
        </p:txBody>
      </p:sp>
    </p:spTree>
    <p:extLst>
      <p:ext uri="{BB962C8B-B14F-4D97-AF65-F5344CB8AC3E}">
        <p14:creationId xmlns:p14="http://schemas.microsoft.com/office/powerpoint/2010/main" val="3088987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6388">
                                            <p:txEl>
                                              <p:pRg st="3" end="3"/>
                                            </p:txEl>
                                          </p:spTgt>
                                        </p:tgtEl>
                                        <p:attrNameLst>
                                          <p:attrName>style.color</p:attrName>
                                        </p:attrNameLst>
                                      </p:cBhvr>
                                      <p:to>
                                        <p:clrVal>
                                          <a:schemeClr val="accent2"/>
                                        </p:clrVal>
                                      </p:to>
                                    </p:set>
                                    <p:set>
                                      <p:cBhvr>
                                        <p:cTn id="7" dur="500" fill="hold"/>
                                        <p:tgtEl>
                                          <p:spTgt spid="16388">
                                            <p:txEl>
                                              <p:pRg st="3" end="3"/>
                                            </p:txEl>
                                          </p:spTgt>
                                        </p:tgtEl>
                                        <p:attrNameLst>
                                          <p:attrName>fillcolor</p:attrName>
                                        </p:attrNameLst>
                                      </p:cBhvr>
                                      <p:to>
                                        <p:clrVal>
                                          <a:schemeClr val="accent2"/>
                                        </p:clrVal>
                                      </p:to>
                                    </p:set>
                                    <p:set>
                                      <p:cBhvr>
                                        <p:cTn id="8" dur="500" fill="hold"/>
                                        <p:tgtEl>
                                          <p:spTgt spid="16388">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Stop</a:t>
            </a:r>
            <a:endParaRPr lang="en-US" dirty="0"/>
          </a:p>
        </p:txBody>
      </p:sp>
      <p:sp>
        <p:nvSpPr>
          <p:cNvPr id="3" name="Content Placeholder 2"/>
          <p:cNvSpPr>
            <a:spLocks noGrp="1"/>
          </p:cNvSpPr>
          <p:nvPr>
            <p:ph idx="1"/>
          </p:nvPr>
        </p:nvSpPr>
        <p:spPr/>
        <p:txBody>
          <a:bodyPr/>
          <a:lstStyle/>
          <a:p>
            <a:pPr marL="0" indent="0">
              <a:buNone/>
            </a:pPr>
            <a:r>
              <a:rPr lang="en-US" dirty="0" smtClean="0"/>
              <a:t>This concludes the vocabulary of Chapter 1</a:t>
            </a:r>
          </a:p>
          <a:p>
            <a:pPr marL="0" indent="0">
              <a:buNone/>
            </a:pPr>
            <a:endParaRPr lang="en-US" dirty="0"/>
          </a:p>
          <a:p>
            <a:pPr marL="0" indent="0">
              <a:buNone/>
            </a:pPr>
            <a:r>
              <a:rPr lang="en-US" dirty="0" smtClean="0"/>
              <a:t>Next we will visit Chapter 2 to learn the basics of descriptive statistics – how </a:t>
            </a:r>
            <a:r>
              <a:rPr lang="en-US" smtClean="0"/>
              <a:t>to describe data. </a:t>
            </a:r>
            <a:endParaRPr lang="en-US"/>
          </a:p>
        </p:txBody>
      </p:sp>
    </p:spTree>
    <p:extLst>
      <p:ext uri="{BB962C8B-B14F-4D97-AF65-F5344CB8AC3E}">
        <p14:creationId xmlns:p14="http://schemas.microsoft.com/office/powerpoint/2010/main" val="4182519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Statistical Applications</a:t>
            </a:r>
            <a:endParaRPr lang="en-US" dirty="0"/>
          </a:p>
        </p:txBody>
      </p:sp>
      <p:sp>
        <p:nvSpPr>
          <p:cNvPr id="3" name="Content Placeholder 2"/>
          <p:cNvSpPr>
            <a:spLocks noGrp="1"/>
          </p:cNvSpPr>
          <p:nvPr>
            <p:ph idx="1"/>
          </p:nvPr>
        </p:nvSpPr>
        <p:spPr/>
        <p:txBody>
          <a:bodyPr>
            <a:normAutofit fontScale="77500" lnSpcReduction="20000"/>
          </a:bodyPr>
          <a:lstStyle/>
          <a:p>
            <a:r>
              <a:rPr lang="en-US" b="1" u="sng" dirty="0" smtClean="0">
                <a:solidFill>
                  <a:srgbClr val="0070C0"/>
                </a:solidFill>
              </a:rPr>
              <a:t>Descriptive Statistics </a:t>
            </a:r>
            <a:r>
              <a:rPr lang="en-US" dirty="0" smtClean="0">
                <a:solidFill>
                  <a:srgbClr val="0070C0"/>
                </a:solidFill>
              </a:rPr>
              <a:t>– numerical and graphical methods to look for patterns in a data set, to summarize the information revealed in a data set, and to present the information in a convenient form</a:t>
            </a:r>
          </a:p>
          <a:p>
            <a:pPr lvl="1"/>
            <a:r>
              <a:rPr lang="en-US" dirty="0" smtClean="0">
                <a:solidFill>
                  <a:srgbClr val="C00000"/>
                </a:solidFill>
              </a:rPr>
              <a:t>Batting averages</a:t>
            </a:r>
          </a:p>
          <a:p>
            <a:pPr lvl="1"/>
            <a:r>
              <a:rPr lang="en-US" dirty="0" smtClean="0">
                <a:solidFill>
                  <a:srgbClr val="C00000"/>
                </a:solidFill>
              </a:rPr>
              <a:t>Daily rainfall</a:t>
            </a:r>
          </a:p>
          <a:p>
            <a:pPr lvl="1"/>
            <a:r>
              <a:rPr lang="en-US" dirty="0" smtClean="0">
                <a:solidFill>
                  <a:srgbClr val="C00000"/>
                </a:solidFill>
              </a:rPr>
              <a:t>Graph of sample survey (like on Facebook)</a:t>
            </a:r>
          </a:p>
          <a:p>
            <a:pPr lvl="1"/>
            <a:endParaRPr lang="en-US" dirty="0" smtClean="0"/>
          </a:p>
          <a:p>
            <a:r>
              <a:rPr lang="en-US" b="1" u="sng" dirty="0" smtClean="0">
                <a:solidFill>
                  <a:srgbClr val="0070C0"/>
                </a:solidFill>
              </a:rPr>
              <a:t>Inferential Statistics </a:t>
            </a:r>
            <a:r>
              <a:rPr lang="en-US" dirty="0" smtClean="0">
                <a:solidFill>
                  <a:srgbClr val="0070C0"/>
                </a:solidFill>
              </a:rPr>
              <a:t>– using sample data to make estimates, decisions, predictions, or other generalizations about a larger set of data</a:t>
            </a:r>
          </a:p>
          <a:p>
            <a:pPr lvl="1"/>
            <a:r>
              <a:rPr lang="en-US" dirty="0" smtClean="0">
                <a:solidFill>
                  <a:srgbClr val="C00000"/>
                </a:solidFill>
              </a:rPr>
              <a:t>Inferring political winner from sample polling</a:t>
            </a:r>
          </a:p>
          <a:p>
            <a:pPr lvl="1"/>
            <a:r>
              <a:rPr lang="en-US" dirty="0" smtClean="0">
                <a:solidFill>
                  <a:srgbClr val="C00000"/>
                </a:solidFill>
              </a:rPr>
              <a:t>Estimating average SAT score from sample</a:t>
            </a:r>
          </a:p>
        </p:txBody>
      </p:sp>
    </p:spTree>
    <p:extLst>
      <p:ext uri="{BB962C8B-B14F-4D97-AF65-F5344CB8AC3E}">
        <p14:creationId xmlns:p14="http://schemas.microsoft.com/office/powerpoint/2010/main" val="24772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Fundamental Elements of Statistics	</a:t>
            </a:r>
            <a:endParaRPr lang="en-US" dirty="0"/>
          </a:p>
        </p:txBody>
      </p:sp>
      <p:sp>
        <p:nvSpPr>
          <p:cNvPr id="3" name="Content Placeholder 2"/>
          <p:cNvSpPr>
            <a:spLocks noGrp="1"/>
          </p:cNvSpPr>
          <p:nvPr>
            <p:ph idx="1"/>
          </p:nvPr>
        </p:nvSpPr>
        <p:spPr/>
        <p:txBody>
          <a:bodyPr>
            <a:normAutofit fontScale="92500" lnSpcReduction="20000"/>
          </a:bodyPr>
          <a:lstStyle/>
          <a:p>
            <a:r>
              <a:rPr lang="en-US" b="1" u="sng" dirty="0" smtClean="0">
                <a:solidFill>
                  <a:srgbClr val="0070C0"/>
                </a:solidFill>
              </a:rPr>
              <a:t>Experimental Unit </a:t>
            </a:r>
            <a:r>
              <a:rPr lang="en-US" dirty="0" smtClean="0">
                <a:solidFill>
                  <a:srgbClr val="0070C0"/>
                </a:solidFill>
              </a:rPr>
              <a:t>– an object upon which we collect data</a:t>
            </a:r>
          </a:p>
          <a:p>
            <a:r>
              <a:rPr lang="en-US" b="1" u="sng" dirty="0" smtClean="0">
                <a:solidFill>
                  <a:srgbClr val="0070C0"/>
                </a:solidFill>
              </a:rPr>
              <a:t>Variable </a:t>
            </a:r>
            <a:r>
              <a:rPr lang="en-US" dirty="0" smtClean="0">
                <a:solidFill>
                  <a:srgbClr val="0070C0"/>
                </a:solidFill>
              </a:rPr>
              <a:t>– characteristic or property of an individual experimental unit</a:t>
            </a:r>
          </a:p>
          <a:p>
            <a:r>
              <a:rPr lang="en-US" b="1" u="sng" dirty="0" smtClean="0">
                <a:solidFill>
                  <a:srgbClr val="0070C0"/>
                </a:solidFill>
              </a:rPr>
              <a:t>Population</a:t>
            </a:r>
            <a:r>
              <a:rPr lang="en-US" dirty="0" smtClean="0">
                <a:solidFill>
                  <a:srgbClr val="0070C0"/>
                </a:solidFill>
              </a:rPr>
              <a:t> – a set of units that we are interested in studying</a:t>
            </a:r>
          </a:p>
          <a:p>
            <a:r>
              <a:rPr lang="en-US" b="1" u="sng" dirty="0" smtClean="0">
                <a:solidFill>
                  <a:srgbClr val="0070C0"/>
                </a:solidFill>
              </a:rPr>
              <a:t>Sample </a:t>
            </a:r>
            <a:r>
              <a:rPr lang="en-US" dirty="0" smtClean="0">
                <a:solidFill>
                  <a:srgbClr val="0070C0"/>
                </a:solidFill>
              </a:rPr>
              <a:t>– a subset of the units of a population</a:t>
            </a:r>
          </a:p>
          <a:p>
            <a:r>
              <a:rPr lang="en-US" b="1" u="sng" dirty="0" smtClean="0">
                <a:solidFill>
                  <a:srgbClr val="0070C0"/>
                </a:solidFill>
              </a:rPr>
              <a:t>Census</a:t>
            </a:r>
            <a:r>
              <a:rPr lang="en-US" dirty="0" smtClean="0">
                <a:solidFill>
                  <a:srgbClr val="0070C0"/>
                </a:solidFill>
              </a:rPr>
              <a:t> – measure a variable for every experimental unit in the population (not usually done)</a:t>
            </a:r>
            <a:endParaRPr lang="en-US" dirty="0">
              <a:solidFill>
                <a:srgbClr val="0070C0"/>
              </a:solidFill>
            </a:endParaRPr>
          </a:p>
        </p:txBody>
      </p:sp>
    </p:spTree>
    <p:extLst>
      <p:ext uri="{BB962C8B-B14F-4D97-AF65-F5344CB8AC3E}">
        <p14:creationId xmlns:p14="http://schemas.microsoft.com/office/powerpoint/2010/main" val="254435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Population vs. Sample</a:t>
            </a:r>
            <a:endParaRPr lang="en-US" dirty="0"/>
          </a:p>
        </p:txBody>
      </p:sp>
      <p:sp>
        <p:nvSpPr>
          <p:cNvPr id="17411" name="TextBox 4"/>
          <p:cNvSpPr txBox="1">
            <a:spLocks noChangeArrowheads="1"/>
          </p:cNvSpPr>
          <p:nvPr/>
        </p:nvSpPr>
        <p:spPr bwMode="auto">
          <a:xfrm>
            <a:off x="762000" y="55626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t>Population</a:t>
            </a:r>
          </a:p>
        </p:txBody>
      </p:sp>
      <p:pic>
        <p:nvPicPr>
          <p:cNvPr id="17412" name="Picture 5"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533400" y="27432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6"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838200" y="16764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7"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1143000" y="23622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8"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1524000" y="20574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9"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1447800" y="26670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10"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838200" y="32004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11"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1981200" y="18288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12"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2590800" y="16764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13"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2362200" y="24384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14"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3048000" y="22098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2" name="Picture 15"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2514600" y="41910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3" name="Picture 16"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2057400" y="41910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4" name="Picture 17"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838200" y="39624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5" name="Picture 18"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1524000" y="41148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6" name="Picture 20"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838200" y="20574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7" name="Picture 21"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990600" y="26670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8" name="Picture 22"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1752600" y="27432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9" name="Picture 23"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609600" y="22860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0" name="Picture 24"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1295400" y="16764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5"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1905000" y="22860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2" name="Picture 26"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1371600" y="32766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3" name="Picture 27"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2209800" y="33528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4" name="Picture 28"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2286000" y="47244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29"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228600" y="48768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0"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2590800" y="29718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7" name="Picture 31"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2971800" y="40386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8" name="Picture 32"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3276600" y="31242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9" name="Picture 33" descr="male.jpg"/>
          <p:cNvPicPr>
            <a:picLocks noChangeAspect="1"/>
          </p:cNvPicPr>
          <p:nvPr/>
        </p:nvPicPr>
        <p:blipFill>
          <a:blip r:embed="rId2">
            <a:clrChange>
              <a:clrFrom>
                <a:srgbClr val="FFFFEF"/>
              </a:clrFrom>
              <a:clrTo>
                <a:srgbClr val="FFFFEF">
                  <a:alpha val="0"/>
                </a:srgbClr>
              </a:clrTo>
            </a:clrChange>
            <a:extLst>
              <a:ext uri="{28A0092B-C50C-407E-A947-70E740481C1C}">
                <a14:useLocalDpi xmlns:a14="http://schemas.microsoft.com/office/drawing/2010/main" val="0"/>
              </a:ext>
            </a:extLst>
          </a:blip>
          <a:srcRect/>
          <a:stretch>
            <a:fillRect/>
          </a:stretch>
        </p:blipFill>
        <p:spPr bwMode="auto">
          <a:xfrm>
            <a:off x="3124200" y="4800600"/>
            <a:ext cx="3127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40" name="Picture 34"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457200" y="37338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41" name="Picture 35"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228600" y="35814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42" name="Picture 36"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1295400" y="25908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43" name="Picture 37"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304800" y="17526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44" name="Picture 38"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2514600" y="35814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9"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1676400" y="16002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40"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1600200" y="35052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47" name="Picture 41"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228600" y="23622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48" name="Picture 42"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1066800" y="47244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49" name="Picture 43"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1828800" y="44958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50" name="Picture 44"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1447800" y="45720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51" name="Picture 45"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533400" y="42672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52" name="Picture 46"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3200400" y="18288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53" name="Picture 47"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228600" y="41910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54" name="Picture 48"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762000" y="25908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55" name="Picture 49"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1066800" y="32004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56" name="Picture 50"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2286000" y="16764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57" name="Picture 51"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3200400" y="25908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58" name="Picture 52"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2667000" y="22860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59" name="Picture 53"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2819400" y="32766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60" name="Picture 54"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1905000" y="33528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61" name="Picture 55"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2057400" y="26670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62" name="Picture 56"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3352800" y="35814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63" name="Picture 57"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533400" y="16002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64" name="Picture 58"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1143000" y="38100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65" name="Picture 59"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3352800" y="41910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66" name="Picture 60"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838200" y="46482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67" name="Picture 61" descr="female.jpg"/>
          <p:cNvPicPr>
            <a:picLocks noChangeAspect="1"/>
          </p:cNvPicPr>
          <p:nvPr/>
        </p:nvPicPr>
        <p:blipFill>
          <a:blip r:embed="rId3">
            <a:clrChange>
              <a:clrFrom>
                <a:srgbClr val="FFFAFE"/>
              </a:clrFrom>
              <a:clrTo>
                <a:srgbClr val="FFFAFE">
                  <a:alpha val="0"/>
                </a:srgbClr>
              </a:clrTo>
            </a:clrChange>
            <a:extLst>
              <a:ext uri="{28A0092B-C50C-407E-A947-70E740481C1C}">
                <a14:useLocalDpi xmlns:a14="http://schemas.microsoft.com/office/drawing/2010/main" val="0"/>
              </a:ext>
            </a:extLst>
          </a:blip>
          <a:srcRect/>
          <a:stretch>
            <a:fillRect/>
          </a:stretch>
        </p:blipFill>
        <p:spPr bwMode="auto">
          <a:xfrm>
            <a:off x="304800" y="2971800"/>
            <a:ext cx="334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 name="TextBox 62"/>
          <p:cNvSpPr txBox="1">
            <a:spLocks noChangeArrowheads="1"/>
          </p:cNvSpPr>
          <p:nvPr/>
        </p:nvSpPr>
        <p:spPr bwMode="auto">
          <a:xfrm>
            <a:off x="6324600" y="5486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t>Sample</a:t>
            </a:r>
          </a:p>
        </p:txBody>
      </p:sp>
      <p:sp>
        <p:nvSpPr>
          <p:cNvPr id="64" name="TextBox 63"/>
          <p:cNvSpPr txBox="1">
            <a:spLocks noChangeArrowheads="1"/>
          </p:cNvSpPr>
          <p:nvPr/>
        </p:nvSpPr>
        <p:spPr bwMode="auto">
          <a:xfrm>
            <a:off x="1066800" y="6096000"/>
            <a:ext cx="6324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3B3090"/>
                </a:solidFill>
              </a:rPr>
              <a:t>This process can be repeated multiple times to get multiple samples</a:t>
            </a:r>
          </a:p>
        </p:txBody>
      </p:sp>
    </p:spTree>
    <p:extLst>
      <p:ext uri="{BB962C8B-B14F-4D97-AF65-F5344CB8AC3E}">
        <p14:creationId xmlns:p14="http://schemas.microsoft.com/office/powerpoint/2010/main" val="34191052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3" presetClass="path" presetSubtype="0" accel="50000" decel="50000" fill="hold" nodeType="clickEffect">
                                  <p:stCondLst>
                                    <p:cond delay="0"/>
                                  </p:stCondLst>
                                  <p:childTnLst>
                                    <p:animMotion origin="layout" path="M 0.12465 -0.00115 L 0.56632 -0.00115 " pathEditMode="relative" rAng="0" ptsTypes="AA">
                                      <p:cBhvr>
                                        <p:cTn id="6" dur="2000" fill="hold"/>
                                        <p:tgtEl>
                                          <p:spTgt spid="26"/>
                                        </p:tgtEl>
                                        <p:attrNameLst>
                                          <p:attrName>ppt_x</p:attrName>
                                          <p:attrName>ppt_y</p:attrName>
                                        </p:attrNameLst>
                                      </p:cBhvr>
                                      <p:rCtr x="22083" y="0"/>
                                    </p:animMotion>
                                  </p:childTnLst>
                                </p:cTn>
                              </p:par>
                            </p:childTnLst>
                          </p:cTn>
                        </p:par>
                        <p:par>
                          <p:cTn id="7" fill="hold" nodeType="afterGroup">
                            <p:stCondLst>
                              <p:cond delay="2000"/>
                            </p:stCondLst>
                            <p:childTnLst>
                              <p:par>
                                <p:cTn id="8" presetID="63" presetClass="path" presetSubtype="0" accel="50000" decel="50000" fill="hold" nodeType="afterEffect">
                                  <p:stCondLst>
                                    <p:cond delay="0"/>
                                  </p:stCondLst>
                                  <p:childTnLst>
                                    <p:animMotion origin="layout" path="M 3.33333E-6 -1.62812E-6 L 0.59166 -1.62812E-6 " pathEditMode="relative" rAng="0" ptsTypes="AA">
                                      <p:cBhvr>
                                        <p:cTn id="9" dur="2000" fill="hold"/>
                                        <p:tgtEl>
                                          <p:spTgt spid="41"/>
                                        </p:tgtEl>
                                        <p:attrNameLst>
                                          <p:attrName>ppt_x</p:attrName>
                                          <p:attrName>ppt_y</p:attrName>
                                        </p:attrNameLst>
                                      </p:cBhvr>
                                      <p:rCtr x="29583" y="0"/>
                                    </p:animMotion>
                                  </p:childTnLst>
                                </p:cTn>
                              </p:par>
                            </p:childTnLst>
                          </p:cTn>
                        </p:par>
                        <p:par>
                          <p:cTn id="10" fill="hold" nodeType="afterGroup">
                            <p:stCondLst>
                              <p:cond delay="4000"/>
                            </p:stCondLst>
                            <p:childTnLst>
                              <p:par>
                                <p:cTn id="11" presetID="63" presetClass="path" presetSubtype="0" accel="50000" decel="50000" fill="hold" nodeType="afterEffect">
                                  <p:stCondLst>
                                    <p:cond delay="0"/>
                                  </p:stCondLst>
                                  <p:childTnLst>
                                    <p:animMotion origin="layout" path="M 2.77778E-6 -2.13691E-6 L 0.49132 -0.00115 " pathEditMode="relative" rAng="0" ptsTypes="AA">
                                      <p:cBhvr>
                                        <p:cTn id="12" dur="2000" fill="hold"/>
                                        <p:tgtEl>
                                          <p:spTgt spid="31"/>
                                        </p:tgtEl>
                                        <p:attrNameLst>
                                          <p:attrName>ppt_x</p:attrName>
                                          <p:attrName>ppt_y</p:attrName>
                                        </p:attrNameLst>
                                      </p:cBhvr>
                                      <p:rCtr x="24566" y="-69"/>
                                    </p:animMotion>
                                  </p:childTnLst>
                                </p:cTn>
                              </p:par>
                            </p:childTnLst>
                          </p:cTn>
                        </p:par>
                        <p:par>
                          <p:cTn id="13" fill="hold" nodeType="afterGroup">
                            <p:stCondLst>
                              <p:cond delay="6000"/>
                            </p:stCondLst>
                            <p:childTnLst>
                              <p:par>
                                <p:cTn id="14" presetID="63" presetClass="path" presetSubtype="0" accel="50000" decel="50000" fill="hold" nodeType="afterEffect">
                                  <p:stCondLst>
                                    <p:cond delay="0"/>
                                  </p:stCondLst>
                                  <p:childTnLst>
                                    <p:animMotion origin="layout" path="M -2.5E-6 -4.89362E-6 L 0.59011 0.00671 " pathEditMode="relative" rAng="0" ptsTypes="AA">
                                      <p:cBhvr>
                                        <p:cTn id="15" dur="2000" fill="hold"/>
                                        <p:tgtEl>
                                          <p:spTgt spid="40"/>
                                        </p:tgtEl>
                                        <p:attrNameLst>
                                          <p:attrName>ppt_x</p:attrName>
                                          <p:attrName>ppt_y</p:attrName>
                                        </p:attrNameLst>
                                      </p:cBhvr>
                                      <p:rCtr x="29497" y="324"/>
                                    </p:animMotion>
                                  </p:childTnLst>
                                </p:cTn>
                              </p:par>
                            </p:childTnLst>
                          </p:cTn>
                        </p:par>
                        <p:par>
                          <p:cTn id="16" fill="hold" nodeType="afterGroup">
                            <p:stCondLst>
                              <p:cond delay="8000"/>
                            </p:stCondLst>
                            <p:childTnLst>
                              <p:par>
                                <p:cTn id="17" presetID="0" presetClass="path" presetSubtype="0" accel="50000" decel="50000" fill="hold" nodeType="afterEffect">
                                  <p:stCondLst>
                                    <p:cond delay="0"/>
                                  </p:stCondLst>
                                  <p:childTnLst>
                                    <p:animMotion origin="layout" path="M 4.16667E-6 1.54487E-6 C 0.02569 0.00278 0.01701 0.00301 0.05451 -0.00347 C 0.05885 -0.00416 0.06285 -0.00832 0.06719 -0.00856 C 0.08872 -0.00971 0.11024 -0.00971 0.13177 -0.01017 C 0.16389 -0.02636 0.11944 -0.00555 0.20139 -0.01688 C 0.20312 -0.01711 0.20104 -0.02289 0.2026 -0.02359 C 0.21024 -0.02706 0.21875 -0.02706 0.22674 -0.02868 C 0.25365 -0.04116 0.28212 -0.04093 0.31024 -0.04209 C 0.31458 -0.04787 0.31667 -0.04695 0.32153 -0.05065 C 0.32413 -0.0525 0.32656 -0.05504 0.32917 -0.05735 C 0.33594 -0.06337 0.3566 -0.06198 0.36215 -0.06244 C 0.36372 -0.06938 0.36597 -0.0703 0.37101 -0.07262 C 0.37639 -0.07817 0.37639 -0.08372 0.38229 -0.08765 C 0.38559 -0.08973 0.38924 -0.09066 0.39253 -0.09274 C 0.39687 -0.09551 0.39948 -0.10176 0.40382 -0.10453 C 0.41111 -0.10939 0.42101 -0.11378 0.42917 -0.11633 C 0.44392 -0.12974 0.47014 -0.12211 0.48108 -0.10291 C 0.48993 -0.08742 0.4901 -0.08233 0.49635 -0.06753 C 0.50399 -0.04926 0.50104 -0.0599 0.50382 -0.04903 C 0.50347 -0.04486 0.50243 -0.00185 0.49757 0.01341 C 0.49288 0.02822 0.48611 0.04857 0.47986 0.06244 C 0.47708 0.06869 0.47274 0.07331 0.46962 0.07933 C 0.46649 0.09205 0.45417 0.1006 0.44687 0.10777 C 0.43767 0.11656 0.4441 0.11332 0.43681 0.11633 C 0.41753 0.11378 0.41111 0.11402 0.39635 0.10453 C 0.38872 0.0895 0.39878 0.10731 0.38993 0.09783 C 0.38524 0.09297 0.38212 0.08534 0.37726 0.08094 C 0.37378 0.07794 0.37014 0.0747 0.36719 0.07077 C 0.36163 0.06337 0.3566 0.04996 0.35191 0.04209 C 0.35017 0.03932 0.34826 0.03677 0.34687 0.03377 C 0.34392 0.02706 0.33802 0.01341 0.33802 0.01341 C 0.33646 0.0044 0.33663 -0.00486 0.3342 -0.01341 C 0.33628 -0.03376 0.3375 -0.05412 0.34062 -0.07424 C 0.34306 -0.08996 0.34948 -0.09135 0.35694 -0.10129 C 0.35955 -0.10476 0.36094 -0.10939 0.36337 -0.11309 C 0.37309 -0.12858 0.36545 -0.1154 0.37726 -0.1265 C 0.39253 -0.14107 0.37812 -0.12905 0.38611 -0.13992 C 0.38993 -0.145 0.3967 -0.14755 0.40139 -0.15009 C 0.44097 -0.14893 0.48073 -0.14824 0.52031 -0.14662 C 0.53681 -0.14593 0.55417 -0.13668 0.57101 -0.13483 C 0.58455 -0.12257 0.59913 -0.1198 0.61528 -0.11633 C 0.62135 -0.11031 0.62083 -0.10731 0.62795 -0.10453 C 0.63056 -0.10361 0.63559 -0.10129 0.63559 -0.10129 C 0.6434 -0.09389 0.65278 -0.08834 0.66215 -0.08603 C 0.66997 -0.08071 0.67882 -0.07886 0.68733 -0.07585 C 0.70191 -0.07701 0.71319 -0.07585 0.72674 -0.08256 C 0.73212 -0.0851 0.73472 -0.08927 0.74062 -0.09112 C 0.75087 -0.11239 0.74479 -0.10592 0.75573 -0.11471 C 0.75677 -0.11771 0.76076 -0.12627 0.76076 -0.12997 " pathEditMode="relative" ptsTypes="ffffffffffffffffffffffffffffffffffffffffffffffffA">
                                      <p:cBhvr>
                                        <p:cTn id="18" dur="5000" fill="hold"/>
                                        <p:tgtEl>
                                          <p:spTgt spid="30"/>
                                        </p:tgtEl>
                                        <p:attrNameLst>
                                          <p:attrName>ppt_x</p:attrName>
                                          <p:attrName>ppt_y</p:attrName>
                                        </p:attrNameLst>
                                      </p:cBhvr>
                                    </p:animMotion>
                                  </p:childTnLst>
                                </p:cTn>
                              </p:par>
                            </p:childTnLst>
                          </p:cTn>
                        </p:par>
                        <p:par>
                          <p:cTn id="19" fill="hold" nodeType="afterGroup">
                            <p:stCondLst>
                              <p:cond delay="13000"/>
                            </p:stCondLst>
                            <p:childTnLst>
                              <p:par>
                                <p:cTn id="20" presetID="5" presetClass="entr" presetSubtype="10" fill="hold" grpId="0" nodeType="afterEffect">
                                  <p:stCondLst>
                                    <p:cond delay="0"/>
                                  </p:stCondLst>
                                  <p:childTnLst>
                                    <p:set>
                                      <p:cBhvr>
                                        <p:cTn id="21" dur="1" fill="hold">
                                          <p:stCondLst>
                                            <p:cond delay="0"/>
                                          </p:stCondLst>
                                        </p:cTn>
                                        <p:tgtEl>
                                          <p:spTgt spid="63"/>
                                        </p:tgtEl>
                                        <p:attrNameLst>
                                          <p:attrName>style.visibility</p:attrName>
                                        </p:attrNameLst>
                                      </p:cBhvr>
                                      <p:to>
                                        <p:strVal val="visible"/>
                                      </p:to>
                                    </p:set>
                                    <p:animEffect transition="in" filter="checkerboard(across)">
                                      <p:cBhvr>
                                        <p:cTn id="22" dur="500"/>
                                        <p:tgtEl>
                                          <p:spTgt spid="6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64">
                                            <p:txEl>
                                              <p:pRg st="0" end="0"/>
                                            </p:txEl>
                                          </p:spTgt>
                                        </p:tgtEl>
                                        <p:attrNameLst>
                                          <p:attrName>style.visibility</p:attrName>
                                        </p:attrNameLst>
                                      </p:cBhvr>
                                      <p:to>
                                        <p:strVal val="visible"/>
                                      </p:to>
                                    </p:set>
                                    <p:animEffect transition="in" filter="checkerboard(across)">
                                      <p:cBhvr>
                                        <p:cTn id="27" dur="500"/>
                                        <p:tgtEl>
                                          <p:spTgt spid="6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Population vs. Sample</a:t>
            </a:r>
            <a:endParaRPr lang="en-US" dirty="0"/>
          </a:p>
        </p:txBody>
      </p:sp>
      <p:sp>
        <p:nvSpPr>
          <p:cNvPr id="4" name="Content Placeholder 3"/>
          <p:cNvSpPr>
            <a:spLocks noGrp="1"/>
          </p:cNvSpPr>
          <p:nvPr>
            <p:ph sz="half" idx="1"/>
          </p:nvPr>
        </p:nvSpPr>
        <p:spPr/>
        <p:txBody>
          <a:bodyPr/>
          <a:lstStyle/>
          <a:p>
            <a:pPr>
              <a:buFont typeface="Wingdings 2" pitchFamily="18" charset="2"/>
              <a:buNone/>
            </a:pPr>
            <a:r>
              <a:rPr lang="en-US" smtClean="0"/>
              <a:t>Population</a:t>
            </a:r>
          </a:p>
          <a:p>
            <a:pPr lvl="1">
              <a:buFont typeface="Wingdings" pitchFamily="2" charset="2"/>
              <a:buChar char="§"/>
            </a:pPr>
            <a:r>
              <a:rPr lang="en-US" smtClean="0"/>
              <a:t>Parameter</a:t>
            </a:r>
          </a:p>
          <a:p>
            <a:pPr lvl="2">
              <a:buFont typeface="Wingdings" pitchFamily="2" charset="2"/>
              <a:buChar char="§"/>
            </a:pPr>
            <a:r>
              <a:rPr lang="en-US" smtClean="0"/>
              <a:t>Usually greek letters </a:t>
            </a:r>
            <a:br>
              <a:rPr lang="en-US" smtClean="0"/>
            </a:br>
            <a:r>
              <a:rPr lang="en-US" smtClean="0"/>
              <a:t>(</a:t>
            </a:r>
            <a:r>
              <a:rPr lang="el-GR" smtClean="0"/>
              <a:t>α</a:t>
            </a:r>
            <a:r>
              <a:rPr lang="en-US" smtClean="0"/>
              <a:t>, </a:t>
            </a:r>
            <a:r>
              <a:rPr lang="el-GR" smtClean="0"/>
              <a:t>β</a:t>
            </a:r>
            <a:r>
              <a:rPr lang="en-US" smtClean="0"/>
              <a:t>, </a:t>
            </a:r>
            <a:r>
              <a:rPr lang="el-GR" smtClean="0"/>
              <a:t>ρ</a:t>
            </a:r>
            <a:r>
              <a:rPr lang="en-US" smtClean="0"/>
              <a:t>, </a:t>
            </a:r>
            <a:r>
              <a:rPr lang="el-GR" smtClean="0"/>
              <a:t>μ</a:t>
            </a:r>
            <a:r>
              <a:rPr lang="en-US" smtClean="0"/>
              <a:t>)</a:t>
            </a:r>
          </a:p>
          <a:p>
            <a:pPr lvl="2">
              <a:buFont typeface="Wingdings" pitchFamily="2" charset="2"/>
              <a:buChar char="§"/>
            </a:pPr>
            <a:r>
              <a:rPr lang="en-US" smtClean="0"/>
              <a:t>Usually unknown</a:t>
            </a:r>
          </a:p>
          <a:p>
            <a:pPr>
              <a:buFont typeface="Wingdings 2" pitchFamily="18" charset="2"/>
              <a:buNone/>
            </a:pPr>
            <a:endParaRPr lang="en-US" smtClean="0"/>
          </a:p>
          <a:p>
            <a:pPr>
              <a:buFont typeface="Wingdings 2" pitchFamily="18" charset="2"/>
              <a:buNone/>
            </a:pPr>
            <a:endParaRPr lang="en-US" smtClean="0"/>
          </a:p>
          <a:p>
            <a:pPr>
              <a:buFont typeface="Wingdings 2" pitchFamily="18" charset="2"/>
              <a:buNone/>
            </a:pPr>
            <a:r>
              <a:rPr lang="en-US" smtClean="0"/>
              <a:t>	</a:t>
            </a:r>
            <a:endParaRPr lang="en-US" b="1" smtClean="0"/>
          </a:p>
        </p:txBody>
      </p:sp>
      <p:sp>
        <p:nvSpPr>
          <p:cNvPr id="5" name="Content Placeholder 4"/>
          <p:cNvSpPr>
            <a:spLocks noGrp="1"/>
          </p:cNvSpPr>
          <p:nvPr>
            <p:ph sz="half" idx="2"/>
          </p:nvPr>
        </p:nvSpPr>
        <p:spPr/>
        <p:txBody>
          <a:bodyPr/>
          <a:lstStyle/>
          <a:p>
            <a:pPr>
              <a:buFont typeface="Wingdings 2" pitchFamily="18" charset="2"/>
              <a:buNone/>
            </a:pPr>
            <a:r>
              <a:rPr lang="en-US" smtClean="0"/>
              <a:t>Sample</a:t>
            </a:r>
          </a:p>
          <a:p>
            <a:pPr lvl="1">
              <a:buFont typeface="Wingdings" pitchFamily="2" charset="2"/>
              <a:buChar char="§"/>
            </a:pPr>
            <a:r>
              <a:rPr lang="en-US" smtClean="0"/>
              <a:t>Statistic</a:t>
            </a:r>
          </a:p>
          <a:p>
            <a:pPr lvl="2">
              <a:buFont typeface="Wingdings" pitchFamily="2" charset="2"/>
              <a:buChar char="§"/>
            </a:pPr>
            <a:r>
              <a:rPr lang="en-US" smtClean="0"/>
              <a:t>Usually alphabetic letters </a:t>
            </a:r>
            <a:br>
              <a:rPr lang="en-US" smtClean="0"/>
            </a:br>
            <a:r>
              <a:rPr lang="en-US" smtClean="0"/>
              <a:t>(x, y, z, p)</a:t>
            </a:r>
          </a:p>
          <a:p>
            <a:pPr lvl="2">
              <a:buFont typeface="Wingdings" pitchFamily="2" charset="2"/>
              <a:buChar char="§"/>
            </a:pPr>
            <a:r>
              <a:rPr lang="en-US" smtClean="0"/>
              <a:t>Can be found from data then use to infer about population</a:t>
            </a:r>
          </a:p>
        </p:txBody>
      </p:sp>
      <p:sp>
        <p:nvSpPr>
          <p:cNvPr id="6" name="Right Arrow 5"/>
          <p:cNvSpPr/>
          <p:nvPr/>
        </p:nvSpPr>
        <p:spPr>
          <a:xfrm>
            <a:off x="1371600" y="3886200"/>
            <a:ext cx="4191000" cy="1447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t>take</a:t>
            </a:r>
            <a:r>
              <a:rPr lang="en-US" dirty="0"/>
              <a:t> </a:t>
            </a:r>
            <a:r>
              <a:rPr lang="en-US" b="1" dirty="0"/>
              <a:t>Random Sample</a:t>
            </a:r>
            <a:endParaRPr lang="en-US" dirty="0"/>
          </a:p>
        </p:txBody>
      </p:sp>
      <p:sp>
        <p:nvSpPr>
          <p:cNvPr id="11" name="Left Arrow 10"/>
          <p:cNvSpPr/>
          <p:nvPr/>
        </p:nvSpPr>
        <p:spPr>
          <a:xfrm>
            <a:off x="2362200" y="5029200"/>
            <a:ext cx="4648200" cy="1447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bg1"/>
                </a:solidFill>
              </a:rPr>
              <a:t>Infer About Population</a:t>
            </a:r>
          </a:p>
        </p:txBody>
      </p:sp>
    </p:spTree>
    <p:extLst>
      <p:ext uri="{BB962C8B-B14F-4D97-AF65-F5344CB8AC3E}">
        <p14:creationId xmlns:p14="http://schemas.microsoft.com/office/powerpoint/2010/main" val="30433530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wipe(up)">
                                      <p:cBhvr>
                                        <p:cTn id="19" dur="500"/>
                                        <p:tgtEl>
                                          <p:spTgt spid="4">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wipe(up)">
                                      <p:cBhvr>
                                        <p:cTn id="24" dur="500"/>
                                        <p:tgtEl>
                                          <p:spTgt spid="5">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Effect transition="in" filter="wipe(up)">
                                      <p:cBhvr>
                                        <p:cTn id="29" dur="500"/>
                                        <p:tgtEl>
                                          <p:spTgt spid="4">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nodeType="clickEffect">
                                  <p:stCondLst>
                                    <p:cond delay="0"/>
                                  </p:stCondLst>
                                  <p:childTnLst>
                                    <p:set>
                                      <p:cBhvr>
                                        <p:cTn id="33" dur="1" fill="hold">
                                          <p:stCondLst>
                                            <p:cond delay="0"/>
                                          </p:stCondLst>
                                        </p:cTn>
                                        <p:tgtEl>
                                          <p:spTgt spid="5">
                                            <p:txEl>
                                              <p:pRg st="3" end="3"/>
                                            </p:txEl>
                                          </p:spTgt>
                                        </p:tgtEl>
                                        <p:attrNameLst>
                                          <p:attrName>style.visibility</p:attrName>
                                        </p:attrNameLst>
                                      </p:cBhvr>
                                      <p:to>
                                        <p:strVal val="visible"/>
                                      </p:to>
                                    </p:set>
                                    <p:animEffect transition="in" filter="wipe(up)">
                                      <p:cBhvr>
                                        <p:cTn id="34" dur="500"/>
                                        <p:tgtEl>
                                          <p:spTgt spid="5">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left)">
                                      <p:cBhvr>
                                        <p:cTn id="39" dur="1000"/>
                                        <p:tgtEl>
                                          <p:spTgt spid="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2"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wipe(right)">
                                      <p:cBhvr>
                                        <p:cTn id="4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custDataLst>
              <p:tags r:id="rId1"/>
            </p:custDataLst>
          </p:nvPr>
        </p:nvSpPr>
        <p:spPr/>
        <p:txBody>
          <a:bodyPr>
            <a:normAutofit fontScale="90000"/>
          </a:bodyPr>
          <a:lstStyle/>
          <a:p>
            <a:pPr eaLnBrk="1" hangingPunct="1"/>
            <a:r>
              <a:rPr lang="en-US" sz="2500" b="1" dirty="0" smtClean="0">
                <a:solidFill>
                  <a:srgbClr val="FF0000"/>
                </a:solidFill>
              </a:rPr>
              <a:t>Example – Identify the experimental units, population, variable, and sample of each of the following:</a:t>
            </a:r>
            <a:r>
              <a:rPr lang="en-US" sz="2500" b="1" dirty="0" smtClean="0">
                <a:solidFill>
                  <a:srgbClr val="0070C0"/>
                </a:solidFill>
              </a:rPr>
              <a:t/>
            </a:r>
            <a:br>
              <a:rPr lang="en-US" sz="2500" b="1" dirty="0" smtClean="0">
                <a:solidFill>
                  <a:srgbClr val="0070C0"/>
                </a:solidFill>
              </a:rPr>
            </a:br>
            <a:endParaRPr lang="en-US" sz="2500" b="1" dirty="0" smtClean="0">
              <a:solidFill>
                <a:srgbClr val="0070C0"/>
              </a:solidFill>
            </a:endParaRPr>
          </a:p>
        </p:txBody>
      </p:sp>
      <p:sp>
        <p:nvSpPr>
          <p:cNvPr id="4099" name="Content Placeholder 2"/>
          <p:cNvSpPr>
            <a:spLocks noGrp="1"/>
          </p:cNvSpPr>
          <p:nvPr>
            <p:ph idx="1"/>
            <p:custDataLst>
              <p:tags r:id="rId2"/>
            </p:custDataLst>
          </p:nvPr>
        </p:nvSpPr>
        <p:spPr>
          <a:xfrm>
            <a:off x="457200" y="1600200"/>
            <a:ext cx="8229600" cy="2667000"/>
          </a:xfrm>
        </p:spPr>
        <p:txBody>
          <a:bodyPr/>
          <a:lstStyle/>
          <a:p>
            <a:pPr eaLnBrk="1" hangingPunct="1">
              <a:buFont typeface="Arial" charset="0"/>
              <a:buNone/>
            </a:pPr>
            <a:r>
              <a:rPr lang="en-US" b="1" smtClean="0">
                <a:solidFill>
                  <a:srgbClr val="0070C0"/>
                </a:solidFill>
              </a:rPr>
              <a:t>	</a:t>
            </a:r>
            <a:r>
              <a:rPr lang="en-US" b="1" smtClean="0"/>
              <a:t>A politician who is running for the office of mayor of a city with 25,000 registered voters commissions a survey.  In the survey, 48% of the 200 registered voters interviewed say they plan to vote for her.</a:t>
            </a:r>
            <a:endParaRPr lang="en-US" smtClean="0"/>
          </a:p>
          <a:p>
            <a:pPr eaLnBrk="1" hangingPunct="1">
              <a:buFont typeface="Arial" charset="0"/>
              <a:buNone/>
            </a:pPr>
            <a:endParaRPr lang="en-US" b="1" smtClean="0">
              <a:solidFill>
                <a:srgbClr val="0070C0"/>
              </a:solidFill>
            </a:endParaRPr>
          </a:p>
        </p:txBody>
      </p:sp>
      <p:sp>
        <p:nvSpPr>
          <p:cNvPr id="4" name="TextBox 3"/>
          <p:cNvSpPr txBox="1"/>
          <p:nvPr>
            <p:custDataLst>
              <p:tags r:id="rId3"/>
            </p:custDataLst>
          </p:nvPr>
        </p:nvSpPr>
        <p:spPr>
          <a:xfrm>
            <a:off x="2133600" y="4343400"/>
            <a:ext cx="5029200" cy="369888"/>
          </a:xfrm>
          <a:prstGeom prst="rect">
            <a:avLst/>
          </a:prstGeom>
          <a:noFill/>
        </p:spPr>
        <p:txBody>
          <a:bodyPr>
            <a:spAutoFit/>
          </a:bodyPr>
          <a:lstStyle/>
          <a:p>
            <a:pPr fontAlgn="auto">
              <a:spcBef>
                <a:spcPts val="0"/>
              </a:spcBef>
              <a:spcAft>
                <a:spcPts val="0"/>
              </a:spcAft>
              <a:defRPr/>
            </a:pPr>
            <a:r>
              <a:rPr lang="en-US" b="1" dirty="0">
                <a:solidFill>
                  <a:schemeClr val="accent6">
                    <a:lumMod val="75000"/>
                  </a:schemeClr>
                </a:solidFill>
                <a:latin typeface="+mn-lt"/>
                <a:cs typeface="+mn-cs"/>
              </a:rPr>
              <a:t>Experimental units – </a:t>
            </a:r>
            <a:r>
              <a:rPr lang="en-US" b="1" dirty="0" smtClean="0">
                <a:solidFill>
                  <a:schemeClr val="accent6">
                    <a:lumMod val="75000"/>
                  </a:schemeClr>
                </a:solidFill>
              </a:rPr>
              <a:t>each registered voter</a:t>
            </a:r>
            <a:endParaRPr lang="en-US" b="1" dirty="0">
              <a:solidFill>
                <a:schemeClr val="accent6">
                  <a:lumMod val="75000"/>
                </a:schemeClr>
              </a:solidFill>
              <a:latin typeface="+mn-lt"/>
              <a:cs typeface="+mn-cs"/>
            </a:endParaRPr>
          </a:p>
        </p:txBody>
      </p:sp>
      <p:sp>
        <p:nvSpPr>
          <p:cNvPr id="5" name="TextBox 4"/>
          <p:cNvSpPr txBox="1"/>
          <p:nvPr>
            <p:custDataLst>
              <p:tags r:id="rId4"/>
            </p:custDataLst>
          </p:nvPr>
        </p:nvSpPr>
        <p:spPr>
          <a:xfrm>
            <a:off x="2133600" y="4735513"/>
            <a:ext cx="5029200" cy="369887"/>
          </a:xfrm>
          <a:prstGeom prst="rect">
            <a:avLst/>
          </a:prstGeom>
          <a:noFill/>
        </p:spPr>
        <p:txBody>
          <a:bodyPr>
            <a:spAutoFit/>
          </a:bodyPr>
          <a:lstStyle/>
          <a:p>
            <a:pPr fontAlgn="auto">
              <a:spcBef>
                <a:spcPts val="0"/>
              </a:spcBef>
              <a:spcAft>
                <a:spcPts val="0"/>
              </a:spcAft>
              <a:defRPr/>
            </a:pPr>
            <a:r>
              <a:rPr lang="en-US" b="1" dirty="0">
                <a:solidFill>
                  <a:schemeClr val="accent6">
                    <a:lumMod val="75000"/>
                  </a:schemeClr>
                </a:solidFill>
                <a:latin typeface="+mn-lt"/>
                <a:cs typeface="+mn-cs"/>
              </a:rPr>
              <a:t>Population – 25,000 registered voters</a:t>
            </a:r>
          </a:p>
        </p:txBody>
      </p:sp>
      <p:sp>
        <p:nvSpPr>
          <p:cNvPr id="6" name="TextBox 5"/>
          <p:cNvSpPr txBox="1"/>
          <p:nvPr>
            <p:custDataLst>
              <p:tags r:id="rId5"/>
            </p:custDataLst>
          </p:nvPr>
        </p:nvSpPr>
        <p:spPr>
          <a:xfrm>
            <a:off x="2133600" y="5192713"/>
            <a:ext cx="5029200" cy="369887"/>
          </a:xfrm>
          <a:prstGeom prst="rect">
            <a:avLst/>
          </a:prstGeom>
          <a:noFill/>
        </p:spPr>
        <p:txBody>
          <a:bodyPr>
            <a:spAutoFit/>
          </a:bodyPr>
          <a:lstStyle/>
          <a:p>
            <a:pPr fontAlgn="auto">
              <a:spcBef>
                <a:spcPts val="0"/>
              </a:spcBef>
              <a:spcAft>
                <a:spcPts val="0"/>
              </a:spcAft>
              <a:defRPr/>
            </a:pPr>
            <a:r>
              <a:rPr lang="en-US" b="1" dirty="0">
                <a:solidFill>
                  <a:schemeClr val="accent6">
                    <a:lumMod val="75000"/>
                  </a:schemeClr>
                </a:solidFill>
                <a:latin typeface="+mn-lt"/>
                <a:cs typeface="+mn-cs"/>
              </a:rPr>
              <a:t>Variable – plans for voting for politician</a:t>
            </a:r>
          </a:p>
        </p:txBody>
      </p:sp>
      <p:sp>
        <p:nvSpPr>
          <p:cNvPr id="7" name="TextBox 6"/>
          <p:cNvSpPr txBox="1"/>
          <p:nvPr>
            <p:custDataLst>
              <p:tags r:id="rId6"/>
            </p:custDataLst>
          </p:nvPr>
        </p:nvSpPr>
        <p:spPr>
          <a:xfrm>
            <a:off x="2133600" y="5649913"/>
            <a:ext cx="5029200" cy="369887"/>
          </a:xfrm>
          <a:prstGeom prst="rect">
            <a:avLst/>
          </a:prstGeom>
          <a:noFill/>
        </p:spPr>
        <p:txBody>
          <a:bodyPr>
            <a:spAutoFit/>
          </a:bodyPr>
          <a:lstStyle/>
          <a:p>
            <a:pPr fontAlgn="auto">
              <a:spcBef>
                <a:spcPts val="0"/>
              </a:spcBef>
              <a:spcAft>
                <a:spcPts val="0"/>
              </a:spcAft>
              <a:defRPr/>
            </a:pPr>
            <a:r>
              <a:rPr lang="en-US" b="1" dirty="0">
                <a:solidFill>
                  <a:schemeClr val="accent6">
                    <a:lumMod val="75000"/>
                  </a:schemeClr>
                </a:solidFill>
                <a:latin typeface="+mn-lt"/>
                <a:cs typeface="+mn-cs"/>
              </a:rPr>
              <a:t>Sample – 200 registered voters</a:t>
            </a:r>
          </a:p>
        </p:txBody>
      </p:sp>
    </p:spTree>
    <p:extLst>
      <p:ext uri="{BB962C8B-B14F-4D97-AF65-F5344CB8AC3E}">
        <p14:creationId xmlns:p14="http://schemas.microsoft.com/office/powerpoint/2010/main" val="4195967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custDataLst>
              <p:tags r:id="rId1"/>
            </p:custDataLst>
          </p:nvPr>
        </p:nvSpPr>
        <p:spPr/>
        <p:txBody>
          <a:bodyPr>
            <a:normAutofit fontScale="90000"/>
          </a:bodyPr>
          <a:lstStyle/>
          <a:p>
            <a:pPr eaLnBrk="1" hangingPunct="1"/>
            <a:r>
              <a:rPr lang="en-US" sz="2500" b="1" dirty="0" smtClean="0">
                <a:solidFill>
                  <a:srgbClr val="FF0000"/>
                </a:solidFill>
              </a:rPr>
              <a:t>Example – Identify the experimental units, population, variable, and sample of each of the following:</a:t>
            </a:r>
            <a:r>
              <a:rPr lang="en-US" sz="2500" b="1" dirty="0" smtClean="0">
                <a:solidFill>
                  <a:srgbClr val="0070C0"/>
                </a:solidFill>
              </a:rPr>
              <a:t/>
            </a:r>
            <a:br>
              <a:rPr lang="en-US" sz="2500" b="1" dirty="0" smtClean="0">
                <a:solidFill>
                  <a:srgbClr val="0070C0"/>
                </a:solidFill>
              </a:rPr>
            </a:br>
            <a:endParaRPr lang="en-US" sz="2500" b="1" dirty="0" smtClean="0">
              <a:solidFill>
                <a:srgbClr val="0070C0"/>
              </a:solidFill>
            </a:endParaRPr>
          </a:p>
        </p:txBody>
      </p:sp>
      <p:sp>
        <p:nvSpPr>
          <p:cNvPr id="5123" name="Content Placeholder 2"/>
          <p:cNvSpPr>
            <a:spLocks noGrp="1"/>
          </p:cNvSpPr>
          <p:nvPr>
            <p:ph idx="1"/>
            <p:custDataLst>
              <p:tags r:id="rId2"/>
            </p:custDataLst>
          </p:nvPr>
        </p:nvSpPr>
        <p:spPr>
          <a:xfrm>
            <a:off x="457200" y="1600200"/>
            <a:ext cx="8229600" cy="2667000"/>
          </a:xfrm>
        </p:spPr>
        <p:txBody>
          <a:bodyPr/>
          <a:lstStyle/>
          <a:p>
            <a:pPr eaLnBrk="1" hangingPunct="1">
              <a:buFont typeface="Arial" charset="0"/>
              <a:buNone/>
            </a:pPr>
            <a:r>
              <a:rPr lang="en-US" b="1" smtClean="0"/>
              <a:t>A manufacturer of computer chips claims that less than 10% of his products are defective.  When 1,000 chips were drawn from a large production run, 7.5% were found to be defective.</a:t>
            </a:r>
            <a:endParaRPr lang="en-US" smtClean="0"/>
          </a:p>
          <a:p>
            <a:pPr eaLnBrk="1" hangingPunct="1">
              <a:buFont typeface="Arial" charset="0"/>
              <a:buNone/>
            </a:pPr>
            <a:endParaRPr lang="en-US" b="1" smtClean="0">
              <a:solidFill>
                <a:srgbClr val="0070C0"/>
              </a:solidFill>
            </a:endParaRPr>
          </a:p>
        </p:txBody>
      </p:sp>
      <p:sp>
        <p:nvSpPr>
          <p:cNvPr id="4" name="TextBox 3"/>
          <p:cNvSpPr txBox="1"/>
          <p:nvPr>
            <p:custDataLst>
              <p:tags r:id="rId3"/>
            </p:custDataLst>
          </p:nvPr>
        </p:nvSpPr>
        <p:spPr>
          <a:xfrm>
            <a:off x="2133600" y="4343400"/>
            <a:ext cx="5029200" cy="369888"/>
          </a:xfrm>
          <a:prstGeom prst="rect">
            <a:avLst/>
          </a:prstGeom>
          <a:noFill/>
        </p:spPr>
        <p:txBody>
          <a:bodyPr>
            <a:spAutoFit/>
          </a:bodyPr>
          <a:lstStyle/>
          <a:p>
            <a:pPr fontAlgn="auto">
              <a:spcBef>
                <a:spcPts val="0"/>
              </a:spcBef>
              <a:spcAft>
                <a:spcPts val="0"/>
              </a:spcAft>
              <a:defRPr/>
            </a:pPr>
            <a:r>
              <a:rPr lang="en-US" b="1" dirty="0">
                <a:solidFill>
                  <a:schemeClr val="accent6">
                    <a:lumMod val="75000"/>
                  </a:schemeClr>
                </a:solidFill>
                <a:latin typeface="+mn-lt"/>
                <a:cs typeface="+mn-cs"/>
              </a:rPr>
              <a:t>Experimental units – </a:t>
            </a:r>
            <a:r>
              <a:rPr lang="en-US" b="1" dirty="0" smtClean="0">
                <a:solidFill>
                  <a:schemeClr val="accent6">
                    <a:lumMod val="75000"/>
                  </a:schemeClr>
                </a:solidFill>
              </a:rPr>
              <a:t>each computer chip</a:t>
            </a:r>
            <a:endParaRPr lang="en-US" b="1" dirty="0">
              <a:solidFill>
                <a:schemeClr val="accent6">
                  <a:lumMod val="75000"/>
                </a:schemeClr>
              </a:solidFill>
              <a:latin typeface="+mn-lt"/>
              <a:cs typeface="+mn-cs"/>
            </a:endParaRPr>
          </a:p>
        </p:txBody>
      </p:sp>
      <p:sp>
        <p:nvSpPr>
          <p:cNvPr id="5" name="TextBox 4"/>
          <p:cNvSpPr txBox="1"/>
          <p:nvPr>
            <p:custDataLst>
              <p:tags r:id="rId4"/>
            </p:custDataLst>
          </p:nvPr>
        </p:nvSpPr>
        <p:spPr>
          <a:xfrm>
            <a:off x="2133600" y="4735513"/>
            <a:ext cx="5029200" cy="646112"/>
          </a:xfrm>
          <a:prstGeom prst="rect">
            <a:avLst/>
          </a:prstGeom>
          <a:noFill/>
        </p:spPr>
        <p:txBody>
          <a:bodyPr>
            <a:spAutoFit/>
          </a:bodyPr>
          <a:lstStyle/>
          <a:p>
            <a:pPr fontAlgn="auto">
              <a:spcBef>
                <a:spcPts val="0"/>
              </a:spcBef>
              <a:spcAft>
                <a:spcPts val="0"/>
              </a:spcAft>
              <a:defRPr/>
            </a:pPr>
            <a:r>
              <a:rPr lang="en-US" b="1" dirty="0">
                <a:solidFill>
                  <a:schemeClr val="accent6">
                    <a:lumMod val="75000"/>
                  </a:schemeClr>
                </a:solidFill>
                <a:latin typeface="+mn-lt"/>
                <a:cs typeface="+mn-cs"/>
              </a:rPr>
              <a:t>Population – all computer chips produced by manufacturer</a:t>
            </a:r>
          </a:p>
        </p:txBody>
      </p:sp>
      <p:sp>
        <p:nvSpPr>
          <p:cNvPr id="6" name="TextBox 5"/>
          <p:cNvSpPr txBox="1"/>
          <p:nvPr>
            <p:custDataLst>
              <p:tags r:id="rId5"/>
            </p:custDataLst>
          </p:nvPr>
        </p:nvSpPr>
        <p:spPr>
          <a:xfrm>
            <a:off x="2133600" y="5268913"/>
            <a:ext cx="5029200" cy="369887"/>
          </a:xfrm>
          <a:prstGeom prst="rect">
            <a:avLst/>
          </a:prstGeom>
          <a:noFill/>
        </p:spPr>
        <p:txBody>
          <a:bodyPr>
            <a:spAutoFit/>
          </a:bodyPr>
          <a:lstStyle/>
          <a:p>
            <a:pPr fontAlgn="auto">
              <a:spcBef>
                <a:spcPts val="0"/>
              </a:spcBef>
              <a:spcAft>
                <a:spcPts val="0"/>
              </a:spcAft>
              <a:defRPr/>
            </a:pPr>
            <a:r>
              <a:rPr lang="en-US" b="1" dirty="0">
                <a:solidFill>
                  <a:schemeClr val="accent6">
                    <a:lumMod val="75000"/>
                  </a:schemeClr>
                </a:solidFill>
                <a:latin typeface="+mn-lt"/>
                <a:cs typeface="+mn-cs"/>
              </a:rPr>
              <a:t>Variable – whether or not defective</a:t>
            </a:r>
          </a:p>
        </p:txBody>
      </p:sp>
      <p:sp>
        <p:nvSpPr>
          <p:cNvPr id="7" name="TextBox 6"/>
          <p:cNvSpPr txBox="1"/>
          <p:nvPr>
            <p:custDataLst>
              <p:tags r:id="rId6"/>
            </p:custDataLst>
          </p:nvPr>
        </p:nvSpPr>
        <p:spPr>
          <a:xfrm>
            <a:off x="2133600" y="5649913"/>
            <a:ext cx="5029200" cy="369887"/>
          </a:xfrm>
          <a:prstGeom prst="rect">
            <a:avLst/>
          </a:prstGeom>
          <a:noFill/>
        </p:spPr>
        <p:txBody>
          <a:bodyPr>
            <a:spAutoFit/>
          </a:bodyPr>
          <a:lstStyle/>
          <a:p>
            <a:pPr fontAlgn="auto">
              <a:spcBef>
                <a:spcPts val="0"/>
              </a:spcBef>
              <a:spcAft>
                <a:spcPts val="0"/>
              </a:spcAft>
              <a:defRPr/>
            </a:pPr>
            <a:r>
              <a:rPr lang="en-US" b="1" dirty="0">
                <a:solidFill>
                  <a:schemeClr val="accent6">
                    <a:lumMod val="75000"/>
                  </a:schemeClr>
                </a:solidFill>
                <a:latin typeface="+mn-lt"/>
                <a:cs typeface="+mn-cs"/>
              </a:rPr>
              <a:t>Sample – 2,000 chips drawn </a:t>
            </a:r>
          </a:p>
        </p:txBody>
      </p:sp>
    </p:spTree>
    <p:extLst>
      <p:ext uri="{BB962C8B-B14F-4D97-AF65-F5344CB8AC3E}">
        <p14:creationId xmlns:p14="http://schemas.microsoft.com/office/powerpoint/2010/main" val="95434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Instructor"/>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TotalTime>
  <Words>1819</Words>
  <Application>Microsoft Office PowerPoint</Application>
  <PresentationFormat>On-screen Show (4:3)</PresentationFormat>
  <Paragraphs>200</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Chapter 1</vt:lpstr>
      <vt:lpstr>Chapter 1</vt:lpstr>
      <vt:lpstr>The Science of Statistics</vt:lpstr>
      <vt:lpstr>Types of Statistical Applications</vt:lpstr>
      <vt:lpstr>Fundamental Elements of Statistics </vt:lpstr>
      <vt:lpstr>Population vs. Sample</vt:lpstr>
      <vt:lpstr>Population vs. Sample</vt:lpstr>
      <vt:lpstr>Example – Identify the experimental units, population, variable, and sample of each of the following: </vt:lpstr>
      <vt:lpstr>Example – Identify the experimental units, population, variable, and sample of each of the following: </vt:lpstr>
      <vt:lpstr>Four Elements of Descriptive Statistical Problems</vt:lpstr>
      <vt:lpstr>Five Elements of Inferential Statistical Problems</vt:lpstr>
      <vt:lpstr>Types of Data</vt:lpstr>
      <vt:lpstr>Identify the following as either qualitative or quantitative data</vt:lpstr>
      <vt:lpstr>Identify the following as either qualitative or quantitative data</vt:lpstr>
      <vt:lpstr>Identify the following as either qualitative or quantitative data</vt:lpstr>
      <vt:lpstr>Identify the following as either qualitative or quantitative data</vt:lpstr>
      <vt:lpstr>Identify the following as either qualitative or quantitative data</vt:lpstr>
      <vt:lpstr>Identify the following as either qualitative or quantitative data</vt:lpstr>
      <vt:lpstr>Identify the following as either qualitative or quantitative data</vt:lpstr>
      <vt:lpstr>PowerPoint Presentation</vt:lpstr>
      <vt:lpstr>PowerPoint Presentation</vt:lpstr>
      <vt:lpstr>PowerPoint Presentation</vt:lpstr>
      <vt:lpstr>PowerPoint Presentation</vt:lpstr>
      <vt:lpstr>PowerPoint Presentation</vt:lpstr>
      <vt:lpstr>PowerPoint Presentation</vt:lpstr>
      <vt:lpstr>Collecting Data</vt:lpstr>
      <vt:lpstr>Collecting Data (Caution)</vt:lpstr>
      <vt:lpstr>Representative Sample</vt:lpstr>
      <vt:lpstr>The Role of Statistics in Managerial Decision Making</vt:lpstr>
      <vt:lpstr>The Role of Statistics in Managerial Decision Making</vt:lpstr>
      <vt:lpstr>The Role of Statistics in Managerial Decision Making</vt:lpstr>
      <vt:lpstr>A bank with branches in a large metropolitan area is considering opening its offices on Saturday, but it is uncertain whether customers will prefer (1) having walk-in hours on Saturday or (2) having extended branch hours during the week.  Listed below are some of the ideas proposed for gathering data.  For each, indicate what (if any) biases may result.</vt:lpstr>
      <vt:lpstr>A bank with branches in a large metropolitan area is considering opening its offices on Saturday, but it is uncertain whether customers will prefer (1) having walk-in hours on Saturday or (2) having extended branch hours during the week.  Listed below are some of the ideas proposed for gathering data.  For each, indicate what (if any) biases may result.</vt:lpstr>
      <vt:lpstr>A bank with branches in a large metropolitan area is considering opening its offices on Saturday, but it is uncertain whether customers will prefer (1) having walk-in hours on Saturday or (2) having extended branch hours during the week.  Listed below are some of the ideas proposed for gathering data.  For each, indicate what (if any) biases may result.</vt:lpstr>
      <vt:lpstr>A bank with branches in a large metropolitan area is considering opening its offices on Saturday, but it is uncertain whether customers will prefer (1) having walk-in hours on Saturday or (2) having extended branch hours during the week.  Listed below are some of the ideas proposed for gathering data.  For each, indicate what (if any) biases may result.</vt:lpstr>
      <vt:lpstr>Next Stop</vt:lpstr>
    </vt:vector>
  </TitlesOfParts>
  <Company>Clemson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Ellen Breazel</dc:creator>
  <cp:lastModifiedBy>Ellen Breazel</cp:lastModifiedBy>
  <cp:revision>10</cp:revision>
  <dcterms:created xsi:type="dcterms:W3CDTF">2011-06-30T14:01:52Z</dcterms:created>
  <dcterms:modified xsi:type="dcterms:W3CDTF">2013-01-08T14:00:43Z</dcterms:modified>
</cp:coreProperties>
</file>