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sldIdLst>
    <p:sldId id="256" r:id="rId2"/>
    <p:sldId id="257" r:id="rId3"/>
    <p:sldId id="258" r:id="rId4"/>
    <p:sldId id="259" r:id="rId5"/>
    <p:sldId id="260" r:id="rId6"/>
    <p:sldId id="261" r:id="rId7"/>
    <p:sldId id="262" r:id="rId8"/>
    <p:sldId id="264" r:id="rId9"/>
    <p:sldId id="263" r:id="rId10"/>
    <p:sldId id="265" r:id="rId11"/>
    <p:sldId id="266" r:id="rId12"/>
    <p:sldId id="268" r:id="rId13"/>
    <p:sldId id="267" r:id="rId14"/>
    <p:sldId id="270" r:id="rId15"/>
    <p:sldId id="269" r:id="rId16"/>
    <p:sldId id="271" r:id="rId17"/>
    <p:sldId id="272" r:id="rId18"/>
    <p:sldId id="273" r:id="rId19"/>
    <p:sldId id="275" r:id="rId20"/>
    <p:sldId id="274" r:id="rId21"/>
    <p:sldId id="276" r:id="rId22"/>
    <p:sldId id="277" r:id="rId23"/>
    <p:sldId id="278" r:id="rId24"/>
    <p:sldId id="279" r:id="rId25"/>
    <p:sldId id="280" r:id="rId26"/>
    <p:sldId id="381"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382" r:id="rId44"/>
    <p:sldId id="297" r:id="rId45"/>
    <p:sldId id="298" r:id="rId46"/>
    <p:sldId id="299" r:id="rId47"/>
    <p:sldId id="300" r:id="rId48"/>
    <p:sldId id="301" r:id="rId49"/>
    <p:sldId id="303" r:id="rId50"/>
    <p:sldId id="302" r:id="rId51"/>
    <p:sldId id="383" r:id="rId52"/>
    <p:sldId id="304" r:id="rId53"/>
    <p:sldId id="305" r:id="rId54"/>
    <p:sldId id="306" r:id="rId55"/>
    <p:sldId id="307" r:id="rId56"/>
    <p:sldId id="308" r:id="rId57"/>
    <p:sldId id="309" r:id="rId58"/>
    <p:sldId id="311" r:id="rId59"/>
    <p:sldId id="310" r:id="rId6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2" d="100"/>
          <a:sy n="112" d="100"/>
        </p:scale>
        <p:origin x="-39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40.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42.w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43.wmf"/></Relationships>
</file>

<file path=ppt/drawings/_rels/vmlDrawing28.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46F6E6-C5D2-406A-9FD3-027F2D6B9DD2}" type="datetimeFigureOut">
              <a:rPr lang="en-US" smtClean="0"/>
              <a:t>2/13/13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531832-4960-4998-BE5D-3644ABE08B20}" type="slidenum">
              <a:rPr lang="en-US" smtClean="0"/>
              <a:t>‹#›</a:t>
            </a:fld>
            <a:endParaRPr lang="en-US"/>
          </a:p>
        </p:txBody>
      </p:sp>
    </p:spTree>
    <p:extLst>
      <p:ext uri="{BB962C8B-B14F-4D97-AF65-F5344CB8AC3E}">
        <p14:creationId xmlns:p14="http://schemas.microsoft.com/office/powerpoint/2010/main" val="38402419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DC39D5-2B15-4D59-A2E2-903DD300CC32}" type="datetimeFigureOut">
              <a:rPr lang="en-US" smtClean="0"/>
              <a:t>2/13/13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6CF4F-C0AF-4A4D-86FE-C91F7045EC8D}" type="slidenum">
              <a:rPr lang="en-US" smtClean="0"/>
              <a:t>‹#›</a:t>
            </a:fld>
            <a:endParaRPr lang="en-US"/>
          </a:p>
        </p:txBody>
      </p:sp>
    </p:spTree>
    <p:extLst>
      <p:ext uri="{BB962C8B-B14F-4D97-AF65-F5344CB8AC3E}">
        <p14:creationId xmlns:p14="http://schemas.microsoft.com/office/powerpoint/2010/main" val="3924085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DC39D5-2B15-4D59-A2E2-903DD300CC32}" type="datetimeFigureOut">
              <a:rPr lang="en-US" smtClean="0"/>
              <a:t>2/13/13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6CF4F-C0AF-4A4D-86FE-C91F7045EC8D}" type="slidenum">
              <a:rPr lang="en-US" smtClean="0"/>
              <a:t>‹#›</a:t>
            </a:fld>
            <a:endParaRPr lang="en-US"/>
          </a:p>
        </p:txBody>
      </p:sp>
    </p:spTree>
    <p:extLst>
      <p:ext uri="{BB962C8B-B14F-4D97-AF65-F5344CB8AC3E}">
        <p14:creationId xmlns:p14="http://schemas.microsoft.com/office/powerpoint/2010/main" val="368696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DC39D5-2B15-4D59-A2E2-903DD300CC32}" type="datetimeFigureOut">
              <a:rPr lang="en-US" smtClean="0"/>
              <a:t>2/13/13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6CF4F-C0AF-4A4D-86FE-C91F7045EC8D}" type="slidenum">
              <a:rPr lang="en-US" smtClean="0"/>
              <a:t>‹#›</a:t>
            </a:fld>
            <a:endParaRPr lang="en-US"/>
          </a:p>
        </p:txBody>
      </p:sp>
    </p:spTree>
    <p:extLst>
      <p:ext uri="{BB962C8B-B14F-4D97-AF65-F5344CB8AC3E}">
        <p14:creationId xmlns:p14="http://schemas.microsoft.com/office/powerpoint/2010/main" val="2486996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DC39D5-2B15-4D59-A2E2-903DD300CC32}" type="datetimeFigureOut">
              <a:rPr lang="en-US" smtClean="0"/>
              <a:t>2/13/13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6CF4F-C0AF-4A4D-86FE-C91F7045EC8D}" type="slidenum">
              <a:rPr lang="en-US" smtClean="0"/>
              <a:t>‹#›</a:t>
            </a:fld>
            <a:endParaRPr lang="en-US"/>
          </a:p>
        </p:txBody>
      </p:sp>
    </p:spTree>
    <p:extLst>
      <p:ext uri="{BB962C8B-B14F-4D97-AF65-F5344CB8AC3E}">
        <p14:creationId xmlns:p14="http://schemas.microsoft.com/office/powerpoint/2010/main" val="3568834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DC39D5-2B15-4D59-A2E2-903DD300CC32}" type="datetimeFigureOut">
              <a:rPr lang="en-US" smtClean="0"/>
              <a:t>2/13/13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6CF4F-C0AF-4A4D-86FE-C91F7045EC8D}" type="slidenum">
              <a:rPr lang="en-US" smtClean="0"/>
              <a:t>‹#›</a:t>
            </a:fld>
            <a:endParaRPr lang="en-US"/>
          </a:p>
        </p:txBody>
      </p:sp>
    </p:spTree>
    <p:extLst>
      <p:ext uri="{BB962C8B-B14F-4D97-AF65-F5344CB8AC3E}">
        <p14:creationId xmlns:p14="http://schemas.microsoft.com/office/powerpoint/2010/main" val="3481047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DC39D5-2B15-4D59-A2E2-903DD300CC32}" type="datetimeFigureOut">
              <a:rPr lang="en-US" smtClean="0"/>
              <a:t>2/13/13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6CF4F-C0AF-4A4D-86FE-C91F7045EC8D}" type="slidenum">
              <a:rPr lang="en-US" smtClean="0"/>
              <a:t>‹#›</a:t>
            </a:fld>
            <a:endParaRPr lang="en-US"/>
          </a:p>
        </p:txBody>
      </p:sp>
    </p:spTree>
    <p:extLst>
      <p:ext uri="{BB962C8B-B14F-4D97-AF65-F5344CB8AC3E}">
        <p14:creationId xmlns:p14="http://schemas.microsoft.com/office/powerpoint/2010/main" val="1343895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DC39D5-2B15-4D59-A2E2-903DD300CC32}" type="datetimeFigureOut">
              <a:rPr lang="en-US" smtClean="0"/>
              <a:t>2/13/13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46CF4F-C0AF-4A4D-86FE-C91F7045EC8D}" type="slidenum">
              <a:rPr lang="en-US" smtClean="0"/>
              <a:t>‹#›</a:t>
            </a:fld>
            <a:endParaRPr lang="en-US"/>
          </a:p>
        </p:txBody>
      </p:sp>
    </p:spTree>
    <p:extLst>
      <p:ext uri="{BB962C8B-B14F-4D97-AF65-F5344CB8AC3E}">
        <p14:creationId xmlns:p14="http://schemas.microsoft.com/office/powerpoint/2010/main" val="387809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DC39D5-2B15-4D59-A2E2-903DD300CC32}" type="datetimeFigureOut">
              <a:rPr lang="en-US" smtClean="0"/>
              <a:t>2/13/13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46CF4F-C0AF-4A4D-86FE-C91F7045EC8D}" type="slidenum">
              <a:rPr lang="en-US" smtClean="0"/>
              <a:t>‹#›</a:t>
            </a:fld>
            <a:endParaRPr lang="en-US"/>
          </a:p>
        </p:txBody>
      </p:sp>
    </p:spTree>
    <p:extLst>
      <p:ext uri="{BB962C8B-B14F-4D97-AF65-F5344CB8AC3E}">
        <p14:creationId xmlns:p14="http://schemas.microsoft.com/office/powerpoint/2010/main" val="778273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DC39D5-2B15-4D59-A2E2-903DD300CC32}" type="datetimeFigureOut">
              <a:rPr lang="en-US" smtClean="0"/>
              <a:t>2/13/13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46CF4F-C0AF-4A4D-86FE-C91F7045EC8D}" type="slidenum">
              <a:rPr lang="en-US" smtClean="0"/>
              <a:t>‹#›</a:t>
            </a:fld>
            <a:endParaRPr lang="en-US"/>
          </a:p>
        </p:txBody>
      </p:sp>
    </p:spTree>
    <p:extLst>
      <p:ext uri="{BB962C8B-B14F-4D97-AF65-F5344CB8AC3E}">
        <p14:creationId xmlns:p14="http://schemas.microsoft.com/office/powerpoint/2010/main" val="350289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DC39D5-2B15-4D59-A2E2-903DD300CC32}" type="datetimeFigureOut">
              <a:rPr lang="en-US" smtClean="0"/>
              <a:t>2/13/13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6CF4F-C0AF-4A4D-86FE-C91F7045EC8D}" type="slidenum">
              <a:rPr lang="en-US" smtClean="0"/>
              <a:t>‹#›</a:t>
            </a:fld>
            <a:endParaRPr lang="en-US"/>
          </a:p>
        </p:txBody>
      </p:sp>
    </p:spTree>
    <p:extLst>
      <p:ext uri="{BB962C8B-B14F-4D97-AF65-F5344CB8AC3E}">
        <p14:creationId xmlns:p14="http://schemas.microsoft.com/office/powerpoint/2010/main" val="255496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DC39D5-2B15-4D59-A2E2-903DD300CC32}" type="datetimeFigureOut">
              <a:rPr lang="en-US" smtClean="0"/>
              <a:t>2/13/13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6CF4F-C0AF-4A4D-86FE-C91F7045EC8D}" type="slidenum">
              <a:rPr lang="en-US" smtClean="0"/>
              <a:t>‹#›</a:t>
            </a:fld>
            <a:endParaRPr lang="en-US"/>
          </a:p>
        </p:txBody>
      </p:sp>
    </p:spTree>
    <p:extLst>
      <p:ext uri="{BB962C8B-B14F-4D97-AF65-F5344CB8AC3E}">
        <p14:creationId xmlns:p14="http://schemas.microsoft.com/office/powerpoint/2010/main" val="3178968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DC39D5-2B15-4D59-A2E2-903DD300CC32}" type="datetimeFigureOut">
              <a:rPr lang="en-US" smtClean="0"/>
              <a:t>2/13/13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46CF4F-C0AF-4A4D-86FE-C91F7045EC8D}" type="slidenum">
              <a:rPr lang="en-US" smtClean="0"/>
              <a:t>‹#›</a:t>
            </a:fld>
            <a:endParaRPr lang="en-US"/>
          </a:p>
        </p:txBody>
      </p:sp>
    </p:spTree>
    <p:extLst>
      <p:ext uri="{BB962C8B-B14F-4D97-AF65-F5344CB8AC3E}">
        <p14:creationId xmlns:p14="http://schemas.microsoft.com/office/powerpoint/2010/main" val="788688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wmf"/><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4.wmf"/><Relationship Id="rId4"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5.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6.wmf"/></Relationships>
</file>

<file path=ppt/slides/_rels/slide18.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6.bin"/><Relationship Id="rId7"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8.wmf"/><Relationship Id="rId5" Type="http://schemas.openxmlformats.org/officeDocument/2006/relationships/oleObject" Target="../embeddings/oleObject7.bin"/><Relationship Id="rId4" Type="http://schemas.openxmlformats.org/officeDocument/2006/relationships/image" Target="../media/image7.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0.wmf"/></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11.wmf"/><Relationship Id="rId4" Type="http://schemas.openxmlformats.org/officeDocument/2006/relationships/oleObject" Target="../embeddings/oleObject10.bin"/></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12.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14.wmf"/><Relationship Id="rId5" Type="http://schemas.openxmlformats.org/officeDocument/2006/relationships/oleObject" Target="../embeddings/oleObject13.bin"/><Relationship Id="rId4" Type="http://schemas.openxmlformats.org/officeDocument/2006/relationships/image" Target="../media/image13.wmf"/></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16.w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15.bin"/><Relationship Id="rId5" Type="http://schemas.openxmlformats.org/officeDocument/2006/relationships/image" Target="../media/image15.wmf"/><Relationship Id="rId4" Type="http://schemas.openxmlformats.org/officeDocument/2006/relationships/oleObject" Target="../embeddings/oleObject14.bin"/></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18.wmf"/><Relationship Id="rId5" Type="http://schemas.openxmlformats.org/officeDocument/2006/relationships/oleObject" Target="../embeddings/oleObject17.bin"/><Relationship Id="rId4" Type="http://schemas.openxmlformats.org/officeDocument/2006/relationships/image" Target="../media/image17.w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22.wmf"/><Relationship Id="rId5" Type="http://schemas.openxmlformats.org/officeDocument/2006/relationships/oleObject" Target="../embeddings/oleObject19.bin"/><Relationship Id="rId4" Type="http://schemas.openxmlformats.org/officeDocument/2006/relationships/image" Target="../media/image21.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24.wmf"/><Relationship Id="rId5" Type="http://schemas.openxmlformats.org/officeDocument/2006/relationships/oleObject" Target="../embeddings/oleObject21.bin"/><Relationship Id="rId4" Type="http://schemas.openxmlformats.org/officeDocument/2006/relationships/image" Target="../media/image23.w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26.wmf"/><Relationship Id="rId5" Type="http://schemas.openxmlformats.org/officeDocument/2006/relationships/oleObject" Target="../embeddings/oleObject23.bin"/><Relationship Id="rId4" Type="http://schemas.openxmlformats.org/officeDocument/2006/relationships/image" Target="../media/image25.wmf"/></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16.vml"/><Relationship Id="rId4" Type="http://schemas.openxmlformats.org/officeDocument/2006/relationships/image" Target="../media/image27.wmf"/></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17.vml"/><Relationship Id="rId4" Type="http://schemas.openxmlformats.org/officeDocument/2006/relationships/image" Target="../media/image28.wmf"/></Relationships>
</file>

<file path=ppt/slides/_rels/slide45.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18.vml"/><Relationship Id="rId4" Type="http://schemas.openxmlformats.org/officeDocument/2006/relationships/image" Target="../media/image30.wmf"/></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19.vml"/><Relationship Id="rId4" Type="http://schemas.openxmlformats.org/officeDocument/2006/relationships/image" Target="../media/image31.wmf"/></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20.vml"/><Relationship Id="rId4" Type="http://schemas.openxmlformats.org/officeDocument/2006/relationships/image" Target="../media/image32.wmf"/></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21.vml"/><Relationship Id="rId4" Type="http://schemas.openxmlformats.org/officeDocument/2006/relationships/image" Target="../media/image33.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image" Target="../media/image36.wmf"/><Relationship Id="rId3" Type="http://schemas.openxmlformats.org/officeDocument/2006/relationships/oleObject" Target="../embeddings/oleObject30.bin"/><Relationship Id="rId7" Type="http://schemas.openxmlformats.org/officeDocument/2006/relationships/oleObject" Target="../embeddings/oleObject32.bin"/><Relationship Id="rId2" Type="http://schemas.openxmlformats.org/officeDocument/2006/relationships/slideLayout" Target="../slideLayouts/slideLayout2.xml"/><Relationship Id="rId1" Type="http://schemas.openxmlformats.org/officeDocument/2006/relationships/vmlDrawing" Target="../drawings/vmlDrawing22.vml"/><Relationship Id="rId6" Type="http://schemas.openxmlformats.org/officeDocument/2006/relationships/image" Target="../media/image35.wmf"/><Relationship Id="rId5" Type="http://schemas.openxmlformats.org/officeDocument/2006/relationships/oleObject" Target="../embeddings/oleObject31.bin"/><Relationship Id="rId4" Type="http://schemas.openxmlformats.org/officeDocument/2006/relationships/image" Target="../media/image34.wmf"/></Relationships>
</file>

<file path=ppt/slides/_rels/slide51.xml.rels><?xml version="1.0" encoding="UTF-8" standalone="yes"?>
<Relationships xmlns="http://schemas.openxmlformats.org/package/2006/relationships"><Relationship Id="rId8" Type="http://schemas.openxmlformats.org/officeDocument/2006/relationships/image" Target="../media/image39.wmf"/><Relationship Id="rId3" Type="http://schemas.openxmlformats.org/officeDocument/2006/relationships/oleObject" Target="../embeddings/oleObject33.bin"/><Relationship Id="rId7"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vmlDrawing" Target="../drawings/vmlDrawing23.vml"/><Relationship Id="rId6" Type="http://schemas.openxmlformats.org/officeDocument/2006/relationships/image" Target="../media/image38.wmf"/><Relationship Id="rId5" Type="http://schemas.openxmlformats.org/officeDocument/2006/relationships/oleObject" Target="../embeddings/oleObject34.bin"/><Relationship Id="rId4" Type="http://schemas.openxmlformats.org/officeDocument/2006/relationships/image" Target="../media/image37.wmf"/></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24.vml"/><Relationship Id="rId4" Type="http://schemas.openxmlformats.org/officeDocument/2006/relationships/image" Target="../media/image40.wmf"/></Relationships>
</file>

<file path=ppt/slides/_rels/slide56.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2.xml"/><Relationship Id="rId1" Type="http://schemas.openxmlformats.org/officeDocument/2006/relationships/vmlDrawing" Target="../drawings/vmlDrawing25.vml"/><Relationship Id="rId4" Type="http://schemas.openxmlformats.org/officeDocument/2006/relationships/image" Target="../media/image41.wmf"/></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26.vml"/><Relationship Id="rId4" Type="http://schemas.openxmlformats.org/officeDocument/2006/relationships/image" Target="../media/image42.wmf"/></Relationships>
</file>

<file path=ppt/slides/_rels/slide58.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2.xml"/><Relationship Id="rId1" Type="http://schemas.openxmlformats.org/officeDocument/2006/relationships/vmlDrawing" Target="../drawings/vmlDrawing27.vml"/><Relationship Id="rId4" Type="http://schemas.openxmlformats.org/officeDocument/2006/relationships/image" Target="../media/image43.wmf"/></Relationships>
</file>

<file path=ppt/slides/_rels/slide59.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2.xml"/><Relationship Id="rId1" Type="http://schemas.openxmlformats.org/officeDocument/2006/relationships/vmlDrawing" Target="../drawings/vmlDrawing28.vml"/><Relationship Id="rId6" Type="http://schemas.openxmlformats.org/officeDocument/2006/relationships/image" Target="../media/image45.wmf"/><Relationship Id="rId5" Type="http://schemas.openxmlformats.org/officeDocument/2006/relationships/oleObject" Target="../embeddings/oleObject41.bin"/><Relationship Id="rId4" Type="http://schemas.openxmlformats.org/officeDocument/2006/relationships/image" Target="../media/image44.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4</a:t>
            </a:r>
            <a:endParaRPr lang="en-US" dirty="0"/>
          </a:p>
        </p:txBody>
      </p:sp>
      <p:sp>
        <p:nvSpPr>
          <p:cNvPr id="3" name="Subtitle 2"/>
          <p:cNvSpPr>
            <a:spLocks noGrp="1"/>
          </p:cNvSpPr>
          <p:nvPr>
            <p:ph type="subTitle" idx="1"/>
          </p:nvPr>
        </p:nvSpPr>
        <p:spPr/>
        <p:txBody>
          <a:bodyPr/>
          <a:lstStyle/>
          <a:p>
            <a:r>
              <a:rPr lang="en-US" dirty="0" smtClean="0"/>
              <a:t>Random Variables and Probability Distributions</a:t>
            </a:r>
            <a:endParaRPr lang="en-US" dirty="0"/>
          </a:p>
        </p:txBody>
      </p:sp>
    </p:spTree>
    <p:extLst>
      <p:ext uri="{BB962C8B-B14F-4D97-AF65-F5344CB8AC3E}">
        <p14:creationId xmlns:p14="http://schemas.microsoft.com/office/powerpoint/2010/main" val="16166233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1"/>
            <a:ext cx="8229600" cy="1219200"/>
          </a:xfrm>
        </p:spPr>
        <p:txBody>
          <a:bodyPr>
            <a:normAutofit fontScale="92500" lnSpcReduction="20000"/>
          </a:bodyPr>
          <a:lstStyle/>
          <a:p>
            <a:pPr marL="0" indent="0">
              <a:buNone/>
            </a:pPr>
            <a:r>
              <a:rPr lang="en-US" dirty="0" smtClean="0">
                <a:solidFill>
                  <a:schemeClr val="accent1"/>
                </a:solidFill>
              </a:rPr>
              <a:t>Example - </a:t>
            </a:r>
            <a:r>
              <a:rPr lang="en-US" b="1" dirty="0">
                <a:solidFill>
                  <a:schemeClr val="accent1"/>
                </a:solidFill>
              </a:rPr>
              <a:t>The probability histogram that follows represents the number of rooms in rented housing units in 2005.</a:t>
            </a:r>
            <a:endParaRPr lang="en-US" dirty="0">
              <a:solidFill>
                <a:schemeClr val="accent1"/>
              </a:solidFill>
            </a:endParaRPr>
          </a:p>
        </p:txBody>
      </p:sp>
      <p:pic>
        <p:nvPicPr>
          <p:cNvPr id="1026" name="Chart 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841500"/>
            <a:ext cx="64008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12300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300" b="1" dirty="0" smtClean="0">
                <a:solidFill>
                  <a:schemeClr val="accent1"/>
                </a:solidFill>
              </a:rPr>
              <a:t>a.  What </a:t>
            </a:r>
            <a:r>
              <a:rPr lang="en-US" sz="3300" b="1" dirty="0">
                <a:solidFill>
                  <a:schemeClr val="accent1"/>
                </a:solidFill>
              </a:rPr>
              <a:t>is the probability that a randomly selected rental unit has five rooms</a:t>
            </a:r>
            <a:r>
              <a:rPr lang="en-US" sz="3300" b="1" dirty="0" smtClean="0">
                <a:solidFill>
                  <a:schemeClr val="accent1"/>
                </a:solidFill>
              </a:rPr>
              <a:t>?</a:t>
            </a:r>
            <a:endParaRPr lang="en-US" dirty="0"/>
          </a:p>
        </p:txBody>
      </p:sp>
      <p:pic>
        <p:nvPicPr>
          <p:cNvPr id="4" name="Chart 1"/>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3400" y="1447800"/>
            <a:ext cx="4495800" cy="290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Object 2"/>
          <p:cNvGraphicFramePr>
            <a:graphicFrameLocks noChangeAspect="1"/>
          </p:cNvGraphicFramePr>
          <p:nvPr>
            <p:extLst>
              <p:ext uri="{D42A27DB-BD31-4B8C-83A1-F6EECF244321}">
                <p14:modId xmlns:p14="http://schemas.microsoft.com/office/powerpoint/2010/main" val="2386007035"/>
              </p:ext>
            </p:extLst>
          </p:nvPr>
        </p:nvGraphicFramePr>
        <p:xfrm>
          <a:off x="1143000" y="4724400"/>
          <a:ext cx="7372350" cy="1371600"/>
        </p:xfrm>
        <a:graphic>
          <a:graphicData uri="http://schemas.openxmlformats.org/presentationml/2006/ole">
            <mc:AlternateContent xmlns:mc="http://schemas.openxmlformats.org/markup-compatibility/2006">
              <mc:Choice xmlns:v="urn:schemas-microsoft-com:vml" Requires="v">
                <p:oleObj spid="_x0000_s29706" name="Equation" r:id="rId4" imgW="1091880" imgH="203040" progId="Equation.DSMT4">
                  <p:embed/>
                </p:oleObj>
              </mc:Choice>
              <mc:Fallback>
                <p:oleObj name="Equation" r:id="rId4" imgW="1091880" imgH="203040" progId="Equation.DSMT4">
                  <p:embed/>
                  <p:pic>
                    <p:nvPicPr>
                      <p:cNvPr id="0" name=""/>
                      <p:cNvPicPr/>
                      <p:nvPr/>
                    </p:nvPicPr>
                    <p:blipFill>
                      <a:blip r:embed="rId5"/>
                      <a:stretch>
                        <a:fillRect/>
                      </a:stretch>
                    </p:blipFill>
                    <p:spPr>
                      <a:xfrm>
                        <a:off x="1143000" y="4724400"/>
                        <a:ext cx="7372350" cy="1371600"/>
                      </a:xfrm>
                      <a:prstGeom prst="rect">
                        <a:avLst/>
                      </a:prstGeom>
                    </p:spPr>
                  </p:pic>
                </p:oleObj>
              </mc:Fallback>
            </mc:AlternateContent>
          </a:graphicData>
        </a:graphic>
      </p:graphicFrame>
      <p:sp>
        <p:nvSpPr>
          <p:cNvPr id="5" name="TextBox 4"/>
          <p:cNvSpPr txBox="1"/>
          <p:nvPr/>
        </p:nvSpPr>
        <p:spPr>
          <a:xfrm>
            <a:off x="533400" y="1676400"/>
            <a:ext cx="3429000" cy="830997"/>
          </a:xfrm>
          <a:prstGeom prst="rect">
            <a:avLst/>
          </a:prstGeom>
          <a:noFill/>
        </p:spPr>
        <p:txBody>
          <a:bodyPr wrap="square" rtlCol="0">
            <a:spAutoFit/>
          </a:bodyPr>
          <a:lstStyle/>
          <a:p>
            <a:r>
              <a:rPr lang="en-US" sz="2400" dirty="0" smtClean="0"/>
              <a:t>Let X = the number of rooms in the rental unit</a:t>
            </a:r>
            <a:endParaRPr lang="en-US" sz="2400" dirty="0"/>
          </a:p>
        </p:txBody>
      </p:sp>
    </p:spTree>
    <p:extLst>
      <p:ext uri="{BB962C8B-B14F-4D97-AF65-F5344CB8AC3E}">
        <p14:creationId xmlns:p14="http://schemas.microsoft.com/office/powerpoint/2010/main" val="1971861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solidFill>
                  <a:schemeClr val="accent1"/>
                </a:solidFill>
              </a:rPr>
              <a:t>b. What </a:t>
            </a:r>
            <a:r>
              <a:rPr lang="en-US" sz="3600" b="1" dirty="0">
                <a:solidFill>
                  <a:schemeClr val="accent1"/>
                </a:solidFill>
              </a:rPr>
              <a:t>is the probability that a randomly selected rental unit has five or six room</a:t>
            </a:r>
            <a:r>
              <a:rPr lang="en-US" sz="3600" b="1" dirty="0" smtClean="0">
                <a:solidFill>
                  <a:schemeClr val="accent1"/>
                </a:solidFill>
              </a:rPr>
              <a:t>?</a:t>
            </a:r>
            <a:endParaRPr lang="en-US" dirty="0"/>
          </a:p>
        </p:txBody>
      </p:sp>
      <p:pic>
        <p:nvPicPr>
          <p:cNvPr id="4" name="Chart 1"/>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3400" y="1447800"/>
            <a:ext cx="4495800" cy="290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Object 2"/>
          <p:cNvGraphicFramePr>
            <a:graphicFrameLocks noChangeAspect="1"/>
          </p:cNvGraphicFramePr>
          <p:nvPr>
            <p:extLst>
              <p:ext uri="{D42A27DB-BD31-4B8C-83A1-F6EECF244321}">
                <p14:modId xmlns:p14="http://schemas.microsoft.com/office/powerpoint/2010/main" val="3163045035"/>
              </p:ext>
            </p:extLst>
          </p:nvPr>
        </p:nvGraphicFramePr>
        <p:xfrm>
          <a:off x="152400" y="4876800"/>
          <a:ext cx="8872538" cy="850063"/>
        </p:xfrm>
        <a:graphic>
          <a:graphicData uri="http://schemas.openxmlformats.org/presentationml/2006/ole">
            <mc:AlternateContent xmlns:mc="http://schemas.openxmlformats.org/markup-compatibility/2006">
              <mc:Choice xmlns:v="urn:schemas-microsoft-com:vml" Requires="v">
                <p:oleObj spid="_x0000_s30730" name="Equation" r:id="rId4" imgW="2120760" imgH="203040" progId="Equation.DSMT4">
                  <p:embed/>
                </p:oleObj>
              </mc:Choice>
              <mc:Fallback>
                <p:oleObj name="Equation" r:id="rId4" imgW="2120760" imgH="203040" progId="Equation.DSMT4">
                  <p:embed/>
                  <p:pic>
                    <p:nvPicPr>
                      <p:cNvPr id="0" name="Object 2"/>
                      <p:cNvPicPr>
                        <a:picLocks noChangeAspect="1" noChangeArrowheads="1"/>
                      </p:cNvPicPr>
                      <p:nvPr/>
                    </p:nvPicPr>
                    <p:blipFill>
                      <a:blip r:embed="rId5"/>
                      <a:srcRect/>
                      <a:stretch>
                        <a:fillRect/>
                      </a:stretch>
                    </p:blipFill>
                    <p:spPr bwMode="auto">
                      <a:xfrm>
                        <a:off x="152400" y="4876800"/>
                        <a:ext cx="8872538" cy="85006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047109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solidFill>
                  <a:schemeClr val="accent1"/>
                </a:solidFill>
              </a:rPr>
              <a:t>c.  What is the probability that a randomly selected rental unit has seven or more rooms?</a:t>
            </a:r>
            <a:endParaRPr lang="en-US" dirty="0"/>
          </a:p>
        </p:txBody>
      </p:sp>
      <p:pic>
        <p:nvPicPr>
          <p:cNvPr id="4" name="Chart 1"/>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3400" y="1447800"/>
            <a:ext cx="4495800" cy="290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Object 2"/>
          <p:cNvGraphicFramePr>
            <a:graphicFrameLocks noChangeAspect="1"/>
          </p:cNvGraphicFramePr>
          <p:nvPr>
            <p:extLst>
              <p:ext uri="{D42A27DB-BD31-4B8C-83A1-F6EECF244321}">
                <p14:modId xmlns:p14="http://schemas.microsoft.com/office/powerpoint/2010/main" val="3625936913"/>
              </p:ext>
            </p:extLst>
          </p:nvPr>
        </p:nvGraphicFramePr>
        <p:xfrm>
          <a:off x="381000" y="4724400"/>
          <a:ext cx="8147050" cy="1609725"/>
        </p:xfrm>
        <a:graphic>
          <a:graphicData uri="http://schemas.openxmlformats.org/presentationml/2006/ole">
            <mc:AlternateContent xmlns:mc="http://schemas.openxmlformats.org/markup-compatibility/2006">
              <mc:Choice xmlns:v="urn:schemas-microsoft-com:vml" Requires="v">
                <p:oleObj spid="_x0000_s31754" name="Equation" r:id="rId4" imgW="2057400" imgH="406080" progId="Equation.DSMT4">
                  <p:embed/>
                </p:oleObj>
              </mc:Choice>
              <mc:Fallback>
                <p:oleObj name="Equation" r:id="rId4" imgW="2057400" imgH="406080" progId="Equation.DSMT4">
                  <p:embed/>
                  <p:pic>
                    <p:nvPicPr>
                      <p:cNvPr id="0" name="Object 2"/>
                      <p:cNvPicPr>
                        <a:picLocks noChangeAspect="1" noChangeArrowheads="1"/>
                      </p:cNvPicPr>
                      <p:nvPr/>
                    </p:nvPicPr>
                    <p:blipFill>
                      <a:blip r:embed="rId5"/>
                      <a:srcRect/>
                      <a:stretch>
                        <a:fillRect/>
                      </a:stretch>
                    </p:blipFill>
                    <p:spPr bwMode="auto">
                      <a:xfrm>
                        <a:off x="381000" y="4724400"/>
                        <a:ext cx="8147050" cy="16097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308196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Ways to describe a DISCRETE Distribution</a:t>
            </a:r>
            <a:endParaRPr lang="en-US" dirty="0"/>
          </a:p>
        </p:txBody>
      </p:sp>
      <p:sp>
        <p:nvSpPr>
          <p:cNvPr id="5" name="Content Placeholder 4"/>
          <p:cNvSpPr>
            <a:spLocks noGrp="1"/>
          </p:cNvSpPr>
          <p:nvPr>
            <p:ph idx="1"/>
          </p:nvPr>
        </p:nvSpPr>
        <p:spPr/>
        <p:txBody>
          <a:bodyPr/>
          <a:lstStyle/>
          <a:p>
            <a:pPr>
              <a:buFontTx/>
              <a:buChar char="-"/>
            </a:pPr>
            <a:r>
              <a:rPr lang="en-US" dirty="0" smtClean="0"/>
              <a:t>Graphs</a:t>
            </a:r>
          </a:p>
          <a:p>
            <a:pPr marL="0" indent="0">
              <a:buNone/>
            </a:pPr>
            <a:endParaRPr lang="en-US" dirty="0" smtClean="0"/>
          </a:p>
          <a:p>
            <a:pPr>
              <a:buFontTx/>
              <a:buChar char="-"/>
            </a:pPr>
            <a:r>
              <a:rPr lang="en-US" sz="4500" b="1" u="sng" dirty="0" smtClean="0"/>
              <a:t>Table</a:t>
            </a:r>
          </a:p>
          <a:p>
            <a:pPr>
              <a:buFontTx/>
              <a:buChar char="-"/>
            </a:pPr>
            <a:endParaRPr lang="en-US" dirty="0" smtClean="0"/>
          </a:p>
          <a:p>
            <a:pPr>
              <a:buFontTx/>
              <a:buChar char="-"/>
            </a:pPr>
            <a:r>
              <a:rPr lang="en-US" dirty="0" smtClean="0"/>
              <a:t>Formula</a:t>
            </a:r>
            <a:endParaRPr lang="en-US" dirty="0"/>
          </a:p>
        </p:txBody>
      </p:sp>
    </p:spTree>
    <p:extLst>
      <p:ext uri="{BB962C8B-B14F-4D97-AF65-F5344CB8AC3E}">
        <p14:creationId xmlns:p14="http://schemas.microsoft.com/office/powerpoint/2010/main" val="18425423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229600" cy="1858962"/>
          </a:xfrm>
        </p:spPr>
        <p:txBody>
          <a:bodyPr>
            <a:noAutofit/>
          </a:bodyPr>
          <a:lstStyle/>
          <a:p>
            <a:pPr marL="0" marR="0" algn="l">
              <a:spcBef>
                <a:spcPts val="0"/>
              </a:spcBef>
              <a:spcAft>
                <a:spcPts val="0"/>
              </a:spcAft>
            </a:pPr>
            <a:r>
              <a:rPr lang="en-US" sz="3000" b="1" dirty="0" smtClean="0">
                <a:solidFill>
                  <a:schemeClr val="accent1"/>
                </a:solidFill>
              </a:rPr>
              <a:t>Example - </a:t>
            </a:r>
            <a:r>
              <a:rPr lang="en-US" sz="3000" b="1" dirty="0" smtClean="0">
                <a:solidFill>
                  <a:schemeClr val="accent1"/>
                </a:solidFill>
                <a:effectLst/>
                <a:ea typeface="Calibri"/>
                <a:cs typeface="Times New Roman"/>
              </a:rPr>
              <a:t>A Wendy’s manager performed a study to determine a probability distribution for the number of people, X, waiting in line during lunch.  The results were as follows:</a:t>
            </a:r>
            <a:endParaRPr lang="en-US" sz="3000" b="1" dirty="0">
              <a:solidFill>
                <a:schemeClr val="accent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870166485"/>
              </p:ext>
            </p:extLst>
          </p:nvPr>
        </p:nvGraphicFramePr>
        <p:xfrm>
          <a:off x="5410200" y="1676400"/>
          <a:ext cx="2193797" cy="5046555"/>
        </p:xfrm>
        <a:graphic>
          <a:graphicData uri="http://schemas.openxmlformats.org/drawingml/2006/table">
            <a:tbl>
              <a:tblPr firstRow="1" firstCol="1" bandRow="1"/>
              <a:tblGrid>
                <a:gridCol w="767829"/>
                <a:gridCol w="1425968"/>
              </a:tblGrid>
              <a:tr h="158059">
                <a:tc>
                  <a:txBody>
                    <a:bodyPr/>
                    <a:lstStyle/>
                    <a:p>
                      <a:pPr marL="0" marR="0">
                        <a:spcBef>
                          <a:spcPts val="0"/>
                        </a:spcBef>
                        <a:spcAft>
                          <a:spcPts val="0"/>
                        </a:spcAft>
                      </a:pPr>
                      <a:r>
                        <a:rPr lang="en-US" sz="2000" b="1" dirty="0">
                          <a:solidFill>
                            <a:srgbClr val="0070C0"/>
                          </a:solidFill>
                          <a:effectLst/>
                          <a:latin typeface="Courant"/>
                          <a:ea typeface="Calibri"/>
                          <a:cs typeface="Times New Roman"/>
                        </a:rPr>
                        <a:t>X</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P(x)</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0</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0.011</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a:solidFill>
                            <a:srgbClr val="0070C0"/>
                          </a:solidFill>
                          <a:effectLst/>
                          <a:latin typeface="Courant"/>
                          <a:ea typeface="Calibri"/>
                          <a:cs typeface="Times New Roman"/>
                        </a:rPr>
                        <a:t>1</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0.035</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2</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dirty="0">
                          <a:solidFill>
                            <a:srgbClr val="0070C0"/>
                          </a:solidFill>
                          <a:effectLst/>
                          <a:latin typeface="Courant"/>
                          <a:ea typeface="Calibri"/>
                          <a:cs typeface="Times New Roman"/>
                        </a:rPr>
                        <a:t>0.089</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a:solidFill>
                            <a:srgbClr val="0070C0"/>
                          </a:solidFill>
                          <a:effectLst/>
                          <a:latin typeface="Courant"/>
                          <a:ea typeface="Calibri"/>
                          <a:cs typeface="Times New Roman"/>
                        </a:rPr>
                        <a:t>3</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0.150</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4</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0.186</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5</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0.172</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6</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0.132</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7</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0.098</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8</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0.063</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9</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0.035</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10</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0.019</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11</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0.002</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12</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0.006</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13</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0.001</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14</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dirty="0">
                          <a:solidFill>
                            <a:srgbClr val="0070C0"/>
                          </a:solidFill>
                          <a:effectLst/>
                          <a:latin typeface="Courant"/>
                          <a:ea typeface="Calibri"/>
                          <a:cs typeface="Times New Roman"/>
                        </a:rPr>
                        <a:t>0.001</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TextBox 5"/>
          <p:cNvSpPr txBox="1"/>
          <p:nvPr/>
        </p:nvSpPr>
        <p:spPr>
          <a:xfrm>
            <a:off x="558800" y="2819400"/>
            <a:ext cx="3429000" cy="1200329"/>
          </a:xfrm>
          <a:prstGeom prst="rect">
            <a:avLst/>
          </a:prstGeom>
          <a:noFill/>
        </p:spPr>
        <p:txBody>
          <a:bodyPr wrap="square" rtlCol="0">
            <a:spAutoFit/>
          </a:bodyPr>
          <a:lstStyle/>
          <a:p>
            <a:r>
              <a:rPr lang="en-US" sz="2400" dirty="0" smtClean="0"/>
              <a:t>Let X = # of people waiting in line during lunch</a:t>
            </a:r>
            <a:endParaRPr lang="en-US" sz="2400" dirty="0"/>
          </a:p>
        </p:txBody>
      </p:sp>
    </p:spTree>
    <p:extLst>
      <p:ext uri="{BB962C8B-B14F-4D97-AF65-F5344CB8AC3E}">
        <p14:creationId xmlns:p14="http://schemas.microsoft.com/office/powerpoint/2010/main" val="197986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67200" y="457200"/>
            <a:ext cx="4419600" cy="1371600"/>
          </a:xfrm>
        </p:spPr>
        <p:txBody>
          <a:bodyPr>
            <a:normAutofit fontScale="92500" lnSpcReduction="10000"/>
          </a:bodyPr>
          <a:lstStyle/>
          <a:p>
            <a:pPr marL="0" indent="0">
              <a:buNone/>
            </a:pPr>
            <a:r>
              <a:rPr lang="en-US" b="1" dirty="0" smtClean="0">
                <a:solidFill>
                  <a:schemeClr val="accent1"/>
                </a:solidFill>
              </a:rPr>
              <a:t>a.  What is the probability that 8 people are waiting in line for lunch?</a:t>
            </a:r>
            <a:endParaRPr lang="en-US" b="1" dirty="0">
              <a:solidFill>
                <a:schemeClr val="accent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123815243"/>
              </p:ext>
            </p:extLst>
          </p:nvPr>
        </p:nvGraphicFramePr>
        <p:xfrm>
          <a:off x="1143000" y="838200"/>
          <a:ext cx="2193797" cy="5046555"/>
        </p:xfrm>
        <a:graphic>
          <a:graphicData uri="http://schemas.openxmlformats.org/drawingml/2006/table">
            <a:tbl>
              <a:tblPr firstRow="1" firstCol="1" bandRow="1"/>
              <a:tblGrid>
                <a:gridCol w="767829"/>
                <a:gridCol w="1425968"/>
              </a:tblGrid>
              <a:tr h="158059">
                <a:tc>
                  <a:txBody>
                    <a:bodyPr/>
                    <a:lstStyle/>
                    <a:p>
                      <a:pPr marL="0" marR="0">
                        <a:spcBef>
                          <a:spcPts val="0"/>
                        </a:spcBef>
                        <a:spcAft>
                          <a:spcPts val="0"/>
                        </a:spcAft>
                      </a:pPr>
                      <a:r>
                        <a:rPr lang="en-US" sz="2000" b="1" dirty="0">
                          <a:solidFill>
                            <a:srgbClr val="0070C0"/>
                          </a:solidFill>
                          <a:effectLst/>
                          <a:latin typeface="Courant"/>
                          <a:ea typeface="Calibri"/>
                          <a:cs typeface="Times New Roman"/>
                        </a:rPr>
                        <a:t>X</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P(x)</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0</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0.011</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a:solidFill>
                            <a:srgbClr val="0070C0"/>
                          </a:solidFill>
                          <a:effectLst/>
                          <a:latin typeface="Courant"/>
                          <a:ea typeface="Calibri"/>
                          <a:cs typeface="Times New Roman"/>
                        </a:rPr>
                        <a:t>1</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0.035</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2</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dirty="0">
                          <a:solidFill>
                            <a:srgbClr val="0070C0"/>
                          </a:solidFill>
                          <a:effectLst/>
                          <a:latin typeface="Courant"/>
                          <a:ea typeface="Calibri"/>
                          <a:cs typeface="Times New Roman"/>
                        </a:rPr>
                        <a:t>0.089</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a:solidFill>
                            <a:srgbClr val="0070C0"/>
                          </a:solidFill>
                          <a:effectLst/>
                          <a:latin typeface="Courant"/>
                          <a:ea typeface="Calibri"/>
                          <a:cs typeface="Times New Roman"/>
                        </a:rPr>
                        <a:t>3</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0.150</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4</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0.186</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5</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0.172</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6</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0.132</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7</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0.098</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8</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0.063</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9</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0.035</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10</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0.019</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11</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0.002</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12</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0.006</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13</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0.001</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14</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dirty="0">
                          <a:solidFill>
                            <a:srgbClr val="0070C0"/>
                          </a:solidFill>
                          <a:effectLst/>
                          <a:latin typeface="Courant"/>
                          <a:ea typeface="Calibri"/>
                          <a:cs typeface="Times New Roman"/>
                        </a:rPr>
                        <a:t>0.001</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2574127816"/>
              </p:ext>
            </p:extLst>
          </p:nvPr>
        </p:nvGraphicFramePr>
        <p:xfrm>
          <a:off x="3733800" y="2590800"/>
          <a:ext cx="5051425" cy="939800"/>
        </p:xfrm>
        <a:graphic>
          <a:graphicData uri="http://schemas.openxmlformats.org/presentationml/2006/ole">
            <mc:AlternateContent xmlns:mc="http://schemas.openxmlformats.org/markup-compatibility/2006">
              <mc:Choice xmlns:v="urn:schemas-microsoft-com:vml" Requires="v">
                <p:oleObj spid="_x0000_s33803" name="Equation" r:id="rId3" imgW="1091880" imgH="203040" progId="Equation.DSMT4">
                  <p:embed/>
                </p:oleObj>
              </mc:Choice>
              <mc:Fallback>
                <p:oleObj name="Equation" r:id="rId3" imgW="1091880" imgH="203040" progId="Equation.DSMT4">
                  <p:embed/>
                  <p:pic>
                    <p:nvPicPr>
                      <p:cNvPr id="0" name=""/>
                      <p:cNvPicPr/>
                      <p:nvPr/>
                    </p:nvPicPr>
                    <p:blipFill>
                      <a:blip r:embed="rId4"/>
                      <a:stretch>
                        <a:fillRect/>
                      </a:stretch>
                    </p:blipFill>
                    <p:spPr>
                      <a:xfrm>
                        <a:off x="3733800" y="2590800"/>
                        <a:ext cx="5051425" cy="939800"/>
                      </a:xfrm>
                      <a:prstGeom prst="rect">
                        <a:avLst/>
                      </a:prstGeom>
                    </p:spPr>
                  </p:pic>
                </p:oleObj>
              </mc:Fallback>
            </mc:AlternateContent>
          </a:graphicData>
        </a:graphic>
      </p:graphicFrame>
      <p:sp>
        <p:nvSpPr>
          <p:cNvPr id="5" name="Right Arrow 4"/>
          <p:cNvSpPr/>
          <p:nvPr/>
        </p:nvSpPr>
        <p:spPr>
          <a:xfrm flipH="1">
            <a:off x="3429000" y="3657600"/>
            <a:ext cx="304800" cy="304800"/>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57927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67200" y="457200"/>
            <a:ext cx="4419600" cy="1600200"/>
          </a:xfrm>
        </p:spPr>
        <p:txBody>
          <a:bodyPr>
            <a:normAutofit fontScale="92500" lnSpcReduction="20000"/>
          </a:bodyPr>
          <a:lstStyle/>
          <a:p>
            <a:pPr marL="0" indent="0">
              <a:buNone/>
            </a:pPr>
            <a:r>
              <a:rPr lang="en-US" b="1" dirty="0" smtClean="0">
                <a:solidFill>
                  <a:schemeClr val="accent1"/>
                </a:solidFill>
              </a:rPr>
              <a:t>b.  What is the probability that 10 or more people are waiting in line for lunch?</a:t>
            </a:r>
            <a:endParaRPr lang="en-US" b="1" dirty="0">
              <a:solidFill>
                <a:schemeClr val="accent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556542980"/>
              </p:ext>
            </p:extLst>
          </p:nvPr>
        </p:nvGraphicFramePr>
        <p:xfrm>
          <a:off x="1143000" y="838200"/>
          <a:ext cx="2193797" cy="5046555"/>
        </p:xfrm>
        <a:graphic>
          <a:graphicData uri="http://schemas.openxmlformats.org/drawingml/2006/table">
            <a:tbl>
              <a:tblPr firstRow="1" firstCol="1" bandRow="1"/>
              <a:tblGrid>
                <a:gridCol w="767829"/>
                <a:gridCol w="1425968"/>
              </a:tblGrid>
              <a:tr h="158059">
                <a:tc>
                  <a:txBody>
                    <a:bodyPr/>
                    <a:lstStyle/>
                    <a:p>
                      <a:pPr marL="0" marR="0">
                        <a:spcBef>
                          <a:spcPts val="0"/>
                        </a:spcBef>
                        <a:spcAft>
                          <a:spcPts val="0"/>
                        </a:spcAft>
                      </a:pPr>
                      <a:r>
                        <a:rPr lang="en-US" sz="2000" b="1" dirty="0">
                          <a:solidFill>
                            <a:srgbClr val="0070C0"/>
                          </a:solidFill>
                          <a:effectLst/>
                          <a:latin typeface="Courant"/>
                          <a:ea typeface="Calibri"/>
                          <a:cs typeface="Times New Roman"/>
                        </a:rPr>
                        <a:t>X</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P(x)</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0</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0.011</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a:solidFill>
                            <a:srgbClr val="0070C0"/>
                          </a:solidFill>
                          <a:effectLst/>
                          <a:latin typeface="Courant"/>
                          <a:ea typeface="Calibri"/>
                          <a:cs typeface="Times New Roman"/>
                        </a:rPr>
                        <a:t>1</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0.035</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2</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dirty="0">
                          <a:solidFill>
                            <a:srgbClr val="0070C0"/>
                          </a:solidFill>
                          <a:effectLst/>
                          <a:latin typeface="Courant"/>
                          <a:ea typeface="Calibri"/>
                          <a:cs typeface="Times New Roman"/>
                        </a:rPr>
                        <a:t>0.089</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a:solidFill>
                            <a:srgbClr val="0070C0"/>
                          </a:solidFill>
                          <a:effectLst/>
                          <a:latin typeface="Courant"/>
                          <a:ea typeface="Calibri"/>
                          <a:cs typeface="Times New Roman"/>
                        </a:rPr>
                        <a:t>3</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0.150</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4</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0.186</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5</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0.172</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6</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0.132</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7</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0.098</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8</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0.063</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9</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0.035</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smtClean="0">
                          <a:solidFill>
                            <a:srgbClr val="0070C0"/>
                          </a:solidFill>
                          <a:effectLst/>
                          <a:latin typeface="Courant"/>
                          <a:ea typeface="Calibri"/>
                          <a:cs typeface="Times New Roman"/>
                        </a:rPr>
                        <a:t>10</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0.019</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11</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0.002</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12</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0.006</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13</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0.001</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14</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dirty="0">
                          <a:solidFill>
                            <a:srgbClr val="0070C0"/>
                          </a:solidFill>
                          <a:effectLst/>
                          <a:latin typeface="Courant"/>
                          <a:ea typeface="Calibri"/>
                          <a:cs typeface="Times New Roman"/>
                        </a:rPr>
                        <a:t>0.001</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1449591210"/>
              </p:ext>
            </p:extLst>
          </p:nvPr>
        </p:nvGraphicFramePr>
        <p:xfrm>
          <a:off x="3429000" y="2362200"/>
          <a:ext cx="5715000" cy="1519947"/>
        </p:xfrm>
        <a:graphic>
          <a:graphicData uri="http://schemas.openxmlformats.org/presentationml/2006/ole">
            <mc:AlternateContent xmlns:mc="http://schemas.openxmlformats.org/markup-compatibility/2006">
              <mc:Choice xmlns:v="urn:schemas-microsoft-com:vml" Requires="v">
                <p:oleObj spid="_x0000_s34827" name="Equation" r:id="rId3" imgW="2387520" imgH="634680" progId="Equation.DSMT4">
                  <p:embed/>
                </p:oleObj>
              </mc:Choice>
              <mc:Fallback>
                <p:oleObj name="Equation" r:id="rId3" imgW="2387520" imgH="634680" progId="Equation.DSMT4">
                  <p:embed/>
                  <p:pic>
                    <p:nvPicPr>
                      <p:cNvPr id="0" name="Object 1"/>
                      <p:cNvPicPr>
                        <a:picLocks noChangeAspect="1" noChangeArrowheads="1"/>
                      </p:cNvPicPr>
                      <p:nvPr/>
                    </p:nvPicPr>
                    <p:blipFill>
                      <a:blip r:embed="rId4"/>
                      <a:srcRect/>
                      <a:stretch>
                        <a:fillRect/>
                      </a:stretch>
                    </p:blipFill>
                    <p:spPr bwMode="auto">
                      <a:xfrm>
                        <a:off x="3429000" y="2362200"/>
                        <a:ext cx="5715000" cy="1519947"/>
                      </a:xfrm>
                      <a:prstGeom prst="rect">
                        <a:avLst/>
                      </a:prstGeom>
                      <a:noFill/>
                      <a:ln>
                        <a:noFill/>
                      </a:ln>
                    </p:spPr>
                  </p:pic>
                </p:oleObj>
              </mc:Fallback>
            </mc:AlternateContent>
          </a:graphicData>
        </a:graphic>
      </p:graphicFrame>
      <p:sp>
        <p:nvSpPr>
          <p:cNvPr id="5" name="Right Arrow 4"/>
          <p:cNvSpPr/>
          <p:nvPr/>
        </p:nvSpPr>
        <p:spPr>
          <a:xfrm flipH="1">
            <a:off x="3429000" y="4343400"/>
            <a:ext cx="304800" cy="304800"/>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6" name="Right Arrow 5"/>
          <p:cNvSpPr/>
          <p:nvPr/>
        </p:nvSpPr>
        <p:spPr>
          <a:xfrm flipH="1">
            <a:off x="3429000" y="4648200"/>
            <a:ext cx="304800" cy="304800"/>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7" name="Right Arrow 6"/>
          <p:cNvSpPr/>
          <p:nvPr/>
        </p:nvSpPr>
        <p:spPr>
          <a:xfrm flipH="1">
            <a:off x="3429000" y="4953000"/>
            <a:ext cx="304800" cy="304800"/>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Right Arrow 7"/>
          <p:cNvSpPr/>
          <p:nvPr/>
        </p:nvSpPr>
        <p:spPr>
          <a:xfrm flipH="1">
            <a:off x="3429000" y="5257800"/>
            <a:ext cx="304800" cy="304800"/>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9" name="Right Arrow 8"/>
          <p:cNvSpPr/>
          <p:nvPr/>
        </p:nvSpPr>
        <p:spPr>
          <a:xfrm flipH="1">
            <a:off x="3429000" y="5562600"/>
            <a:ext cx="304800" cy="304800"/>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6595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67200" y="457200"/>
            <a:ext cx="4419600" cy="1600200"/>
          </a:xfrm>
        </p:spPr>
        <p:txBody>
          <a:bodyPr>
            <a:normAutofit fontScale="92500"/>
          </a:bodyPr>
          <a:lstStyle/>
          <a:p>
            <a:pPr marL="0" indent="0">
              <a:buNone/>
            </a:pPr>
            <a:r>
              <a:rPr lang="en-US" b="1" dirty="0" smtClean="0">
                <a:solidFill>
                  <a:schemeClr val="accent1"/>
                </a:solidFill>
              </a:rPr>
              <a:t>c.  What is the probability that at least 3 people are waiting for lunch?</a:t>
            </a:r>
            <a:endParaRPr lang="en-US" b="1" dirty="0">
              <a:solidFill>
                <a:schemeClr val="accent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244359885"/>
              </p:ext>
            </p:extLst>
          </p:nvPr>
        </p:nvGraphicFramePr>
        <p:xfrm>
          <a:off x="1143000" y="838200"/>
          <a:ext cx="2193797" cy="5046555"/>
        </p:xfrm>
        <a:graphic>
          <a:graphicData uri="http://schemas.openxmlformats.org/drawingml/2006/table">
            <a:tbl>
              <a:tblPr firstRow="1" firstCol="1" bandRow="1"/>
              <a:tblGrid>
                <a:gridCol w="767829"/>
                <a:gridCol w="1425968"/>
              </a:tblGrid>
              <a:tr h="158059">
                <a:tc>
                  <a:txBody>
                    <a:bodyPr/>
                    <a:lstStyle/>
                    <a:p>
                      <a:pPr marL="0" marR="0">
                        <a:spcBef>
                          <a:spcPts val="0"/>
                        </a:spcBef>
                        <a:spcAft>
                          <a:spcPts val="0"/>
                        </a:spcAft>
                      </a:pPr>
                      <a:r>
                        <a:rPr lang="en-US" sz="2000" b="1" dirty="0">
                          <a:solidFill>
                            <a:srgbClr val="0070C0"/>
                          </a:solidFill>
                          <a:effectLst/>
                          <a:latin typeface="Courant"/>
                          <a:ea typeface="Calibri"/>
                          <a:cs typeface="Times New Roman"/>
                        </a:rPr>
                        <a:t>X</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P(x)</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0</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0.011</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a:solidFill>
                            <a:srgbClr val="0070C0"/>
                          </a:solidFill>
                          <a:effectLst/>
                          <a:latin typeface="Courant"/>
                          <a:ea typeface="Calibri"/>
                          <a:cs typeface="Times New Roman"/>
                        </a:rPr>
                        <a:t>1</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0.035</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2</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dirty="0">
                          <a:solidFill>
                            <a:srgbClr val="0070C0"/>
                          </a:solidFill>
                          <a:effectLst/>
                          <a:latin typeface="Courant"/>
                          <a:ea typeface="Calibri"/>
                          <a:cs typeface="Times New Roman"/>
                        </a:rPr>
                        <a:t>0.089</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a:solidFill>
                            <a:srgbClr val="0070C0"/>
                          </a:solidFill>
                          <a:effectLst/>
                          <a:latin typeface="Courant"/>
                          <a:ea typeface="Calibri"/>
                          <a:cs typeface="Times New Roman"/>
                        </a:rPr>
                        <a:t>3</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0.150</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4</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0.186</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5</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0.172</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6</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0.132</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7</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0.098</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8</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0.063</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9</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0.035</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10</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0.019</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11</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0.002</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12</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0.006</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13</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0.001</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14</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dirty="0">
                          <a:solidFill>
                            <a:srgbClr val="0070C0"/>
                          </a:solidFill>
                          <a:effectLst/>
                          <a:latin typeface="Courant"/>
                          <a:ea typeface="Calibri"/>
                          <a:cs typeface="Times New Roman"/>
                        </a:rPr>
                        <a:t>0.001</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ight Arrow 4"/>
          <p:cNvSpPr/>
          <p:nvPr/>
        </p:nvSpPr>
        <p:spPr>
          <a:xfrm flipH="1">
            <a:off x="3365500" y="2133600"/>
            <a:ext cx="304800" cy="304800"/>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6" name="Right Arrow 5"/>
          <p:cNvSpPr/>
          <p:nvPr/>
        </p:nvSpPr>
        <p:spPr>
          <a:xfrm flipH="1">
            <a:off x="3352800" y="3048000"/>
            <a:ext cx="304800" cy="304800"/>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7" name="Right Arrow 6"/>
          <p:cNvSpPr/>
          <p:nvPr/>
        </p:nvSpPr>
        <p:spPr>
          <a:xfrm flipH="1">
            <a:off x="3352800" y="4267200"/>
            <a:ext cx="304800" cy="304800"/>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Right Arrow 7"/>
          <p:cNvSpPr/>
          <p:nvPr/>
        </p:nvSpPr>
        <p:spPr>
          <a:xfrm flipH="1">
            <a:off x="3352800" y="3962400"/>
            <a:ext cx="304800" cy="304800"/>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9" name="Right Arrow 8"/>
          <p:cNvSpPr/>
          <p:nvPr/>
        </p:nvSpPr>
        <p:spPr>
          <a:xfrm flipH="1">
            <a:off x="3352800" y="3657600"/>
            <a:ext cx="304800" cy="304800"/>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10" name="Right Arrow 9"/>
          <p:cNvSpPr/>
          <p:nvPr/>
        </p:nvSpPr>
        <p:spPr>
          <a:xfrm flipH="1">
            <a:off x="3352800" y="3352800"/>
            <a:ext cx="304800" cy="304800"/>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11" name="Right Arrow 10"/>
          <p:cNvSpPr/>
          <p:nvPr/>
        </p:nvSpPr>
        <p:spPr>
          <a:xfrm flipH="1">
            <a:off x="3365500" y="2743200"/>
            <a:ext cx="304800" cy="304800"/>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12" name="Right Arrow 11"/>
          <p:cNvSpPr/>
          <p:nvPr/>
        </p:nvSpPr>
        <p:spPr>
          <a:xfrm flipH="1">
            <a:off x="3365500" y="2438400"/>
            <a:ext cx="304800" cy="304800"/>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13" name="Right Arrow 12"/>
          <p:cNvSpPr/>
          <p:nvPr/>
        </p:nvSpPr>
        <p:spPr>
          <a:xfrm flipH="1">
            <a:off x="3352800" y="5562600"/>
            <a:ext cx="304800" cy="304800"/>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14" name="Right Arrow 13"/>
          <p:cNvSpPr/>
          <p:nvPr/>
        </p:nvSpPr>
        <p:spPr>
          <a:xfrm flipH="1">
            <a:off x="3352800" y="5257800"/>
            <a:ext cx="304800" cy="304800"/>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15" name="Right Arrow 14"/>
          <p:cNvSpPr/>
          <p:nvPr/>
        </p:nvSpPr>
        <p:spPr>
          <a:xfrm flipH="1">
            <a:off x="3352800" y="4927600"/>
            <a:ext cx="304800" cy="304800"/>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16" name="Right Arrow 15"/>
          <p:cNvSpPr/>
          <p:nvPr/>
        </p:nvSpPr>
        <p:spPr>
          <a:xfrm flipH="1">
            <a:off x="3352800" y="4572000"/>
            <a:ext cx="304800" cy="304800"/>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graphicFrame>
        <p:nvGraphicFramePr>
          <p:cNvPr id="2" name="Object 1"/>
          <p:cNvGraphicFramePr>
            <a:graphicFrameLocks noChangeAspect="1"/>
          </p:cNvGraphicFramePr>
          <p:nvPr>
            <p:extLst>
              <p:ext uri="{D42A27DB-BD31-4B8C-83A1-F6EECF244321}">
                <p14:modId xmlns:p14="http://schemas.microsoft.com/office/powerpoint/2010/main" val="3454767113"/>
              </p:ext>
            </p:extLst>
          </p:nvPr>
        </p:nvGraphicFramePr>
        <p:xfrm>
          <a:off x="5257800" y="2195512"/>
          <a:ext cx="1458913" cy="485775"/>
        </p:xfrm>
        <a:graphic>
          <a:graphicData uri="http://schemas.openxmlformats.org/presentationml/2006/ole">
            <mc:AlternateContent xmlns:mc="http://schemas.openxmlformats.org/markup-compatibility/2006">
              <mc:Choice xmlns:v="urn:schemas-microsoft-com:vml" Requires="v">
                <p:oleObj spid="_x0000_s35868" name="Equation" r:id="rId3" imgW="609480" imgH="203040" progId="Equation.DSMT4">
                  <p:embed/>
                </p:oleObj>
              </mc:Choice>
              <mc:Fallback>
                <p:oleObj name="Equation" r:id="rId3" imgW="609480" imgH="203040" progId="Equation.DSMT4">
                  <p:embed/>
                  <p:pic>
                    <p:nvPicPr>
                      <p:cNvPr id="0" name="Object 1"/>
                      <p:cNvPicPr>
                        <a:picLocks noChangeAspect="1" noChangeArrowheads="1"/>
                      </p:cNvPicPr>
                      <p:nvPr/>
                    </p:nvPicPr>
                    <p:blipFill>
                      <a:blip r:embed="rId4"/>
                      <a:srcRect/>
                      <a:stretch>
                        <a:fillRect/>
                      </a:stretch>
                    </p:blipFill>
                    <p:spPr bwMode="auto">
                      <a:xfrm>
                        <a:off x="5257800" y="2195512"/>
                        <a:ext cx="1458913"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589886728"/>
              </p:ext>
            </p:extLst>
          </p:nvPr>
        </p:nvGraphicFramePr>
        <p:xfrm>
          <a:off x="4419600" y="3324225"/>
          <a:ext cx="3586163" cy="485775"/>
        </p:xfrm>
        <a:graphic>
          <a:graphicData uri="http://schemas.openxmlformats.org/presentationml/2006/ole">
            <mc:AlternateContent xmlns:mc="http://schemas.openxmlformats.org/markup-compatibility/2006">
              <mc:Choice xmlns:v="urn:schemas-microsoft-com:vml" Requires="v">
                <p:oleObj spid="_x0000_s35869" name="Equation" r:id="rId5" imgW="1498320" imgH="203040" progId="Equation.DSMT4">
                  <p:embed/>
                </p:oleObj>
              </mc:Choice>
              <mc:Fallback>
                <p:oleObj name="Equation" r:id="rId5" imgW="1498320" imgH="203040" progId="Equation.DSMT4">
                  <p:embed/>
                  <p:pic>
                    <p:nvPicPr>
                      <p:cNvPr id="0" name="Object 1"/>
                      <p:cNvPicPr>
                        <a:picLocks noChangeAspect="1" noChangeArrowheads="1"/>
                      </p:cNvPicPr>
                      <p:nvPr/>
                    </p:nvPicPr>
                    <p:blipFill>
                      <a:blip r:embed="rId6"/>
                      <a:srcRect/>
                      <a:stretch>
                        <a:fillRect/>
                      </a:stretch>
                    </p:blipFill>
                    <p:spPr bwMode="auto">
                      <a:xfrm>
                        <a:off x="4419600" y="3324225"/>
                        <a:ext cx="3586163"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 name="Right Arrow 17"/>
          <p:cNvSpPr/>
          <p:nvPr/>
        </p:nvSpPr>
        <p:spPr>
          <a:xfrm flipH="1">
            <a:off x="3352800" y="1765300"/>
            <a:ext cx="304800" cy="304800"/>
          </a:xfrm>
          <a:prstGeom prst="rightArrow">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9" name="Right Arrow 18"/>
          <p:cNvSpPr/>
          <p:nvPr/>
        </p:nvSpPr>
        <p:spPr>
          <a:xfrm flipH="1">
            <a:off x="3352800" y="1447800"/>
            <a:ext cx="304800" cy="304800"/>
          </a:xfrm>
          <a:prstGeom prst="rightArrow">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0" name="Right Arrow 19"/>
          <p:cNvSpPr/>
          <p:nvPr/>
        </p:nvSpPr>
        <p:spPr>
          <a:xfrm flipH="1">
            <a:off x="3352800" y="1143000"/>
            <a:ext cx="304800" cy="304800"/>
          </a:xfrm>
          <a:prstGeom prst="rightArrow">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graphicFrame>
        <p:nvGraphicFramePr>
          <p:cNvPr id="22" name="Object 21"/>
          <p:cNvGraphicFramePr>
            <a:graphicFrameLocks noChangeAspect="1"/>
          </p:cNvGraphicFramePr>
          <p:nvPr>
            <p:extLst>
              <p:ext uri="{D42A27DB-BD31-4B8C-83A1-F6EECF244321}">
                <p14:modId xmlns:p14="http://schemas.microsoft.com/office/powerpoint/2010/main" val="1899886908"/>
              </p:ext>
            </p:extLst>
          </p:nvPr>
        </p:nvGraphicFramePr>
        <p:xfrm>
          <a:off x="4495800" y="4121150"/>
          <a:ext cx="3586163" cy="1517650"/>
        </p:xfrm>
        <a:graphic>
          <a:graphicData uri="http://schemas.openxmlformats.org/presentationml/2006/ole">
            <mc:AlternateContent xmlns:mc="http://schemas.openxmlformats.org/markup-compatibility/2006">
              <mc:Choice xmlns:v="urn:schemas-microsoft-com:vml" Requires="v">
                <p:oleObj spid="_x0000_s35870" name="Equation" r:id="rId7" imgW="1498320" imgH="634680" progId="Equation.DSMT4">
                  <p:embed/>
                </p:oleObj>
              </mc:Choice>
              <mc:Fallback>
                <p:oleObj name="Equation" r:id="rId7" imgW="1498320" imgH="634680" progId="Equation.DSMT4">
                  <p:embed/>
                  <p:pic>
                    <p:nvPicPr>
                      <p:cNvPr id="0" name="Object 16"/>
                      <p:cNvPicPr>
                        <a:picLocks noChangeAspect="1" noChangeArrowheads="1"/>
                      </p:cNvPicPr>
                      <p:nvPr/>
                    </p:nvPicPr>
                    <p:blipFill>
                      <a:blip r:embed="rId8"/>
                      <a:srcRect/>
                      <a:stretch>
                        <a:fillRect/>
                      </a:stretch>
                    </p:blipFill>
                    <p:spPr bwMode="auto">
                      <a:xfrm>
                        <a:off x="4495800" y="4121150"/>
                        <a:ext cx="3586163" cy="151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8082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8" grpId="0" animBg="1"/>
      <p:bldP spid="19" grpId="0" animBg="1"/>
      <p:bldP spid="2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Ways to describe a DISCRETE Distribution</a:t>
            </a:r>
            <a:endParaRPr lang="en-US" dirty="0"/>
          </a:p>
        </p:txBody>
      </p:sp>
      <p:sp>
        <p:nvSpPr>
          <p:cNvPr id="5" name="Content Placeholder 4"/>
          <p:cNvSpPr>
            <a:spLocks noGrp="1"/>
          </p:cNvSpPr>
          <p:nvPr>
            <p:ph idx="1"/>
          </p:nvPr>
        </p:nvSpPr>
        <p:spPr/>
        <p:txBody>
          <a:bodyPr/>
          <a:lstStyle/>
          <a:p>
            <a:pPr>
              <a:buFontTx/>
              <a:buChar char="-"/>
            </a:pPr>
            <a:r>
              <a:rPr lang="en-US" dirty="0" smtClean="0"/>
              <a:t>Graphs</a:t>
            </a:r>
          </a:p>
          <a:p>
            <a:pPr marL="0" indent="0">
              <a:buNone/>
            </a:pPr>
            <a:endParaRPr lang="en-US" dirty="0" smtClean="0"/>
          </a:p>
          <a:p>
            <a:pPr>
              <a:buFontTx/>
              <a:buChar char="-"/>
            </a:pPr>
            <a:r>
              <a:rPr lang="en-US" dirty="0" smtClean="0"/>
              <a:t>Table</a:t>
            </a:r>
          </a:p>
          <a:p>
            <a:pPr>
              <a:buFontTx/>
              <a:buChar char="-"/>
            </a:pPr>
            <a:endParaRPr lang="en-US" dirty="0" smtClean="0"/>
          </a:p>
          <a:p>
            <a:pPr>
              <a:buFontTx/>
              <a:buChar char="-"/>
            </a:pPr>
            <a:r>
              <a:rPr lang="en-US" sz="4500" b="1" u="sng" dirty="0" smtClean="0"/>
              <a:t>Formula </a:t>
            </a:r>
          </a:p>
          <a:p>
            <a:pPr marL="0" indent="0">
              <a:buNone/>
            </a:pPr>
            <a:r>
              <a:rPr lang="en-US" dirty="0" smtClean="0"/>
              <a:t>We will see this in the next Section</a:t>
            </a:r>
            <a:endParaRPr lang="en-US" dirty="0"/>
          </a:p>
        </p:txBody>
      </p:sp>
    </p:spTree>
    <p:extLst>
      <p:ext uri="{BB962C8B-B14F-4D97-AF65-F5344CB8AC3E}">
        <p14:creationId xmlns:p14="http://schemas.microsoft.com/office/powerpoint/2010/main" val="5082525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Two Types of random variables</a:t>
            </a:r>
            <a:endParaRPr lang="en-US" dirty="0"/>
          </a:p>
        </p:txBody>
      </p:sp>
      <p:sp>
        <p:nvSpPr>
          <p:cNvPr id="5" name="Text Placeholder 4"/>
          <p:cNvSpPr>
            <a:spLocks noGrp="1"/>
          </p:cNvSpPr>
          <p:nvPr>
            <p:ph type="body" idx="1"/>
          </p:nvPr>
        </p:nvSpPr>
        <p:spPr/>
        <p:txBody>
          <a:bodyPr/>
          <a:lstStyle/>
          <a:p>
            <a:r>
              <a:rPr lang="en-US" dirty="0" smtClean="0"/>
              <a:t>Section 4.1	</a:t>
            </a:r>
            <a:endParaRPr lang="en-US" dirty="0"/>
          </a:p>
        </p:txBody>
      </p:sp>
    </p:spTree>
    <p:extLst>
      <p:ext uri="{BB962C8B-B14F-4D97-AF65-F5344CB8AC3E}">
        <p14:creationId xmlns:p14="http://schemas.microsoft.com/office/powerpoint/2010/main" val="8307987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Find Mean (Expected Value) of Discrete </a:t>
            </a:r>
            <a:r>
              <a:rPr lang="en-US" dirty="0" err="1" smtClean="0"/>
              <a:t>R.V</a:t>
            </a:r>
            <a:r>
              <a:rPr lang="en-US" dirty="0" smtClean="0"/>
              <a:t>.  </a:t>
            </a:r>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506203826"/>
              </p:ext>
            </p:extLst>
          </p:nvPr>
        </p:nvGraphicFramePr>
        <p:xfrm>
          <a:off x="919163" y="2286000"/>
          <a:ext cx="7307262" cy="1295400"/>
        </p:xfrm>
        <a:graphic>
          <a:graphicData uri="http://schemas.openxmlformats.org/presentationml/2006/ole">
            <mc:AlternateContent xmlns:mc="http://schemas.openxmlformats.org/markup-compatibility/2006">
              <mc:Choice xmlns:v="urn:schemas-microsoft-com:vml" Requires="v">
                <p:oleObj spid="_x0000_s6168" name="Equation" r:id="rId3" imgW="1447560" imgH="253800" progId="Equation.DSMT4">
                  <p:embed/>
                </p:oleObj>
              </mc:Choice>
              <mc:Fallback>
                <p:oleObj name="Equation" r:id="rId3" imgW="1447560" imgH="253800" progId="Equation.DSMT4">
                  <p:embed/>
                  <p:pic>
                    <p:nvPicPr>
                      <p:cNvPr id="0" name="Object 1"/>
                      <p:cNvPicPr>
                        <a:picLocks noChangeAspect="1" noChangeArrowheads="1"/>
                      </p:cNvPicPr>
                      <p:nvPr/>
                    </p:nvPicPr>
                    <p:blipFill>
                      <a:blip r:embed="rId4"/>
                      <a:srcRect/>
                      <a:stretch>
                        <a:fillRect/>
                      </a:stretch>
                    </p:blipFill>
                    <p:spPr bwMode="auto">
                      <a:xfrm>
                        <a:off x="919163" y="2286000"/>
                        <a:ext cx="7307262" cy="1295400"/>
                      </a:xfrm>
                      <a:prstGeom prst="rect">
                        <a:avLst/>
                      </a:prstGeom>
                      <a:noFill/>
                    </p:spPr>
                  </p:pic>
                </p:oleObj>
              </mc:Fallback>
            </mc:AlternateContent>
          </a:graphicData>
        </a:graphic>
      </p:graphicFrame>
    </p:spTree>
    <p:extLst>
      <p:ext uri="{BB962C8B-B14F-4D97-AF65-F5344CB8AC3E}">
        <p14:creationId xmlns:p14="http://schemas.microsoft.com/office/powerpoint/2010/main" val="14512241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Autofit/>
          </a:bodyPr>
          <a:lstStyle/>
          <a:p>
            <a:r>
              <a:rPr lang="en-US" sz="3200" b="1" dirty="0" smtClean="0">
                <a:solidFill>
                  <a:schemeClr val="accent1"/>
                </a:solidFill>
              </a:rPr>
              <a:t>Example - </a:t>
            </a:r>
            <a:r>
              <a:rPr lang="en-US" sz="3200" b="1" dirty="0">
                <a:solidFill>
                  <a:schemeClr val="accent1"/>
                </a:solidFill>
              </a:rPr>
              <a:t>From our Rental Unit example – If a rental unit is randomly selected, how many rooms would you expect the unit to have?</a:t>
            </a:r>
            <a:br>
              <a:rPr lang="en-US" sz="3200" b="1" dirty="0">
                <a:solidFill>
                  <a:schemeClr val="accent1"/>
                </a:solidFill>
              </a:rPr>
            </a:br>
            <a:endParaRPr lang="en-US" sz="3200" b="1" dirty="0">
              <a:solidFill>
                <a:schemeClr val="accent1"/>
              </a:solidFill>
            </a:endParaRPr>
          </a:p>
        </p:txBody>
      </p:sp>
      <p:pic>
        <p:nvPicPr>
          <p:cNvPr id="10242" name="Chart 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1" y="1657351"/>
            <a:ext cx="4953000" cy="3143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Object 2"/>
          <p:cNvGraphicFramePr>
            <a:graphicFrameLocks noChangeAspect="1"/>
          </p:cNvGraphicFramePr>
          <p:nvPr>
            <p:extLst>
              <p:ext uri="{D42A27DB-BD31-4B8C-83A1-F6EECF244321}">
                <p14:modId xmlns:p14="http://schemas.microsoft.com/office/powerpoint/2010/main" val="3487082975"/>
              </p:ext>
            </p:extLst>
          </p:nvPr>
        </p:nvGraphicFramePr>
        <p:xfrm>
          <a:off x="1828800" y="5029200"/>
          <a:ext cx="6957060" cy="838200"/>
        </p:xfrm>
        <a:graphic>
          <a:graphicData uri="http://schemas.openxmlformats.org/presentationml/2006/ole">
            <mc:AlternateContent xmlns:mc="http://schemas.openxmlformats.org/markup-compatibility/2006">
              <mc:Choice xmlns:v="urn:schemas-microsoft-com:vml" Requires="v">
                <p:oleObj spid="_x0000_s36879" name="Equation" r:id="rId4" imgW="4216320" imgH="507960" progId="Equation.DSMT4">
                  <p:embed/>
                </p:oleObj>
              </mc:Choice>
              <mc:Fallback>
                <p:oleObj name="Equation" r:id="rId4" imgW="4216320" imgH="507960" progId="Equation.DSMT4">
                  <p:embed/>
                  <p:pic>
                    <p:nvPicPr>
                      <p:cNvPr id="0" name=""/>
                      <p:cNvPicPr/>
                      <p:nvPr/>
                    </p:nvPicPr>
                    <p:blipFill>
                      <a:blip r:embed="rId5"/>
                      <a:stretch>
                        <a:fillRect/>
                      </a:stretch>
                    </p:blipFill>
                    <p:spPr>
                      <a:xfrm>
                        <a:off x="1828800" y="5029200"/>
                        <a:ext cx="6957060" cy="838200"/>
                      </a:xfrm>
                      <a:prstGeom prst="rect">
                        <a:avLst/>
                      </a:prstGeom>
                    </p:spPr>
                  </p:pic>
                </p:oleObj>
              </mc:Fallback>
            </mc:AlternateContent>
          </a:graphicData>
        </a:graphic>
      </p:graphicFrame>
    </p:spTree>
    <p:extLst>
      <p:ext uri="{BB962C8B-B14F-4D97-AF65-F5344CB8AC3E}">
        <p14:creationId xmlns:p14="http://schemas.microsoft.com/office/powerpoint/2010/main" val="38615180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solidFill>
                  <a:schemeClr val="accent1"/>
                </a:solidFill>
              </a:rPr>
              <a:t>Example - </a:t>
            </a:r>
            <a:r>
              <a:rPr lang="en-US" sz="3200" b="1" dirty="0">
                <a:solidFill>
                  <a:schemeClr val="accent1"/>
                </a:solidFill>
              </a:rPr>
              <a:t>From our Wendy’s example – Compute and interpret the mean of the random variable X.</a:t>
            </a:r>
          </a:p>
        </p:txBody>
      </p:sp>
      <p:graphicFrame>
        <p:nvGraphicFramePr>
          <p:cNvPr id="4" name="Table 3"/>
          <p:cNvGraphicFramePr>
            <a:graphicFrameLocks noGrp="1"/>
          </p:cNvGraphicFramePr>
          <p:nvPr>
            <p:extLst>
              <p:ext uri="{D42A27DB-BD31-4B8C-83A1-F6EECF244321}">
                <p14:modId xmlns:p14="http://schemas.microsoft.com/office/powerpoint/2010/main" val="3763347716"/>
              </p:ext>
            </p:extLst>
          </p:nvPr>
        </p:nvGraphicFramePr>
        <p:xfrm>
          <a:off x="609600" y="1524000"/>
          <a:ext cx="2193797" cy="5046555"/>
        </p:xfrm>
        <a:graphic>
          <a:graphicData uri="http://schemas.openxmlformats.org/drawingml/2006/table">
            <a:tbl>
              <a:tblPr firstRow="1" firstCol="1" bandRow="1"/>
              <a:tblGrid>
                <a:gridCol w="767829"/>
                <a:gridCol w="1425968"/>
              </a:tblGrid>
              <a:tr h="158059">
                <a:tc>
                  <a:txBody>
                    <a:bodyPr/>
                    <a:lstStyle/>
                    <a:p>
                      <a:pPr marL="0" marR="0">
                        <a:spcBef>
                          <a:spcPts val="0"/>
                        </a:spcBef>
                        <a:spcAft>
                          <a:spcPts val="0"/>
                        </a:spcAft>
                      </a:pPr>
                      <a:r>
                        <a:rPr lang="en-US" sz="2000" b="1" dirty="0">
                          <a:solidFill>
                            <a:srgbClr val="0070C0"/>
                          </a:solidFill>
                          <a:effectLst/>
                          <a:latin typeface="Courant"/>
                          <a:ea typeface="Calibri"/>
                          <a:cs typeface="Times New Roman"/>
                        </a:rPr>
                        <a:t>X</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dirty="0">
                          <a:solidFill>
                            <a:srgbClr val="0070C0"/>
                          </a:solidFill>
                          <a:effectLst/>
                          <a:latin typeface="Courant"/>
                          <a:ea typeface="Calibri"/>
                          <a:cs typeface="Times New Roman"/>
                        </a:rPr>
                        <a:t>P(x)</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0</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0.011</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a:solidFill>
                            <a:srgbClr val="0070C0"/>
                          </a:solidFill>
                          <a:effectLst/>
                          <a:latin typeface="Courant"/>
                          <a:ea typeface="Calibri"/>
                          <a:cs typeface="Times New Roman"/>
                        </a:rPr>
                        <a:t>1</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0.035</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2</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dirty="0">
                          <a:solidFill>
                            <a:srgbClr val="0070C0"/>
                          </a:solidFill>
                          <a:effectLst/>
                          <a:latin typeface="Courant"/>
                          <a:ea typeface="Calibri"/>
                          <a:cs typeface="Times New Roman"/>
                        </a:rPr>
                        <a:t>0.089</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a:solidFill>
                            <a:srgbClr val="0070C0"/>
                          </a:solidFill>
                          <a:effectLst/>
                          <a:latin typeface="Courant"/>
                          <a:ea typeface="Calibri"/>
                          <a:cs typeface="Times New Roman"/>
                        </a:rPr>
                        <a:t>3</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0.150</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4</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0.186</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5</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0.172</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6</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0.132</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7</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0.098</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8</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0.063</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9</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0.035</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10</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0.019</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11</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0.002</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12</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0.006</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13</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0.001</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14</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dirty="0">
                          <a:solidFill>
                            <a:srgbClr val="0070C0"/>
                          </a:solidFill>
                          <a:effectLst/>
                          <a:latin typeface="Courant"/>
                          <a:ea typeface="Calibri"/>
                          <a:cs typeface="Times New Roman"/>
                        </a:rPr>
                        <a:t>0.001</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369444999"/>
              </p:ext>
            </p:extLst>
          </p:nvPr>
        </p:nvGraphicFramePr>
        <p:xfrm>
          <a:off x="2819400" y="1524000"/>
          <a:ext cx="1081050" cy="5046555"/>
        </p:xfrm>
        <a:graphic>
          <a:graphicData uri="http://schemas.openxmlformats.org/drawingml/2006/table">
            <a:tbl>
              <a:tblPr firstRow="1" firstCol="1" bandRow="1"/>
              <a:tblGrid>
                <a:gridCol w="1081050"/>
              </a:tblGrid>
              <a:tr h="158059">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X P(X)</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a:solidFill>
                            <a:srgbClr val="0070C0"/>
                          </a:solidFill>
                          <a:effectLst/>
                          <a:latin typeface="Courant"/>
                          <a:ea typeface="Calibri"/>
                          <a:cs typeface="Times New Roman"/>
                        </a:rPr>
                        <a:t>0</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0.035</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0.178</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0.45</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0.744</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0.86</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0.792</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0.686</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0.504</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0.315</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0.19</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solidFill>
                            <a:srgbClr val="0070C0"/>
                          </a:solidFill>
                          <a:effectLst/>
                          <a:latin typeface="Courant"/>
                          <a:ea typeface="Calibri"/>
                          <a:cs typeface="Times New Roman"/>
                        </a:rPr>
                        <a:t>0.022</a:t>
                      </a:r>
                      <a:endParaRPr lang="en-US" sz="2000" dirty="0" smtClean="0">
                        <a:effectLst/>
                        <a:latin typeface="+mn-lt"/>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0.072</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0.013</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0.014</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1212733337"/>
              </p:ext>
            </p:extLst>
          </p:nvPr>
        </p:nvGraphicFramePr>
        <p:xfrm>
          <a:off x="4581525" y="1812925"/>
          <a:ext cx="4181475" cy="2389188"/>
        </p:xfrm>
        <a:graphic>
          <a:graphicData uri="http://schemas.openxmlformats.org/presentationml/2006/ole">
            <mc:AlternateContent xmlns:mc="http://schemas.openxmlformats.org/markup-compatibility/2006">
              <mc:Choice xmlns:v="urn:schemas-microsoft-com:vml" Requires="v">
                <p:oleObj spid="_x0000_s37900" name="Equation" r:id="rId3" imgW="1955520" imgH="1117440" progId="Equation.DSMT4">
                  <p:embed/>
                </p:oleObj>
              </mc:Choice>
              <mc:Fallback>
                <p:oleObj name="Equation" r:id="rId3" imgW="1955520" imgH="1117440" progId="Equation.DSMT4">
                  <p:embed/>
                  <p:pic>
                    <p:nvPicPr>
                      <p:cNvPr id="0" name=""/>
                      <p:cNvPicPr/>
                      <p:nvPr/>
                    </p:nvPicPr>
                    <p:blipFill>
                      <a:blip r:embed="rId4"/>
                      <a:stretch>
                        <a:fillRect/>
                      </a:stretch>
                    </p:blipFill>
                    <p:spPr>
                      <a:xfrm>
                        <a:off x="4581525" y="1812925"/>
                        <a:ext cx="4181475" cy="2389188"/>
                      </a:xfrm>
                      <a:prstGeom prst="rect">
                        <a:avLst/>
                      </a:prstGeom>
                    </p:spPr>
                  </p:pic>
                </p:oleObj>
              </mc:Fallback>
            </mc:AlternateContent>
          </a:graphicData>
        </a:graphic>
      </p:graphicFrame>
    </p:spTree>
    <p:extLst>
      <p:ext uri="{BB962C8B-B14F-4D97-AF65-F5344CB8AC3E}">
        <p14:creationId xmlns:p14="http://schemas.microsoft.com/office/powerpoint/2010/main" val="3283138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marL="0" indent="0">
              <a:buNone/>
            </a:pPr>
            <a:r>
              <a:rPr lang="en-US" dirty="0"/>
              <a:t>Note:  The </a:t>
            </a:r>
            <a:r>
              <a:rPr lang="en-US" b="1" dirty="0"/>
              <a:t>Expected Value</a:t>
            </a:r>
            <a:r>
              <a:rPr lang="en-US" dirty="0"/>
              <a:t> and the </a:t>
            </a:r>
            <a:r>
              <a:rPr lang="en-US" b="1" dirty="0"/>
              <a:t>mean</a:t>
            </a:r>
            <a:r>
              <a:rPr lang="en-US" dirty="0"/>
              <a:t> are interchangeable expression when it comes to random variables.  </a:t>
            </a:r>
            <a:endParaRPr lang="en-US" dirty="0" smtClean="0"/>
          </a:p>
          <a:p>
            <a:pPr marL="0" indent="0">
              <a:buNone/>
            </a:pPr>
            <a:endParaRPr lang="en-US" dirty="0"/>
          </a:p>
          <a:p>
            <a:pPr marL="0" indent="0">
              <a:buNone/>
            </a:pPr>
            <a:r>
              <a:rPr lang="en-US" dirty="0" smtClean="0"/>
              <a:t>Expected </a:t>
            </a:r>
            <a:r>
              <a:rPr lang="en-US" dirty="0"/>
              <a:t>values are not necessarily obtainable value but the average of the long run experiment where the values are weighted by their probabilities.</a:t>
            </a:r>
          </a:p>
          <a:p>
            <a:pPr marL="0" indent="0">
              <a:buNone/>
            </a:pPr>
            <a:endParaRPr lang="en-US" dirty="0" smtClean="0"/>
          </a:p>
          <a:p>
            <a:pPr marL="0" indent="0">
              <a:buNone/>
            </a:pPr>
            <a:r>
              <a:rPr lang="en-US" dirty="0" smtClean="0"/>
              <a:t>	</a:t>
            </a:r>
            <a:r>
              <a:rPr lang="en-US" sz="4000" dirty="0" smtClean="0"/>
              <a:t>DO NOT ROUND!!!!!</a:t>
            </a:r>
            <a:endParaRPr lang="en-US" sz="4000" dirty="0"/>
          </a:p>
        </p:txBody>
      </p:sp>
    </p:spTree>
    <p:extLst>
      <p:ext uri="{BB962C8B-B14F-4D97-AF65-F5344CB8AC3E}">
        <p14:creationId xmlns:p14="http://schemas.microsoft.com/office/powerpoint/2010/main" val="15395184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Find Variance and Standard Deviation of Discrete </a:t>
            </a:r>
            <a:r>
              <a:rPr lang="en-US" dirty="0" err="1" smtClean="0"/>
              <a:t>R.V</a:t>
            </a:r>
            <a:r>
              <a:rPr lang="en-US" dirty="0" smtClean="0"/>
              <a:t>. </a:t>
            </a:r>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970915162"/>
              </p:ext>
            </p:extLst>
          </p:nvPr>
        </p:nvGraphicFramePr>
        <p:xfrm>
          <a:off x="125413" y="2895600"/>
          <a:ext cx="8893175" cy="990600"/>
        </p:xfrm>
        <a:graphic>
          <a:graphicData uri="http://schemas.openxmlformats.org/presentationml/2006/ole">
            <mc:AlternateContent xmlns:mc="http://schemas.openxmlformats.org/markup-compatibility/2006">
              <mc:Choice xmlns:v="urn:schemas-microsoft-com:vml" Requires="v">
                <p:oleObj spid="_x0000_s11313" name="Equation" r:id="rId3" imgW="2539800" imgH="279360" progId="Equation.DSMT4">
                  <p:embed/>
                </p:oleObj>
              </mc:Choice>
              <mc:Fallback>
                <p:oleObj name="Equation" r:id="rId3" imgW="2539800" imgH="279360" progId="Equation.DSMT4">
                  <p:embed/>
                  <p:pic>
                    <p:nvPicPr>
                      <p:cNvPr id="0" name="Object 1"/>
                      <p:cNvPicPr>
                        <a:picLocks noChangeAspect="1" noChangeArrowheads="1"/>
                      </p:cNvPicPr>
                      <p:nvPr/>
                    </p:nvPicPr>
                    <p:blipFill>
                      <a:blip r:embed="rId4"/>
                      <a:srcRect/>
                      <a:stretch>
                        <a:fillRect/>
                      </a:stretch>
                    </p:blipFill>
                    <p:spPr bwMode="auto">
                      <a:xfrm>
                        <a:off x="125413" y="2895600"/>
                        <a:ext cx="8893175" cy="990600"/>
                      </a:xfrm>
                      <a:prstGeom prst="rect">
                        <a:avLst/>
                      </a:prstGeom>
                      <a:noFill/>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398000230"/>
              </p:ext>
            </p:extLst>
          </p:nvPr>
        </p:nvGraphicFramePr>
        <p:xfrm>
          <a:off x="3376613" y="4383088"/>
          <a:ext cx="2962275" cy="1252537"/>
        </p:xfrm>
        <a:graphic>
          <a:graphicData uri="http://schemas.openxmlformats.org/presentationml/2006/ole">
            <mc:AlternateContent xmlns:mc="http://schemas.openxmlformats.org/markup-compatibility/2006">
              <mc:Choice xmlns:v="urn:schemas-microsoft-com:vml" Requires="v">
                <p:oleObj spid="_x0000_s11314" name="Equation" r:id="rId5" imgW="698400" imgH="291960" progId="Equation.DSMT4">
                  <p:embed/>
                </p:oleObj>
              </mc:Choice>
              <mc:Fallback>
                <p:oleObj name="Equation" r:id="rId5" imgW="698400" imgH="291960" progId="Equation.DSMT4">
                  <p:embed/>
                  <p:pic>
                    <p:nvPicPr>
                      <p:cNvPr id="0" name="Object 4"/>
                      <p:cNvPicPr>
                        <a:picLocks noChangeAspect="1" noChangeArrowheads="1"/>
                      </p:cNvPicPr>
                      <p:nvPr/>
                    </p:nvPicPr>
                    <p:blipFill>
                      <a:blip r:embed="rId6"/>
                      <a:srcRect/>
                      <a:stretch>
                        <a:fillRect/>
                      </a:stretch>
                    </p:blipFill>
                    <p:spPr bwMode="auto">
                      <a:xfrm>
                        <a:off x="3376613" y="4383088"/>
                        <a:ext cx="2962275" cy="125253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1902900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chemeClr val="accent1"/>
                </a:solidFill>
              </a:rPr>
              <a:t>Example - </a:t>
            </a:r>
            <a:r>
              <a:rPr lang="en-US" sz="3200" b="1" dirty="0">
                <a:solidFill>
                  <a:schemeClr val="accent1"/>
                </a:solidFill>
              </a:rPr>
              <a:t>From our Rental Unit problem find the variance and the standard deviation.</a:t>
            </a:r>
          </a:p>
        </p:txBody>
      </p:sp>
      <p:pic>
        <p:nvPicPr>
          <p:cNvPr id="4" name="Chart 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447800"/>
            <a:ext cx="4648199" cy="2914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Object 2"/>
          <p:cNvGraphicFramePr>
            <a:graphicFrameLocks noChangeAspect="1"/>
          </p:cNvGraphicFramePr>
          <p:nvPr>
            <p:extLst>
              <p:ext uri="{D42A27DB-BD31-4B8C-83A1-F6EECF244321}">
                <p14:modId xmlns:p14="http://schemas.microsoft.com/office/powerpoint/2010/main" val="2422086914"/>
              </p:ext>
            </p:extLst>
          </p:nvPr>
        </p:nvGraphicFramePr>
        <p:xfrm>
          <a:off x="982663" y="4419600"/>
          <a:ext cx="7548562" cy="1282700"/>
        </p:xfrm>
        <a:graphic>
          <a:graphicData uri="http://schemas.openxmlformats.org/presentationml/2006/ole">
            <mc:AlternateContent xmlns:mc="http://schemas.openxmlformats.org/markup-compatibility/2006">
              <mc:Choice xmlns:v="urn:schemas-microsoft-com:vml" Requires="v">
                <p:oleObj spid="_x0000_s38930" name="Equation" r:id="rId4" imgW="5232240" imgH="888840" progId="Equation.DSMT4">
                  <p:embed/>
                </p:oleObj>
              </mc:Choice>
              <mc:Fallback>
                <p:oleObj name="Equation" r:id="rId4" imgW="5232240" imgH="888840" progId="Equation.DSMT4">
                  <p:embed/>
                  <p:pic>
                    <p:nvPicPr>
                      <p:cNvPr id="0" name=""/>
                      <p:cNvPicPr/>
                      <p:nvPr/>
                    </p:nvPicPr>
                    <p:blipFill>
                      <a:blip r:embed="rId5"/>
                      <a:stretch>
                        <a:fillRect/>
                      </a:stretch>
                    </p:blipFill>
                    <p:spPr>
                      <a:xfrm>
                        <a:off x="982663" y="4419600"/>
                        <a:ext cx="7548562" cy="12827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40573267"/>
              </p:ext>
            </p:extLst>
          </p:nvPr>
        </p:nvGraphicFramePr>
        <p:xfrm>
          <a:off x="2509838" y="6070600"/>
          <a:ext cx="3759200" cy="508000"/>
        </p:xfrm>
        <a:graphic>
          <a:graphicData uri="http://schemas.openxmlformats.org/presentationml/2006/ole">
            <mc:AlternateContent xmlns:mc="http://schemas.openxmlformats.org/markup-compatibility/2006">
              <mc:Choice xmlns:v="urn:schemas-microsoft-com:vml" Requires="v">
                <p:oleObj spid="_x0000_s38931" name="Equation" r:id="rId6" imgW="1879560" imgH="253800" progId="Equation.DSMT4">
                  <p:embed/>
                </p:oleObj>
              </mc:Choice>
              <mc:Fallback>
                <p:oleObj name="Equation" r:id="rId6" imgW="1879560" imgH="253800" progId="Equation.DSMT4">
                  <p:embed/>
                  <p:pic>
                    <p:nvPicPr>
                      <p:cNvPr id="0" name=""/>
                      <p:cNvPicPr/>
                      <p:nvPr/>
                    </p:nvPicPr>
                    <p:blipFill>
                      <a:blip r:embed="rId7"/>
                      <a:stretch>
                        <a:fillRect/>
                      </a:stretch>
                    </p:blipFill>
                    <p:spPr>
                      <a:xfrm>
                        <a:off x="2509838" y="6070600"/>
                        <a:ext cx="3759200" cy="508000"/>
                      </a:xfrm>
                      <a:prstGeom prst="rect">
                        <a:avLst/>
                      </a:prstGeom>
                    </p:spPr>
                  </p:pic>
                </p:oleObj>
              </mc:Fallback>
            </mc:AlternateContent>
          </a:graphicData>
        </a:graphic>
      </p:graphicFrame>
    </p:spTree>
    <p:extLst>
      <p:ext uri="{BB962C8B-B14F-4D97-AF65-F5344CB8AC3E}">
        <p14:creationId xmlns:p14="http://schemas.microsoft.com/office/powerpoint/2010/main" val="1531607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solidFill>
                  <a:schemeClr val="accent1"/>
                </a:solidFill>
              </a:rPr>
              <a:t>Example - </a:t>
            </a:r>
            <a:r>
              <a:rPr lang="en-US" sz="3200" b="1" dirty="0">
                <a:solidFill>
                  <a:schemeClr val="accent1"/>
                </a:solidFill>
              </a:rPr>
              <a:t>From our Wendy’s example – Compute </a:t>
            </a:r>
            <a:r>
              <a:rPr lang="en-US" sz="3200" b="1" dirty="0" smtClean="0">
                <a:solidFill>
                  <a:schemeClr val="accent1"/>
                </a:solidFill>
              </a:rPr>
              <a:t>the variance and standard deviation</a:t>
            </a:r>
            <a:endParaRPr lang="en-US" sz="3200" b="1" dirty="0">
              <a:solidFill>
                <a:schemeClr val="accent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854501557"/>
              </p:ext>
            </p:extLst>
          </p:nvPr>
        </p:nvGraphicFramePr>
        <p:xfrm>
          <a:off x="609600" y="1524000"/>
          <a:ext cx="2193797" cy="5046555"/>
        </p:xfrm>
        <a:graphic>
          <a:graphicData uri="http://schemas.openxmlformats.org/drawingml/2006/table">
            <a:tbl>
              <a:tblPr firstRow="1" firstCol="1" bandRow="1"/>
              <a:tblGrid>
                <a:gridCol w="767829"/>
                <a:gridCol w="1425968"/>
              </a:tblGrid>
              <a:tr h="158059">
                <a:tc>
                  <a:txBody>
                    <a:bodyPr/>
                    <a:lstStyle/>
                    <a:p>
                      <a:pPr marL="0" marR="0">
                        <a:spcBef>
                          <a:spcPts val="0"/>
                        </a:spcBef>
                        <a:spcAft>
                          <a:spcPts val="0"/>
                        </a:spcAft>
                      </a:pPr>
                      <a:r>
                        <a:rPr lang="en-US" sz="2000" b="1" dirty="0">
                          <a:solidFill>
                            <a:srgbClr val="0070C0"/>
                          </a:solidFill>
                          <a:effectLst/>
                          <a:latin typeface="Courant"/>
                          <a:ea typeface="Calibri"/>
                          <a:cs typeface="Times New Roman"/>
                        </a:rPr>
                        <a:t>X</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dirty="0">
                          <a:solidFill>
                            <a:srgbClr val="0070C0"/>
                          </a:solidFill>
                          <a:effectLst/>
                          <a:latin typeface="Courant"/>
                          <a:ea typeface="Calibri"/>
                          <a:cs typeface="Times New Roman"/>
                        </a:rPr>
                        <a:t>P(x)</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smtClean="0">
                          <a:solidFill>
                            <a:srgbClr val="0070C0"/>
                          </a:solidFill>
                          <a:effectLst/>
                          <a:latin typeface="Courant"/>
                          <a:ea typeface="Calibri"/>
                          <a:cs typeface="Times New Roman"/>
                        </a:rPr>
                        <a:t>0</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0.011</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a:solidFill>
                            <a:srgbClr val="0070C0"/>
                          </a:solidFill>
                          <a:effectLst/>
                          <a:latin typeface="Courant"/>
                          <a:ea typeface="Calibri"/>
                          <a:cs typeface="Times New Roman"/>
                        </a:rPr>
                        <a:t>1</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0.035</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2</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dirty="0">
                          <a:solidFill>
                            <a:srgbClr val="0070C0"/>
                          </a:solidFill>
                          <a:effectLst/>
                          <a:latin typeface="Courant"/>
                          <a:ea typeface="Calibri"/>
                          <a:cs typeface="Times New Roman"/>
                        </a:rPr>
                        <a:t>0.089</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a:solidFill>
                            <a:srgbClr val="0070C0"/>
                          </a:solidFill>
                          <a:effectLst/>
                          <a:latin typeface="Courant"/>
                          <a:ea typeface="Calibri"/>
                          <a:cs typeface="Times New Roman"/>
                        </a:rPr>
                        <a:t>3</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0.150</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4</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0.186</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5</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0.172</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6</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0.132</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7</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0.098</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8</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0.063</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9</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0.035</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10</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0.019</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11</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0.002</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12</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0.006</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13</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a:solidFill>
                            <a:srgbClr val="0070C0"/>
                          </a:solidFill>
                          <a:effectLst/>
                          <a:latin typeface="Courant"/>
                          <a:ea typeface="Calibri"/>
                          <a:cs typeface="Times New Roman"/>
                        </a:rPr>
                        <a:t>0.001</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a:solidFill>
                            <a:srgbClr val="0070C0"/>
                          </a:solidFill>
                          <a:effectLst/>
                          <a:latin typeface="Courant"/>
                          <a:ea typeface="Calibri"/>
                          <a:cs typeface="Times New Roman"/>
                        </a:rPr>
                        <a:t>14</a:t>
                      </a:r>
                      <a:endParaRPr lang="en-US" sz="200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dirty="0">
                          <a:solidFill>
                            <a:srgbClr val="0070C0"/>
                          </a:solidFill>
                          <a:effectLst/>
                          <a:latin typeface="Courant"/>
                          <a:ea typeface="Calibri"/>
                          <a:cs typeface="Times New Roman"/>
                        </a:rPr>
                        <a:t>0.001</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169913109"/>
              </p:ext>
            </p:extLst>
          </p:nvPr>
        </p:nvGraphicFramePr>
        <p:xfrm>
          <a:off x="2819400" y="1524000"/>
          <a:ext cx="2263700" cy="5046555"/>
        </p:xfrm>
        <a:graphic>
          <a:graphicData uri="http://schemas.openxmlformats.org/drawingml/2006/table">
            <a:tbl>
              <a:tblPr firstRow="1" firstCol="1" bandRow="1"/>
              <a:tblGrid>
                <a:gridCol w="1081050"/>
                <a:gridCol w="1182650"/>
              </a:tblGrid>
              <a:tr h="158059">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X P(X)</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solidFill>
                            <a:srgbClr val="0070C0"/>
                          </a:solidFill>
                          <a:effectLst/>
                          <a:latin typeface="Courant"/>
                          <a:ea typeface="Calibri"/>
                          <a:cs typeface="Times New Roman"/>
                        </a:rPr>
                        <a:t>X</a:t>
                      </a:r>
                      <a:r>
                        <a:rPr lang="en-US" sz="2000" b="1" baseline="30000" dirty="0" smtClean="0">
                          <a:solidFill>
                            <a:srgbClr val="0070C0"/>
                          </a:solidFill>
                          <a:effectLst/>
                          <a:latin typeface="Courant"/>
                          <a:ea typeface="Calibri"/>
                          <a:cs typeface="Times New Roman"/>
                        </a:rPr>
                        <a:t>2</a:t>
                      </a:r>
                      <a:r>
                        <a:rPr lang="en-US" sz="2000" b="1" dirty="0" smtClean="0">
                          <a:solidFill>
                            <a:srgbClr val="0070C0"/>
                          </a:solidFill>
                          <a:effectLst/>
                          <a:latin typeface="Courant"/>
                          <a:ea typeface="Calibri"/>
                          <a:cs typeface="Times New Roman"/>
                        </a:rPr>
                        <a:t> P(X)</a:t>
                      </a:r>
                      <a:endParaRPr lang="en-US" sz="2000" dirty="0" smtClean="0">
                        <a:effectLst/>
                        <a:latin typeface="+mn-lt"/>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a:solidFill>
                            <a:srgbClr val="0070C0"/>
                          </a:solidFill>
                          <a:effectLst/>
                          <a:latin typeface="Courant"/>
                          <a:ea typeface="Calibri"/>
                          <a:cs typeface="Times New Roman"/>
                        </a:rPr>
                        <a:t>0</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dirty="0">
                          <a:solidFill>
                            <a:srgbClr val="0070C0"/>
                          </a:solidFill>
                          <a:effectLst/>
                          <a:latin typeface="Courant"/>
                          <a:ea typeface="Calibri"/>
                          <a:cs typeface="Times New Roman"/>
                        </a:rPr>
                        <a:t>0</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0.035</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0.035</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0.178</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0.356</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0.45</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1.35</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0.744</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2.976</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0.86</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4.3</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0.792</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4.752</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0.686</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4.802</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0.504</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4.032</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0.315</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2.835</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0.19</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1.9</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solidFill>
                            <a:srgbClr val="0070C0"/>
                          </a:solidFill>
                          <a:effectLst/>
                          <a:latin typeface="Courant"/>
                          <a:ea typeface="Calibri"/>
                          <a:cs typeface="Times New Roman"/>
                        </a:rPr>
                        <a:t>0.022</a:t>
                      </a:r>
                      <a:endParaRPr lang="en-US" sz="2000" dirty="0" smtClean="0">
                        <a:effectLst/>
                        <a:latin typeface="+mn-lt"/>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solidFill>
                            <a:srgbClr val="0070C0"/>
                          </a:solidFill>
                          <a:effectLst/>
                          <a:latin typeface="Courant"/>
                          <a:ea typeface="Calibri"/>
                          <a:cs typeface="Times New Roman"/>
                        </a:rPr>
                        <a:t>0.242</a:t>
                      </a:r>
                      <a:endParaRPr lang="en-US" sz="2000" dirty="0" smtClean="0">
                        <a:effectLst/>
                        <a:latin typeface="+mn-lt"/>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0.072</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0.864</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0.013</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0.169</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117">
                <a:tc>
                  <a:txBody>
                    <a:bodyPr/>
                    <a:lstStyle/>
                    <a:p>
                      <a:pPr marL="0" marR="0">
                        <a:spcBef>
                          <a:spcPts val="0"/>
                        </a:spcBef>
                        <a:spcAft>
                          <a:spcPts val="0"/>
                        </a:spcAft>
                      </a:pPr>
                      <a:r>
                        <a:rPr lang="en-US" sz="2000" b="1" dirty="0" smtClean="0">
                          <a:solidFill>
                            <a:srgbClr val="0070C0"/>
                          </a:solidFill>
                          <a:effectLst/>
                          <a:latin typeface="Courant"/>
                          <a:ea typeface="Calibri"/>
                          <a:cs typeface="Times New Roman"/>
                        </a:rPr>
                        <a:t>0.014</a:t>
                      </a:r>
                      <a:endParaRPr lang="en-US" sz="2000" dirty="0">
                        <a:effectLst/>
                        <a:latin typeface="Calibri"/>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solidFill>
                            <a:srgbClr val="0070C0"/>
                          </a:solidFill>
                          <a:effectLst/>
                          <a:latin typeface="Courant"/>
                          <a:ea typeface="Calibri"/>
                          <a:cs typeface="Times New Roman"/>
                        </a:rPr>
                        <a:t>0.196</a:t>
                      </a:r>
                      <a:endParaRPr lang="en-US" sz="2000" dirty="0" smtClean="0">
                        <a:effectLst/>
                        <a:latin typeface="+mn-lt"/>
                        <a:ea typeface="Calibri"/>
                        <a:cs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284602930"/>
              </p:ext>
            </p:extLst>
          </p:nvPr>
        </p:nvGraphicFramePr>
        <p:xfrm>
          <a:off x="5181600" y="2133600"/>
          <a:ext cx="3886200" cy="1200585"/>
        </p:xfrm>
        <a:graphic>
          <a:graphicData uri="http://schemas.openxmlformats.org/presentationml/2006/ole">
            <mc:AlternateContent xmlns:mc="http://schemas.openxmlformats.org/markup-compatibility/2006">
              <mc:Choice xmlns:v="urn:schemas-microsoft-com:vml" Requires="v">
                <p:oleObj spid="_x0000_s39953" name="Equation" r:id="rId3" imgW="3124080" imgH="965160" progId="Equation.DSMT4">
                  <p:embed/>
                </p:oleObj>
              </mc:Choice>
              <mc:Fallback>
                <p:oleObj name="Equation" r:id="rId3" imgW="3124080" imgH="965160" progId="Equation.DSMT4">
                  <p:embed/>
                  <p:pic>
                    <p:nvPicPr>
                      <p:cNvPr id="0" name=""/>
                      <p:cNvPicPr/>
                      <p:nvPr/>
                    </p:nvPicPr>
                    <p:blipFill>
                      <a:blip r:embed="rId4"/>
                      <a:stretch>
                        <a:fillRect/>
                      </a:stretch>
                    </p:blipFill>
                    <p:spPr>
                      <a:xfrm>
                        <a:off x="5181600" y="2133600"/>
                        <a:ext cx="3886200" cy="1200585"/>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260911497"/>
              </p:ext>
            </p:extLst>
          </p:nvPr>
        </p:nvGraphicFramePr>
        <p:xfrm>
          <a:off x="5486400" y="3733800"/>
          <a:ext cx="3274712" cy="396875"/>
        </p:xfrm>
        <a:graphic>
          <a:graphicData uri="http://schemas.openxmlformats.org/presentationml/2006/ole">
            <mc:AlternateContent xmlns:mc="http://schemas.openxmlformats.org/markup-compatibility/2006">
              <mc:Choice xmlns:v="urn:schemas-microsoft-com:vml" Requires="v">
                <p:oleObj spid="_x0000_s39954" name="Equation" r:id="rId5" imgW="2095200" imgH="253800" progId="Equation.DSMT4">
                  <p:embed/>
                </p:oleObj>
              </mc:Choice>
              <mc:Fallback>
                <p:oleObj name="Equation" r:id="rId5" imgW="2095200" imgH="253800" progId="Equation.DSMT4">
                  <p:embed/>
                  <p:pic>
                    <p:nvPicPr>
                      <p:cNvPr id="0" name="Object 2"/>
                      <p:cNvPicPr>
                        <a:picLocks noChangeAspect="1" noChangeArrowheads="1"/>
                      </p:cNvPicPr>
                      <p:nvPr/>
                    </p:nvPicPr>
                    <p:blipFill>
                      <a:blip r:embed="rId6"/>
                      <a:srcRect/>
                      <a:stretch>
                        <a:fillRect/>
                      </a:stretch>
                    </p:blipFill>
                    <p:spPr bwMode="auto">
                      <a:xfrm>
                        <a:off x="5486400" y="3733800"/>
                        <a:ext cx="3274712" cy="39687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722358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sz="4000" dirty="0"/>
              <a:t>Note:  Now that you know mean and standard deviation you can use these along with </a:t>
            </a:r>
            <a:r>
              <a:rPr lang="en-US" sz="4000" b="1" dirty="0" err="1"/>
              <a:t>Chebyshev’s</a:t>
            </a:r>
            <a:r>
              <a:rPr lang="en-US" sz="4000" dirty="0"/>
              <a:t> and </a:t>
            </a:r>
            <a:r>
              <a:rPr lang="en-US" sz="4000" b="1" dirty="0"/>
              <a:t>Empirical Rule</a:t>
            </a:r>
            <a:r>
              <a:rPr lang="en-US" sz="4000" dirty="0"/>
              <a:t> to determine approximate percentages between random variables.</a:t>
            </a:r>
          </a:p>
          <a:p>
            <a:pPr marL="0" indent="0">
              <a:buNone/>
            </a:pPr>
            <a:endParaRPr lang="en-US" dirty="0"/>
          </a:p>
        </p:txBody>
      </p:sp>
    </p:spTree>
    <p:extLst>
      <p:ext uri="{BB962C8B-B14F-4D97-AF65-F5344CB8AC3E}">
        <p14:creationId xmlns:p14="http://schemas.microsoft.com/office/powerpoint/2010/main" val="16490090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Binomial distribution</a:t>
            </a:r>
            <a:endParaRPr lang="en-US" dirty="0"/>
          </a:p>
        </p:txBody>
      </p:sp>
      <p:sp>
        <p:nvSpPr>
          <p:cNvPr id="5" name="Text Placeholder 4"/>
          <p:cNvSpPr>
            <a:spLocks noGrp="1"/>
          </p:cNvSpPr>
          <p:nvPr>
            <p:ph type="body" idx="1"/>
          </p:nvPr>
        </p:nvSpPr>
        <p:spPr/>
        <p:txBody>
          <a:bodyPr/>
          <a:lstStyle/>
          <a:p>
            <a:r>
              <a:rPr lang="en-US" dirty="0" smtClean="0"/>
              <a:t>Section 4.3</a:t>
            </a:r>
            <a:endParaRPr lang="en-US" dirty="0"/>
          </a:p>
        </p:txBody>
      </p:sp>
    </p:spTree>
    <p:extLst>
      <p:ext uri="{BB962C8B-B14F-4D97-AF65-F5344CB8AC3E}">
        <p14:creationId xmlns:p14="http://schemas.microsoft.com/office/powerpoint/2010/main" val="11196803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Characteristics of a Binomial Experiment</a:t>
            </a:r>
            <a:endParaRPr lang="en-US" dirty="0"/>
          </a:p>
        </p:txBody>
      </p:sp>
      <p:sp>
        <p:nvSpPr>
          <p:cNvPr id="5" name="Content Placeholder 4"/>
          <p:cNvSpPr>
            <a:spLocks noGrp="1"/>
          </p:cNvSpPr>
          <p:nvPr>
            <p:ph idx="1"/>
          </p:nvPr>
        </p:nvSpPr>
        <p:spPr/>
        <p:txBody>
          <a:bodyPr>
            <a:normAutofit fontScale="92500" lnSpcReduction="20000"/>
          </a:bodyPr>
          <a:lstStyle/>
          <a:p>
            <a:pPr marL="514350" lvl="0" indent="-514350">
              <a:buFont typeface="+mj-lt"/>
              <a:buAutoNum type="arabicPeriod"/>
            </a:pPr>
            <a:r>
              <a:rPr lang="en-US" b="1" dirty="0"/>
              <a:t>The experiment consists of </a:t>
            </a:r>
            <a:r>
              <a:rPr lang="en-US" b="1" i="1" dirty="0"/>
              <a:t>n</a:t>
            </a:r>
            <a:r>
              <a:rPr lang="en-US" b="1" dirty="0"/>
              <a:t> identical trials</a:t>
            </a:r>
            <a:endParaRPr lang="en-US" dirty="0"/>
          </a:p>
          <a:p>
            <a:pPr marL="514350" lvl="0" indent="-514350">
              <a:buFont typeface="+mj-lt"/>
              <a:buAutoNum type="arabicPeriod"/>
            </a:pPr>
            <a:r>
              <a:rPr lang="en-US" b="1" dirty="0"/>
              <a:t>There are only two possible outcomes on each trial.  We will denote one outcome by S (for success) and the other by F (for failure).</a:t>
            </a:r>
            <a:endParaRPr lang="en-US" dirty="0"/>
          </a:p>
          <a:p>
            <a:pPr marL="514350" lvl="0" indent="-514350">
              <a:buFont typeface="+mj-lt"/>
              <a:buAutoNum type="arabicPeriod"/>
            </a:pPr>
            <a:r>
              <a:rPr lang="en-US" b="1" dirty="0"/>
              <a:t>The probability of S remains the same from trial to trial.  This probability is denoted by p, and the probability of F is denoted by q.  Note that q=1-p</a:t>
            </a:r>
            <a:endParaRPr lang="en-US" dirty="0"/>
          </a:p>
          <a:p>
            <a:pPr marL="514350" lvl="0" indent="-514350">
              <a:buFont typeface="+mj-lt"/>
              <a:buAutoNum type="arabicPeriod"/>
            </a:pPr>
            <a:r>
              <a:rPr lang="en-US" b="1" dirty="0"/>
              <a:t>The trials are independent</a:t>
            </a:r>
            <a:endParaRPr lang="en-US" dirty="0"/>
          </a:p>
          <a:p>
            <a:pPr marL="514350" lvl="0" indent="-514350">
              <a:buFont typeface="+mj-lt"/>
              <a:buAutoNum type="arabicPeriod"/>
            </a:pPr>
            <a:r>
              <a:rPr lang="en-US" b="1" dirty="0"/>
              <a:t>The binomial random variable x is the number of S’s in </a:t>
            </a:r>
            <a:r>
              <a:rPr lang="en-US" b="1" i="1" dirty="0"/>
              <a:t>n</a:t>
            </a:r>
            <a:r>
              <a:rPr lang="en-US" b="1" dirty="0"/>
              <a:t> trials.</a:t>
            </a:r>
            <a:endParaRPr lang="en-US" dirty="0"/>
          </a:p>
          <a:p>
            <a:pPr marL="0" indent="0">
              <a:buNone/>
            </a:pPr>
            <a:endParaRPr lang="en-US" dirty="0"/>
          </a:p>
        </p:txBody>
      </p:sp>
    </p:spTree>
    <p:extLst>
      <p:ext uri="{BB962C8B-B14F-4D97-AF65-F5344CB8AC3E}">
        <p14:creationId xmlns:p14="http://schemas.microsoft.com/office/powerpoint/2010/main" val="23948232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What is a Random Variable?</a:t>
            </a:r>
            <a:endParaRPr lang="en-US" dirty="0"/>
          </a:p>
        </p:txBody>
      </p:sp>
      <p:sp>
        <p:nvSpPr>
          <p:cNvPr id="5" name="Content Placeholder 4"/>
          <p:cNvSpPr>
            <a:spLocks noGrp="1"/>
          </p:cNvSpPr>
          <p:nvPr>
            <p:ph idx="1"/>
          </p:nvPr>
        </p:nvSpPr>
        <p:spPr/>
        <p:txBody>
          <a:bodyPr/>
          <a:lstStyle/>
          <a:p>
            <a:pPr marL="0" indent="0">
              <a:buNone/>
            </a:pPr>
            <a:r>
              <a:rPr lang="en-US" sz="3500" dirty="0"/>
              <a:t>Random variables – </a:t>
            </a:r>
            <a:endParaRPr lang="en-US" sz="3500" dirty="0" smtClean="0"/>
          </a:p>
          <a:p>
            <a:pPr marL="0" indent="0">
              <a:buNone/>
            </a:pPr>
            <a:endParaRPr lang="en-US" sz="3500" dirty="0"/>
          </a:p>
          <a:p>
            <a:pPr marL="0" indent="0">
              <a:buNone/>
            </a:pPr>
            <a:r>
              <a:rPr lang="en-US" sz="3500" dirty="0" smtClean="0"/>
              <a:t>a </a:t>
            </a:r>
            <a:r>
              <a:rPr lang="en-US" sz="3500" dirty="0"/>
              <a:t>variable that assumes numerical values associated with the random outcomes of an experiment, where one (and only one) numerical value is assigned to each sample point.</a:t>
            </a:r>
          </a:p>
          <a:p>
            <a:pPr marL="0" indent="0">
              <a:buNone/>
            </a:pPr>
            <a:endParaRPr lang="en-US" dirty="0"/>
          </a:p>
        </p:txBody>
      </p:sp>
    </p:spTree>
    <p:extLst>
      <p:ext uri="{BB962C8B-B14F-4D97-AF65-F5344CB8AC3E}">
        <p14:creationId xmlns:p14="http://schemas.microsoft.com/office/powerpoint/2010/main" val="83676541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EXAMPLES</a:t>
            </a:r>
            <a:endParaRPr lang="en-US" dirty="0">
              <a:solidFill>
                <a:srgbClr val="0070C0"/>
              </a:solidFill>
            </a:endParaRPr>
          </a:p>
        </p:txBody>
      </p:sp>
      <p:sp>
        <p:nvSpPr>
          <p:cNvPr id="3" name="Content Placeholder 2"/>
          <p:cNvSpPr>
            <a:spLocks noGrp="1"/>
          </p:cNvSpPr>
          <p:nvPr>
            <p:ph idx="1"/>
          </p:nvPr>
        </p:nvSpPr>
        <p:spPr/>
        <p:txBody>
          <a:bodyPr/>
          <a:lstStyle/>
          <a:p>
            <a:pPr marL="0" lvl="0" indent="0">
              <a:buNone/>
            </a:pPr>
            <a:r>
              <a:rPr lang="en-US" b="1" dirty="0">
                <a:solidFill>
                  <a:srgbClr val="0070C0"/>
                </a:solidFill>
              </a:rPr>
              <a:t>You observe the sex of the next 50 children born at a local hospital; X is the number of girls among them.</a:t>
            </a:r>
            <a:endParaRPr lang="en-US" dirty="0">
              <a:solidFill>
                <a:srgbClr val="0070C0"/>
              </a:solidFill>
            </a:endParaRPr>
          </a:p>
          <a:p>
            <a:pPr marL="0" indent="0">
              <a:buNone/>
            </a:pPr>
            <a:endParaRPr lang="en-US" dirty="0"/>
          </a:p>
        </p:txBody>
      </p:sp>
      <p:sp>
        <p:nvSpPr>
          <p:cNvPr id="5" name="TextBox 4"/>
          <p:cNvSpPr txBox="1"/>
          <p:nvPr/>
        </p:nvSpPr>
        <p:spPr>
          <a:xfrm>
            <a:off x="2362200" y="3733800"/>
            <a:ext cx="4267200" cy="1015663"/>
          </a:xfrm>
          <a:prstGeom prst="rect">
            <a:avLst/>
          </a:prstGeom>
          <a:noFill/>
        </p:spPr>
        <p:txBody>
          <a:bodyPr wrap="square" rtlCol="0">
            <a:spAutoFit/>
          </a:bodyPr>
          <a:lstStyle/>
          <a:p>
            <a:pPr algn="ctr"/>
            <a:r>
              <a:rPr lang="en-US" sz="6000" b="1" dirty="0" smtClean="0">
                <a:solidFill>
                  <a:srgbClr val="FF0000"/>
                </a:solidFill>
              </a:rPr>
              <a:t>Binomial</a:t>
            </a:r>
            <a:endParaRPr lang="en-US" sz="6000" b="1" dirty="0">
              <a:solidFill>
                <a:srgbClr val="FF0000"/>
              </a:solidFill>
            </a:endParaRPr>
          </a:p>
        </p:txBody>
      </p:sp>
    </p:spTree>
    <p:extLst>
      <p:ext uri="{BB962C8B-B14F-4D97-AF65-F5344CB8AC3E}">
        <p14:creationId xmlns:p14="http://schemas.microsoft.com/office/powerpoint/2010/main" val="2480755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EXAMPLES</a:t>
            </a:r>
            <a:endParaRPr lang="en-US" dirty="0">
              <a:solidFill>
                <a:srgbClr val="0070C0"/>
              </a:solidFill>
            </a:endParaRPr>
          </a:p>
        </p:txBody>
      </p:sp>
      <p:sp>
        <p:nvSpPr>
          <p:cNvPr id="3" name="Content Placeholder 2"/>
          <p:cNvSpPr>
            <a:spLocks noGrp="1"/>
          </p:cNvSpPr>
          <p:nvPr>
            <p:ph idx="1"/>
          </p:nvPr>
        </p:nvSpPr>
        <p:spPr/>
        <p:txBody>
          <a:bodyPr/>
          <a:lstStyle/>
          <a:p>
            <a:pPr marL="0" lvl="0" indent="0">
              <a:buNone/>
            </a:pPr>
            <a:r>
              <a:rPr lang="en-US" b="1" dirty="0">
                <a:solidFill>
                  <a:srgbClr val="0070C0"/>
                </a:solidFill>
              </a:rPr>
              <a:t>A couple decides to continue to have children until their first girl is born; X is the total number of children the couple has.</a:t>
            </a:r>
            <a:endParaRPr lang="en-US" dirty="0">
              <a:solidFill>
                <a:srgbClr val="0070C0"/>
              </a:solidFill>
            </a:endParaRPr>
          </a:p>
          <a:p>
            <a:pPr marL="0" indent="0">
              <a:buNone/>
            </a:pPr>
            <a:endParaRPr lang="en-US" dirty="0"/>
          </a:p>
        </p:txBody>
      </p:sp>
      <p:sp>
        <p:nvSpPr>
          <p:cNvPr id="4" name="TextBox 3"/>
          <p:cNvSpPr txBox="1"/>
          <p:nvPr/>
        </p:nvSpPr>
        <p:spPr>
          <a:xfrm>
            <a:off x="2362200" y="3733800"/>
            <a:ext cx="4267200" cy="1938992"/>
          </a:xfrm>
          <a:prstGeom prst="rect">
            <a:avLst/>
          </a:prstGeom>
          <a:noFill/>
        </p:spPr>
        <p:txBody>
          <a:bodyPr wrap="square" rtlCol="0">
            <a:spAutoFit/>
          </a:bodyPr>
          <a:lstStyle/>
          <a:p>
            <a:pPr algn="ctr"/>
            <a:r>
              <a:rPr lang="en-US" sz="6000" b="1" dirty="0" smtClean="0">
                <a:solidFill>
                  <a:srgbClr val="FF0000"/>
                </a:solidFill>
              </a:rPr>
              <a:t>Not Binomial</a:t>
            </a:r>
            <a:endParaRPr lang="en-US" sz="6000" b="1" dirty="0">
              <a:solidFill>
                <a:srgbClr val="FF0000"/>
              </a:solidFill>
            </a:endParaRPr>
          </a:p>
        </p:txBody>
      </p:sp>
    </p:spTree>
    <p:extLst>
      <p:ext uri="{BB962C8B-B14F-4D97-AF65-F5344CB8AC3E}">
        <p14:creationId xmlns:p14="http://schemas.microsoft.com/office/powerpoint/2010/main" val="741696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EXAMPLES</a:t>
            </a:r>
            <a:endParaRPr lang="en-US" dirty="0">
              <a:solidFill>
                <a:srgbClr val="0070C0"/>
              </a:solidFill>
            </a:endParaRPr>
          </a:p>
        </p:txBody>
      </p:sp>
      <p:sp>
        <p:nvSpPr>
          <p:cNvPr id="3" name="Content Placeholder 2"/>
          <p:cNvSpPr>
            <a:spLocks noGrp="1"/>
          </p:cNvSpPr>
          <p:nvPr>
            <p:ph idx="1"/>
          </p:nvPr>
        </p:nvSpPr>
        <p:spPr>
          <a:xfrm>
            <a:off x="457200" y="1143000"/>
            <a:ext cx="8229600" cy="4525963"/>
          </a:xfrm>
        </p:spPr>
        <p:txBody>
          <a:bodyPr/>
          <a:lstStyle/>
          <a:p>
            <a:pPr marL="0" indent="0">
              <a:buNone/>
            </a:pPr>
            <a:r>
              <a:rPr lang="en-US" b="1" dirty="0">
                <a:solidFill>
                  <a:srgbClr val="0070C0"/>
                </a:solidFill>
              </a:rPr>
              <a:t>You want to know what percent of married people believe that mothers of young children should not be employed outside the home.   You plan to interview 50 people, and for the sake of convenience you decide to interview both the husband and the wife in 25 married couples.  The random variable X is the number among the 50 persons interviewed who think mothers should not be employed.  </a:t>
            </a:r>
            <a:endParaRPr lang="en-US" dirty="0">
              <a:solidFill>
                <a:srgbClr val="0070C0"/>
              </a:solidFill>
            </a:endParaRPr>
          </a:p>
          <a:p>
            <a:pPr marL="0" lvl="0" indent="0">
              <a:buNone/>
            </a:pPr>
            <a:endParaRPr lang="en-US" dirty="0">
              <a:solidFill>
                <a:srgbClr val="0070C0"/>
              </a:solidFill>
            </a:endParaRPr>
          </a:p>
        </p:txBody>
      </p:sp>
      <p:sp>
        <p:nvSpPr>
          <p:cNvPr id="4" name="TextBox 3"/>
          <p:cNvSpPr txBox="1"/>
          <p:nvPr/>
        </p:nvSpPr>
        <p:spPr>
          <a:xfrm>
            <a:off x="2362200" y="5638800"/>
            <a:ext cx="5410200" cy="1015663"/>
          </a:xfrm>
          <a:prstGeom prst="rect">
            <a:avLst/>
          </a:prstGeom>
          <a:noFill/>
        </p:spPr>
        <p:txBody>
          <a:bodyPr wrap="square" rtlCol="0">
            <a:spAutoFit/>
          </a:bodyPr>
          <a:lstStyle/>
          <a:p>
            <a:pPr algn="ctr"/>
            <a:r>
              <a:rPr lang="en-US" sz="6000" b="1" dirty="0" smtClean="0">
                <a:solidFill>
                  <a:srgbClr val="FF0000"/>
                </a:solidFill>
              </a:rPr>
              <a:t>Not Binomial</a:t>
            </a:r>
            <a:endParaRPr lang="en-US" sz="6000" b="1" dirty="0">
              <a:solidFill>
                <a:srgbClr val="FF0000"/>
              </a:solidFill>
            </a:endParaRPr>
          </a:p>
        </p:txBody>
      </p:sp>
    </p:spTree>
    <p:extLst>
      <p:ext uri="{BB962C8B-B14F-4D97-AF65-F5344CB8AC3E}">
        <p14:creationId xmlns:p14="http://schemas.microsoft.com/office/powerpoint/2010/main" val="263368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EXAMPLES</a:t>
            </a:r>
            <a:endParaRPr lang="en-US" dirty="0">
              <a:solidFill>
                <a:srgbClr val="0070C0"/>
              </a:solidFill>
            </a:endParaRPr>
          </a:p>
        </p:txBody>
      </p:sp>
      <p:sp>
        <p:nvSpPr>
          <p:cNvPr id="3" name="Content Placeholder 2"/>
          <p:cNvSpPr>
            <a:spLocks noGrp="1"/>
          </p:cNvSpPr>
          <p:nvPr>
            <p:ph idx="1"/>
          </p:nvPr>
        </p:nvSpPr>
        <p:spPr/>
        <p:txBody>
          <a:bodyPr/>
          <a:lstStyle/>
          <a:p>
            <a:pPr marL="0" indent="0">
              <a:buNone/>
            </a:pPr>
            <a:r>
              <a:rPr lang="en-US" b="1" dirty="0">
                <a:solidFill>
                  <a:srgbClr val="0070C0"/>
                </a:solidFill>
              </a:rPr>
              <a:t>An auto manufacturer chooses one car from each hour’s production for a detailed quality inspection.  One variable recorded is the count X of finish defects (dimples, ripples, etc.) in the car’s paint</a:t>
            </a:r>
            <a:endParaRPr lang="en-US" dirty="0">
              <a:solidFill>
                <a:srgbClr val="0070C0"/>
              </a:solidFill>
            </a:endParaRPr>
          </a:p>
          <a:p>
            <a:pPr marL="0" lvl="0" indent="0">
              <a:buNone/>
            </a:pPr>
            <a:endParaRPr lang="en-US" dirty="0">
              <a:solidFill>
                <a:srgbClr val="0070C0"/>
              </a:solidFill>
            </a:endParaRPr>
          </a:p>
        </p:txBody>
      </p:sp>
      <p:sp>
        <p:nvSpPr>
          <p:cNvPr id="4" name="TextBox 3"/>
          <p:cNvSpPr txBox="1"/>
          <p:nvPr/>
        </p:nvSpPr>
        <p:spPr>
          <a:xfrm>
            <a:off x="2438400" y="4343400"/>
            <a:ext cx="4267200" cy="1938992"/>
          </a:xfrm>
          <a:prstGeom prst="rect">
            <a:avLst/>
          </a:prstGeom>
          <a:noFill/>
        </p:spPr>
        <p:txBody>
          <a:bodyPr wrap="square" rtlCol="0">
            <a:spAutoFit/>
          </a:bodyPr>
          <a:lstStyle/>
          <a:p>
            <a:pPr algn="ctr"/>
            <a:r>
              <a:rPr lang="en-US" sz="6000" b="1" dirty="0" smtClean="0">
                <a:solidFill>
                  <a:srgbClr val="FF0000"/>
                </a:solidFill>
              </a:rPr>
              <a:t>Not Binomial</a:t>
            </a:r>
            <a:endParaRPr lang="en-US" sz="6000" b="1" dirty="0">
              <a:solidFill>
                <a:srgbClr val="FF0000"/>
              </a:solidFill>
            </a:endParaRPr>
          </a:p>
        </p:txBody>
      </p:sp>
    </p:spTree>
    <p:extLst>
      <p:ext uri="{BB962C8B-B14F-4D97-AF65-F5344CB8AC3E}">
        <p14:creationId xmlns:p14="http://schemas.microsoft.com/office/powerpoint/2010/main" val="1260734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EXAMPLES</a:t>
            </a:r>
            <a:endParaRPr lang="en-US" dirty="0">
              <a:solidFill>
                <a:srgbClr val="0070C0"/>
              </a:solidFill>
            </a:endParaRPr>
          </a:p>
        </p:txBody>
      </p:sp>
      <p:sp>
        <p:nvSpPr>
          <p:cNvPr id="3" name="Content Placeholder 2"/>
          <p:cNvSpPr>
            <a:spLocks noGrp="1"/>
          </p:cNvSpPr>
          <p:nvPr>
            <p:ph idx="1"/>
          </p:nvPr>
        </p:nvSpPr>
        <p:spPr/>
        <p:txBody>
          <a:bodyPr/>
          <a:lstStyle/>
          <a:p>
            <a:pPr marL="0" lvl="0" indent="0">
              <a:buNone/>
            </a:pPr>
            <a:r>
              <a:rPr lang="en-US" b="1" dirty="0">
                <a:solidFill>
                  <a:srgbClr val="0070C0"/>
                </a:solidFill>
              </a:rPr>
              <a:t>The pool of potential jurors for a murder case contains 100 persons chosen at random from the adult residents of a large city.  Each person in the pool is asked whether he or she opposes the death penalty; X is the number who say “Yes”</a:t>
            </a:r>
            <a:endParaRPr lang="en-US" dirty="0">
              <a:solidFill>
                <a:srgbClr val="0070C0"/>
              </a:solidFill>
            </a:endParaRPr>
          </a:p>
          <a:p>
            <a:pPr marL="0" indent="0">
              <a:buNone/>
            </a:pPr>
            <a:endParaRPr lang="en-US" dirty="0">
              <a:solidFill>
                <a:srgbClr val="0070C0"/>
              </a:solidFill>
            </a:endParaRPr>
          </a:p>
        </p:txBody>
      </p:sp>
      <p:sp>
        <p:nvSpPr>
          <p:cNvPr id="4" name="TextBox 3"/>
          <p:cNvSpPr txBox="1"/>
          <p:nvPr/>
        </p:nvSpPr>
        <p:spPr>
          <a:xfrm>
            <a:off x="2370667" y="4495800"/>
            <a:ext cx="4267200" cy="1015663"/>
          </a:xfrm>
          <a:prstGeom prst="rect">
            <a:avLst/>
          </a:prstGeom>
          <a:noFill/>
        </p:spPr>
        <p:txBody>
          <a:bodyPr wrap="square" rtlCol="0">
            <a:spAutoFit/>
          </a:bodyPr>
          <a:lstStyle/>
          <a:p>
            <a:pPr algn="ctr"/>
            <a:r>
              <a:rPr lang="en-US" sz="6000" b="1" dirty="0" smtClean="0">
                <a:solidFill>
                  <a:srgbClr val="FF0000"/>
                </a:solidFill>
              </a:rPr>
              <a:t>Binomial</a:t>
            </a:r>
            <a:endParaRPr lang="en-US" sz="6000" b="1" dirty="0">
              <a:solidFill>
                <a:srgbClr val="FF0000"/>
              </a:solidFill>
            </a:endParaRPr>
          </a:p>
        </p:txBody>
      </p:sp>
    </p:spTree>
    <p:extLst>
      <p:ext uri="{BB962C8B-B14F-4D97-AF65-F5344CB8AC3E}">
        <p14:creationId xmlns:p14="http://schemas.microsoft.com/office/powerpoint/2010/main" val="1376580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EXAMPLES</a:t>
            </a:r>
            <a:endParaRPr lang="en-US" dirty="0">
              <a:solidFill>
                <a:srgbClr val="0070C0"/>
              </a:solidFill>
            </a:endParaRPr>
          </a:p>
        </p:txBody>
      </p:sp>
      <p:sp>
        <p:nvSpPr>
          <p:cNvPr id="3" name="Content Placeholder 2"/>
          <p:cNvSpPr>
            <a:spLocks noGrp="1"/>
          </p:cNvSpPr>
          <p:nvPr>
            <p:ph idx="1"/>
          </p:nvPr>
        </p:nvSpPr>
        <p:spPr/>
        <p:txBody>
          <a:bodyPr/>
          <a:lstStyle/>
          <a:p>
            <a:pPr marL="0" lvl="0" indent="0">
              <a:buNone/>
            </a:pPr>
            <a:r>
              <a:rPr lang="en-US" b="1" dirty="0">
                <a:solidFill>
                  <a:srgbClr val="0070C0"/>
                </a:solidFill>
              </a:rPr>
              <a:t>Joe buys a ticket in his state’s “Pick 3” lottery game every week; X is the number of times in a year that he wins a prize</a:t>
            </a:r>
            <a:r>
              <a:rPr lang="en-US" b="1" dirty="0" smtClean="0">
                <a:solidFill>
                  <a:srgbClr val="0070C0"/>
                </a:solidFill>
              </a:rPr>
              <a:t>. (Assume 52 weeks in a year)</a:t>
            </a:r>
            <a:endParaRPr lang="en-US" dirty="0">
              <a:solidFill>
                <a:srgbClr val="0070C0"/>
              </a:solidFill>
            </a:endParaRPr>
          </a:p>
          <a:p>
            <a:pPr marL="0" indent="0">
              <a:buNone/>
            </a:pPr>
            <a:endParaRPr lang="en-US" dirty="0">
              <a:solidFill>
                <a:srgbClr val="0070C0"/>
              </a:solidFill>
            </a:endParaRPr>
          </a:p>
        </p:txBody>
      </p:sp>
      <p:sp>
        <p:nvSpPr>
          <p:cNvPr id="4" name="TextBox 3"/>
          <p:cNvSpPr txBox="1"/>
          <p:nvPr/>
        </p:nvSpPr>
        <p:spPr>
          <a:xfrm>
            <a:off x="2362200" y="3733800"/>
            <a:ext cx="4267200" cy="1015663"/>
          </a:xfrm>
          <a:prstGeom prst="rect">
            <a:avLst/>
          </a:prstGeom>
          <a:noFill/>
        </p:spPr>
        <p:txBody>
          <a:bodyPr wrap="square" rtlCol="0">
            <a:spAutoFit/>
          </a:bodyPr>
          <a:lstStyle/>
          <a:p>
            <a:pPr algn="ctr"/>
            <a:r>
              <a:rPr lang="en-US" sz="6000" b="1" dirty="0" smtClean="0">
                <a:solidFill>
                  <a:srgbClr val="FF0000"/>
                </a:solidFill>
              </a:rPr>
              <a:t>Binomial</a:t>
            </a:r>
            <a:endParaRPr lang="en-US" sz="6000" b="1" dirty="0">
              <a:solidFill>
                <a:srgbClr val="FF0000"/>
              </a:solidFill>
            </a:endParaRPr>
          </a:p>
        </p:txBody>
      </p:sp>
    </p:spTree>
    <p:extLst>
      <p:ext uri="{BB962C8B-B14F-4D97-AF65-F5344CB8AC3E}">
        <p14:creationId xmlns:p14="http://schemas.microsoft.com/office/powerpoint/2010/main" val="519890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we find probabilities?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solidFill>
                  <a:srgbClr val="0070C0"/>
                </a:solidFill>
              </a:rPr>
              <a:t>Example:  A </a:t>
            </a:r>
            <a:r>
              <a:rPr lang="en-US" dirty="0">
                <a:solidFill>
                  <a:srgbClr val="0070C0"/>
                </a:solidFill>
              </a:rPr>
              <a:t>major electronics manufacturer has determined that when one of its televisions is sold, there is 0.08 chance that the set will need service before the warranty period expires.  It has also assessed a 0.05 chance that a DVD player will need service prior to the expirations of the warranty</a:t>
            </a:r>
            <a:r>
              <a:rPr lang="en-US" dirty="0" smtClean="0">
                <a:solidFill>
                  <a:srgbClr val="0070C0"/>
                </a:solidFill>
              </a:rPr>
              <a:t>.  </a:t>
            </a:r>
          </a:p>
          <a:p>
            <a:pPr marL="0" indent="0">
              <a:buNone/>
            </a:pPr>
            <a:endParaRPr lang="en-US" dirty="0">
              <a:solidFill>
                <a:srgbClr val="0070C0"/>
              </a:solidFill>
            </a:endParaRPr>
          </a:p>
          <a:p>
            <a:pPr marL="0" indent="0">
              <a:buNone/>
            </a:pPr>
            <a:r>
              <a:rPr lang="en-US" b="1" dirty="0" smtClean="0">
                <a:solidFill>
                  <a:srgbClr val="0070C0"/>
                </a:solidFill>
              </a:rPr>
              <a:t>Suppose the retailer sells 3 DVD players on a particular Saturday.  What is the probability that at least 2 of the DVD players need repair prior to warranty expiring? </a:t>
            </a:r>
            <a:endParaRPr lang="en-US" b="1" dirty="0">
              <a:solidFill>
                <a:srgbClr val="0070C0"/>
              </a:solidFill>
            </a:endParaRPr>
          </a:p>
        </p:txBody>
      </p:sp>
    </p:spTree>
    <p:extLst>
      <p:ext uri="{BB962C8B-B14F-4D97-AF65-F5344CB8AC3E}">
        <p14:creationId xmlns:p14="http://schemas.microsoft.com/office/powerpoint/2010/main" val="288387730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Previous Method:  Using </a:t>
            </a:r>
            <a:r>
              <a:rPr lang="en-US" dirty="0"/>
              <a:t>a tree diagram…</a:t>
            </a:r>
          </a:p>
        </p:txBody>
      </p:sp>
      <p:pic>
        <p:nvPicPr>
          <p:cNvPr id="3" name="Picture 2"/>
          <p:cNvPicPr>
            <a:picLocks noChangeAspect="1"/>
          </p:cNvPicPr>
          <p:nvPr/>
        </p:nvPicPr>
        <p:blipFill rotWithShape="1">
          <a:blip r:embed="rId2" cstate="print">
            <a:extLst>
              <a:ext uri="{28A0092B-C50C-407E-A947-70E740481C1C}">
                <a14:useLocalDpi xmlns:a14="http://schemas.microsoft.com/office/drawing/2010/main" val="0"/>
              </a:ext>
            </a:extLst>
          </a:blip>
          <a:srcRect l="7833" t="5482" b="53519"/>
          <a:stretch/>
        </p:blipFill>
        <p:spPr>
          <a:xfrm>
            <a:off x="88981" y="1524000"/>
            <a:ext cx="8978819" cy="5168900"/>
          </a:xfrm>
          <a:prstGeom prst="rect">
            <a:avLst/>
          </a:prstGeom>
        </p:spPr>
      </p:pic>
      <p:sp>
        <p:nvSpPr>
          <p:cNvPr id="4" name="Oval 3"/>
          <p:cNvSpPr/>
          <p:nvPr/>
        </p:nvSpPr>
        <p:spPr>
          <a:xfrm>
            <a:off x="5486400" y="1676400"/>
            <a:ext cx="28956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5486400" y="2362200"/>
            <a:ext cx="28956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511800" y="2819400"/>
            <a:ext cx="28956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5486400" y="4133850"/>
            <a:ext cx="28956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115298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way to look at it….</a:t>
            </a:r>
            <a:endParaRPr lang="en-US" dirty="0"/>
          </a:p>
        </p:txBody>
      </p:sp>
      <p:sp>
        <p:nvSpPr>
          <p:cNvPr id="3" name="Content Placeholder 2"/>
          <p:cNvSpPr>
            <a:spLocks noGrp="1"/>
          </p:cNvSpPr>
          <p:nvPr>
            <p:ph idx="1"/>
          </p:nvPr>
        </p:nvSpPr>
        <p:spPr>
          <a:xfrm>
            <a:off x="457200" y="1600201"/>
            <a:ext cx="8229600" cy="609600"/>
          </a:xfrm>
        </p:spPr>
        <p:txBody>
          <a:bodyPr/>
          <a:lstStyle/>
          <a:p>
            <a:pPr marL="0" indent="0">
              <a:buNone/>
            </a:pPr>
            <a:r>
              <a:rPr lang="en-US" dirty="0" smtClean="0"/>
              <a:t>Combinations Rule:</a:t>
            </a:r>
          </a:p>
          <a:p>
            <a:pPr marL="0" indent="0">
              <a:buNone/>
            </a:pPr>
            <a:endParaRPr lang="en-US" dirty="0"/>
          </a:p>
        </p:txBody>
      </p:sp>
      <p:pic>
        <p:nvPicPr>
          <p:cNvPr id="4"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228600" y="2400300"/>
            <a:ext cx="8674883"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7904128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533400" y="1219200"/>
            <a:ext cx="8229600" cy="4525963"/>
          </a:xfrm>
        </p:spPr>
        <p:txBody>
          <a:bodyPr>
            <a:normAutofit/>
          </a:bodyPr>
          <a:lstStyle/>
          <a:p>
            <a:pPr marL="0" indent="0">
              <a:buNone/>
            </a:pPr>
            <a:r>
              <a:rPr lang="en-US" dirty="0" smtClean="0"/>
              <a:t>How many different ways to need two repairs?</a:t>
            </a:r>
          </a:p>
          <a:p>
            <a:pPr marL="0" indent="0">
              <a:buNone/>
            </a:pPr>
            <a:endParaRPr lang="en-US" dirty="0" smtClean="0"/>
          </a:p>
          <a:p>
            <a:pPr marL="0" indent="0">
              <a:buNone/>
            </a:pPr>
            <a:endParaRPr lang="en-US" dirty="0" smtClean="0"/>
          </a:p>
          <a:p>
            <a:pPr marL="0" indent="0">
              <a:buNone/>
            </a:pPr>
            <a:endParaRPr lang="en-US" dirty="0"/>
          </a:p>
          <a:p>
            <a:pPr marL="0" indent="0">
              <a:buNone/>
            </a:pPr>
            <a:r>
              <a:rPr lang="en-US" dirty="0" smtClean="0"/>
              <a:t>How many different ways to need three repairs?</a:t>
            </a:r>
          </a:p>
          <a:p>
            <a:pPr marL="0" indent="0">
              <a:buNone/>
            </a:pPr>
            <a:endParaRPr lang="en-US" dirty="0" smtClean="0"/>
          </a:p>
          <a:p>
            <a:pPr marL="0" indent="0">
              <a:buNone/>
            </a:pPr>
            <a:endParaRPr lang="en-US" dirty="0"/>
          </a:p>
          <a:p>
            <a:pPr marL="0" indent="0">
              <a:buNone/>
            </a:pPr>
            <a:endParaRPr lang="en-US" dirty="0"/>
          </a:p>
          <a:p>
            <a:pPr marL="0" indent="0">
              <a:buNone/>
            </a:pP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762637881"/>
              </p:ext>
            </p:extLst>
          </p:nvPr>
        </p:nvGraphicFramePr>
        <p:xfrm>
          <a:off x="2133600" y="1981200"/>
          <a:ext cx="5067815" cy="1225550"/>
        </p:xfrm>
        <a:graphic>
          <a:graphicData uri="http://schemas.openxmlformats.org/presentationml/2006/ole">
            <mc:AlternateContent xmlns:mc="http://schemas.openxmlformats.org/markup-compatibility/2006">
              <mc:Choice xmlns:v="urn:schemas-microsoft-com:vml" Requires="v">
                <p:oleObj spid="_x0000_s40976" name="Equation" r:id="rId3" imgW="1942920" imgH="469800" progId="Equation.DSMT4">
                  <p:embed/>
                </p:oleObj>
              </mc:Choice>
              <mc:Fallback>
                <p:oleObj name="Equation" r:id="rId3" imgW="1942920" imgH="469800" progId="Equation.DSMT4">
                  <p:embed/>
                  <p:pic>
                    <p:nvPicPr>
                      <p:cNvPr id="0" name=""/>
                      <p:cNvPicPr/>
                      <p:nvPr/>
                    </p:nvPicPr>
                    <p:blipFill>
                      <a:blip r:embed="rId4"/>
                      <a:stretch>
                        <a:fillRect/>
                      </a:stretch>
                    </p:blipFill>
                    <p:spPr>
                      <a:xfrm>
                        <a:off x="2133600" y="1981200"/>
                        <a:ext cx="5067815" cy="122555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460040951"/>
              </p:ext>
            </p:extLst>
          </p:nvPr>
        </p:nvGraphicFramePr>
        <p:xfrm>
          <a:off x="2044700" y="4419600"/>
          <a:ext cx="5399088" cy="1225550"/>
        </p:xfrm>
        <a:graphic>
          <a:graphicData uri="http://schemas.openxmlformats.org/presentationml/2006/ole">
            <mc:AlternateContent xmlns:mc="http://schemas.openxmlformats.org/markup-compatibility/2006">
              <mc:Choice xmlns:v="urn:schemas-microsoft-com:vml" Requires="v">
                <p:oleObj spid="_x0000_s40977" name="Equation" r:id="rId5" imgW="2070000" imgH="469800" progId="Equation.DSMT4">
                  <p:embed/>
                </p:oleObj>
              </mc:Choice>
              <mc:Fallback>
                <p:oleObj name="Equation" r:id="rId5" imgW="2070000" imgH="469800" progId="Equation.DSMT4">
                  <p:embed/>
                  <p:pic>
                    <p:nvPicPr>
                      <p:cNvPr id="0" name="Object 3"/>
                      <p:cNvPicPr>
                        <a:picLocks noChangeAspect="1" noChangeArrowheads="1"/>
                      </p:cNvPicPr>
                      <p:nvPr/>
                    </p:nvPicPr>
                    <p:blipFill>
                      <a:blip r:embed="rId6"/>
                      <a:srcRect/>
                      <a:stretch>
                        <a:fillRect/>
                      </a:stretch>
                    </p:blipFill>
                    <p:spPr bwMode="auto">
                      <a:xfrm>
                        <a:off x="2044700" y="4419600"/>
                        <a:ext cx="5399088" cy="122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93453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Recall on the sample space for tossing 3 coins…</a:t>
            </a:r>
          </a:p>
          <a:p>
            <a:pPr marL="0" indent="0">
              <a:buNone/>
            </a:pPr>
            <a:endParaRPr lang="en-US" dirty="0"/>
          </a:p>
          <a:p>
            <a:pPr marL="0" indent="0" algn="ctr">
              <a:buNone/>
            </a:pPr>
            <a:r>
              <a:rPr lang="en-US" b="1" dirty="0" smtClean="0">
                <a:solidFill>
                  <a:schemeClr val="accent1"/>
                </a:solidFill>
              </a:rPr>
              <a:t>{</a:t>
            </a:r>
            <a:r>
              <a:rPr lang="en-US" b="1" dirty="0" err="1" smtClean="0">
                <a:solidFill>
                  <a:schemeClr val="accent1"/>
                </a:solidFill>
              </a:rPr>
              <a:t>HHH</a:t>
            </a:r>
            <a:r>
              <a:rPr lang="en-US" b="1" dirty="0" smtClean="0">
                <a:solidFill>
                  <a:schemeClr val="accent1"/>
                </a:solidFill>
              </a:rPr>
              <a:t>, </a:t>
            </a:r>
            <a:r>
              <a:rPr lang="en-US" b="1" dirty="0" err="1" smtClean="0">
                <a:solidFill>
                  <a:schemeClr val="accent1"/>
                </a:solidFill>
              </a:rPr>
              <a:t>HHT</a:t>
            </a:r>
            <a:r>
              <a:rPr lang="en-US" b="1" dirty="0" smtClean="0">
                <a:solidFill>
                  <a:schemeClr val="accent1"/>
                </a:solidFill>
              </a:rPr>
              <a:t>, </a:t>
            </a:r>
            <a:r>
              <a:rPr lang="en-US" b="1" dirty="0" err="1" smtClean="0">
                <a:solidFill>
                  <a:schemeClr val="accent1"/>
                </a:solidFill>
              </a:rPr>
              <a:t>HTH</a:t>
            </a:r>
            <a:r>
              <a:rPr lang="en-US" b="1" dirty="0" smtClean="0">
                <a:solidFill>
                  <a:schemeClr val="accent1"/>
                </a:solidFill>
              </a:rPr>
              <a:t>, </a:t>
            </a:r>
            <a:r>
              <a:rPr lang="en-US" b="1" dirty="0" err="1" smtClean="0">
                <a:solidFill>
                  <a:schemeClr val="accent1"/>
                </a:solidFill>
              </a:rPr>
              <a:t>THH</a:t>
            </a:r>
            <a:r>
              <a:rPr lang="en-US" b="1" dirty="0" smtClean="0">
                <a:solidFill>
                  <a:schemeClr val="accent1"/>
                </a:solidFill>
              </a:rPr>
              <a:t>, </a:t>
            </a:r>
            <a:r>
              <a:rPr lang="en-US" b="1" dirty="0" err="1" smtClean="0">
                <a:solidFill>
                  <a:schemeClr val="accent1"/>
                </a:solidFill>
              </a:rPr>
              <a:t>TTH</a:t>
            </a:r>
            <a:r>
              <a:rPr lang="en-US" b="1" dirty="0" smtClean="0">
                <a:solidFill>
                  <a:schemeClr val="accent1"/>
                </a:solidFill>
              </a:rPr>
              <a:t>, </a:t>
            </a:r>
            <a:r>
              <a:rPr lang="en-US" b="1" dirty="0" err="1" smtClean="0">
                <a:solidFill>
                  <a:schemeClr val="accent1"/>
                </a:solidFill>
              </a:rPr>
              <a:t>THT</a:t>
            </a:r>
            <a:r>
              <a:rPr lang="en-US" b="1" dirty="0" smtClean="0">
                <a:solidFill>
                  <a:schemeClr val="accent1"/>
                </a:solidFill>
              </a:rPr>
              <a:t>, </a:t>
            </a:r>
            <a:r>
              <a:rPr lang="en-US" b="1" dirty="0" err="1" smtClean="0">
                <a:solidFill>
                  <a:schemeClr val="accent1"/>
                </a:solidFill>
              </a:rPr>
              <a:t>HTT</a:t>
            </a:r>
            <a:r>
              <a:rPr lang="en-US" b="1" dirty="0" smtClean="0">
                <a:solidFill>
                  <a:schemeClr val="accent1"/>
                </a:solidFill>
              </a:rPr>
              <a:t>, </a:t>
            </a:r>
            <a:r>
              <a:rPr lang="en-US" b="1" dirty="0" err="1" smtClean="0">
                <a:solidFill>
                  <a:schemeClr val="accent1"/>
                </a:solidFill>
              </a:rPr>
              <a:t>TTT</a:t>
            </a:r>
            <a:r>
              <a:rPr lang="en-US" b="1" dirty="0" smtClean="0">
                <a:solidFill>
                  <a:schemeClr val="accent1"/>
                </a:solidFill>
              </a:rPr>
              <a:t>}</a:t>
            </a:r>
          </a:p>
          <a:p>
            <a:pPr marL="0" indent="0">
              <a:buNone/>
            </a:pPr>
            <a:endParaRPr lang="en-US" dirty="0"/>
          </a:p>
          <a:p>
            <a:pPr marL="0" indent="0">
              <a:buNone/>
            </a:pPr>
            <a:r>
              <a:rPr lang="en-US" dirty="0" smtClean="0"/>
              <a:t>What if we called the sample space…</a:t>
            </a:r>
          </a:p>
          <a:p>
            <a:pPr marL="0" indent="0">
              <a:buNone/>
            </a:pPr>
            <a:r>
              <a:rPr lang="en-US" dirty="0" smtClean="0"/>
              <a:t>{flipping 3 heads, flipping 2 heads, flipping 1 head, flipping 0 heads}?</a:t>
            </a:r>
          </a:p>
          <a:p>
            <a:pPr marL="0" indent="0">
              <a:buNone/>
            </a:pPr>
            <a:endParaRPr lang="en-US" dirty="0" smtClean="0"/>
          </a:p>
          <a:p>
            <a:pPr marL="0" indent="0">
              <a:buNone/>
            </a:pPr>
            <a:r>
              <a:rPr lang="en-US" b="1" dirty="0" smtClean="0">
                <a:solidFill>
                  <a:schemeClr val="accent1"/>
                </a:solidFill>
              </a:rPr>
              <a:t>Is this still a sample space?</a:t>
            </a:r>
            <a:endParaRPr lang="en-US" b="1" dirty="0">
              <a:solidFill>
                <a:schemeClr val="accent1"/>
              </a:solidFill>
            </a:endParaRPr>
          </a:p>
        </p:txBody>
      </p:sp>
    </p:spTree>
    <p:extLst>
      <p:ext uri="{BB962C8B-B14F-4D97-AF65-F5344CB8AC3E}">
        <p14:creationId xmlns:p14="http://schemas.microsoft.com/office/powerpoint/2010/main" val="35144068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Combine together to get Probability</a:t>
            </a:r>
            <a:endParaRPr lang="en-US" dirty="0"/>
          </a:p>
        </p:txBody>
      </p:sp>
      <p:sp>
        <p:nvSpPr>
          <p:cNvPr id="3" name="Content Placeholder 2"/>
          <p:cNvSpPr>
            <a:spLocks noGrp="1"/>
          </p:cNvSpPr>
          <p:nvPr>
            <p:ph idx="1"/>
          </p:nvPr>
        </p:nvSpPr>
        <p:spPr>
          <a:xfrm>
            <a:off x="457200" y="1219200"/>
            <a:ext cx="8229600" cy="2362200"/>
          </a:xfrm>
        </p:spPr>
        <p:txBody>
          <a:bodyPr/>
          <a:lstStyle/>
          <a:p>
            <a:pPr marL="0" indent="0">
              <a:buNone/>
            </a:pPr>
            <a:r>
              <a:rPr lang="en-US" dirty="0"/>
              <a:t>P(at least two DVDs needed repair) </a:t>
            </a:r>
          </a:p>
          <a:p>
            <a:pPr marL="0" indent="0">
              <a:buNone/>
            </a:pPr>
            <a:r>
              <a:rPr lang="en-US" dirty="0"/>
              <a:t>= P(two need repair) + P(three need repair</a:t>
            </a:r>
            <a:r>
              <a:rPr lang="en-US" dirty="0" smtClean="0"/>
              <a:t>)</a:t>
            </a:r>
          </a:p>
          <a:p>
            <a:pPr marL="0" indent="0">
              <a:buNone/>
            </a:pPr>
            <a:r>
              <a:rPr lang="en-US" dirty="0" smtClean="0"/>
              <a:t>= </a:t>
            </a:r>
            <a:r>
              <a:rPr lang="en-US" dirty="0"/>
              <a:t>1-[P(none need repair) + P( one needs repair)] </a:t>
            </a:r>
          </a:p>
          <a:p>
            <a:pPr marL="0" indent="0">
              <a:buNone/>
            </a:pPr>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782038253"/>
              </p:ext>
            </p:extLst>
          </p:nvPr>
        </p:nvGraphicFramePr>
        <p:xfrm>
          <a:off x="1066800" y="3352800"/>
          <a:ext cx="6376988" cy="1063625"/>
        </p:xfrm>
        <a:graphic>
          <a:graphicData uri="http://schemas.openxmlformats.org/presentationml/2006/ole">
            <mc:AlternateContent xmlns:mc="http://schemas.openxmlformats.org/markup-compatibility/2006">
              <mc:Choice xmlns:v="urn:schemas-microsoft-com:vml" Requires="v">
                <p:oleObj spid="_x0000_s12315" name="Equation" r:id="rId3" imgW="4406760" imgH="736560" progId="Equation.DSMT4">
                  <p:embed/>
                </p:oleObj>
              </mc:Choice>
              <mc:Fallback>
                <p:oleObj name="Equation" r:id="rId3" imgW="4406760" imgH="736560" progId="Equation.DSMT4">
                  <p:embed/>
                  <p:pic>
                    <p:nvPicPr>
                      <p:cNvPr id="0" name="Object 1"/>
                      <p:cNvPicPr>
                        <a:picLocks noChangeAspect="1" noChangeArrowheads="1"/>
                      </p:cNvPicPr>
                      <p:nvPr/>
                    </p:nvPicPr>
                    <p:blipFill>
                      <a:blip r:embed="rId4"/>
                      <a:srcRect/>
                      <a:stretch>
                        <a:fillRect/>
                      </a:stretch>
                    </p:blipFill>
                    <p:spPr bwMode="auto">
                      <a:xfrm>
                        <a:off x="1066800" y="3352800"/>
                        <a:ext cx="6376988" cy="1063625"/>
                      </a:xfrm>
                      <a:prstGeom prst="rect">
                        <a:avLst/>
                      </a:prstGeom>
                      <a:noFill/>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040355242"/>
              </p:ext>
            </p:extLst>
          </p:nvPr>
        </p:nvGraphicFramePr>
        <p:xfrm>
          <a:off x="1066800" y="5105400"/>
          <a:ext cx="6800850" cy="1143000"/>
        </p:xfrm>
        <a:graphic>
          <a:graphicData uri="http://schemas.openxmlformats.org/presentationml/2006/ole">
            <mc:AlternateContent xmlns:mc="http://schemas.openxmlformats.org/markup-compatibility/2006">
              <mc:Choice xmlns:v="urn:schemas-microsoft-com:vml" Requires="v">
                <p:oleObj spid="_x0000_s12316" name="Equation" r:id="rId5" imgW="4533840" imgH="761760" progId="Equation.DSMT4">
                  <p:embed/>
                </p:oleObj>
              </mc:Choice>
              <mc:Fallback>
                <p:oleObj name="Equation" r:id="rId5" imgW="4533840" imgH="761760" progId="Equation.DSMT4">
                  <p:embed/>
                  <p:pic>
                    <p:nvPicPr>
                      <p:cNvPr id="0" name=""/>
                      <p:cNvPicPr/>
                      <p:nvPr/>
                    </p:nvPicPr>
                    <p:blipFill>
                      <a:blip r:embed="rId6"/>
                      <a:stretch>
                        <a:fillRect/>
                      </a:stretch>
                    </p:blipFill>
                    <p:spPr>
                      <a:xfrm>
                        <a:off x="1066800" y="5105400"/>
                        <a:ext cx="6800850" cy="1143000"/>
                      </a:xfrm>
                      <a:prstGeom prst="rect">
                        <a:avLst/>
                      </a:prstGeom>
                    </p:spPr>
                  </p:pic>
                </p:oleObj>
              </mc:Fallback>
            </mc:AlternateContent>
          </a:graphicData>
        </a:graphic>
      </p:graphicFrame>
    </p:spTree>
    <p:extLst>
      <p:ext uri="{BB962C8B-B14F-4D97-AF65-F5344CB8AC3E}">
        <p14:creationId xmlns:p14="http://schemas.microsoft.com/office/powerpoint/2010/main" val="627831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the Example a Binomial experiment?</a:t>
            </a:r>
            <a:endParaRPr lang="en-US" dirty="0"/>
          </a:p>
        </p:txBody>
      </p:sp>
      <p:sp>
        <p:nvSpPr>
          <p:cNvPr id="3" name="Content Placeholder 2"/>
          <p:cNvSpPr>
            <a:spLocks noGrp="1"/>
          </p:cNvSpPr>
          <p:nvPr>
            <p:ph idx="1"/>
          </p:nvPr>
        </p:nvSpPr>
        <p:spPr>
          <a:xfrm>
            <a:off x="457200" y="1295400"/>
            <a:ext cx="8229600" cy="5105400"/>
          </a:xfrm>
        </p:spPr>
        <p:txBody>
          <a:bodyPr>
            <a:normAutofit fontScale="70000" lnSpcReduction="20000"/>
          </a:bodyPr>
          <a:lstStyle/>
          <a:p>
            <a:pPr marL="0" indent="0">
              <a:buNone/>
            </a:pPr>
            <a:r>
              <a:rPr lang="en-US" b="1" dirty="0"/>
              <a:t>If I represent X as the number of DVDs that need repair, is X a binomial random variable?</a:t>
            </a:r>
          </a:p>
          <a:p>
            <a:pPr marL="0" indent="0">
              <a:buNone/>
            </a:pPr>
            <a:endParaRPr lang="en-US" dirty="0"/>
          </a:p>
          <a:p>
            <a:pPr marL="514350" lvl="0" indent="-514350">
              <a:buFont typeface="+mj-lt"/>
              <a:buAutoNum type="arabicPeriod"/>
            </a:pPr>
            <a:r>
              <a:rPr lang="en-US" dirty="0"/>
              <a:t>There are 4 identical trials (a trial is each DVD) </a:t>
            </a:r>
          </a:p>
          <a:p>
            <a:pPr marL="514350" lvl="0" indent="-514350">
              <a:buFont typeface="+mj-lt"/>
              <a:buAutoNum type="arabicPeriod"/>
            </a:pPr>
            <a:endParaRPr lang="en-US" dirty="0" smtClean="0"/>
          </a:p>
          <a:p>
            <a:pPr marL="514350" lvl="0" indent="-514350">
              <a:buFont typeface="+mj-lt"/>
              <a:buAutoNum type="arabicPeriod"/>
            </a:pPr>
            <a:r>
              <a:rPr lang="en-US" dirty="0" smtClean="0"/>
              <a:t>There </a:t>
            </a:r>
            <a:r>
              <a:rPr lang="en-US" dirty="0"/>
              <a:t>are only two possible outcomes (S=need repair and </a:t>
            </a:r>
            <a:r>
              <a:rPr lang="en-US" dirty="0"/>
              <a:t>F</a:t>
            </a:r>
            <a:r>
              <a:rPr lang="en-US" dirty="0" smtClean="0"/>
              <a:t>=does </a:t>
            </a:r>
            <a:r>
              <a:rPr lang="en-US" dirty="0"/>
              <a:t>not need repair) [S should always be what you are trying to find probability of] </a:t>
            </a:r>
            <a:endParaRPr lang="en-US" dirty="0" smtClean="0"/>
          </a:p>
          <a:p>
            <a:pPr marL="514350" lvl="0" indent="-514350">
              <a:buFont typeface="+mj-lt"/>
              <a:buAutoNum type="arabicPeriod"/>
            </a:pPr>
            <a:endParaRPr lang="en-US" dirty="0" smtClean="0"/>
          </a:p>
          <a:p>
            <a:pPr marL="514350" lvl="0" indent="-514350">
              <a:buFont typeface="+mj-lt"/>
              <a:buAutoNum type="arabicPeriod"/>
            </a:pPr>
            <a:r>
              <a:rPr lang="en-US" dirty="0" smtClean="0"/>
              <a:t>The </a:t>
            </a:r>
            <a:r>
              <a:rPr lang="en-US" dirty="0"/>
              <a:t>probabilities of S remain the same for each trial (p=.05, </a:t>
            </a:r>
            <a:r>
              <a:rPr lang="en-US" dirty="0" smtClean="0"/>
              <a:t>q=0.95)</a:t>
            </a:r>
          </a:p>
          <a:p>
            <a:pPr marL="514350" lvl="0" indent="-514350">
              <a:buFont typeface="+mj-lt"/>
              <a:buAutoNum type="arabicPeriod"/>
            </a:pPr>
            <a:endParaRPr lang="en-US" dirty="0" smtClean="0"/>
          </a:p>
          <a:p>
            <a:pPr marL="514350" lvl="0" indent="-514350">
              <a:buFont typeface="+mj-lt"/>
              <a:buAutoNum type="arabicPeriod"/>
            </a:pPr>
            <a:r>
              <a:rPr lang="en-US" dirty="0" smtClean="0"/>
              <a:t>The </a:t>
            </a:r>
            <a:r>
              <a:rPr lang="en-US" dirty="0"/>
              <a:t>trials are independent. (each DVD does not affect the other) </a:t>
            </a:r>
          </a:p>
          <a:p>
            <a:pPr marL="514350" lvl="0" indent="-514350">
              <a:buFont typeface="+mj-lt"/>
              <a:buAutoNum type="arabicPeriod"/>
            </a:pPr>
            <a:endParaRPr lang="en-US" dirty="0" smtClean="0"/>
          </a:p>
          <a:p>
            <a:pPr marL="514350" lvl="0" indent="-514350">
              <a:buFont typeface="+mj-lt"/>
              <a:buAutoNum type="arabicPeriod"/>
            </a:pPr>
            <a:r>
              <a:rPr lang="en-US" dirty="0" smtClean="0"/>
              <a:t>X </a:t>
            </a:r>
            <a:r>
              <a:rPr lang="en-US" dirty="0"/>
              <a:t>is the number of DVDs that need repair </a:t>
            </a:r>
          </a:p>
          <a:p>
            <a:pPr marL="0" indent="0">
              <a:buNone/>
            </a:pPr>
            <a:endParaRPr lang="en-US" dirty="0"/>
          </a:p>
        </p:txBody>
      </p:sp>
    </p:spTree>
    <p:extLst>
      <p:ext uri="{BB962C8B-B14F-4D97-AF65-F5344CB8AC3E}">
        <p14:creationId xmlns:p14="http://schemas.microsoft.com/office/powerpoint/2010/main" val="90879339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Binomial Probability Distribution Function</a:t>
            </a:r>
            <a:endParaRPr lang="en-US" dirty="0"/>
          </a:p>
        </p:txBody>
      </p:sp>
      <p:sp>
        <p:nvSpPr>
          <p:cNvPr id="3" name="Content Placeholder 2"/>
          <p:cNvSpPr>
            <a:spLocks noGrp="1"/>
          </p:cNvSpPr>
          <p:nvPr>
            <p:ph idx="1"/>
          </p:nvPr>
        </p:nvSpPr>
        <p:spPr>
          <a:xfrm>
            <a:off x="457200" y="3429000"/>
            <a:ext cx="8229600" cy="2697163"/>
          </a:xfrm>
        </p:spPr>
        <p:txBody>
          <a:bodyPr>
            <a:normAutofit fontScale="77500" lnSpcReduction="20000"/>
          </a:bodyPr>
          <a:lstStyle/>
          <a:p>
            <a:pPr marL="0" indent="0">
              <a:buNone/>
            </a:pPr>
            <a:r>
              <a:rPr lang="en-US" b="1" dirty="0"/>
              <a:t>Where </a:t>
            </a:r>
            <a:endParaRPr lang="en-US" dirty="0"/>
          </a:p>
          <a:p>
            <a:r>
              <a:rPr lang="en-US" b="1" dirty="0"/>
              <a:t>x=0,1,2,…,n</a:t>
            </a:r>
            <a:endParaRPr lang="en-US" dirty="0"/>
          </a:p>
          <a:p>
            <a:r>
              <a:rPr lang="en-US" b="1" dirty="0"/>
              <a:t>p=probability of success on a single trial</a:t>
            </a:r>
            <a:endParaRPr lang="en-US" dirty="0"/>
          </a:p>
          <a:p>
            <a:r>
              <a:rPr lang="en-US" b="1" dirty="0"/>
              <a:t>q = 1-p</a:t>
            </a:r>
            <a:endParaRPr lang="en-US" dirty="0"/>
          </a:p>
          <a:p>
            <a:r>
              <a:rPr lang="en-US" b="1" dirty="0"/>
              <a:t>n = number of trials</a:t>
            </a:r>
            <a:endParaRPr lang="en-US" dirty="0"/>
          </a:p>
          <a:p>
            <a:r>
              <a:rPr lang="en-US" b="1" dirty="0"/>
              <a:t>x = number of success in n trials</a:t>
            </a:r>
            <a:endParaRPr lang="en-US" dirty="0"/>
          </a:p>
          <a:p>
            <a:r>
              <a:rPr lang="en-US" b="1" dirty="0"/>
              <a:t>n-x = number of failures in n trials</a:t>
            </a:r>
            <a:endParaRPr lang="en-US" dirty="0"/>
          </a:p>
          <a:p>
            <a:pPr marL="0" indent="0">
              <a:buNone/>
            </a:pPr>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398801048"/>
              </p:ext>
            </p:extLst>
          </p:nvPr>
        </p:nvGraphicFramePr>
        <p:xfrm>
          <a:off x="2590800" y="1676400"/>
          <a:ext cx="3967163" cy="1600200"/>
        </p:xfrm>
        <a:graphic>
          <a:graphicData uri="http://schemas.openxmlformats.org/presentationml/2006/ole">
            <mc:AlternateContent xmlns:mc="http://schemas.openxmlformats.org/markup-compatibility/2006">
              <mc:Choice xmlns:v="urn:schemas-microsoft-com:vml" Requires="v">
                <p:oleObj spid="_x0000_s13349" name="Equation" r:id="rId3" imgW="1130300" imgH="457200" progId="Equation.DSMT4">
                  <p:embed/>
                </p:oleObj>
              </mc:Choice>
              <mc:Fallback>
                <p:oleObj name="Equation" r:id="rId3" imgW="1130300" imgH="4572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0800" y="1676400"/>
                        <a:ext cx="3967163" cy="1600200"/>
                      </a:xfrm>
                      <a:prstGeom prst="rect">
                        <a:avLst/>
                      </a:prstGeom>
                      <a:noFill/>
                    </p:spPr>
                  </p:pic>
                </p:oleObj>
              </mc:Fallback>
            </mc:AlternateContent>
          </a:graphicData>
        </a:graphic>
      </p:graphicFrame>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Object 8"/>
          <p:cNvGraphicFramePr>
            <a:graphicFrameLocks noChangeAspect="1"/>
          </p:cNvGraphicFramePr>
          <p:nvPr>
            <p:extLst>
              <p:ext uri="{D42A27DB-BD31-4B8C-83A1-F6EECF244321}">
                <p14:modId xmlns:p14="http://schemas.microsoft.com/office/powerpoint/2010/main" val="2014990187"/>
              </p:ext>
            </p:extLst>
          </p:nvPr>
        </p:nvGraphicFramePr>
        <p:xfrm>
          <a:off x="5943600" y="5105400"/>
          <a:ext cx="2378075" cy="1066800"/>
        </p:xfrm>
        <a:graphic>
          <a:graphicData uri="http://schemas.openxmlformats.org/presentationml/2006/ole">
            <mc:AlternateContent xmlns:mc="http://schemas.openxmlformats.org/markup-compatibility/2006">
              <mc:Choice xmlns:v="urn:schemas-microsoft-com:vml" Requires="v">
                <p:oleObj spid="_x0000_s13350" name="Equation" r:id="rId5" imgW="1016000" imgH="457200" progId="Equation.DSMT4">
                  <p:embed/>
                </p:oleObj>
              </mc:Choice>
              <mc:Fallback>
                <p:oleObj name="Equation" r:id="rId5" imgW="1016000" imgH="45720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43600" y="5105400"/>
                        <a:ext cx="2378075" cy="1066800"/>
                      </a:xfrm>
                      <a:prstGeom prst="rect">
                        <a:avLst/>
                      </a:prstGeom>
                      <a:noFill/>
                    </p:spPr>
                  </p:pic>
                </p:oleObj>
              </mc:Fallback>
            </mc:AlternateContent>
          </a:graphicData>
        </a:graphic>
      </p:graphicFrame>
    </p:spTree>
    <p:extLst>
      <p:ext uri="{BB962C8B-B14F-4D97-AF65-F5344CB8AC3E}">
        <p14:creationId xmlns:p14="http://schemas.microsoft.com/office/powerpoint/2010/main" val="297461232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DVD Example</a:t>
            </a:r>
            <a:endParaRPr lang="en-US" dirty="0"/>
          </a:p>
        </p:txBody>
      </p:sp>
      <p:sp>
        <p:nvSpPr>
          <p:cNvPr id="3" name="Content Placeholder 2"/>
          <p:cNvSpPr>
            <a:spLocks noGrp="1"/>
          </p:cNvSpPr>
          <p:nvPr>
            <p:ph idx="1"/>
          </p:nvPr>
        </p:nvSpPr>
        <p:spPr>
          <a:xfrm>
            <a:off x="457200" y="1143000"/>
            <a:ext cx="8229600" cy="2895600"/>
          </a:xfrm>
        </p:spPr>
        <p:txBody>
          <a:bodyPr/>
          <a:lstStyle/>
          <a:p>
            <a:pPr marL="0" indent="0">
              <a:buNone/>
            </a:pPr>
            <a:r>
              <a:rPr lang="en-US" dirty="0" smtClean="0"/>
              <a:t>Let X = # of DVDs that need repair</a:t>
            </a:r>
          </a:p>
          <a:p>
            <a:pPr marL="0" indent="0">
              <a:buNone/>
            </a:pPr>
            <a:r>
              <a:rPr lang="en-US" dirty="0" smtClean="0"/>
              <a:t>n=3 (DVDs)</a:t>
            </a:r>
          </a:p>
          <a:p>
            <a:pPr marL="0" indent="0">
              <a:buNone/>
            </a:pPr>
            <a:r>
              <a:rPr lang="en-US" dirty="0" smtClean="0"/>
              <a:t>p=0.05 (probability of needing repair)</a:t>
            </a:r>
            <a:endParaRPr lang="en-US" dirty="0"/>
          </a:p>
          <a:p>
            <a:pPr marL="0" indent="0">
              <a:buNone/>
            </a:pPr>
            <a:r>
              <a:rPr lang="en-US" dirty="0" smtClean="0"/>
              <a:t>What is the probability that at least 2 DVDs (out of 3) need repair?</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159891606"/>
              </p:ext>
            </p:extLst>
          </p:nvPr>
        </p:nvGraphicFramePr>
        <p:xfrm>
          <a:off x="304800" y="4343400"/>
          <a:ext cx="8630617" cy="1447800"/>
        </p:xfrm>
        <a:graphic>
          <a:graphicData uri="http://schemas.openxmlformats.org/presentationml/2006/ole">
            <mc:AlternateContent xmlns:mc="http://schemas.openxmlformats.org/markup-compatibility/2006">
              <mc:Choice xmlns:v="urn:schemas-microsoft-com:vml" Requires="v">
                <p:oleObj spid="_x0000_s41995" name="Equation" r:id="rId3" imgW="4381200" imgH="736560" progId="Equation.DSMT4">
                  <p:embed/>
                </p:oleObj>
              </mc:Choice>
              <mc:Fallback>
                <p:oleObj name="Equation" r:id="rId3" imgW="4381200" imgH="736560" progId="Equation.DSMT4">
                  <p:embed/>
                  <p:pic>
                    <p:nvPicPr>
                      <p:cNvPr id="0" name="Object 4"/>
                      <p:cNvPicPr>
                        <a:picLocks noChangeAspect="1" noChangeArrowheads="1"/>
                      </p:cNvPicPr>
                      <p:nvPr/>
                    </p:nvPicPr>
                    <p:blipFill>
                      <a:blip r:embed="rId4"/>
                      <a:srcRect/>
                      <a:stretch>
                        <a:fillRect/>
                      </a:stretch>
                    </p:blipFill>
                    <p:spPr bwMode="auto">
                      <a:xfrm>
                        <a:off x="304800" y="4343400"/>
                        <a:ext cx="8630617" cy="14478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035511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Simple Example</a:t>
            </a:r>
            <a:endParaRPr lang="en-US" dirty="0">
              <a:solidFill>
                <a:srgbClr val="0070C0"/>
              </a:solidFill>
            </a:endParaRPr>
          </a:p>
        </p:txBody>
      </p:sp>
      <p:sp>
        <p:nvSpPr>
          <p:cNvPr id="3" name="Content Placeholder 2"/>
          <p:cNvSpPr>
            <a:spLocks noGrp="1"/>
          </p:cNvSpPr>
          <p:nvPr>
            <p:ph idx="1"/>
          </p:nvPr>
        </p:nvSpPr>
        <p:spPr/>
        <p:txBody>
          <a:bodyPr/>
          <a:lstStyle/>
          <a:p>
            <a:pPr marL="0" indent="0">
              <a:buNone/>
            </a:pPr>
            <a:r>
              <a:rPr lang="en-US" b="1" dirty="0">
                <a:solidFill>
                  <a:srgbClr val="0070C0"/>
                </a:solidFill>
              </a:rPr>
              <a:t>n=10, p=0.4, x = 3</a:t>
            </a:r>
            <a:endParaRPr lang="en-US" dirty="0">
              <a:solidFill>
                <a:srgbClr val="0070C0"/>
              </a:solidFill>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4092731002"/>
              </p:ext>
            </p:extLst>
          </p:nvPr>
        </p:nvGraphicFramePr>
        <p:xfrm>
          <a:off x="1676400" y="2286000"/>
          <a:ext cx="5800725" cy="3673350"/>
        </p:xfrm>
        <a:graphic>
          <a:graphicData uri="http://schemas.openxmlformats.org/presentationml/2006/ole">
            <mc:AlternateContent xmlns:mc="http://schemas.openxmlformats.org/markup-compatibility/2006">
              <mc:Choice xmlns:v="urn:schemas-microsoft-com:vml" Requires="v">
                <p:oleObj spid="_x0000_s43018" name="Equation" r:id="rId3" imgW="2781000" imgH="1765080" progId="Equation.DSMT4">
                  <p:embed/>
                </p:oleObj>
              </mc:Choice>
              <mc:Fallback>
                <p:oleObj name="Equation" r:id="rId3" imgW="2781000" imgH="1765080" progId="Equation.DSMT4">
                  <p:embed/>
                  <p:pic>
                    <p:nvPicPr>
                      <p:cNvPr id="0" name="Object 3"/>
                      <p:cNvPicPr>
                        <a:picLocks noChangeAspect="1" noChangeArrowheads="1"/>
                      </p:cNvPicPr>
                      <p:nvPr/>
                    </p:nvPicPr>
                    <p:blipFill>
                      <a:blip r:embed="rId4"/>
                      <a:srcRect/>
                      <a:stretch>
                        <a:fillRect/>
                      </a:stretch>
                    </p:blipFill>
                    <p:spPr bwMode="auto">
                      <a:xfrm>
                        <a:off x="1676400" y="2286000"/>
                        <a:ext cx="5800725" cy="36733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502729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686800" cy="884238"/>
          </a:xfrm>
        </p:spPr>
        <p:txBody>
          <a:bodyPr>
            <a:normAutofit fontScale="90000"/>
          </a:bodyPr>
          <a:lstStyle/>
          <a:p>
            <a:r>
              <a:rPr lang="en-US" dirty="0" smtClean="0">
                <a:solidFill>
                  <a:srgbClr val="0070C0"/>
                </a:solidFill>
              </a:rPr>
              <a:t>Example: Create Entire Prob. Distribution</a:t>
            </a:r>
            <a:endParaRPr lang="en-US" dirty="0">
              <a:solidFill>
                <a:srgbClr val="0070C0"/>
              </a:solidFill>
            </a:endParaRPr>
          </a:p>
        </p:txBody>
      </p:sp>
      <p:sp>
        <p:nvSpPr>
          <p:cNvPr id="3" name="Content Placeholder 2"/>
          <p:cNvSpPr>
            <a:spLocks noGrp="1"/>
          </p:cNvSpPr>
          <p:nvPr>
            <p:ph idx="1"/>
          </p:nvPr>
        </p:nvSpPr>
        <p:spPr>
          <a:xfrm>
            <a:off x="533400" y="914401"/>
            <a:ext cx="8229600" cy="2362199"/>
          </a:xfrm>
        </p:spPr>
        <p:txBody>
          <a:bodyPr>
            <a:normAutofit fontScale="92500" lnSpcReduction="20000"/>
          </a:bodyPr>
          <a:lstStyle/>
          <a:p>
            <a:pPr marL="0" indent="0">
              <a:buNone/>
            </a:pPr>
            <a:r>
              <a:rPr lang="en-US" sz="2500" b="1" dirty="0">
                <a:solidFill>
                  <a:srgbClr val="0070C0"/>
                </a:solidFill>
              </a:rPr>
              <a:t>According to the American Red Cross, 7% of people in the United States have blood type O-negative.  A simple random sample of size 4 is obtained, and the number of people X with blood type O-negative is recorded.  Construct a probability distribution for the random variable X</a:t>
            </a:r>
            <a:r>
              <a:rPr lang="en-US" sz="2500" b="1" dirty="0" smtClean="0">
                <a:solidFill>
                  <a:srgbClr val="0070C0"/>
                </a:solidFill>
              </a:rPr>
              <a:t>.</a:t>
            </a:r>
          </a:p>
          <a:p>
            <a:pPr marL="0" indent="0">
              <a:buNone/>
            </a:pPr>
            <a:endParaRPr lang="en-US" sz="2500" b="1" dirty="0">
              <a:solidFill>
                <a:srgbClr val="0070C0"/>
              </a:solidFill>
            </a:endParaRPr>
          </a:p>
          <a:p>
            <a:pPr marL="0" indent="0">
              <a:buNone/>
            </a:pPr>
            <a:r>
              <a:rPr lang="en-US" sz="2500" b="1" dirty="0" smtClean="0"/>
              <a:t>Let X = # of people with O-negative blood</a:t>
            </a:r>
            <a:endParaRPr lang="en-US" sz="2500" b="1" dirty="0"/>
          </a:p>
          <a:p>
            <a:pPr marL="0" indent="0">
              <a:buNone/>
            </a:pPr>
            <a:endParaRPr lang="en-US" sz="2500" dirty="0">
              <a:solidFill>
                <a:srgbClr val="0070C0"/>
              </a:solidFill>
            </a:endParaRPr>
          </a:p>
        </p:txBody>
      </p:sp>
      <mc:AlternateContent xmlns:mc="http://schemas.openxmlformats.org/markup-compatibility/2006">
        <mc:Choice xmlns:a14="http://schemas.microsoft.com/office/drawing/2010/main" Requires="a14">
          <p:graphicFrame>
            <p:nvGraphicFramePr>
              <p:cNvPr id="4" name="Table 3"/>
              <p:cNvGraphicFramePr>
                <a:graphicFrameLocks noGrp="1"/>
              </p:cNvGraphicFramePr>
              <p:nvPr>
                <p:extLst>
                  <p:ext uri="{D42A27DB-BD31-4B8C-83A1-F6EECF244321}">
                    <p14:modId xmlns:p14="http://schemas.microsoft.com/office/powerpoint/2010/main" val="3111857465"/>
                  </p:ext>
                </p:extLst>
              </p:nvPr>
            </p:nvGraphicFramePr>
            <p:xfrm>
              <a:off x="2667000" y="3276600"/>
              <a:ext cx="3962400" cy="3168396"/>
            </p:xfrm>
            <a:graphic>
              <a:graphicData uri="http://schemas.openxmlformats.org/drawingml/2006/table">
                <a:tbl>
                  <a:tblPr firstRow="1" bandRow="1">
                    <a:tableStyleId>{073A0DAA-6AF3-43AB-8588-CEC1D06C72B9}</a:tableStyleId>
                  </a:tblPr>
                  <a:tblGrid>
                    <a:gridCol w="419270"/>
                    <a:gridCol w="3543130"/>
                  </a:tblGrid>
                  <a:tr h="434340">
                    <a:tc>
                      <a:txBody>
                        <a:bodyPr/>
                        <a:lstStyle/>
                        <a:p>
                          <a:r>
                            <a:rPr lang="en-US" dirty="0" smtClean="0"/>
                            <a:t>X</a:t>
                          </a:r>
                          <a:endParaRPr lang="en-US" dirty="0"/>
                        </a:p>
                      </a:txBody>
                      <a:tcPr/>
                    </a:tc>
                    <a:tc>
                      <a:txBody>
                        <a:bodyPr/>
                        <a:lstStyle/>
                        <a:p>
                          <a:r>
                            <a:rPr lang="en-US" dirty="0" smtClean="0"/>
                            <a:t>P(X)</a:t>
                          </a:r>
                          <a:endParaRPr lang="en-US" dirty="0"/>
                        </a:p>
                      </a:txBody>
                      <a:tcPr/>
                    </a:tc>
                  </a:tr>
                  <a:tr h="434340">
                    <a:tc>
                      <a:txBody>
                        <a:bodyPr/>
                        <a:lstStyle/>
                        <a:p>
                          <a:r>
                            <a:rPr lang="en-US" dirty="0" smtClean="0"/>
                            <a:t>0</a:t>
                          </a:r>
                          <a:endParaRPr lang="en-US" dirty="0"/>
                        </a:p>
                      </a:txBody>
                      <a:tcPr/>
                    </a:tc>
                    <a:tc>
                      <a:txBody>
                        <a:bodyPr/>
                        <a:lstStyle/>
                        <a:p>
                          <a14:m>
                            <m:oMathPara xmlns:m="http://schemas.openxmlformats.org/officeDocument/2006/math">
                              <m:oMathParaPr>
                                <m:jc m:val="centerGroup"/>
                              </m:oMathParaPr>
                              <m:oMath xmlns:m="http://schemas.openxmlformats.org/officeDocument/2006/math">
                                <m:sSup>
                                  <m:sSupPr>
                                    <m:ctrlPr>
                                      <a:rPr lang="en-US" sz="1800" i="1" kern="1200" smtClean="0">
                                        <a:solidFill>
                                          <a:schemeClr val="dk1"/>
                                        </a:solidFill>
                                        <a:latin typeface="+mn-lt"/>
                                        <a:ea typeface="+mn-ea"/>
                                        <a:cs typeface="+mn-cs"/>
                                      </a:rPr>
                                    </m:ctrlPr>
                                  </m:sSupPr>
                                  <m:e>
                                    <m:d>
                                      <m:dPr>
                                        <m:ctrlPr>
                                          <a:rPr lang="en-US" sz="1800" i="1" kern="1200" smtClean="0">
                                            <a:solidFill>
                                              <a:schemeClr val="dk1"/>
                                            </a:solidFill>
                                            <a:latin typeface="Cambria Math"/>
                                            <a:ea typeface="+mn-ea"/>
                                            <a:cs typeface="+mn-cs"/>
                                          </a:rPr>
                                        </m:ctrlPr>
                                      </m:dPr>
                                      <m:e>
                                        <m:m>
                                          <m:mPr>
                                            <m:mcs>
                                              <m:mc>
                                                <m:mcPr>
                                                  <m:count m:val="1"/>
                                                  <m:mcJc m:val="center"/>
                                                </m:mcPr>
                                              </m:mc>
                                            </m:mcs>
                                            <m:ctrlPr>
                                              <a:rPr lang="en-US" sz="1800" i="1" kern="1200" smtClean="0">
                                                <a:solidFill>
                                                  <a:schemeClr val="dk1"/>
                                                </a:solidFill>
                                                <a:latin typeface="Cambria Math"/>
                                                <a:ea typeface="+mn-ea"/>
                                                <a:cs typeface="+mn-cs"/>
                                              </a:rPr>
                                            </m:ctrlPr>
                                          </m:mPr>
                                          <m:mr>
                                            <m:e>
                                              <m:r>
                                                <m:rPr>
                                                  <m:brk m:alnAt="7"/>
                                                </m:rPr>
                                                <a:rPr lang="en-US" sz="1800" b="0" i="1" kern="1200" smtClean="0">
                                                  <a:solidFill>
                                                    <a:schemeClr val="dk1"/>
                                                  </a:solidFill>
                                                  <a:latin typeface="Cambria Math"/>
                                                  <a:ea typeface="+mn-ea"/>
                                                  <a:cs typeface="+mn-cs"/>
                                                </a:rPr>
                                                <m:t>4</m:t>
                                              </m:r>
                                            </m:e>
                                          </m:mr>
                                          <m:mr>
                                            <m:e>
                                              <m:r>
                                                <a:rPr lang="en-US" sz="1800" b="0" i="1" kern="1200" smtClean="0">
                                                  <a:solidFill>
                                                    <a:schemeClr val="dk1"/>
                                                  </a:solidFill>
                                                  <a:latin typeface="Cambria Math"/>
                                                  <a:ea typeface="+mn-ea"/>
                                                  <a:cs typeface="+mn-cs"/>
                                                </a:rPr>
                                                <m:t>0</m:t>
                                              </m:r>
                                            </m:e>
                                          </m:mr>
                                        </m:m>
                                      </m:e>
                                    </m:d>
                                    <m:sSup>
                                      <m:sSupPr>
                                        <m:ctrlPr>
                                          <a:rPr lang="en-US" sz="1800" i="1" kern="1200" smtClean="0">
                                            <a:solidFill>
                                              <a:schemeClr val="dk1"/>
                                            </a:solidFill>
                                            <a:latin typeface="Cambria Math"/>
                                            <a:ea typeface="+mn-ea"/>
                                            <a:cs typeface="+mn-cs"/>
                                          </a:rPr>
                                        </m:ctrlPr>
                                      </m:sSupPr>
                                      <m:e>
                                        <m:r>
                                          <a:rPr lang="en-US" sz="1800" b="0" i="1" kern="1200" smtClean="0">
                                            <a:solidFill>
                                              <a:schemeClr val="dk1"/>
                                            </a:solidFill>
                                            <a:latin typeface="Cambria Math"/>
                                            <a:ea typeface="+mn-ea"/>
                                            <a:cs typeface="+mn-cs"/>
                                          </a:rPr>
                                          <m:t>(0.07)</m:t>
                                        </m:r>
                                      </m:e>
                                      <m:sup>
                                        <m:r>
                                          <a:rPr lang="en-US" sz="1800" b="0" i="1" kern="1200" smtClean="0">
                                            <a:solidFill>
                                              <a:schemeClr val="dk1"/>
                                            </a:solidFill>
                                            <a:latin typeface="Cambria Math"/>
                                            <a:ea typeface="+mn-ea"/>
                                            <a:cs typeface="+mn-cs"/>
                                          </a:rPr>
                                          <m:t>0</m:t>
                                        </m:r>
                                      </m:sup>
                                    </m:sSup>
                                    <m:d>
                                      <m:dPr>
                                        <m:ctrlPr>
                                          <a:rPr lang="en-US" sz="1800" i="1" kern="1200">
                                            <a:solidFill>
                                              <a:schemeClr val="dk1"/>
                                            </a:solidFill>
                                            <a:latin typeface="+mn-lt"/>
                                            <a:ea typeface="+mn-ea"/>
                                            <a:cs typeface="+mn-cs"/>
                                          </a:rPr>
                                        </m:ctrlPr>
                                      </m:dPr>
                                      <m:e>
                                        <m:r>
                                          <a:rPr lang="en-US" sz="1800" b="0" i="0" kern="1200" smtClean="0">
                                            <a:solidFill>
                                              <a:schemeClr val="dk1"/>
                                            </a:solidFill>
                                            <a:latin typeface="Cambria Math"/>
                                            <a:ea typeface="+mn-ea"/>
                                            <a:cs typeface="+mn-cs"/>
                                          </a:rPr>
                                          <m:t>0.93</m:t>
                                        </m:r>
                                      </m:e>
                                    </m:d>
                                  </m:e>
                                  <m:sup>
                                    <m:r>
                                      <a:rPr lang="en-US" sz="1800" b="0" i="1" kern="1200" smtClean="0">
                                        <a:solidFill>
                                          <a:schemeClr val="dk1"/>
                                        </a:solidFill>
                                        <a:latin typeface="Cambria Math"/>
                                        <a:ea typeface="+mn-ea"/>
                                        <a:cs typeface="+mn-cs"/>
                                      </a:rPr>
                                      <m:t>4</m:t>
                                    </m:r>
                                  </m:sup>
                                </m:sSup>
                                <m:r>
                                  <a:rPr lang="en-US" sz="1800" b="0" i="1" kern="1200" smtClean="0">
                                    <a:solidFill>
                                      <a:schemeClr val="dk1"/>
                                    </a:solidFill>
                                    <a:latin typeface="Cambria Math"/>
                                    <a:ea typeface="+mn-ea"/>
                                    <a:cs typeface="+mn-cs"/>
                                  </a:rPr>
                                  <m:t>=0.74805</m:t>
                                </m:r>
                              </m:oMath>
                            </m:oMathPara>
                          </a14:m>
                          <a:endParaRPr lang="en-US" dirty="0"/>
                        </a:p>
                      </a:txBody>
                      <a:tcPr/>
                    </a:tc>
                  </a:tr>
                  <a:tr h="434340">
                    <a:tc>
                      <a:txBody>
                        <a:bodyPr/>
                        <a:lstStyle/>
                        <a:p>
                          <a:r>
                            <a:rPr lang="en-US" dirty="0" smtClean="0"/>
                            <a:t>1</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p>
                                  <m:sSupPr>
                                    <m:ctrlPr>
                                      <a:rPr lang="en-US" sz="1800" i="1" kern="1200" smtClean="0">
                                        <a:solidFill>
                                          <a:schemeClr val="dk1"/>
                                        </a:solidFill>
                                        <a:latin typeface="Cambria Math"/>
                                        <a:ea typeface="+mn-ea"/>
                                        <a:cs typeface="+mn-cs"/>
                                      </a:rPr>
                                    </m:ctrlPr>
                                  </m:sSupPr>
                                  <m:e>
                                    <m:d>
                                      <m:dPr>
                                        <m:ctrlPr>
                                          <a:rPr lang="en-US" sz="1800" i="1" kern="1200" smtClean="0">
                                            <a:solidFill>
                                              <a:schemeClr val="dk1"/>
                                            </a:solidFill>
                                            <a:latin typeface="Cambria Math"/>
                                            <a:ea typeface="+mn-ea"/>
                                            <a:cs typeface="+mn-cs"/>
                                          </a:rPr>
                                        </m:ctrlPr>
                                      </m:dPr>
                                      <m:e>
                                        <m:m>
                                          <m:mPr>
                                            <m:mcs>
                                              <m:mc>
                                                <m:mcPr>
                                                  <m:count m:val="1"/>
                                                  <m:mcJc m:val="center"/>
                                                </m:mcPr>
                                              </m:mc>
                                            </m:mcs>
                                            <m:ctrlPr>
                                              <a:rPr lang="en-US" sz="1800" i="1" kern="1200" smtClean="0">
                                                <a:solidFill>
                                                  <a:schemeClr val="dk1"/>
                                                </a:solidFill>
                                                <a:latin typeface="Cambria Math"/>
                                                <a:ea typeface="+mn-ea"/>
                                                <a:cs typeface="+mn-cs"/>
                                              </a:rPr>
                                            </m:ctrlPr>
                                          </m:mPr>
                                          <m:mr>
                                            <m:e>
                                              <m:r>
                                                <m:rPr>
                                                  <m:brk m:alnAt="7"/>
                                                </m:rPr>
                                                <a:rPr lang="en-US" sz="1800" b="0" i="1" kern="1200" smtClean="0">
                                                  <a:solidFill>
                                                    <a:schemeClr val="dk1"/>
                                                  </a:solidFill>
                                                  <a:latin typeface="Cambria Math"/>
                                                  <a:ea typeface="+mn-ea"/>
                                                  <a:cs typeface="+mn-cs"/>
                                                </a:rPr>
                                                <m:t>4</m:t>
                                              </m:r>
                                            </m:e>
                                          </m:mr>
                                          <m:mr>
                                            <m:e>
                                              <m:r>
                                                <a:rPr lang="en-US" sz="1800" b="0" i="1" kern="1200" smtClean="0">
                                                  <a:solidFill>
                                                    <a:schemeClr val="dk1"/>
                                                  </a:solidFill>
                                                  <a:latin typeface="Cambria Math"/>
                                                  <a:ea typeface="+mn-ea"/>
                                                  <a:cs typeface="+mn-cs"/>
                                                </a:rPr>
                                                <m:t>1</m:t>
                                              </m:r>
                                            </m:e>
                                          </m:mr>
                                        </m:m>
                                      </m:e>
                                    </m:d>
                                    <m:sSup>
                                      <m:sSupPr>
                                        <m:ctrlPr>
                                          <a:rPr lang="en-US" sz="1800" i="1" kern="1200" smtClean="0">
                                            <a:solidFill>
                                              <a:schemeClr val="dk1"/>
                                            </a:solidFill>
                                            <a:latin typeface="Cambria Math"/>
                                            <a:ea typeface="+mn-ea"/>
                                            <a:cs typeface="+mn-cs"/>
                                          </a:rPr>
                                        </m:ctrlPr>
                                      </m:sSupPr>
                                      <m:e>
                                        <m:r>
                                          <a:rPr lang="en-US" sz="1800" b="0" i="1" kern="1200" smtClean="0">
                                            <a:solidFill>
                                              <a:schemeClr val="dk1"/>
                                            </a:solidFill>
                                            <a:latin typeface="Cambria Math"/>
                                            <a:ea typeface="+mn-ea"/>
                                            <a:cs typeface="+mn-cs"/>
                                          </a:rPr>
                                          <m:t>(0.07)</m:t>
                                        </m:r>
                                      </m:e>
                                      <m:sup>
                                        <m:r>
                                          <a:rPr lang="en-US" sz="1800" b="0" i="1" kern="1200" smtClean="0">
                                            <a:solidFill>
                                              <a:schemeClr val="dk1"/>
                                            </a:solidFill>
                                            <a:latin typeface="Cambria Math"/>
                                            <a:ea typeface="+mn-ea"/>
                                            <a:cs typeface="+mn-cs"/>
                                          </a:rPr>
                                          <m:t>1</m:t>
                                        </m:r>
                                      </m:sup>
                                    </m:sSup>
                                    <m:d>
                                      <m:dPr>
                                        <m:ctrlPr>
                                          <a:rPr lang="en-US" sz="1800" i="1" kern="1200">
                                            <a:solidFill>
                                              <a:schemeClr val="dk1"/>
                                            </a:solidFill>
                                            <a:latin typeface="Cambria Math"/>
                                            <a:ea typeface="+mn-ea"/>
                                            <a:cs typeface="+mn-cs"/>
                                          </a:rPr>
                                        </m:ctrlPr>
                                      </m:dPr>
                                      <m:e>
                                        <m:r>
                                          <a:rPr lang="en-US" sz="1800" b="0" i="0" kern="1200" smtClean="0">
                                            <a:solidFill>
                                              <a:schemeClr val="dk1"/>
                                            </a:solidFill>
                                            <a:latin typeface="Cambria Math"/>
                                            <a:ea typeface="+mn-ea"/>
                                            <a:cs typeface="+mn-cs"/>
                                          </a:rPr>
                                          <m:t>0.93</m:t>
                                        </m:r>
                                      </m:e>
                                    </m:d>
                                  </m:e>
                                  <m:sup>
                                    <m:r>
                                      <a:rPr lang="en-US" sz="1800" b="0" i="1" kern="1200" smtClean="0">
                                        <a:solidFill>
                                          <a:schemeClr val="dk1"/>
                                        </a:solidFill>
                                        <a:latin typeface="Cambria Math"/>
                                        <a:ea typeface="+mn-ea"/>
                                        <a:cs typeface="+mn-cs"/>
                                      </a:rPr>
                                      <m:t>3</m:t>
                                    </m:r>
                                  </m:sup>
                                </m:sSup>
                                <m:r>
                                  <a:rPr lang="en-US" sz="1800" b="0" i="1" kern="1200" smtClean="0">
                                    <a:solidFill>
                                      <a:schemeClr val="dk1"/>
                                    </a:solidFill>
                                    <a:latin typeface="Cambria Math"/>
                                    <a:ea typeface="+mn-ea"/>
                                    <a:cs typeface="+mn-cs"/>
                                  </a:rPr>
                                  <m:t>=0.</m:t>
                                </m:r>
                                <m:r>
                                  <a:rPr lang="en-US" sz="1800" b="0" i="1" kern="1200" smtClean="0">
                                    <a:solidFill>
                                      <a:schemeClr val="dk1"/>
                                    </a:solidFill>
                                    <a:latin typeface="Cambria Math"/>
                                    <a:ea typeface="+mn-ea"/>
                                    <a:cs typeface="+mn-cs"/>
                                  </a:rPr>
                                  <m:t>22522</m:t>
                                </m:r>
                              </m:oMath>
                            </m:oMathPara>
                          </a14:m>
                          <a:endParaRPr lang="en-US" dirty="0"/>
                        </a:p>
                      </a:txBody>
                      <a:tcPr/>
                    </a:tc>
                  </a:tr>
                  <a:tr h="434340">
                    <a:tc>
                      <a:txBody>
                        <a:bodyPr/>
                        <a:lstStyle/>
                        <a:p>
                          <a:r>
                            <a:rPr lang="en-US" dirty="0" smtClean="0"/>
                            <a:t>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p>
                                  <m:sSupPr>
                                    <m:ctrlPr>
                                      <a:rPr lang="en-US" sz="1800" i="1" kern="1200" smtClean="0">
                                        <a:solidFill>
                                          <a:schemeClr val="dk1"/>
                                        </a:solidFill>
                                        <a:latin typeface="Cambria Math"/>
                                        <a:ea typeface="+mn-ea"/>
                                        <a:cs typeface="+mn-cs"/>
                                      </a:rPr>
                                    </m:ctrlPr>
                                  </m:sSupPr>
                                  <m:e>
                                    <m:d>
                                      <m:dPr>
                                        <m:ctrlPr>
                                          <a:rPr lang="en-US" sz="1800" i="1" kern="1200" smtClean="0">
                                            <a:solidFill>
                                              <a:schemeClr val="dk1"/>
                                            </a:solidFill>
                                            <a:latin typeface="Cambria Math"/>
                                            <a:ea typeface="+mn-ea"/>
                                            <a:cs typeface="+mn-cs"/>
                                          </a:rPr>
                                        </m:ctrlPr>
                                      </m:dPr>
                                      <m:e>
                                        <m:m>
                                          <m:mPr>
                                            <m:mcs>
                                              <m:mc>
                                                <m:mcPr>
                                                  <m:count m:val="1"/>
                                                  <m:mcJc m:val="center"/>
                                                </m:mcPr>
                                              </m:mc>
                                            </m:mcs>
                                            <m:ctrlPr>
                                              <a:rPr lang="en-US" sz="1800" i="1" kern="1200" smtClean="0">
                                                <a:solidFill>
                                                  <a:schemeClr val="dk1"/>
                                                </a:solidFill>
                                                <a:latin typeface="Cambria Math"/>
                                                <a:ea typeface="+mn-ea"/>
                                                <a:cs typeface="+mn-cs"/>
                                              </a:rPr>
                                            </m:ctrlPr>
                                          </m:mPr>
                                          <m:mr>
                                            <m:e>
                                              <m:r>
                                                <m:rPr>
                                                  <m:brk m:alnAt="7"/>
                                                </m:rPr>
                                                <a:rPr lang="en-US" sz="1800" b="0" i="1" kern="1200" smtClean="0">
                                                  <a:solidFill>
                                                    <a:schemeClr val="dk1"/>
                                                  </a:solidFill>
                                                  <a:latin typeface="Cambria Math"/>
                                                  <a:ea typeface="+mn-ea"/>
                                                  <a:cs typeface="+mn-cs"/>
                                                </a:rPr>
                                                <m:t>4</m:t>
                                              </m:r>
                                            </m:e>
                                          </m:mr>
                                          <m:mr>
                                            <m:e>
                                              <m:r>
                                                <a:rPr lang="en-US" sz="1800" b="0" i="1" kern="1200" smtClean="0">
                                                  <a:solidFill>
                                                    <a:schemeClr val="dk1"/>
                                                  </a:solidFill>
                                                  <a:latin typeface="Cambria Math"/>
                                                  <a:ea typeface="+mn-ea"/>
                                                  <a:cs typeface="+mn-cs"/>
                                                </a:rPr>
                                                <m:t>2</m:t>
                                              </m:r>
                                            </m:e>
                                          </m:mr>
                                        </m:m>
                                      </m:e>
                                    </m:d>
                                    <m:sSup>
                                      <m:sSupPr>
                                        <m:ctrlPr>
                                          <a:rPr lang="en-US" sz="1800" i="1" kern="1200" smtClean="0">
                                            <a:solidFill>
                                              <a:schemeClr val="dk1"/>
                                            </a:solidFill>
                                            <a:latin typeface="Cambria Math"/>
                                            <a:ea typeface="+mn-ea"/>
                                            <a:cs typeface="+mn-cs"/>
                                          </a:rPr>
                                        </m:ctrlPr>
                                      </m:sSupPr>
                                      <m:e>
                                        <m:r>
                                          <a:rPr lang="en-US" sz="1800" b="0" i="1" kern="1200" smtClean="0">
                                            <a:solidFill>
                                              <a:schemeClr val="dk1"/>
                                            </a:solidFill>
                                            <a:latin typeface="Cambria Math"/>
                                            <a:ea typeface="+mn-ea"/>
                                            <a:cs typeface="+mn-cs"/>
                                          </a:rPr>
                                          <m:t>(0.07)</m:t>
                                        </m:r>
                                      </m:e>
                                      <m:sup>
                                        <m:r>
                                          <a:rPr lang="en-US" sz="1800" b="0" i="1" kern="1200" smtClean="0">
                                            <a:solidFill>
                                              <a:schemeClr val="dk1"/>
                                            </a:solidFill>
                                            <a:latin typeface="Cambria Math"/>
                                            <a:ea typeface="+mn-ea"/>
                                            <a:cs typeface="+mn-cs"/>
                                          </a:rPr>
                                          <m:t>2</m:t>
                                        </m:r>
                                      </m:sup>
                                    </m:sSup>
                                    <m:d>
                                      <m:dPr>
                                        <m:ctrlPr>
                                          <a:rPr lang="en-US" sz="1800" i="1" kern="1200">
                                            <a:solidFill>
                                              <a:schemeClr val="dk1"/>
                                            </a:solidFill>
                                            <a:latin typeface="Cambria Math"/>
                                            <a:ea typeface="+mn-ea"/>
                                            <a:cs typeface="+mn-cs"/>
                                          </a:rPr>
                                        </m:ctrlPr>
                                      </m:dPr>
                                      <m:e>
                                        <m:r>
                                          <a:rPr lang="en-US" sz="1800" b="0" i="0" kern="1200" smtClean="0">
                                            <a:solidFill>
                                              <a:schemeClr val="dk1"/>
                                            </a:solidFill>
                                            <a:latin typeface="Cambria Math"/>
                                            <a:ea typeface="+mn-ea"/>
                                            <a:cs typeface="+mn-cs"/>
                                          </a:rPr>
                                          <m:t>0.93</m:t>
                                        </m:r>
                                      </m:e>
                                    </m:d>
                                  </m:e>
                                  <m:sup>
                                    <m:r>
                                      <a:rPr lang="en-US" sz="1800" b="0" i="1" kern="1200" smtClean="0">
                                        <a:solidFill>
                                          <a:schemeClr val="dk1"/>
                                        </a:solidFill>
                                        <a:latin typeface="Cambria Math"/>
                                        <a:ea typeface="+mn-ea"/>
                                        <a:cs typeface="+mn-cs"/>
                                      </a:rPr>
                                      <m:t>2</m:t>
                                    </m:r>
                                  </m:sup>
                                </m:sSup>
                                <m:r>
                                  <a:rPr lang="en-US" sz="1800" b="0" i="1" kern="1200" smtClean="0">
                                    <a:solidFill>
                                      <a:schemeClr val="dk1"/>
                                    </a:solidFill>
                                    <a:latin typeface="Cambria Math"/>
                                    <a:ea typeface="+mn-ea"/>
                                    <a:cs typeface="+mn-cs"/>
                                  </a:rPr>
                                  <m:t>=0.</m:t>
                                </m:r>
                                <m:r>
                                  <a:rPr lang="en-US" sz="1800" b="0" i="1" kern="1200" smtClean="0">
                                    <a:solidFill>
                                      <a:schemeClr val="dk1"/>
                                    </a:solidFill>
                                    <a:latin typeface="Cambria Math"/>
                                    <a:ea typeface="+mn-ea"/>
                                    <a:cs typeface="+mn-cs"/>
                                  </a:rPr>
                                  <m:t>02543</m:t>
                                </m:r>
                              </m:oMath>
                            </m:oMathPara>
                          </a14:m>
                          <a:endParaRPr lang="en-US" dirty="0"/>
                        </a:p>
                      </a:txBody>
                      <a:tcPr/>
                    </a:tc>
                  </a:tr>
                  <a:tr h="434340">
                    <a:tc>
                      <a:txBody>
                        <a:bodyPr/>
                        <a:lstStyle/>
                        <a:p>
                          <a:r>
                            <a:rPr lang="en-US" dirty="0" smtClean="0"/>
                            <a:t>3</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p>
                                  <m:sSupPr>
                                    <m:ctrlPr>
                                      <a:rPr lang="en-US" sz="1800" i="1" kern="1200" smtClean="0">
                                        <a:solidFill>
                                          <a:schemeClr val="dk1"/>
                                        </a:solidFill>
                                        <a:latin typeface="Cambria Math"/>
                                        <a:ea typeface="+mn-ea"/>
                                        <a:cs typeface="+mn-cs"/>
                                      </a:rPr>
                                    </m:ctrlPr>
                                  </m:sSupPr>
                                  <m:e>
                                    <m:d>
                                      <m:dPr>
                                        <m:ctrlPr>
                                          <a:rPr lang="en-US" sz="1800" i="1" kern="1200" smtClean="0">
                                            <a:solidFill>
                                              <a:schemeClr val="dk1"/>
                                            </a:solidFill>
                                            <a:latin typeface="Cambria Math"/>
                                            <a:ea typeface="+mn-ea"/>
                                            <a:cs typeface="+mn-cs"/>
                                          </a:rPr>
                                        </m:ctrlPr>
                                      </m:dPr>
                                      <m:e>
                                        <m:m>
                                          <m:mPr>
                                            <m:mcs>
                                              <m:mc>
                                                <m:mcPr>
                                                  <m:count m:val="1"/>
                                                  <m:mcJc m:val="center"/>
                                                </m:mcPr>
                                              </m:mc>
                                            </m:mcs>
                                            <m:ctrlPr>
                                              <a:rPr lang="en-US" sz="1800" i="1" kern="1200" smtClean="0">
                                                <a:solidFill>
                                                  <a:schemeClr val="dk1"/>
                                                </a:solidFill>
                                                <a:latin typeface="Cambria Math"/>
                                                <a:ea typeface="+mn-ea"/>
                                                <a:cs typeface="+mn-cs"/>
                                              </a:rPr>
                                            </m:ctrlPr>
                                          </m:mPr>
                                          <m:mr>
                                            <m:e>
                                              <m:r>
                                                <m:rPr>
                                                  <m:brk m:alnAt="7"/>
                                                </m:rPr>
                                                <a:rPr lang="en-US" sz="1800" b="0" i="1" kern="1200" smtClean="0">
                                                  <a:solidFill>
                                                    <a:schemeClr val="dk1"/>
                                                  </a:solidFill>
                                                  <a:latin typeface="Cambria Math"/>
                                                  <a:ea typeface="+mn-ea"/>
                                                  <a:cs typeface="+mn-cs"/>
                                                </a:rPr>
                                                <m:t>4</m:t>
                                              </m:r>
                                            </m:e>
                                          </m:mr>
                                          <m:mr>
                                            <m:e>
                                              <m:r>
                                                <a:rPr lang="en-US" sz="1800" b="0" i="1" kern="1200" smtClean="0">
                                                  <a:solidFill>
                                                    <a:schemeClr val="dk1"/>
                                                  </a:solidFill>
                                                  <a:latin typeface="Cambria Math"/>
                                                  <a:ea typeface="+mn-ea"/>
                                                  <a:cs typeface="+mn-cs"/>
                                                </a:rPr>
                                                <m:t>3</m:t>
                                              </m:r>
                                            </m:e>
                                          </m:mr>
                                        </m:m>
                                      </m:e>
                                    </m:d>
                                    <m:sSup>
                                      <m:sSupPr>
                                        <m:ctrlPr>
                                          <a:rPr lang="en-US" sz="1800" i="1" kern="1200" smtClean="0">
                                            <a:solidFill>
                                              <a:schemeClr val="dk1"/>
                                            </a:solidFill>
                                            <a:latin typeface="Cambria Math"/>
                                            <a:ea typeface="+mn-ea"/>
                                            <a:cs typeface="+mn-cs"/>
                                          </a:rPr>
                                        </m:ctrlPr>
                                      </m:sSupPr>
                                      <m:e>
                                        <m:r>
                                          <a:rPr lang="en-US" sz="1800" b="0" i="1" kern="1200" smtClean="0">
                                            <a:solidFill>
                                              <a:schemeClr val="dk1"/>
                                            </a:solidFill>
                                            <a:latin typeface="Cambria Math"/>
                                            <a:ea typeface="+mn-ea"/>
                                            <a:cs typeface="+mn-cs"/>
                                          </a:rPr>
                                          <m:t>(0.07)</m:t>
                                        </m:r>
                                      </m:e>
                                      <m:sup>
                                        <m:r>
                                          <a:rPr lang="en-US" sz="1800" b="0" i="1" kern="1200" smtClean="0">
                                            <a:solidFill>
                                              <a:schemeClr val="dk1"/>
                                            </a:solidFill>
                                            <a:latin typeface="Cambria Math"/>
                                            <a:ea typeface="+mn-ea"/>
                                            <a:cs typeface="+mn-cs"/>
                                          </a:rPr>
                                          <m:t>3</m:t>
                                        </m:r>
                                      </m:sup>
                                    </m:sSup>
                                    <m:d>
                                      <m:dPr>
                                        <m:ctrlPr>
                                          <a:rPr lang="en-US" sz="1800" i="1" kern="1200">
                                            <a:solidFill>
                                              <a:schemeClr val="dk1"/>
                                            </a:solidFill>
                                            <a:latin typeface="Cambria Math"/>
                                            <a:ea typeface="+mn-ea"/>
                                            <a:cs typeface="+mn-cs"/>
                                          </a:rPr>
                                        </m:ctrlPr>
                                      </m:dPr>
                                      <m:e>
                                        <m:r>
                                          <a:rPr lang="en-US" sz="1800" b="0" i="0" kern="1200" smtClean="0">
                                            <a:solidFill>
                                              <a:schemeClr val="dk1"/>
                                            </a:solidFill>
                                            <a:latin typeface="Cambria Math"/>
                                            <a:ea typeface="+mn-ea"/>
                                            <a:cs typeface="+mn-cs"/>
                                          </a:rPr>
                                          <m:t>0.93</m:t>
                                        </m:r>
                                      </m:e>
                                    </m:d>
                                  </m:e>
                                  <m:sup>
                                    <m:r>
                                      <a:rPr lang="en-US" sz="1800" b="0" i="1" kern="1200" smtClean="0">
                                        <a:solidFill>
                                          <a:schemeClr val="dk1"/>
                                        </a:solidFill>
                                        <a:latin typeface="Cambria Math"/>
                                        <a:ea typeface="+mn-ea"/>
                                        <a:cs typeface="+mn-cs"/>
                                      </a:rPr>
                                      <m:t>1</m:t>
                                    </m:r>
                                  </m:sup>
                                </m:sSup>
                                <m:r>
                                  <a:rPr lang="en-US" sz="1800" b="0" i="1" kern="1200" smtClean="0">
                                    <a:solidFill>
                                      <a:schemeClr val="dk1"/>
                                    </a:solidFill>
                                    <a:latin typeface="Cambria Math"/>
                                    <a:ea typeface="+mn-ea"/>
                                    <a:cs typeface="+mn-cs"/>
                                  </a:rPr>
                                  <m:t>=0</m:t>
                                </m:r>
                                <m:r>
                                  <a:rPr lang="en-US" sz="1800" b="0" i="1" kern="1200" smtClean="0">
                                    <a:solidFill>
                                      <a:schemeClr val="dk1"/>
                                    </a:solidFill>
                                    <a:latin typeface="Cambria Math"/>
                                    <a:ea typeface="+mn-ea"/>
                                    <a:cs typeface="+mn-cs"/>
                                  </a:rPr>
                                  <m:t>.00128</m:t>
                                </m:r>
                              </m:oMath>
                            </m:oMathPara>
                          </a14:m>
                          <a:endParaRPr lang="en-US" dirty="0"/>
                        </a:p>
                      </a:txBody>
                      <a:tcPr/>
                    </a:tc>
                  </a:tr>
                  <a:tr h="434340">
                    <a:tc>
                      <a:txBody>
                        <a:bodyPr/>
                        <a:lstStyle/>
                        <a:p>
                          <a:r>
                            <a:rPr lang="en-US" dirty="0" smtClean="0"/>
                            <a:t>4</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p>
                                  <m:sSupPr>
                                    <m:ctrlPr>
                                      <a:rPr lang="en-US" sz="1800" i="1" kern="1200" smtClean="0">
                                        <a:solidFill>
                                          <a:schemeClr val="dk1"/>
                                        </a:solidFill>
                                        <a:latin typeface="Cambria Math"/>
                                        <a:ea typeface="+mn-ea"/>
                                        <a:cs typeface="+mn-cs"/>
                                      </a:rPr>
                                    </m:ctrlPr>
                                  </m:sSupPr>
                                  <m:e>
                                    <m:d>
                                      <m:dPr>
                                        <m:ctrlPr>
                                          <a:rPr lang="en-US" sz="1800" i="1" kern="1200" smtClean="0">
                                            <a:solidFill>
                                              <a:schemeClr val="dk1"/>
                                            </a:solidFill>
                                            <a:latin typeface="Cambria Math"/>
                                            <a:ea typeface="+mn-ea"/>
                                            <a:cs typeface="+mn-cs"/>
                                          </a:rPr>
                                        </m:ctrlPr>
                                      </m:dPr>
                                      <m:e>
                                        <m:m>
                                          <m:mPr>
                                            <m:mcs>
                                              <m:mc>
                                                <m:mcPr>
                                                  <m:count m:val="1"/>
                                                  <m:mcJc m:val="center"/>
                                                </m:mcPr>
                                              </m:mc>
                                            </m:mcs>
                                            <m:ctrlPr>
                                              <a:rPr lang="en-US" sz="1800" i="1" kern="1200" smtClean="0">
                                                <a:solidFill>
                                                  <a:schemeClr val="dk1"/>
                                                </a:solidFill>
                                                <a:latin typeface="Cambria Math"/>
                                                <a:ea typeface="+mn-ea"/>
                                                <a:cs typeface="+mn-cs"/>
                                              </a:rPr>
                                            </m:ctrlPr>
                                          </m:mPr>
                                          <m:mr>
                                            <m:e>
                                              <m:r>
                                                <m:rPr>
                                                  <m:brk m:alnAt="7"/>
                                                </m:rPr>
                                                <a:rPr lang="en-US" sz="1800" b="0" i="1" kern="1200" smtClean="0">
                                                  <a:solidFill>
                                                    <a:schemeClr val="dk1"/>
                                                  </a:solidFill>
                                                  <a:latin typeface="Cambria Math"/>
                                                  <a:ea typeface="+mn-ea"/>
                                                  <a:cs typeface="+mn-cs"/>
                                                </a:rPr>
                                                <m:t>4</m:t>
                                              </m:r>
                                            </m:e>
                                          </m:mr>
                                          <m:mr>
                                            <m:e>
                                              <m:r>
                                                <a:rPr lang="en-US" sz="1800" b="0" i="1" kern="1200" smtClean="0">
                                                  <a:solidFill>
                                                    <a:schemeClr val="dk1"/>
                                                  </a:solidFill>
                                                  <a:latin typeface="Cambria Math"/>
                                                  <a:ea typeface="+mn-ea"/>
                                                  <a:cs typeface="+mn-cs"/>
                                                </a:rPr>
                                                <m:t>4</m:t>
                                              </m:r>
                                            </m:e>
                                          </m:mr>
                                        </m:m>
                                      </m:e>
                                    </m:d>
                                    <m:sSup>
                                      <m:sSupPr>
                                        <m:ctrlPr>
                                          <a:rPr lang="en-US" sz="1800" i="1" kern="1200" smtClean="0">
                                            <a:solidFill>
                                              <a:schemeClr val="dk1"/>
                                            </a:solidFill>
                                            <a:latin typeface="Cambria Math"/>
                                            <a:ea typeface="+mn-ea"/>
                                            <a:cs typeface="+mn-cs"/>
                                          </a:rPr>
                                        </m:ctrlPr>
                                      </m:sSupPr>
                                      <m:e>
                                        <m:r>
                                          <a:rPr lang="en-US" sz="1800" b="0" i="1" kern="1200" smtClean="0">
                                            <a:solidFill>
                                              <a:schemeClr val="dk1"/>
                                            </a:solidFill>
                                            <a:latin typeface="Cambria Math"/>
                                            <a:ea typeface="+mn-ea"/>
                                            <a:cs typeface="+mn-cs"/>
                                          </a:rPr>
                                          <m:t>(0.07)</m:t>
                                        </m:r>
                                      </m:e>
                                      <m:sup>
                                        <m:r>
                                          <a:rPr lang="en-US" sz="1800" b="0" i="1" kern="1200" smtClean="0">
                                            <a:solidFill>
                                              <a:schemeClr val="dk1"/>
                                            </a:solidFill>
                                            <a:latin typeface="Cambria Math"/>
                                            <a:ea typeface="+mn-ea"/>
                                            <a:cs typeface="+mn-cs"/>
                                          </a:rPr>
                                          <m:t>4</m:t>
                                        </m:r>
                                      </m:sup>
                                    </m:sSup>
                                    <m:d>
                                      <m:dPr>
                                        <m:ctrlPr>
                                          <a:rPr lang="en-US" sz="1800" i="1" kern="1200">
                                            <a:solidFill>
                                              <a:schemeClr val="dk1"/>
                                            </a:solidFill>
                                            <a:latin typeface="Cambria Math"/>
                                            <a:ea typeface="+mn-ea"/>
                                            <a:cs typeface="+mn-cs"/>
                                          </a:rPr>
                                        </m:ctrlPr>
                                      </m:dPr>
                                      <m:e>
                                        <m:r>
                                          <a:rPr lang="en-US" sz="1800" b="0" i="0" kern="1200" smtClean="0">
                                            <a:solidFill>
                                              <a:schemeClr val="dk1"/>
                                            </a:solidFill>
                                            <a:latin typeface="Cambria Math"/>
                                            <a:ea typeface="+mn-ea"/>
                                            <a:cs typeface="+mn-cs"/>
                                          </a:rPr>
                                          <m:t>0.93</m:t>
                                        </m:r>
                                      </m:e>
                                    </m:d>
                                  </m:e>
                                  <m:sup>
                                    <m:r>
                                      <a:rPr lang="en-US" sz="1800" b="0" i="1" kern="1200" smtClean="0">
                                        <a:solidFill>
                                          <a:schemeClr val="dk1"/>
                                        </a:solidFill>
                                        <a:latin typeface="Cambria Math"/>
                                        <a:ea typeface="+mn-ea"/>
                                        <a:cs typeface="+mn-cs"/>
                                      </a:rPr>
                                      <m:t>0</m:t>
                                    </m:r>
                                  </m:sup>
                                </m:sSup>
                                <m:r>
                                  <a:rPr lang="en-US" sz="1800" b="0" i="1" kern="1200" smtClean="0">
                                    <a:solidFill>
                                      <a:schemeClr val="dk1"/>
                                    </a:solidFill>
                                    <a:latin typeface="Cambria Math"/>
                                    <a:ea typeface="+mn-ea"/>
                                    <a:cs typeface="+mn-cs"/>
                                  </a:rPr>
                                  <m:t>=0</m:t>
                                </m:r>
                                <m:r>
                                  <a:rPr lang="en-US" sz="1800" b="0" i="1" kern="1200" smtClean="0">
                                    <a:solidFill>
                                      <a:schemeClr val="dk1"/>
                                    </a:solidFill>
                                    <a:latin typeface="Cambria Math"/>
                                    <a:ea typeface="+mn-ea"/>
                                    <a:cs typeface="+mn-cs"/>
                                  </a:rPr>
                                  <m:t>.000024</m:t>
                                </m:r>
                              </m:oMath>
                            </m:oMathPara>
                          </a14:m>
                          <a:endParaRPr lang="en-US" dirty="0"/>
                        </a:p>
                      </a:txBody>
                      <a:tcPr/>
                    </a:tc>
                  </a:tr>
                </a:tbl>
              </a:graphicData>
            </a:graphic>
          </p:graphicFrame>
        </mc:Choice>
        <mc:Fallback>
          <p:graphicFrame>
            <p:nvGraphicFramePr>
              <p:cNvPr id="4" name="Table 3"/>
              <p:cNvGraphicFramePr>
                <a:graphicFrameLocks noGrp="1"/>
              </p:cNvGraphicFramePr>
              <p:nvPr>
                <p:extLst>
                  <p:ext uri="{D42A27DB-BD31-4B8C-83A1-F6EECF244321}">
                    <p14:modId xmlns:p14="http://schemas.microsoft.com/office/powerpoint/2010/main" val="3111857465"/>
                  </p:ext>
                </p:extLst>
              </p:nvPr>
            </p:nvGraphicFramePr>
            <p:xfrm>
              <a:off x="2667000" y="3276600"/>
              <a:ext cx="3962400" cy="3168396"/>
            </p:xfrm>
            <a:graphic>
              <a:graphicData uri="http://schemas.openxmlformats.org/drawingml/2006/table">
                <a:tbl>
                  <a:tblPr firstRow="1" bandRow="1">
                    <a:tableStyleId>{073A0DAA-6AF3-43AB-8588-CEC1D06C72B9}</a:tableStyleId>
                  </a:tblPr>
                  <a:tblGrid>
                    <a:gridCol w="419270"/>
                    <a:gridCol w="3543130"/>
                  </a:tblGrid>
                  <a:tr h="434340">
                    <a:tc>
                      <a:txBody>
                        <a:bodyPr/>
                        <a:lstStyle/>
                        <a:p>
                          <a:r>
                            <a:rPr lang="en-US" dirty="0" smtClean="0"/>
                            <a:t>X</a:t>
                          </a:r>
                          <a:endParaRPr lang="en-US" dirty="0"/>
                        </a:p>
                      </a:txBody>
                      <a:tcPr/>
                    </a:tc>
                    <a:tc>
                      <a:txBody>
                        <a:bodyPr/>
                        <a:lstStyle/>
                        <a:p>
                          <a:r>
                            <a:rPr lang="en-US" dirty="0" smtClean="0"/>
                            <a:t>P(X)</a:t>
                          </a:r>
                          <a:endParaRPr lang="en-US" dirty="0"/>
                        </a:p>
                      </a:txBody>
                      <a:tcPr/>
                    </a:tc>
                  </a:tr>
                  <a:tr h="547878">
                    <a:tc>
                      <a:txBody>
                        <a:bodyPr/>
                        <a:lstStyle/>
                        <a:p>
                          <a:r>
                            <a:rPr lang="en-US" dirty="0" smtClean="0"/>
                            <a:t>0</a:t>
                          </a:r>
                          <a:endParaRPr lang="en-US" dirty="0"/>
                        </a:p>
                      </a:txBody>
                      <a:tcPr/>
                    </a:tc>
                    <a:tc>
                      <a:txBody>
                        <a:bodyPr/>
                        <a:lstStyle/>
                        <a:p>
                          <a:endParaRPr lang="en-US"/>
                        </a:p>
                      </a:txBody>
                      <a:tcPr>
                        <a:blipFill rotWithShape="1">
                          <a:blip r:embed="rId2"/>
                          <a:stretch>
                            <a:fillRect l="-12048" t="-84444" b="-398889"/>
                          </a:stretch>
                        </a:blipFill>
                      </a:tcPr>
                    </a:tc>
                  </a:tr>
                  <a:tr h="546100">
                    <a:tc>
                      <a:txBody>
                        <a:bodyPr/>
                        <a:lstStyle/>
                        <a:p>
                          <a:r>
                            <a:rPr lang="en-US" dirty="0" smtClean="0"/>
                            <a:t>1</a:t>
                          </a:r>
                          <a:endParaRPr lang="en-US" dirty="0"/>
                        </a:p>
                      </a:txBody>
                      <a:tcPr/>
                    </a:tc>
                    <a:tc>
                      <a:txBody>
                        <a:bodyPr/>
                        <a:lstStyle/>
                        <a:p>
                          <a:endParaRPr lang="en-US"/>
                        </a:p>
                      </a:txBody>
                      <a:tcPr>
                        <a:blipFill rotWithShape="1">
                          <a:blip r:embed="rId2"/>
                          <a:stretch>
                            <a:fillRect l="-12048" t="-186517" b="-303371"/>
                          </a:stretch>
                        </a:blipFill>
                      </a:tcPr>
                    </a:tc>
                  </a:tr>
                  <a:tr h="546100">
                    <a:tc>
                      <a:txBody>
                        <a:bodyPr/>
                        <a:lstStyle/>
                        <a:p>
                          <a:r>
                            <a:rPr lang="en-US" dirty="0" smtClean="0"/>
                            <a:t>2</a:t>
                          </a:r>
                          <a:endParaRPr lang="en-US" dirty="0"/>
                        </a:p>
                      </a:txBody>
                      <a:tcPr/>
                    </a:tc>
                    <a:tc>
                      <a:txBody>
                        <a:bodyPr/>
                        <a:lstStyle/>
                        <a:p>
                          <a:endParaRPr lang="en-US"/>
                        </a:p>
                      </a:txBody>
                      <a:tcPr>
                        <a:blipFill rotWithShape="1">
                          <a:blip r:embed="rId2"/>
                          <a:stretch>
                            <a:fillRect l="-12048" t="-283333" b="-200000"/>
                          </a:stretch>
                        </a:blipFill>
                      </a:tcPr>
                    </a:tc>
                  </a:tr>
                  <a:tr h="547878">
                    <a:tc>
                      <a:txBody>
                        <a:bodyPr/>
                        <a:lstStyle/>
                        <a:p>
                          <a:r>
                            <a:rPr lang="en-US" dirty="0" smtClean="0"/>
                            <a:t>3</a:t>
                          </a:r>
                          <a:endParaRPr lang="en-US" dirty="0"/>
                        </a:p>
                      </a:txBody>
                      <a:tcPr/>
                    </a:tc>
                    <a:tc>
                      <a:txBody>
                        <a:bodyPr/>
                        <a:lstStyle/>
                        <a:p>
                          <a:endParaRPr lang="en-US"/>
                        </a:p>
                      </a:txBody>
                      <a:tcPr>
                        <a:blipFill rotWithShape="1">
                          <a:blip r:embed="rId2"/>
                          <a:stretch>
                            <a:fillRect l="-12048" t="-383333" b="-100000"/>
                          </a:stretch>
                        </a:blipFill>
                      </a:tcPr>
                    </a:tc>
                  </a:tr>
                  <a:tr h="546100">
                    <a:tc>
                      <a:txBody>
                        <a:bodyPr/>
                        <a:lstStyle/>
                        <a:p>
                          <a:r>
                            <a:rPr lang="en-US" dirty="0" smtClean="0"/>
                            <a:t>4</a:t>
                          </a:r>
                          <a:endParaRPr lang="en-US" dirty="0"/>
                        </a:p>
                      </a:txBody>
                      <a:tcPr/>
                    </a:tc>
                    <a:tc>
                      <a:txBody>
                        <a:bodyPr/>
                        <a:lstStyle/>
                        <a:p>
                          <a:endParaRPr lang="en-US"/>
                        </a:p>
                      </a:txBody>
                      <a:tcPr>
                        <a:blipFill rotWithShape="1">
                          <a:blip r:embed="rId2"/>
                          <a:stretch>
                            <a:fillRect l="-12048" t="-488764" b="-1124"/>
                          </a:stretch>
                        </a:blipFill>
                      </a:tcPr>
                    </a:tc>
                  </a:tr>
                </a:tbl>
              </a:graphicData>
            </a:graphic>
          </p:graphicFrame>
        </mc:Fallback>
      </mc:AlternateContent>
    </p:spTree>
    <p:extLst>
      <p:ext uri="{BB962C8B-B14F-4D97-AF65-F5344CB8AC3E}">
        <p14:creationId xmlns:p14="http://schemas.microsoft.com/office/powerpoint/2010/main" val="358235584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70C0"/>
                </a:solidFill>
              </a:rPr>
              <a:t>Example: Without finding Entire Prob. Distribution</a:t>
            </a:r>
            <a:endParaRPr lang="en-US" dirty="0">
              <a:solidFill>
                <a:srgbClr val="0070C0"/>
              </a:solidFill>
            </a:endParaRPr>
          </a:p>
        </p:txBody>
      </p:sp>
      <p:sp>
        <p:nvSpPr>
          <p:cNvPr id="3" name="Content Placeholder 2"/>
          <p:cNvSpPr>
            <a:spLocks noGrp="1"/>
          </p:cNvSpPr>
          <p:nvPr>
            <p:ph idx="1"/>
          </p:nvPr>
        </p:nvSpPr>
        <p:spPr/>
        <p:txBody>
          <a:bodyPr>
            <a:normAutofit/>
          </a:bodyPr>
          <a:lstStyle/>
          <a:p>
            <a:pPr marL="0" indent="0">
              <a:buNone/>
            </a:pPr>
            <a:r>
              <a:rPr lang="en-US" sz="2500" b="1" dirty="0" err="1">
                <a:solidFill>
                  <a:srgbClr val="0070C0"/>
                </a:solidFill>
              </a:rPr>
              <a:t>Clarinex</a:t>
            </a:r>
            <a:r>
              <a:rPr lang="en-US" sz="2500" b="1" dirty="0">
                <a:solidFill>
                  <a:srgbClr val="0070C0"/>
                </a:solidFill>
              </a:rPr>
              <a:t>-D is a medication whose purpose is to reduce the symptoms associate with a variety of allergies.  In clinical trials of </a:t>
            </a:r>
            <a:r>
              <a:rPr lang="en-US" sz="2500" b="1" dirty="0" err="1">
                <a:solidFill>
                  <a:srgbClr val="0070C0"/>
                </a:solidFill>
              </a:rPr>
              <a:t>Clarinex</a:t>
            </a:r>
            <a:r>
              <a:rPr lang="en-US" sz="2500" b="1" dirty="0">
                <a:solidFill>
                  <a:srgbClr val="0070C0"/>
                </a:solidFill>
              </a:rPr>
              <a:t>-D, 5% of the patients in the study experienced insomnia as a side effect.  A random sample of 20 </a:t>
            </a:r>
            <a:r>
              <a:rPr lang="en-US" sz="2500" b="1" dirty="0" err="1">
                <a:solidFill>
                  <a:srgbClr val="0070C0"/>
                </a:solidFill>
              </a:rPr>
              <a:t>Clarinex</a:t>
            </a:r>
            <a:r>
              <a:rPr lang="en-US" sz="2500" b="1" dirty="0">
                <a:solidFill>
                  <a:srgbClr val="0070C0"/>
                </a:solidFill>
              </a:rPr>
              <a:t>-D users is obtained, and the number of patients who experienced insomnia is recorded</a:t>
            </a:r>
            <a:r>
              <a:rPr lang="en-US" sz="2500" b="1" dirty="0" smtClean="0">
                <a:solidFill>
                  <a:srgbClr val="0070C0"/>
                </a:solidFill>
              </a:rPr>
              <a:t>.</a:t>
            </a:r>
          </a:p>
          <a:p>
            <a:pPr marL="0" indent="0">
              <a:buNone/>
            </a:pPr>
            <a:endParaRPr lang="en-US" sz="2500" b="1" dirty="0">
              <a:solidFill>
                <a:srgbClr val="0070C0"/>
              </a:solidFill>
            </a:endParaRPr>
          </a:p>
          <a:p>
            <a:pPr marL="0" lvl="0" indent="0">
              <a:buNone/>
            </a:pPr>
            <a:r>
              <a:rPr lang="en-US" sz="2500" b="1" dirty="0" smtClean="0">
                <a:solidFill>
                  <a:srgbClr val="0070C0"/>
                </a:solidFill>
              </a:rPr>
              <a:t>a. </a:t>
            </a:r>
            <a:r>
              <a:rPr lang="en-US" sz="2800" b="1" dirty="0">
                <a:solidFill>
                  <a:srgbClr val="0070C0"/>
                </a:solidFill>
              </a:rPr>
              <a:t>Find the probability that exactly 3 experienced insomnia as a side effect.</a:t>
            </a:r>
            <a:endParaRPr lang="en-US" sz="2800" dirty="0">
              <a:solidFill>
                <a:srgbClr val="0070C0"/>
              </a:solidFill>
            </a:endParaRPr>
          </a:p>
          <a:p>
            <a:pPr marL="0" indent="0">
              <a:buNone/>
            </a:pPr>
            <a:endParaRPr lang="en-US" sz="2500" dirty="0">
              <a:solidFill>
                <a:srgbClr val="0070C0"/>
              </a:solidFill>
            </a:endParaRPr>
          </a:p>
          <a:p>
            <a:pPr marL="0" indent="0">
              <a:buNone/>
            </a:pPr>
            <a:endParaRPr lang="en-US" sz="2500" dirty="0">
              <a:solidFill>
                <a:srgbClr val="0070C0"/>
              </a:solidFill>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4107622244"/>
              </p:ext>
            </p:extLst>
          </p:nvPr>
        </p:nvGraphicFramePr>
        <p:xfrm>
          <a:off x="2895600" y="5410200"/>
          <a:ext cx="4098925" cy="760412"/>
        </p:xfrm>
        <a:graphic>
          <a:graphicData uri="http://schemas.openxmlformats.org/presentationml/2006/ole">
            <mc:AlternateContent xmlns:mc="http://schemas.openxmlformats.org/markup-compatibility/2006">
              <mc:Choice xmlns:v="urn:schemas-microsoft-com:vml" Requires="v">
                <p:oleObj spid="_x0000_s44041" name="Equation" r:id="rId3" imgW="2463480" imgH="457200" progId="Equation.DSMT4">
                  <p:embed/>
                </p:oleObj>
              </mc:Choice>
              <mc:Fallback>
                <p:oleObj name="Equation" r:id="rId3" imgW="2463480" imgH="457200" progId="Equation.DSMT4">
                  <p:embed/>
                  <p:pic>
                    <p:nvPicPr>
                      <p:cNvPr id="0" name="Object 3"/>
                      <p:cNvPicPr>
                        <a:picLocks noChangeAspect="1" noChangeArrowheads="1"/>
                      </p:cNvPicPr>
                      <p:nvPr/>
                    </p:nvPicPr>
                    <p:blipFill>
                      <a:blip r:embed="rId4"/>
                      <a:srcRect/>
                      <a:stretch>
                        <a:fillRect/>
                      </a:stretch>
                    </p:blipFill>
                    <p:spPr bwMode="auto">
                      <a:xfrm>
                        <a:off x="2895600" y="5410200"/>
                        <a:ext cx="4098925" cy="76041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963105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2762"/>
          </a:xfrm>
        </p:spPr>
        <p:txBody>
          <a:bodyPr>
            <a:noAutofit/>
          </a:bodyPr>
          <a:lstStyle/>
          <a:p>
            <a:r>
              <a:rPr lang="en-US" sz="2000" b="1" dirty="0" err="1">
                <a:solidFill>
                  <a:srgbClr val="0070C0"/>
                </a:solidFill>
              </a:rPr>
              <a:t>Clarinex</a:t>
            </a:r>
            <a:r>
              <a:rPr lang="en-US" sz="2000" b="1" dirty="0">
                <a:solidFill>
                  <a:srgbClr val="0070C0"/>
                </a:solidFill>
              </a:rPr>
              <a:t>-D is a medication whose purpose is to reduce the symptoms associate with a variety of allergies.  In clinical trials of </a:t>
            </a:r>
            <a:r>
              <a:rPr lang="en-US" sz="2000" b="1" dirty="0" err="1">
                <a:solidFill>
                  <a:srgbClr val="0070C0"/>
                </a:solidFill>
              </a:rPr>
              <a:t>Clarinex</a:t>
            </a:r>
            <a:r>
              <a:rPr lang="en-US" sz="2000" b="1" dirty="0">
                <a:solidFill>
                  <a:srgbClr val="0070C0"/>
                </a:solidFill>
              </a:rPr>
              <a:t>-D, 5% of the patients in the study experienced insomnia as a side effect.  A random sample of 20 </a:t>
            </a:r>
            <a:r>
              <a:rPr lang="en-US" sz="2000" b="1" dirty="0" err="1">
                <a:solidFill>
                  <a:srgbClr val="0070C0"/>
                </a:solidFill>
              </a:rPr>
              <a:t>Clarinex</a:t>
            </a:r>
            <a:r>
              <a:rPr lang="en-US" sz="2000" b="1" dirty="0">
                <a:solidFill>
                  <a:srgbClr val="0070C0"/>
                </a:solidFill>
              </a:rPr>
              <a:t>-D users is obtained, and the number of patients who experienced insomnia is recorded.</a:t>
            </a:r>
            <a:br>
              <a:rPr lang="en-US" sz="2000" b="1" dirty="0">
                <a:solidFill>
                  <a:srgbClr val="0070C0"/>
                </a:solidFill>
              </a:rPr>
            </a:br>
            <a:endParaRPr lang="en-US" sz="2000" dirty="0"/>
          </a:p>
        </p:txBody>
      </p:sp>
      <p:sp>
        <p:nvSpPr>
          <p:cNvPr id="3" name="Content Placeholder 2"/>
          <p:cNvSpPr>
            <a:spLocks noGrp="1"/>
          </p:cNvSpPr>
          <p:nvPr>
            <p:ph idx="1"/>
          </p:nvPr>
        </p:nvSpPr>
        <p:spPr>
          <a:xfrm>
            <a:off x="457200" y="1981200"/>
            <a:ext cx="8229600" cy="4144963"/>
          </a:xfrm>
        </p:spPr>
        <p:txBody>
          <a:bodyPr/>
          <a:lstStyle/>
          <a:p>
            <a:pPr marL="0" lvl="0" indent="0">
              <a:buNone/>
            </a:pPr>
            <a:r>
              <a:rPr lang="en-US" dirty="0" smtClean="0">
                <a:solidFill>
                  <a:srgbClr val="0070C0"/>
                </a:solidFill>
              </a:rPr>
              <a:t>b. </a:t>
            </a:r>
            <a:r>
              <a:rPr lang="en-US" dirty="0">
                <a:solidFill>
                  <a:srgbClr val="0070C0"/>
                </a:solidFill>
              </a:rPr>
              <a:t>Find the probability that 3 or fewer experiences insomnia as a side effect.</a:t>
            </a:r>
          </a:p>
          <a:p>
            <a:pPr marL="0" indent="0">
              <a:buNone/>
            </a:pPr>
            <a:endParaRPr lang="en-US" dirty="0">
              <a:solidFill>
                <a:srgbClr val="0070C0"/>
              </a:solidFill>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939258769"/>
              </p:ext>
            </p:extLst>
          </p:nvPr>
        </p:nvGraphicFramePr>
        <p:xfrm>
          <a:off x="1066800" y="3200400"/>
          <a:ext cx="7105650" cy="2876536"/>
        </p:xfrm>
        <a:graphic>
          <a:graphicData uri="http://schemas.openxmlformats.org/presentationml/2006/ole">
            <mc:AlternateContent xmlns:mc="http://schemas.openxmlformats.org/markup-compatibility/2006">
              <mc:Choice xmlns:v="urn:schemas-microsoft-com:vml" Requires="v">
                <p:oleObj spid="_x0000_s45064" name="Equation" r:id="rId3" imgW="5143320" imgH="2082600" progId="Equation.DSMT4">
                  <p:embed/>
                </p:oleObj>
              </mc:Choice>
              <mc:Fallback>
                <p:oleObj name="Equation" r:id="rId3" imgW="5143320" imgH="2082600" progId="Equation.DSMT4">
                  <p:embed/>
                  <p:pic>
                    <p:nvPicPr>
                      <p:cNvPr id="0" name="Object 3"/>
                      <p:cNvPicPr>
                        <a:picLocks noChangeAspect="1" noChangeArrowheads="1"/>
                      </p:cNvPicPr>
                      <p:nvPr/>
                    </p:nvPicPr>
                    <p:blipFill>
                      <a:blip r:embed="rId4"/>
                      <a:srcRect/>
                      <a:stretch>
                        <a:fillRect/>
                      </a:stretch>
                    </p:blipFill>
                    <p:spPr bwMode="auto">
                      <a:xfrm>
                        <a:off x="1066800" y="3200400"/>
                        <a:ext cx="7105650" cy="2876536"/>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253511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2762"/>
          </a:xfrm>
        </p:spPr>
        <p:txBody>
          <a:bodyPr>
            <a:noAutofit/>
          </a:bodyPr>
          <a:lstStyle/>
          <a:p>
            <a:r>
              <a:rPr lang="en-US" sz="2000" b="1" dirty="0" err="1">
                <a:solidFill>
                  <a:srgbClr val="0070C0"/>
                </a:solidFill>
              </a:rPr>
              <a:t>Clarinex</a:t>
            </a:r>
            <a:r>
              <a:rPr lang="en-US" sz="2000" b="1" dirty="0">
                <a:solidFill>
                  <a:srgbClr val="0070C0"/>
                </a:solidFill>
              </a:rPr>
              <a:t>-D is a medication whose purpose is to reduce the symptoms associate with a variety of allergies.  In clinical trials of </a:t>
            </a:r>
            <a:r>
              <a:rPr lang="en-US" sz="2000" b="1" dirty="0" err="1">
                <a:solidFill>
                  <a:srgbClr val="0070C0"/>
                </a:solidFill>
              </a:rPr>
              <a:t>Clarinex</a:t>
            </a:r>
            <a:r>
              <a:rPr lang="en-US" sz="2000" b="1" dirty="0">
                <a:solidFill>
                  <a:srgbClr val="0070C0"/>
                </a:solidFill>
              </a:rPr>
              <a:t>-D, 5% of the patients in the study experienced insomnia as a side effect.  A random sample of 20 </a:t>
            </a:r>
            <a:r>
              <a:rPr lang="en-US" sz="2000" b="1" dirty="0" err="1">
                <a:solidFill>
                  <a:srgbClr val="0070C0"/>
                </a:solidFill>
              </a:rPr>
              <a:t>Clarinex</a:t>
            </a:r>
            <a:r>
              <a:rPr lang="en-US" sz="2000" b="1" dirty="0">
                <a:solidFill>
                  <a:srgbClr val="0070C0"/>
                </a:solidFill>
              </a:rPr>
              <a:t>-D users is obtained, and the number of patients who experienced insomnia is recorded.</a:t>
            </a:r>
            <a:br>
              <a:rPr lang="en-US" sz="2000" b="1" dirty="0">
                <a:solidFill>
                  <a:srgbClr val="0070C0"/>
                </a:solidFill>
              </a:rPr>
            </a:br>
            <a:endParaRPr lang="en-US" sz="2000" dirty="0"/>
          </a:p>
        </p:txBody>
      </p:sp>
      <p:sp>
        <p:nvSpPr>
          <p:cNvPr id="3" name="Content Placeholder 2"/>
          <p:cNvSpPr>
            <a:spLocks noGrp="1"/>
          </p:cNvSpPr>
          <p:nvPr>
            <p:ph idx="1"/>
          </p:nvPr>
        </p:nvSpPr>
        <p:spPr>
          <a:xfrm>
            <a:off x="457200" y="1981200"/>
            <a:ext cx="8229600" cy="4144963"/>
          </a:xfrm>
        </p:spPr>
        <p:txBody>
          <a:bodyPr/>
          <a:lstStyle/>
          <a:p>
            <a:pPr marL="0" lvl="0" indent="0">
              <a:buNone/>
            </a:pPr>
            <a:r>
              <a:rPr lang="en-US" dirty="0" smtClean="0">
                <a:solidFill>
                  <a:srgbClr val="0070C0"/>
                </a:solidFill>
              </a:rPr>
              <a:t>c.  Find </a:t>
            </a:r>
            <a:r>
              <a:rPr lang="en-US" dirty="0">
                <a:solidFill>
                  <a:srgbClr val="0070C0"/>
                </a:solidFill>
              </a:rPr>
              <a:t>the probability that between 1 and 4 patients, inclusive, experienced insomnia as a side effect.</a:t>
            </a:r>
          </a:p>
          <a:p>
            <a:pPr marL="0" indent="0">
              <a:buNone/>
            </a:pPr>
            <a:endParaRPr lang="en-US" dirty="0">
              <a:solidFill>
                <a:srgbClr val="0070C0"/>
              </a:solidFill>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918084147"/>
              </p:ext>
            </p:extLst>
          </p:nvPr>
        </p:nvGraphicFramePr>
        <p:xfrm>
          <a:off x="225352" y="4114801"/>
          <a:ext cx="8766248" cy="1517650"/>
        </p:xfrm>
        <a:graphic>
          <a:graphicData uri="http://schemas.openxmlformats.org/presentationml/2006/ole">
            <mc:AlternateContent xmlns:mc="http://schemas.openxmlformats.org/markup-compatibility/2006">
              <mc:Choice xmlns:v="urn:schemas-microsoft-com:vml" Requires="v">
                <p:oleObj spid="_x0000_s46088" name="Equation" r:id="rId3" imgW="5130720" imgH="888840" progId="Equation.DSMT4">
                  <p:embed/>
                </p:oleObj>
              </mc:Choice>
              <mc:Fallback>
                <p:oleObj name="Equation" r:id="rId3" imgW="5130720" imgH="888840" progId="Equation.DSMT4">
                  <p:embed/>
                  <p:pic>
                    <p:nvPicPr>
                      <p:cNvPr id="0" name="Object 3"/>
                      <p:cNvPicPr>
                        <a:picLocks noChangeAspect="1" noChangeArrowheads="1"/>
                      </p:cNvPicPr>
                      <p:nvPr/>
                    </p:nvPicPr>
                    <p:blipFill>
                      <a:blip r:embed="rId4"/>
                      <a:srcRect/>
                      <a:stretch>
                        <a:fillRect/>
                      </a:stretch>
                    </p:blipFill>
                    <p:spPr bwMode="auto">
                      <a:xfrm>
                        <a:off x="225352" y="4114801"/>
                        <a:ext cx="8766248" cy="15176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735653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Mean and Standard Deviation – Using General Discrete </a:t>
            </a:r>
            <a:r>
              <a:rPr lang="en-US" dirty="0" err="1" smtClean="0"/>
              <a:t>R.V</a:t>
            </a:r>
            <a:r>
              <a:rPr lang="en-US" dirty="0" smtClean="0"/>
              <a:t>. Formula</a:t>
            </a:r>
            <a:endParaRPr lang="en-US" dirty="0"/>
          </a:p>
        </p:txBody>
      </p:sp>
      <p:sp>
        <p:nvSpPr>
          <p:cNvPr id="3" name="Content Placeholder 2"/>
          <p:cNvSpPr>
            <a:spLocks noGrp="1"/>
          </p:cNvSpPr>
          <p:nvPr>
            <p:ph idx="1"/>
          </p:nvPr>
        </p:nvSpPr>
        <p:spPr>
          <a:xfrm>
            <a:off x="457200" y="1600201"/>
            <a:ext cx="8229600" cy="1523999"/>
          </a:xfrm>
        </p:spPr>
        <p:txBody>
          <a:bodyPr>
            <a:normAutofit lnSpcReduction="10000"/>
          </a:bodyPr>
          <a:lstStyle/>
          <a:p>
            <a:pPr marL="0" indent="0">
              <a:buNone/>
            </a:pPr>
            <a:r>
              <a:rPr lang="en-US" dirty="0" smtClean="0">
                <a:solidFill>
                  <a:srgbClr val="0070C0"/>
                </a:solidFill>
              </a:rPr>
              <a:t>Example:  Using </a:t>
            </a:r>
            <a:r>
              <a:rPr lang="en-US" dirty="0">
                <a:solidFill>
                  <a:srgbClr val="0070C0"/>
                </a:solidFill>
              </a:rPr>
              <a:t>our O-blood type example find the expected number of people with blood type O-negative out of 4.</a:t>
            </a:r>
          </a:p>
        </p:txBody>
      </p:sp>
      <p:graphicFrame>
        <p:nvGraphicFramePr>
          <p:cNvPr id="4" name="Table 3"/>
          <p:cNvGraphicFramePr>
            <a:graphicFrameLocks noGrp="1"/>
          </p:cNvGraphicFramePr>
          <p:nvPr>
            <p:extLst>
              <p:ext uri="{D42A27DB-BD31-4B8C-83A1-F6EECF244321}">
                <p14:modId xmlns:p14="http://schemas.microsoft.com/office/powerpoint/2010/main" val="915843933"/>
              </p:ext>
            </p:extLst>
          </p:nvPr>
        </p:nvGraphicFramePr>
        <p:xfrm>
          <a:off x="2971800" y="3276600"/>
          <a:ext cx="3810000" cy="2209800"/>
        </p:xfrm>
        <a:graphic>
          <a:graphicData uri="http://schemas.openxmlformats.org/drawingml/2006/table">
            <a:tbl>
              <a:tblPr firstRow="1" firstCol="1" bandRow="1">
                <a:tableStyleId>{793D81CF-94F2-401A-BA57-92F5A7B2D0C5}</a:tableStyleId>
              </a:tblPr>
              <a:tblGrid>
                <a:gridCol w="808182"/>
                <a:gridCol w="1500909"/>
                <a:gridCol w="1500909"/>
              </a:tblGrid>
              <a:tr h="368300">
                <a:tc>
                  <a:txBody>
                    <a:bodyPr/>
                    <a:lstStyle/>
                    <a:p>
                      <a:pPr marL="0" marR="0" algn="ctr">
                        <a:spcBef>
                          <a:spcPts val="0"/>
                        </a:spcBef>
                        <a:spcAft>
                          <a:spcPts val="0"/>
                        </a:spcAft>
                      </a:pPr>
                      <a:r>
                        <a:rPr lang="en-US" sz="1600" dirty="0" smtClean="0">
                          <a:effectLst/>
                        </a:rPr>
                        <a:t>X</a:t>
                      </a:r>
                      <a:endParaRPr lang="en-US" sz="1600" dirty="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effectLst/>
                        </a:rPr>
                        <a:t>P(x)</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err="1" smtClean="0">
                          <a:effectLst/>
                        </a:rPr>
                        <a:t>xP</a:t>
                      </a:r>
                      <a:r>
                        <a:rPr lang="en-US" sz="1600" dirty="0" smtClean="0">
                          <a:effectLst/>
                        </a:rPr>
                        <a:t>(x)</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68300">
                <a:tc>
                  <a:txBody>
                    <a:bodyPr/>
                    <a:lstStyle/>
                    <a:p>
                      <a:pPr marL="0" marR="0" algn="ctr">
                        <a:spcBef>
                          <a:spcPts val="0"/>
                        </a:spcBef>
                        <a:spcAft>
                          <a:spcPts val="0"/>
                        </a:spcAft>
                      </a:pPr>
                      <a:r>
                        <a:rPr lang="en-US" sz="1600">
                          <a:effectLst/>
                        </a:rPr>
                        <a:t>0</a:t>
                      </a:r>
                      <a:endParaRPr lang="en-US" sz="160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effectLst/>
                        </a:rPr>
                        <a:t> </a:t>
                      </a:r>
                      <a:r>
                        <a:rPr lang="en-US" sz="1600" dirty="0" smtClean="0">
                          <a:effectLst/>
                        </a:rPr>
                        <a:t>0.74805</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6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300">
                <a:tc>
                  <a:txBody>
                    <a:bodyPr/>
                    <a:lstStyle/>
                    <a:p>
                      <a:pPr marL="0" marR="0" algn="ctr">
                        <a:spcBef>
                          <a:spcPts val="0"/>
                        </a:spcBef>
                        <a:spcAft>
                          <a:spcPts val="0"/>
                        </a:spcAft>
                      </a:pPr>
                      <a:r>
                        <a:rPr lang="en-US" sz="1600">
                          <a:effectLst/>
                        </a:rPr>
                        <a:t>1</a:t>
                      </a:r>
                      <a:endParaRPr lang="en-US" sz="160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effectLst/>
                        </a:rPr>
                        <a:t> </a:t>
                      </a:r>
                      <a:r>
                        <a:rPr lang="en-US" sz="1600" dirty="0" smtClean="0">
                          <a:effectLst/>
                        </a:rPr>
                        <a:t>0.22522</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6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300">
                <a:tc>
                  <a:txBody>
                    <a:bodyPr/>
                    <a:lstStyle/>
                    <a:p>
                      <a:pPr marL="0" marR="0" algn="ctr">
                        <a:spcBef>
                          <a:spcPts val="0"/>
                        </a:spcBef>
                        <a:spcAft>
                          <a:spcPts val="0"/>
                        </a:spcAft>
                      </a:pPr>
                      <a:r>
                        <a:rPr lang="en-US" sz="1600">
                          <a:effectLst/>
                        </a:rPr>
                        <a:t>2</a:t>
                      </a:r>
                      <a:endParaRPr lang="en-US" sz="160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effectLst/>
                        </a:rPr>
                        <a:t> </a:t>
                      </a:r>
                      <a:r>
                        <a:rPr lang="en-US" sz="1600" dirty="0" smtClean="0">
                          <a:effectLst/>
                        </a:rPr>
                        <a:t>0.02543</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300">
                <a:tc>
                  <a:txBody>
                    <a:bodyPr/>
                    <a:lstStyle/>
                    <a:p>
                      <a:pPr marL="0" marR="0" algn="ctr">
                        <a:spcBef>
                          <a:spcPts val="0"/>
                        </a:spcBef>
                        <a:spcAft>
                          <a:spcPts val="0"/>
                        </a:spcAft>
                      </a:pPr>
                      <a:r>
                        <a:rPr lang="en-US" sz="1600">
                          <a:effectLst/>
                        </a:rPr>
                        <a:t>3</a:t>
                      </a:r>
                      <a:endParaRPr lang="en-US" sz="160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effectLst/>
                        </a:rPr>
                        <a:t> </a:t>
                      </a:r>
                      <a:r>
                        <a:rPr lang="en-US" sz="1600" dirty="0" smtClean="0">
                          <a:effectLst/>
                        </a:rPr>
                        <a:t>0.00128</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300">
                <a:tc>
                  <a:txBody>
                    <a:bodyPr/>
                    <a:lstStyle/>
                    <a:p>
                      <a:pPr marL="0" marR="0" algn="ctr">
                        <a:spcBef>
                          <a:spcPts val="0"/>
                        </a:spcBef>
                        <a:spcAft>
                          <a:spcPts val="0"/>
                        </a:spcAft>
                      </a:pPr>
                      <a:r>
                        <a:rPr lang="en-US" sz="1600" dirty="0">
                          <a:effectLst/>
                        </a:rPr>
                        <a:t>4</a:t>
                      </a:r>
                      <a:endParaRPr lang="en-US" sz="1600" dirty="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600" dirty="0">
                          <a:effectLst/>
                        </a:rPr>
                        <a:t> </a:t>
                      </a:r>
                      <a:r>
                        <a:rPr lang="en-US" sz="1600" dirty="0" smtClean="0">
                          <a:effectLst/>
                        </a:rPr>
                        <a:t>0.000024</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176966207"/>
              </p:ext>
            </p:extLst>
          </p:nvPr>
        </p:nvGraphicFramePr>
        <p:xfrm>
          <a:off x="2971800" y="3276600"/>
          <a:ext cx="3810000" cy="2209800"/>
        </p:xfrm>
        <a:graphic>
          <a:graphicData uri="http://schemas.openxmlformats.org/drawingml/2006/table">
            <a:tbl>
              <a:tblPr firstRow="1" firstCol="1" bandRow="1">
                <a:tableStyleId>{793D81CF-94F2-401A-BA57-92F5A7B2D0C5}</a:tableStyleId>
              </a:tblPr>
              <a:tblGrid>
                <a:gridCol w="808182"/>
                <a:gridCol w="1500909"/>
                <a:gridCol w="1500909"/>
              </a:tblGrid>
              <a:tr h="368300">
                <a:tc>
                  <a:txBody>
                    <a:bodyPr/>
                    <a:lstStyle/>
                    <a:p>
                      <a:pPr marL="0" marR="0" algn="ctr">
                        <a:spcBef>
                          <a:spcPts val="0"/>
                        </a:spcBef>
                        <a:spcAft>
                          <a:spcPts val="0"/>
                        </a:spcAft>
                      </a:pPr>
                      <a:r>
                        <a:rPr lang="en-US" sz="1600" dirty="0" smtClean="0">
                          <a:effectLst/>
                        </a:rPr>
                        <a:t>X</a:t>
                      </a:r>
                      <a:endParaRPr lang="en-US" sz="1600" dirty="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effectLst/>
                        </a:rPr>
                        <a:t>P(x)</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err="1" smtClean="0">
                          <a:effectLst/>
                        </a:rPr>
                        <a:t>xP</a:t>
                      </a:r>
                      <a:r>
                        <a:rPr lang="en-US" sz="1600" dirty="0" smtClean="0">
                          <a:effectLst/>
                        </a:rPr>
                        <a:t>(x)</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68300">
                <a:tc>
                  <a:txBody>
                    <a:bodyPr/>
                    <a:lstStyle/>
                    <a:p>
                      <a:pPr marL="0" marR="0" algn="ctr">
                        <a:spcBef>
                          <a:spcPts val="0"/>
                        </a:spcBef>
                        <a:spcAft>
                          <a:spcPts val="0"/>
                        </a:spcAft>
                      </a:pPr>
                      <a:r>
                        <a:rPr lang="en-US" sz="1600">
                          <a:effectLst/>
                        </a:rPr>
                        <a:t>0</a:t>
                      </a:r>
                      <a:endParaRPr lang="en-US" sz="160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effectLst/>
                        </a:rPr>
                        <a:t> </a:t>
                      </a:r>
                      <a:r>
                        <a:rPr lang="en-US" sz="1600" dirty="0" smtClean="0">
                          <a:effectLst/>
                        </a:rPr>
                        <a:t>0.74805</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smtClean="0">
                          <a:effectLst/>
                          <a:latin typeface="Calibri"/>
                          <a:ea typeface="Calibri"/>
                          <a:cs typeface="Times New Roman"/>
                        </a:rPr>
                        <a:t>0</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300">
                <a:tc>
                  <a:txBody>
                    <a:bodyPr/>
                    <a:lstStyle/>
                    <a:p>
                      <a:pPr marL="0" marR="0" algn="ctr">
                        <a:spcBef>
                          <a:spcPts val="0"/>
                        </a:spcBef>
                        <a:spcAft>
                          <a:spcPts val="0"/>
                        </a:spcAft>
                      </a:pPr>
                      <a:r>
                        <a:rPr lang="en-US" sz="1600">
                          <a:effectLst/>
                        </a:rPr>
                        <a:t>1</a:t>
                      </a:r>
                      <a:endParaRPr lang="en-US" sz="160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effectLst/>
                        </a:rPr>
                        <a:t> </a:t>
                      </a:r>
                      <a:r>
                        <a:rPr lang="en-US" sz="1600" dirty="0" smtClean="0">
                          <a:effectLst/>
                        </a:rPr>
                        <a:t>0.22522</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smtClean="0">
                          <a:effectLst/>
                          <a:latin typeface="Calibri"/>
                          <a:ea typeface="Calibri"/>
                          <a:cs typeface="Times New Roman"/>
                        </a:rPr>
                        <a:t>0.22522</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300">
                <a:tc>
                  <a:txBody>
                    <a:bodyPr/>
                    <a:lstStyle/>
                    <a:p>
                      <a:pPr marL="0" marR="0" algn="ctr">
                        <a:spcBef>
                          <a:spcPts val="0"/>
                        </a:spcBef>
                        <a:spcAft>
                          <a:spcPts val="0"/>
                        </a:spcAft>
                      </a:pPr>
                      <a:r>
                        <a:rPr lang="en-US" sz="1600">
                          <a:effectLst/>
                        </a:rPr>
                        <a:t>2</a:t>
                      </a:r>
                      <a:endParaRPr lang="en-US" sz="160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effectLst/>
                        </a:rPr>
                        <a:t> </a:t>
                      </a:r>
                      <a:r>
                        <a:rPr lang="en-US" sz="1600" dirty="0" smtClean="0">
                          <a:effectLst/>
                        </a:rPr>
                        <a:t>0.02543</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smtClean="0">
                          <a:effectLst/>
                          <a:latin typeface="Calibri"/>
                          <a:ea typeface="Calibri"/>
                          <a:cs typeface="Times New Roman"/>
                        </a:rPr>
                        <a:t>0.05086</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300">
                <a:tc>
                  <a:txBody>
                    <a:bodyPr/>
                    <a:lstStyle/>
                    <a:p>
                      <a:pPr marL="0" marR="0" algn="ctr">
                        <a:spcBef>
                          <a:spcPts val="0"/>
                        </a:spcBef>
                        <a:spcAft>
                          <a:spcPts val="0"/>
                        </a:spcAft>
                      </a:pPr>
                      <a:r>
                        <a:rPr lang="en-US" sz="1600">
                          <a:effectLst/>
                        </a:rPr>
                        <a:t>3</a:t>
                      </a:r>
                      <a:endParaRPr lang="en-US" sz="160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effectLst/>
                        </a:rPr>
                        <a:t> </a:t>
                      </a:r>
                      <a:r>
                        <a:rPr lang="en-US" sz="1600" dirty="0" smtClean="0">
                          <a:effectLst/>
                        </a:rPr>
                        <a:t>0.00128</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smtClean="0">
                          <a:effectLst/>
                          <a:latin typeface="Calibri"/>
                          <a:ea typeface="Calibri"/>
                          <a:cs typeface="Times New Roman"/>
                        </a:rPr>
                        <a:t>0.00384</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300">
                <a:tc>
                  <a:txBody>
                    <a:bodyPr/>
                    <a:lstStyle/>
                    <a:p>
                      <a:pPr marL="0" marR="0" algn="ctr">
                        <a:spcBef>
                          <a:spcPts val="0"/>
                        </a:spcBef>
                        <a:spcAft>
                          <a:spcPts val="0"/>
                        </a:spcAft>
                      </a:pPr>
                      <a:r>
                        <a:rPr lang="en-US" sz="1600" dirty="0">
                          <a:effectLst/>
                        </a:rPr>
                        <a:t>4</a:t>
                      </a:r>
                      <a:endParaRPr lang="en-US" sz="1600" dirty="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600" dirty="0">
                          <a:effectLst/>
                        </a:rPr>
                        <a:t> </a:t>
                      </a:r>
                      <a:r>
                        <a:rPr lang="en-US" sz="1600" dirty="0" smtClean="0">
                          <a:effectLst/>
                        </a:rPr>
                        <a:t>0.000024</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600" dirty="0" smtClean="0">
                          <a:effectLst/>
                          <a:latin typeface="Calibri"/>
                          <a:ea typeface="Calibri"/>
                          <a:cs typeface="Times New Roman"/>
                        </a:rPr>
                        <a:t>0.000096</a:t>
                      </a:r>
                      <a:endParaRPr lang="en-US" sz="16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bl>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496921237"/>
              </p:ext>
            </p:extLst>
          </p:nvPr>
        </p:nvGraphicFramePr>
        <p:xfrm>
          <a:off x="5257800" y="5715000"/>
          <a:ext cx="2209800" cy="620936"/>
        </p:xfrm>
        <a:graphic>
          <a:graphicData uri="http://schemas.openxmlformats.org/presentationml/2006/ole">
            <mc:AlternateContent xmlns:mc="http://schemas.openxmlformats.org/markup-compatibility/2006">
              <mc:Choice xmlns:v="urn:schemas-microsoft-com:vml" Requires="v">
                <p:oleObj spid="_x0000_s50182" name="Equation" r:id="rId3" imgW="1536480" imgH="431640" progId="Equation.DSMT4">
                  <p:embed/>
                </p:oleObj>
              </mc:Choice>
              <mc:Fallback>
                <p:oleObj name="Equation" r:id="rId3" imgW="1536480" imgH="431640" progId="Equation.DSMT4">
                  <p:embed/>
                  <p:pic>
                    <p:nvPicPr>
                      <p:cNvPr id="0" name=""/>
                      <p:cNvPicPr/>
                      <p:nvPr/>
                    </p:nvPicPr>
                    <p:blipFill>
                      <a:blip r:embed="rId4"/>
                      <a:stretch>
                        <a:fillRect/>
                      </a:stretch>
                    </p:blipFill>
                    <p:spPr>
                      <a:xfrm>
                        <a:off x="5257800" y="5715000"/>
                        <a:ext cx="2209800" cy="620936"/>
                      </a:xfrm>
                      <a:prstGeom prst="rect">
                        <a:avLst/>
                      </a:prstGeom>
                    </p:spPr>
                  </p:pic>
                </p:oleObj>
              </mc:Fallback>
            </mc:AlternateContent>
          </a:graphicData>
        </a:graphic>
      </p:graphicFrame>
    </p:spTree>
    <p:extLst>
      <p:ext uri="{BB962C8B-B14F-4D97-AF65-F5344CB8AC3E}">
        <p14:creationId xmlns:p14="http://schemas.microsoft.com/office/powerpoint/2010/main" val="611835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pPr marL="0" indent="0">
              <a:buNone/>
            </a:pPr>
            <a:r>
              <a:rPr lang="en-US" dirty="0" smtClean="0"/>
              <a:t>Let X = # of heads when tossing 3 coins</a:t>
            </a:r>
          </a:p>
          <a:p>
            <a:pPr marL="0" indent="0">
              <a:buNone/>
            </a:pPr>
            <a:endParaRPr lang="en-US" dirty="0"/>
          </a:p>
          <a:p>
            <a:pPr marL="0" indent="0" algn="ctr">
              <a:buNone/>
            </a:pPr>
            <a:r>
              <a:rPr lang="en-US" sz="4500" dirty="0" smtClean="0"/>
              <a:t>X is then a random variable</a:t>
            </a:r>
            <a:endParaRPr lang="en-US" sz="4500" dirty="0"/>
          </a:p>
        </p:txBody>
      </p:sp>
    </p:spTree>
    <p:extLst>
      <p:ext uri="{BB962C8B-B14F-4D97-AF65-F5344CB8AC3E}">
        <p14:creationId xmlns:p14="http://schemas.microsoft.com/office/powerpoint/2010/main" val="111157903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Mean and Standard Deviation of Binomial Random Variable</a:t>
            </a:r>
            <a:endParaRPr lang="en-US" dirty="0"/>
          </a:p>
        </p:txBody>
      </p:sp>
      <p:sp>
        <p:nvSpPr>
          <p:cNvPr id="3" name="Content Placeholder 2"/>
          <p:cNvSpPr>
            <a:spLocks noGrp="1"/>
          </p:cNvSpPr>
          <p:nvPr>
            <p:ph idx="1"/>
          </p:nvPr>
        </p:nvSpPr>
        <p:spPr>
          <a:xfrm>
            <a:off x="457200" y="1752600"/>
            <a:ext cx="8229600" cy="4373563"/>
          </a:xfrm>
        </p:spPr>
        <p:txBody>
          <a:bodyPr/>
          <a:lstStyle/>
          <a:p>
            <a:pPr marL="0" indent="0">
              <a:buNone/>
            </a:pPr>
            <a:r>
              <a:rPr lang="en-US" b="1" dirty="0"/>
              <a:t>Mean: </a:t>
            </a:r>
            <a:endParaRPr lang="en-US" b="1" dirty="0" smtClean="0"/>
          </a:p>
          <a:p>
            <a:pPr marL="0" indent="0">
              <a:buNone/>
            </a:pPr>
            <a:endParaRPr lang="en-US" dirty="0"/>
          </a:p>
          <a:p>
            <a:pPr marL="0" indent="0">
              <a:buNone/>
            </a:pPr>
            <a:r>
              <a:rPr lang="en-US" b="1" dirty="0"/>
              <a:t>Variance: </a:t>
            </a:r>
            <a:endParaRPr lang="en-US" dirty="0"/>
          </a:p>
          <a:p>
            <a:pPr marL="0" indent="0">
              <a:buNone/>
            </a:pPr>
            <a:endParaRPr lang="en-US" b="1" dirty="0" smtClean="0"/>
          </a:p>
          <a:p>
            <a:pPr marL="0" indent="0">
              <a:buNone/>
            </a:pPr>
            <a:r>
              <a:rPr lang="en-US" b="1" dirty="0" smtClean="0"/>
              <a:t>Standard </a:t>
            </a:r>
            <a:r>
              <a:rPr lang="en-US" b="1" dirty="0"/>
              <a:t>Deviation: </a:t>
            </a:r>
            <a:endParaRPr lang="en-US" dirty="0"/>
          </a:p>
          <a:p>
            <a:pPr marL="0" indent="0">
              <a:buNone/>
            </a:pPr>
            <a:endParaRPr lang="en-US" dirty="0"/>
          </a:p>
        </p:txBody>
      </p:sp>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4010087187"/>
              </p:ext>
            </p:extLst>
          </p:nvPr>
        </p:nvGraphicFramePr>
        <p:xfrm>
          <a:off x="2057400" y="1828800"/>
          <a:ext cx="1537447" cy="533400"/>
        </p:xfrm>
        <a:graphic>
          <a:graphicData uri="http://schemas.openxmlformats.org/presentationml/2006/ole">
            <mc:AlternateContent xmlns:mc="http://schemas.openxmlformats.org/markup-compatibility/2006">
              <mc:Choice xmlns:v="urn:schemas-microsoft-com:vml" Requires="v">
                <p:oleObj spid="_x0000_s14393" name="Equation" r:id="rId3" imgW="469696" imgH="165028" progId="Equation.DSMT4">
                  <p:embed/>
                </p:oleObj>
              </mc:Choice>
              <mc:Fallback>
                <p:oleObj name="Equation" r:id="rId3" imgW="469696" imgH="165028"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1828800"/>
                        <a:ext cx="1537447" cy="533400"/>
                      </a:xfrm>
                      <a:prstGeom prst="rect">
                        <a:avLst/>
                      </a:prstGeom>
                      <a:noFill/>
                    </p:spPr>
                  </p:pic>
                </p:oleObj>
              </mc:Fallback>
            </mc:AlternateContent>
          </a:graphicData>
        </a:graphic>
      </p:graphicFrame>
      <p:sp>
        <p:nvSpPr>
          <p:cNvPr id="6"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392326415"/>
              </p:ext>
            </p:extLst>
          </p:nvPr>
        </p:nvGraphicFramePr>
        <p:xfrm>
          <a:off x="2362200" y="2895600"/>
          <a:ext cx="1651000" cy="609600"/>
        </p:xfrm>
        <a:graphic>
          <a:graphicData uri="http://schemas.openxmlformats.org/presentationml/2006/ole">
            <mc:AlternateContent xmlns:mc="http://schemas.openxmlformats.org/markup-compatibility/2006">
              <mc:Choice xmlns:v="urn:schemas-microsoft-com:vml" Requires="v">
                <p:oleObj spid="_x0000_s14394" name="Equation" r:id="rId5" imgW="622030" imgH="228501" progId="Equation.DSMT4">
                  <p:embed/>
                </p:oleObj>
              </mc:Choice>
              <mc:Fallback>
                <p:oleObj name="Equation" r:id="rId5" imgW="622030" imgH="228501"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62200" y="2895600"/>
                        <a:ext cx="1651000" cy="609600"/>
                      </a:xfrm>
                      <a:prstGeom prst="rect">
                        <a:avLst/>
                      </a:prstGeom>
                      <a:noFill/>
                    </p:spPr>
                  </p:pic>
                </p:oleObj>
              </mc:Fallback>
            </mc:AlternateContent>
          </a:graphicData>
        </a:graphic>
      </p:graphicFrame>
      <p:sp>
        <p:nvSpPr>
          <p:cNvPr id="8" name="Rectangle 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Object 8"/>
          <p:cNvGraphicFramePr>
            <a:graphicFrameLocks noChangeAspect="1"/>
          </p:cNvGraphicFramePr>
          <p:nvPr>
            <p:extLst>
              <p:ext uri="{D42A27DB-BD31-4B8C-83A1-F6EECF244321}">
                <p14:modId xmlns:p14="http://schemas.microsoft.com/office/powerpoint/2010/main" val="2629212946"/>
              </p:ext>
            </p:extLst>
          </p:nvPr>
        </p:nvGraphicFramePr>
        <p:xfrm>
          <a:off x="4114800" y="4114800"/>
          <a:ext cx="1381125" cy="540440"/>
        </p:xfrm>
        <a:graphic>
          <a:graphicData uri="http://schemas.openxmlformats.org/presentationml/2006/ole">
            <mc:AlternateContent xmlns:mc="http://schemas.openxmlformats.org/markup-compatibility/2006">
              <mc:Choice xmlns:v="urn:schemas-microsoft-com:vml" Requires="v">
                <p:oleObj spid="_x0000_s14395" name="Equation" r:id="rId7" imgW="660113" imgH="253890" progId="Equation.DSMT4">
                  <p:embed/>
                </p:oleObj>
              </mc:Choice>
              <mc:Fallback>
                <p:oleObj name="Equation" r:id="rId7" imgW="660113" imgH="253890" progId="Equation.DSMT4">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14800" y="4114800"/>
                        <a:ext cx="1381125" cy="540440"/>
                      </a:xfrm>
                      <a:prstGeom prst="rect">
                        <a:avLst/>
                      </a:prstGeom>
                      <a:noFill/>
                    </p:spPr>
                  </p:pic>
                </p:oleObj>
              </mc:Fallback>
            </mc:AlternateContent>
          </a:graphicData>
        </a:graphic>
      </p:graphicFrame>
    </p:spTree>
    <p:extLst>
      <p:ext uri="{BB962C8B-B14F-4D97-AF65-F5344CB8AC3E}">
        <p14:creationId xmlns:p14="http://schemas.microsoft.com/office/powerpoint/2010/main" val="275891785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O-negative Example</a:t>
            </a:r>
            <a:endParaRPr lang="en-US" dirty="0"/>
          </a:p>
        </p:txBody>
      </p:sp>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4211631992"/>
              </p:ext>
            </p:extLst>
          </p:nvPr>
        </p:nvGraphicFramePr>
        <p:xfrm>
          <a:off x="2590800" y="1841500"/>
          <a:ext cx="4267200" cy="504825"/>
        </p:xfrm>
        <a:graphic>
          <a:graphicData uri="http://schemas.openxmlformats.org/presentationml/2006/ole">
            <mc:AlternateContent xmlns:mc="http://schemas.openxmlformats.org/markup-compatibility/2006">
              <mc:Choice xmlns:v="urn:schemas-microsoft-com:vml" Requires="v">
                <p:oleObj spid="_x0000_s48144" name="Equation" r:id="rId3" imgW="1930320" imgH="228600" progId="Equation.DSMT4">
                  <p:embed/>
                </p:oleObj>
              </mc:Choice>
              <mc:Fallback>
                <p:oleObj name="Equation" r:id="rId3" imgW="1930320" imgH="228600" progId="Equation.DSMT4">
                  <p:embed/>
                  <p:pic>
                    <p:nvPicPr>
                      <p:cNvPr id="0" name=""/>
                      <p:cNvPicPr/>
                      <p:nvPr/>
                    </p:nvPicPr>
                    <p:blipFill>
                      <a:blip r:embed="rId4"/>
                      <a:stretch>
                        <a:fillRect/>
                      </a:stretch>
                    </p:blipFill>
                    <p:spPr>
                      <a:xfrm>
                        <a:off x="2590800" y="1841500"/>
                        <a:ext cx="4267200" cy="504825"/>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765941855"/>
              </p:ext>
            </p:extLst>
          </p:nvPr>
        </p:nvGraphicFramePr>
        <p:xfrm>
          <a:off x="812800" y="3352800"/>
          <a:ext cx="7816850" cy="644525"/>
        </p:xfrm>
        <a:graphic>
          <a:graphicData uri="http://schemas.openxmlformats.org/presentationml/2006/ole">
            <mc:AlternateContent xmlns:mc="http://schemas.openxmlformats.org/markup-compatibility/2006">
              <mc:Choice xmlns:v="urn:schemas-microsoft-com:vml" Requires="v">
                <p:oleObj spid="_x0000_s48145" name="Equation" r:id="rId5" imgW="2946240" imgH="241200" progId="Equation.DSMT4">
                  <p:embed/>
                </p:oleObj>
              </mc:Choice>
              <mc:Fallback>
                <p:oleObj name="Equation" r:id="rId5" imgW="2946240" imgH="241200" progId="Equation.DSMT4">
                  <p:embed/>
                  <p:pic>
                    <p:nvPicPr>
                      <p:cNvPr id="0" name="Object 6"/>
                      <p:cNvPicPr>
                        <a:picLocks noChangeAspect="1" noChangeArrowheads="1"/>
                      </p:cNvPicPr>
                      <p:nvPr/>
                    </p:nvPicPr>
                    <p:blipFill>
                      <a:blip r:embed="rId6"/>
                      <a:srcRect/>
                      <a:stretch>
                        <a:fillRect/>
                      </a:stretch>
                    </p:blipFill>
                    <p:spPr bwMode="auto">
                      <a:xfrm>
                        <a:off x="812800" y="3352800"/>
                        <a:ext cx="7816850"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42968736"/>
              </p:ext>
            </p:extLst>
          </p:nvPr>
        </p:nvGraphicFramePr>
        <p:xfrm>
          <a:off x="2360613" y="4876800"/>
          <a:ext cx="4432300" cy="539750"/>
        </p:xfrm>
        <a:graphic>
          <a:graphicData uri="http://schemas.openxmlformats.org/presentationml/2006/ole">
            <mc:AlternateContent xmlns:mc="http://schemas.openxmlformats.org/markup-compatibility/2006">
              <mc:Choice xmlns:v="urn:schemas-microsoft-com:vml" Requires="v">
                <p:oleObj spid="_x0000_s48146" name="Equation" r:id="rId7" imgW="2120760" imgH="253800" progId="Equation.DSMT4">
                  <p:embed/>
                </p:oleObj>
              </mc:Choice>
              <mc:Fallback>
                <p:oleObj name="Equation" r:id="rId7" imgW="2120760" imgH="253800" progId="Equation.DSMT4">
                  <p:embed/>
                  <p:pic>
                    <p:nvPicPr>
                      <p:cNvPr id="0" name="Object 8"/>
                      <p:cNvPicPr>
                        <a:picLocks noChangeAspect="1" noChangeArrowheads="1"/>
                      </p:cNvPicPr>
                      <p:nvPr/>
                    </p:nvPicPr>
                    <p:blipFill>
                      <a:blip r:embed="rId8"/>
                      <a:srcRect/>
                      <a:stretch>
                        <a:fillRect/>
                      </a:stretch>
                    </p:blipFill>
                    <p:spPr bwMode="auto">
                      <a:xfrm>
                        <a:off x="2360613" y="4876800"/>
                        <a:ext cx="4432300"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686299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Poisson Random Variables</a:t>
            </a:r>
            <a:endParaRPr lang="en-US" dirty="0"/>
          </a:p>
        </p:txBody>
      </p:sp>
      <p:sp>
        <p:nvSpPr>
          <p:cNvPr id="5" name="Text Placeholder 4"/>
          <p:cNvSpPr>
            <a:spLocks noGrp="1"/>
          </p:cNvSpPr>
          <p:nvPr>
            <p:ph type="body" idx="1"/>
          </p:nvPr>
        </p:nvSpPr>
        <p:spPr/>
        <p:txBody>
          <a:bodyPr/>
          <a:lstStyle/>
          <a:p>
            <a:r>
              <a:rPr lang="en-US" dirty="0" smtClean="0"/>
              <a:t>Section 4.4</a:t>
            </a:r>
            <a:endParaRPr lang="en-US" dirty="0"/>
          </a:p>
        </p:txBody>
      </p:sp>
    </p:spTree>
    <p:extLst>
      <p:ext uri="{BB962C8B-B14F-4D97-AF65-F5344CB8AC3E}">
        <p14:creationId xmlns:p14="http://schemas.microsoft.com/office/powerpoint/2010/main" val="207498357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Characteristics of Poisson Random Variable</a:t>
            </a:r>
            <a:endParaRPr lang="en-US" dirty="0"/>
          </a:p>
        </p:txBody>
      </p:sp>
      <p:sp>
        <p:nvSpPr>
          <p:cNvPr id="5" name="Content Placeholder 4"/>
          <p:cNvSpPr>
            <a:spLocks noGrp="1"/>
          </p:cNvSpPr>
          <p:nvPr>
            <p:ph idx="1"/>
          </p:nvPr>
        </p:nvSpPr>
        <p:spPr/>
        <p:txBody>
          <a:bodyPr>
            <a:normAutofit fontScale="70000" lnSpcReduction="20000"/>
          </a:bodyPr>
          <a:lstStyle/>
          <a:p>
            <a:pPr marL="514350" lvl="0" indent="-514350">
              <a:buFont typeface="+mj-lt"/>
              <a:buAutoNum type="arabicPeriod"/>
            </a:pPr>
            <a:r>
              <a:rPr lang="en-US" b="1" dirty="0"/>
              <a:t>The experiment consists of counting the number of times a certain event occurs during a given unit of time or in a given area or volume (or weight, distance, or any other unit of measurement)</a:t>
            </a:r>
            <a:endParaRPr lang="en-US" dirty="0"/>
          </a:p>
          <a:p>
            <a:pPr marL="514350" indent="-514350">
              <a:buFont typeface="+mj-lt"/>
              <a:buAutoNum type="arabicPeriod"/>
            </a:pPr>
            <a:endParaRPr lang="en-US" dirty="0"/>
          </a:p>
          <a:p>
            <a:pPr marL="514350" lvl="0" indent="-514350">
              <a:buFont typeface="+mj-lt"/>
              <a:buAutoNum type="arabicPeriod"/>
            </a:pPr>
            <a:r>
              <a:rPr lang="en-US" b="1" dirty="0"/>
              <a:t>The probability that an event occurs in a given unit of time, area, or volume is the same for all the </a:t>
            </a:r>
            <a:r>
              <a:rPr lang="en-US" b="1" dirty="0" smtClean="0"/>
              <a:t>units.</a:t>
            </a:r>
            <a:endParaRPr lang="en-US" dirty="0"/>
          </a:p>
          <a:p>
            <a:pPr marL="514350" lvl="0" indent="-514350">
              <a:buFont typeface="+mj-lt"/>
              <a:buAutoNum type="arabicPeriod"/>
            </a:pPr>
            <a:endParaRPr lang="en-US" b="1" dirty="0"/>
          </a:p>
          <a:p>
            <a:pPr marL="514350" lvl="0" indent="-514350">
              <a:buFont typeface="+mj-lt"/>
              <a:buAutoNum type="arabicPeriod"/>
            </a:pPr>
            <a:r>
              <a:rPr lang="en-US" b="1" dirty="0" smtClean="0"/>
              <a:t>The </a:t>
            </a:r>
            <a:r>
              <a:rPr lang="en-US" b="1" dirty="0"/>
              <a:t>number of events that occur in one unit of time, area, or volume is independent of the number that occur in any other mutually exclusive </a:t>
            </a:r>
            <a:r>
              <a:rPr lang="en-US" b="1" dirty="0" smtClean="0"/>
              <a:t>unit.</a:t>
            </a:r>
            <a:endParaRPr lang="en-US" dirty="0"/>
          </a:p>
          <a:p>
            <a:pPr marL="514350" lvl="0" indent="-514350">
              <a:buFont typeface="+mj-lt"/>
              <a:buAutoNum type="arabicPeriod"/>
            </a:pPr>
            <a:endParaRPr lang="en-US" b="1" dirty="0"/>
          </a:p>
          <a:p>
            <a:pPr marL="514350" lvl="0" indent="-514350">
              <a:buFont typeface="+mj-lt"/>
              <a:buAutoNum type="arabicPeriod"/>
            </a:pPr>
            <a:r>
              <a:rPr lang="en-US" b="1" dirty="0" smtClean="0"/>
              <a:t>The </a:t>
            </a:r>
            <a:r>
              <a:rPr lang="en-US" b="1" dirty="0"/>
              <a:t>mean (or expected) number of events in each unit is denoted by the Greek letter lambda, </a:t>
            </a:r>
            <a:r>
              <a:rPr lang="en-US" b="1" dirty="0" smtClean="0"/>
              <a:t>λ</a:t>
            </a:r>
            <a:endParaRPr lang="en-US" dirty="0"/>
          </a:p>
        </p:txBody>
      </p:sp>
    </p:spTree>
    <p:extLst>
      <p:ext uri="{BB962C8B-B14F-4D97-AF65-F5344CB8AC3E}">
        <p14:creationId xmlns:p14="http://schemas.microsoft.com/office/powerpoint/2010/main" val="357866393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Examples…</a:t>
            </a:r>
            <a:endParaRPr lang="en-US" dirty="0">
              <a:solidFill>
                <a:srgbClr val="0070C0"/>
              </a:solidFill>
            </a:endParaRPr>
          </a:p>
        </p:txBody>
      </p:sp>
      <p:sp>
        <p:nvSpPr>
          <p:cNvPr id="3" name="Content Placeholder 2"/>
          <p:cNvSpPr>
            <a:spLocks noGrp="1"/>
          </p:cNvSpPr>
          <p:nvPr>
            <p:ph idx="1"/>
          </p:nvPr>
        </p:nvSpPr>
        <p:spPr/>
        <p:txBody>
          <a:bodyPr/>
          <a:lstStyle/>
          <a:p>
            <a:pPr lvl="0"/>
            <a:r>
              <a:rPr lang="en-US" b="1" dirty="0">
                <a:solidFill>
                  <a:srgbClr val="0070C0"/>
                </a:solidFill>
              </a:rPr>
              <a:t>Number of emergency calls in one hour</a:t>
            </a:r>
            <a:endParaRPr lang="en-US" dirty="0">
              <a:solidFill>
                <a:srgbClr val="0070C0"/>
              </a:solidFill>
            </a:endParaRPr>
          </a:p>
          <a:p>
            <a:pPr lvl="0"/>
            <a:r>
              <a:rPr lang="en-US" b="1" dirty="0">
                <a:solidFill>
                  <a:srgbClr val="0070C0"/>
                </a:solidFill>
              </a:rPr>
              <a:t>Number of hurricanes per year</a:t>
            </a:r>
            <a:endParaRPr lang="en-US" dirty="0">
              <a:solidFill>
                <a:srgbClr val="0070C0"/>
              </a:solidFill>
            </a:endParaRPr>
          </a:p>
          <a:p>
            <a:pPr lvl="0"/>
            <a:r>
              <a:rPr lang="en-US" b="1" dirty="0">
                <a:solidFill>
                  <a:srgbClr val="0070C0"/>
                </a:solidFill>
              </a:rPr>
              <a:t>Number of people at a drive thru window in one shift</a:t>
            </a:r>
            <a:endParaRPr lang="en-US" dirty="0">
              <a:solidFill>
                <a:srgbClr val="0070C0"/>
              </a:solidFill>
            </a:endParaRPr>
          </a:p>
          <a:p>
            <a:pPr lvl="0"/>
            <a:r>
              <a:rPr lang="en-US" b="1" dirty="0">
                <a:solidFill>
                  <a:srgbClr val="0070C0"/>
                </a:solidFill>
              </a:rPr>
              <a:t>The amount of toxins in a gallon of city water</a:t>
            </a:r>
            <a:endParaRPr lang="en-US" dirty="0">
              <a:solidFill>
                <a:srgbClr val="0070C0"/>
              </a:solidFill>
            </a:endParaRPr>
          </a:p>
          <a:p>
            <a:pPr lvl="0"/>
            <a:r>
              <a:rPr lang="en-US" b="1" dirty="0">
                <a:solidFill>
                  <a:srgbClr val="0070C0"/>
                </a:solidFill>
              </a:rPr>
              <a:t>The number of errors in a day shift at a factory</a:t>
            </a:r>
            <a:endParaRPr lang="en-US" dirty="0">
              <a:solidFill>
                <a:srgbClr val="0070C0"/>
              </a:solidFill>
            </a:endParaRPr>
          </a:p>
          <a:p>
            <a:pPr marL="0" indent="0">
              <a:buNone/>
            </a:pPr>
            <a:endParaRPr lang="en-US" dirty="0"/>
          </a:p>
        </p:txBody>
      </p:sp>
    </p:spTree>
    <p:extLst>
      <p:ext uri="{BB962C8B-B14F-4D97-AF65-F5344CB8AC3E}">
        <p14:creationId xmlns:p14="http://schemas.microsoft.com/office/powerpoint/2010/main" val="175293270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Probability Distribution of Poisson Random Variable</a:t>
            </a:r>
            <a:endParaRPr lang="en-US" dirty="0"/>
          </a:p>
        </p:txBody>
      </p:sp>
      <p:sp>
        <p:nvSpPr>
          <p:cNvPr id="3" name="Content Placeholder 2"/>
          <p:cNvSpPr>
            <a:spLocks noGrp="1"/>
          </p:cNvSpPr>
          <p:nvPr>
            <p:ph idx="1"/>
          </p:nvPr>
        </p:nvSpPr>
        <p:spPr>
          <a:xfrm>
            <a:off x="457200" y="3733800"/>
            <a:ext cx="8229600" cy="2392363"/>
          </a:xfrm>
        </p:spPr>
        <p:txBody>
          <a:bodyPr>
            <a:normAutofit fontScale="92500" lnSpcReduction="20000"/>
          </a:bodyPr>
          <a:lstStyle/>
          <a:p>
            <a:pPr marL="0" indent="0">
              <a:buNone/>
            </a:pPr>
            <a:r>
              <a:rPr lang="en-US" b="1" dirty="0"/>
              <a:t>Where:</a:t>
            </a:r>
            <a:endParaRPr lang="en-US" dirty="0"/>
          </a:p>
          <a:p>
            <a:r>
              <a:rPr lang="en-US" b="1" dirty="0"/>
              <a:t>x = 0,1,2,…</a:t>
            </a:r>
            <a:endParaRPr lang="en-US" dirty="0"/>
          </a:p>
          <a:p>
            <a:r>
              <a:rPr lang="en-US" b="1" dirty="0"/>
              <a:t>λ = mean number of events during given unit of time, are, volume, etc.</a:t>
            </a:r>
            <a:endParaRPr lang="en-US" dirty="0"/>
          </a:p>
          <a:p>
            <a:r>
              <a:rPr lang="en-US" b="1" i="1" dirty="0"/>
              <a:t>e</a:t>
            </a:r>
            <a:r>
              <a:rPr lang="en-US" b="1" dirty="0"/>
              <a:t> = 2.71828…</a:t>
            </a:r>
            <a:endParaRPr lang="en-US" dirty="0"/>
          </a:p>
          <a:p>
            <a:pPr marL="0" indent="0">
              <a:buNone/>
            </a:pPr>
            <a:endParaRPr lang="en-US" dirty="0"/>
          </a:p>
        </p:txBody>
      </p:sp>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704224596"/>
              </p:ext>
            </p:extLst>
          </p:nvPr>
        </p:nvGraphicFramePr>
        <p:xfrm>
          <a:off x="2514600" y="1600200"/>
          <a:ext cx="3640282" cy="1741004"/>
        </p:xfrm>
        <a:graphic>
          <a:graphicData uri="http://schemas.openxmlformats.org/presentationml/2006/ole">
            <mc:AlternateContent xmlns:mc="http://schemas.openxmlformats.org/markup-compatibility/2006">
              <mc:Choice xmlns:v="urn:schemas-microsoft-com:vml" Requires="v">
                <p:oleObj spid="_x0000_s15378" name="Equation" r:id="rId3" imgW="876300" imgH="419100" progId="Equation.DSMT4">
                  <p:embed/>
                </p:oleObj>
              </mc:Choice>
              <mc:Fallback>
                <p:oleObj name="Equation" r:id="rId3" imgW="876300" imgH="4191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4600" y="1600200"/>
                        <a:ext cx="3640282" cy="1741004"/>
                      </a:xfrm>
                      <a:prstGeom prst="rect">
                        <a:avLst/>
                      </a:prstGeom>
                      <a:noFill/>
                    </p:spPr>
                  </p:pic>
                </p:oleObj>
              </mc:Fallback>
            </mc:AlternateContent>
          </a:graphicData>
        </a:graphic>
      </p:graphicFrame>
    </p:spTree>
    <p:extLst>
      <p:ext uri="{BB962C8B-B14F-4D97-AF65-F5344CB8AC3E}">
        <p14:creationId xmlns:p14="http://schemas.microsoft.com/office/powerpoint/2010/main" val="116446054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2762"/>
          </a:xfrm>
        </p:spPr>
        <p:txBody>
          <a:bodyPr>
            <a:noAutofit/>
          </a:bodyPr>
          <a:lstStyle/>
          <a:p>
            <a:pPr algn="l"/>
            <a:r>
              <a:rPr lang="en-US" sz="2500" b="1" dirty="0">
                <a:solidFill>
                  <a:srgbClr val="0070C0"/>
                </a:solidFill>
              </a:rPr>
              <a:t>Example -  According to the Statistical Abstract of the United States, traffic fatalities occur at the rate of 1.5 deaths per 100 million miles.  Find the probability that, during the next 100 million vehicle miles, there will </a:t>
            </a:r>
            <a:r>
              <a:rPr lang="en-US" sz="2500" b="1" dirty="0" smtClean="0">
                <a:solidFill>
                  <a:srgbClr val="0070C0"/>
                </a:solidFill>
              </a:rPr>
              <a:t>be</a:t>
            </a:r>
            <a:endParaRPr lang="en-US" sz="2500" dirty="0">
              <a:solidFill>
                <a:srgbClr val="0070C0"/>
              </a:solidFill>
            </a:endParaRPr>
          </a:p>
        </p:txBody>
      </p:sp>
      <p:sp>
        <p:nvSpPr>
          <p:cNvPr id="3" name="Content Placeholder 2"/>
          <p:cNvSpPr>
            <a:spLocks noGrp="1"/>
          </p:cNvSpPr>
          <p:nvPr>
            <p:ph idx="1"/>
          </p:nvPr>
        </p:nvSpPr>
        <p:spPr>
          <a:xfrm>
            <a:off x="457200" y="1981200"/>
            <a:ext cx="8229600" cy="4144963"/>
          </a:xfrm>
        </p:spPr>
        <p:txBody>
          <a:bodyPr/>
          <a:lstStyle/>
          <a:p>
            <a:pPr marL="0" indent="0">
              <a:buNone/>
            </a:pPr>
            <a:r>
              <a:rPr lang="en-US" dirty="0" smtClean="0">
                <a:solidFill>
                  <a:srgbClr val="0070C0"/>
                </a:solidFill>
              </a:rPr>
              <a:t>a.  Exactly zero deaths.</a:t>
            </a:r>
            <a:endParaRPr lang="en-US" dirty="0">
              <a:solidFill>
                <a:srgbClr val="0070C0"/>
              </a:solidFill>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537814093"/>
              </p:ext>
            </p:extLst>
          </p:nvPr>
        </p:nvGraphicFramePr>
        <p:xfrm>
          <a:off x="679450" y="4218444"/>
          <a:ext cx="7702550" cy="1420356"/>
        </p:xfrm>
        <a:graphic>
          <a:graphicData uri="http://schemas.openxmlformats.org/presentationml/2006/ole">
            <mc:AlternateContent xmlns:mc="http://schemas.openxmlformats.org/markup-compatibility/2006">
              <mc:Choice xmlns:v="urn:schemas-microsoft-com:vml" Requires="v">
                <p:oleObj spid="_x0000_s47112" name="Equation" r:id="rId3" imgW="2273040" imgH="419040" progId="Equation.DSMT4">
                  <p:embed/>
                </p:oleObj>
              </mc:Choice>
              <mc:Fallback>
                <p:oleObj name="Equation" r:id="rId3" imgW="2273040" imgH="419040" progId="Equation.DSMT4">
                  <p:embed/>
                  <p:pic>
                    <p:nvPicPr>
                      <p:cNvPr id="0" name="Object 4"/>
                      <p:cNvPicPr>
                        <a:picLocks noChangeAspect="1" noChangeArrowheads="1"/>
                      </p:cNvPicPr>
                      <p:nvPr/>
                    </p:nvPicPr>
                    <p:blipFill>
                      <a:blip r:embed="rId4"/>
                      <a:srcRect/>
                      <a:stretch>
                        <a:fillRect/>
                      </a:stretch>
                    </p:blipFill>
                    <p:spPr bwMode="auto">
                      <a:xfrm>
                        <a:off x="679450" y="4218444"/>
                        <a:ext cx="7702550" cy="1420356"/>
                      </a:xfrm>
                      <a:prstGeom prst="rect">
                        <a:avLst/>
                      </a:prstGeom>
                      <a:noFill/>
                      <a:ln>
                        <a:noFill/>
                      </a:ln>
                    </p:spPr>
                  </p:pic>
                </p:oleObj>
              </mc:Fallback>
            </mc:AlternateContent>
          </a:graphicData>
        </a:graphic>
      </p:graphicFrame>
      <p:sp>
        <p:nvSpPr>
          <p:cNvPr id="5" name="TextBox 4"/>
          <p:cNvSpPr txBox="1"/>
          <p:nvPr/>
        </p:nvSpPr>
        <p:spPr>
          <a:xfrm>
            <a:off x="1371600" y="2895600"/>
            <a:ext cx="6629400" cy="369332"/>
          </a:xfrm>
          <a:prstGeom prst="rect">
            <a:avLst/>
          </a:prstGeom>
          <a:noFill/>
        </p:spPr>
        <p:txBody>
          <a:bodyPr wrap="square" rtlCol="0">
            <a:spAutoFit/>
          </a:bodyPr>
          <a:lstStyle/>
          <a:p>
            <a:r>
              <a:rPr lang="en-US" dirty="0" smtClean="0"/>
              <a:t>Let X = # of deaths in 100 million vehicle miles</a:t>
            </a:r>
            <a:endParaRPr lang="en-US" dirty="0"/>
          </a:p>
        </p:txBody>
      </p:sp>
    </p:spTree>
    <p:extLst>
      <p:ext uri="{BB962C8B-B14F-4D97-AF65-F5344CB8AC3E}">
        <p14:creationId xmlns:p14="http://schemas.microsoft.com/office/powerpoint/2010/main" val="2068873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2762"/>
          </a:xfrm>
        </p:spPr>
        <p:txBody>
          <a:bodyPr>
            <a:noAutofit/>
          </a:bodyPr>
          <a:lstStyle/>
          <a:p>
            <a:pPr algn="l"/>
            <a:r>
              <a:rPr lang="en-US" sz="2500" b="1" dirty="0">
                <a:solidFill>
                  <a:srgbClr val="0070C0"/>
                </a:solidFill>
              </a:rPr>
              <a:t>Example -  According to the Statistical Abstract of the United States, traffic fatalities occur at the rate of 1.5 deaths per 100 million miles.  Find the probability that, during the next 100 million vehicle miles, there will </a:t>
            </a:r>
            <a:r>
              <a:rPr lang="en-US" sz="2500" b="1" dirty="0" smtClean="0">
                <a:solidFill>
                  <a:srgbClr val="0070C0"/>
                </a:solidFill>
              </a:rPr>
              <a:t>be</a:t>
            </a:r>
            <a:endParaRPr lang="en-US" sz="2500" dirty="0">
              <a:solidFill>
                <a:srgbClr val="0070C0"/>
              </a:solidFill>
            </a:endParaRPr>
          </a:p>
        </p:txBody>
      </p:sp>
      <p:sp>
        <p:nvSpPr>
          <p:cNvPr id="3" name="Content Placeholder 2"/>
          <p:cNvSpPr>
            <a:spLocks noGrp="1"/>
          </p:cNvSpPr>
          <p:nvPr>
            <p:ph idx="1"/>
          </p:nvPr>
        </p:nvSpPr>
        <p:spPr>
          <a:xfrm>
            <a:off x="457200" y="1981200"/>
            <a:ext cx="8229600" cy="4144963"/>
          </a:xfrm>
        </p:spPr>
        <p:txBody>
          <a:bodyPr/>
          <a:lstStyle/>
          <a:p>
            <a:pPr marL="0" indent="0">
              <a:buNone/>
            </a:pPr>
            <a:r>
              <a:rPr lang="en-US" dirty="0" smtClean="0">
                <a:solidFill>
                  <a:srgbClr val="0070C0"/>
                </a:solidFill>
              </a:rPr>
              <a:t>b.  At least one death</a:t>
            </a:r>
            <a:endParaRPr lang="en-US" dirty="0">
              <a:solidFill>
                <a:srgbClr val="0070C0"/>
              </a:solidFill>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835034623"/>
              </p:ext>
            </p:extLst>
          </p:nvPr>
        </p:nvGraphicFramePr>
        <p:xfrm>
          <a:off x="609600" y="5943600"/>
          <a:ext cx="7666037" cy="576214"/>
        </p:xfrm>
        <a:graphic>
          <a:graphicData uri="http://schemas.openxmlformats.org/presentationml/2006/ole">
            <mc:AlternateContent xmlns:mc="http://schemas.openxmlformats.org/markup-compatibility/2006">
              <mc:Choice xmlns:v="urn:schemas-microsoft-com:vml" Requires="v">
                <p:oleObj spid="_x0000_s49159" name="Equation" r:id="rId3" imgW="2705040" imgH="203040" progId="Equation.DSMT4">
                  <p:embed/>
                </p:oleObj>
              </mc:Choice>
              <mc:Fallback>
                <p:oleObj name="Equation" r:id="rId3" imgW="2705040" imgH="203040" progId="Equation.DSMT4">
                  <p:embed/>
                  <p:pic>
                    <p:nvPicPr>
                      <p:cNvPr id="0" name="Object 3"/>
                      <p:cNvPicPr>
                        <a:picLocks noChangeAspect="1" noChangeArrowheads="1"/>
                      </p:cNvPicPr>
                      <p:nvPr/>
                    </p:nvPicPr>
                    <p:blipFill>
                      <a:blip r:embed="rId4"/>
                      <a:srcRect/>
                      <a:stretch>
                        <a:fillRect/>
                      </a:stretch>
                    </p:blipFill>
                    <p:spPr bwMode="auto">
                      <a:xfrm>
                        <a:off x="609600" y="5943600"/>
                        <a:ext cx="7666037" cy="576214"/>
                      </a:xfrm>
                      <a:prstGeom prst="rect">
                        <a:avLst/>
                      </a:prstGeom>
                      <a:noFill/>
                      <a:ln>
                        <a:noFill/>
                      </a:ln>
                    </p:spPr>
                  </p:pic>
                </p:oleObj>
              </mc:Fallback>
            </mc:AlternateContent>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427144293"/>
              </p:ext>
            </p:extLst>
          </p:nvPr>
        </p:nvGraphicFramePr>
        <p:xfrm>
          <a:off x="2057400" y="2743200"/>
          <a:ext cx="1676400" cy="2225040"/>
        </p:xfrm>
        <a:graphic>
          <a:graphicData uri="http://schemas.openxmlformats.org/drawingml/2006/table">
            <a:tbl>
              <a:tblPr firstRow="1" bandRow="1">
                <a:tableStyleId>{073A0DAA-6AF3-43AB-8588-CEC1D06C72B9}</a:tableStyleId>
              </a:tblPr>
              <a:tblGrid>
                <a:gridCol w="360680"/>
                <a:gridCol w="1315720"/>
              </a:tblGrid>
              <a:tr h="370840">
                <a:tc>
                  <a:txBody>
                    <a:bodyPr/>
                    <a:lstStyle/>
                    <a:p>
                      <a:r>
                        <a:rPr lang="en-US" dirty="0" smtClean="0"/>
                        <a:t>X</a:t>
                      </a:r>
                      <a:endParaRPr lang="en-US" dirty="0"/>
                    </a:p>
                  </a:txBody>
                  <a:tcPr/>
                </a:tc>
                <a:tc>
                  <a:txBody>
                    <a:bodyPr/>
                    <a:lstStyle/>
                    <a:p>
                      <a:r>
                        <a:rPr lang="en-US" dirty="0" smtClean="0"/>
                        <a:t>P(X)</a:t>
                      </a:r>
                      <a:endParaRPr lang="en-US" dirty="0"/>
                    </a:p>
                  </a:txBody>
                  <a:tcPr/>
                </a:tc>
              </a:tr>
              <a:tr h="370840">
                <a:tc>
                  <a:txBody>
                    <a:bodyPr/>
                    <a:lstStyle/>
                    <a:p>
                      <a:r>
                        <a:rPr lang="en-US" dirty="0" smtClean="0"/>
                        <a:t>0</a:t>
                      </a:r>
                      <a:endParaRPr lang="en-US" dirty="0"/>
                    </a:p>
                  </a:txBody>
                  <a:tcPr/>
                </a:tc>
                <a:tc>
                  <a:txBody>
                    <a:bodyPr/>
                    <a:lstStyle/>
                    <a:p>
                      <a:endParaRPr lang="en-US" dirty="0"/>
                    </a:p>
                  </a:txBody>
                  <a:tcPr/>
                </a:tc>
              </a:tr>
              <a:tr h="370840">
                <a:tc>
                  <a:txBody>
                    <a:bodyPr/>
                    <a:lstStyle/>
                    <a:p>
                      <a:r>
                        <a:rPr lang="en-US" dirty="0" smtClean="0"/>
                        <a:t>1</a:t>
                      </a:r>
                      <a:endParaRPr lang="en-US" dirty="0"/>
                    </a:p>
                  </a:txBody>
                  <a:tcPr/>
                </a:tc>
                <a:tc>
                  <a:txBody>
                    <a:bodyPr/>
                    <a:lstStyle/>
                    <a:p>
                      <a:endParaRPr lang="en-US"/>
                    </a:p>
                  </a:txBody>
                  <a:tcPr/>
                </a:tc>
              </a:tr>
              <a:tr h="370840">
                <a:tc>
                  <a:txBody>
                    <a:bodyPr/>
                    <a:lstStyle/>
                    <a:p>
                      <a:r>
                        <a:rPr lang="en-US" dirty="0" smtClean="0"/>
                        <a:t>2</a:t>
                      </a:r>
                      <a:endParaRPr lang="en-US" dirty="0"/>
                    </a:p>
                  </a:txBody>
                  <a:tcPr/>
                </a:tc>
                <a:tc>
                  <a:txBody>
                    <a:bodyPr/>
                    <a:lstStyle/>
                    <a:p>
                      <a:endParaRPr lang="en-US"/>
                    </a:p>
                  </a:txBody>
                  <a:tcPr/>
                </a:tc>
              </a:tr>
              <a:tr h="370840">
                <a:tc>
                  <a:txBody>
                    <a:bodyPr/>
                    <a:lstStyle/>
                    <a:p>
                      <a:r>
                        <a:rPr lang="en-US" dirty="0" smtClean="0"/>
                        <a:t>3</a:t>
                      </a:r>
                      <a:endParaRPr lang="en-US" dirty="0"/>
                    </a:p>
                  </a:txBody>
                  <a:tcPr/>
                </a:tc>
                <a:tc>
                  <a:txBody>
                    <a:bodyPr/>
                    <a:lstStyle/>
                    <a:p>
                      <a:endParaRPr lang="en-US" dirty="0"/>
                    </a:p>
                  </a:txBody>
                  <a:tcPr/>
                </a:tc>
              </a:tr>
              <a:tr h="370840">
                <a:tc>
                  <a:txBody>
                    <a:bodyPr/>
                    <a:lstStyle/>
                    <a:p>
                      <a:r>
                        <a:rPr lang="en-US" dirty="0" smtClean="0"/>
                        <a:t>…</a:t>
                      </a:r>
                      <a:endParaRPr lang="en-US" dirty="0"/>
                    </a:p>
                  </a:txBody>
                  <a:tcPr/>
                </a:tc>
                <a:tc>
                  <a:txBody>
                    <a:bodyPr/>
                    <a:lstStyle/>
                    <a:p>
                      <a:endParaRPr lang="en-US" dirty="0"/>
                    </a:p>
                  </a:txBody>
                  <a:tcPr/>
                </a:tc>
              </a:tr>
            </a:tbl>
          </a:graphicData>
        </a:graphic>
      </p:graphicFrame>
      <p:sp>
        <p:nvSpPr>
          <p:cNvPr id="6" name="Right Brace 5"/>
          <p:cNvSpPr/>
          <p:nvPr/>
        </p:nvSpPr>
        <p:spPr>
          <a:xfrm>
            <a:off x="3733800" y="3505200"/>
            <a:ext cx="533400" cy="1447800"/>
          </a:xfrm>
          <a:prstGeom prst="rightBrace">
            <a:avLst/>
          </a:prstGeom>
          <a:ln w="28575"/>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7" name="TextBox 6"/>
          <p:cNvSpPr txBox="1"/>
          <p:nvPr/>
        </p:nvSpPr>
        <p:spPr>
          <a:xfrm>
            <a:off x="4419600" y="3801070"/>
            <a:ext cx="1828800" cy="923330"/>
          </a:xfrm>
          <a:prstGeom prst="rect">
            <a:avLst/>
          </a:prstGeom>
          <a:noFill/>
        </p:spPr>
        <p:txBody>
          <a:bodyPr wrap="square" rtlCol="0">
            <a:spAutoFit/>
          </a:bodyPr>
          <a:lstStyle/>
          <a:p>
            <a:r>
              <a:rPr lang="en-US" dirty="0" smtClean="0"/>
              <a:t>Want the total of these probabilities</a:t>
            </a:r>
            <a:endParaRPr lang="en-US" dirty="0"/>
          </a:p>
        </p:txBody>
      </p:sp>
      <p:sp>
        <p:nvSpPr>
          <p:cNvPr id="8" name="TextBox 7"/>
          <p:cNvSpPr txBox="1"/>
          <p:nvPr/>
        </p:nvSpPr>
        <p:spPr>
          <a:xfrm>
            <a:off x="4318000" y="3117334"/>
            <a:ext cx="2387600" cy="369332"/>
          </a:xfrm>
          <a:prstGeom prst="rect">
            <a:avLst/>
          </a:prstGeom>
          <a:noFill/>
        </p:spPr>
        <p:txBody>
          <a:bodyPr wrap="square" rtlCol="0">
            <a:spAutoFit/>
          </a:bodyPr>
          <a:lstStyle/>
          <a:p>
            <a:r>
              <a:rPr lang="en-US" dirty="0" smtClean="0"/>
              <a:t>Complement of P(X=0)</a:t>
            </a:r>
            <a:endParaRPr lang="en-US" dirty="0"/>
          </a:p>
        </p:txBody>
      </p:sp>
      <p:sp>
        <p:nvSpPr>
          <p:cNvPr id="9" name="Left Arrow 8"/>
          <p:cNvSpPr/>
          <p:nvPr/>
        </p:nvSpPr>
        <p:spPr>
          <a:xfrm>
            <a:off x="3771900" y="3100864"/>
            <a:ext cx="457200" cy="404336"/>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69841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up)">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P spid="9"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2762"/>
          </a:xfrm>
        </p:spPr>
        <p:txBody>
          <a:bodyPr>
            <a:noAutofit/>
          </a:bodyPr>
          <a:lstStyle/>
          <a:p>
            <a:pPr algn="l"/>
            <a:r>
              <a:rPr lang="en-US" sz="2500" b="1" dirty="0">
                <a:solidFill>
                  <a:srgbClr val="0070C0"/>
                </a:solidFill>
              </a:rPr>
              <a:t>Example -  According to the Statistical Abstract of the United States, traffic fatalities occur at the rate of 1.5 deaths per 100 million miles.  Find the probability that, during the next 100 million vehicle miles, there will </a:t>
            </a:r>
            <a:r>
              <a:rPr lang="en-US" sz="2500" b="1" dirty="0" smtClean="0">
                <a:solidFill>
                  <a:srgbClr val="0070C0"/>
                </a:solidFill>
              </a:rPr>
              <a:t>be</a:t>
            </a:r>
            <a:endParaRPr lang="en-US" sz="2500" dirty="0">
              <a:solidFill>
                <a:srgbClr val="0070C0"/>
              </a:solidFill>
            </a:endParaRPr>
          </a:p>
        </p:txBody>
      </p:sp>
      <p:sp>
        <p:nvSpPr>
          <p:cNvPr id="3" name="Content Placeholder 2"/>
          <p:cNvSpPr>
            <a:spLocks noGrp="1"/>
          </p:cNvSpPr>
          <p:nvPr>
            <p:ph idx="1"/>
          </p:nvPr>
        </p:nvSpPr>
        <p:spPr>
          <a:xfrm>
            <a:off x="457200" y="1981201"/>
            <a:ext cx="8229600" cy="1327666"/>
          </a:xfrm>
        </p:spPr>
        <p:txBody>
          <a:bodyPr/>
          <a:lstStyle/>
          <a:p>
            <a:pPr marL="0" indent="0">
              <a:buNone/>
            </a:pPr>
            <a:r>
              <a:rPr lang="en-US" dirty="0" smtClean="0">
                <a:solidFill>
                  <a:srgbClr val="0070C0"/>
                </a:solidFill>
              </a:rPr>
              <a:t>c.  More than one death</a:t>
            </a:r>
            <a:endParaRPr lang="en-US" dirty="0">
              <a:solidFill>
                <a:srgbClr val="0070C0"/>
              </a:solidFill>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642882180"/>
              </p:ext>
            </p:extLst>
          </p:nvPr>
        </p:nvGraphicFramePr>
        <p:xfrm>
          <a:off x="315913" y="5334000"/>
          <a:ext cx="8483600" cy="963613"/>
        </p:xfrm>
        <a:graphic>
          <a:graphicData uri="http://schemas.openxmlformats.org/presentationml/2006/ole">
            <mc:AlternateContent xmlns:mc="http://schemas.openxmlformats.org/markup-compatibility/2006">
              <mc:Choice xmlns:v="urn:schemas-microsoft-com:vml" Requires="v">
                <p:oleObj spid="_x0000_s51205" name="Equation" r:id="rId3" imgW="4254480" imgH="482400" progId="Equation.DSMT4">
                  <p:embed/>
                </p:oleObj>
              </mc:Choice>
              <mc:Fallback>
                <p:oleObj name="Equation" r:id="rId3" imgW="4254480" imgH="482400" progId="Equation.DSMT4">
                  <p:embed/>
                  <p:pic>
                    <p:nvPicPr>
                      <p:cNvPr id="0" name=""/>
                      <p:cNvPicPr>
                        <a:picLocks noChangeAspect="1" noChangeArrowheads="1"/>
                      </p:cNvPicPr>
                      <p:nvPr/>
                    </p:nvPicPr>
                    <p:blipFill>
                      <a:blip r:embed="rId4"/>
                      <a:srcRect/>
                      <a:stretch>
                        <a:fillRect/>
                      </a:stretch>
                    </p:blipFill>
                    <p:spPr bwMode="auto">
                      <a:xfrm>
                        <a:off x="315913" y="5334000"/>
                        <a:ext cx="8483600" cy="963613"/>
                      </a:xfrm>
                      <a:prstGeom prst="rect">
                        <a:avLst/>
                      </a:prstGeom>
                      <a:noFill/>
                      <a:ln>
                        <a:noFill/>
                      </a:ln>
                    </p:spPr>
                  </p:pic>
                </p:oleObj>
              </mc:Fallback>
            </mc:AlternateContent>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015993159"/>
              </p:ext>
            </p:extLst>
          </p:nvPr>
        </p:nvGraphicFramePr>
        <p:xfrm>
          <a:off x="2057400" y="2743200"/>
          <a:ext cx="1676400" cy="2225040"/>
        </p:xfrm>
        <a:graphic>
          <a:graphicData uri="http://schemas.openxmlformats.org/drawingml/2006/table">
            <a:tbl>
              <a:tblPr firstRow="1" bandRow="1">
                <a:tableStyleId>{073A0DAA-6AF3-43AB-8588-CEC1D06C72B9}</a:tableStyleId>
              </a:tblPr>
              <a:tblGrid>
                <a:gridCol w="360680"/>
                <a:gridCol w="1315720"/>
              </a:tblGrid>
              <a:tr h="370840">
                <a:tc>
                  <a:txBody>
                    <a:bodyPr/>
                    <a:lstStyle/>
                    <a:p>
                      <a:r>
                        <a:rPr lang="en-US" dirty="0" smtClean="0"/>
                        <a:t>X</a:t>
                      </a:r>
                      <a:endParaRPr lang="en-US" dirty="0"/>
                    </a:p>
                  </a:txBody>
                  <a:tcPr/>
                </a:tc>
                <a:tc>
                  <a:txBody>
                    <a:bodyPr/>
                    <a:lstStyle/>
                    <a:p>
                      <a:r>
                        <a:rPr lang="en-US" dirty="0" smtClean="0"/>
                        <a:t>P(X)</a:t>
                      </a:r>
                      <a:endParaRPr lang="en-US" dirty="0"/>
                    </a:p>
                  </a:txBody>
                  <a:tcPr/>
                </a:tc>
              </a:tr>
              <a:tr h="370840">
                <a:tc>
                  <a:txBody>
                    <a:bodyPr/>
                    <a:lstStyle/>
                    <a:p>
                      <a:r>
                        <a:rPr lang="en-US" dirty="0" smtClean="0"/>
                        <a:t>0</a:t>
                      </a:r>
                      <a:endParaRPr lang="en-US" dirty="0"/>
                    </a:p>
                  </a:txBody>
                  <a:tcPr/>
                </a:tc>
                <a:tc>
                  <a:txBody>
                    <a:bodyPr/>
                    <a:lstStyle/>
                    <a:p>
                      <a:endParaRPr lang="en-US" dirty="0"/>
                    </a:p>
                  </a:txBody>
                  <a:tcPr/>
                </a:tc>
              </a:tr>
              <a:tr h="370840">
                <a:tc>
                  <a:txBody>
                    <a:bodyPr/>
                    <a:lstStyle/>
                    <a:p>
                      <a:r>
                        <a:rPr lang="en-US" dirty="0" smtClean="0"/>
                        <a:t>1</a:t>
                      </a:r>
                      <a:endParaRPr lang="en-US" dirty="0"/>
                    </a:p>
                  </a:txBody>
                  <a:tcPr/>
                </a:tc>
                <a:tc>
                  <a:txBody>
                    <a:bodyPr/>
                    <a:lstStyle/>
                    <a:p>
                      <a:endParaRPr lang="en-US"/>
                    </a:p>
                  </a:txBody>
                  <a:tcPr/>
                </a:tc>
              </a:tr>
              <a:tr h="370840">
                <a:tc>
                  <a:txBody>
                    <a:bodyPr/>
                    <a:lstStyle/>
                    <a:p>
                      <a:r>
                        <a:rPr lang="en-US" dirty="0" smtClean="0"/>
                        <a:t>2</a:t>
                      </a:r>
                      <a:endParaRPr lang="en-US" dirty="0"/>
                    </a:p>
                  </a:txBody>
                  <a:tcPr/>
                </a:tc>
                <a:tc>
                  <a:txBody>
                    <a:bodyPr/>
                    <a:lstStyle/>
                    <a:p>
                      <a:endParaRPr lang="en-US"/>
                    </a:p>
                  </a:txBody>
                  <a:tcPr/>
                </a:tc>
              </a:tr>
              <a:tr h="370840">
                <a:tc>
                  <a:txBody>
                    <a:bodyPr/>
                    <a:lstStyle/>
                    <a:p>
                      <a:r>
                        <a:rPr lang="en-US" dirty="0" smtClean="0"/>
                        <a:t>3</a:t>
                      </a:r>
                      <a:endParaRPr lang="en-US" dirty="0"/>
                    </a:p>
                  </a:txBody>
                  <a:tcPr/>
                </a:tc>
                <a:tc>
                  <a:txBody>
                    <a:bodyPr/>
                    <a:lstStyle/>
                    <a:p>
                      <a:endParaRPr lang="en-US" dirty="0"/>
                    </a:p>
                  </a:txBody>
                  <a:tcPr/>
                </a:tc>
              </a:tr>
              <a:tr h="370840">
                <a:tc>
                  <a:txBody>
                    <a:bodyPr/>
                    <a:lstStyle/>
                    <a:p>
                      <a:r>
                        <a:rPr lang="en-US" dirty="0" smtClean="0"/>
                        <a:t>…</a:t>
                      </a:r>
                      <a:endParaRPr lang="en-US" dirty="0"/>
                    </a:p>
                  </a:txBody>
                  <a:tcPr/>
                </a:tc>
                <a:tc>
                  <a:txBody>
                    <a:bodyPr/>
                    <a:lstStyle/>
                    <a:p>
                      <a:endParaRPr lang="en-US" dirty="0"/>
                    </a:p>
                  </a:txBody>
                  <a:tcPr/>
                </a:tc>
              </a:tr>
            </a:tbl>
          </a:graphicData>
        </a:graphic>
      </p:graphicFrame>
      <p:sp>
        <p:nvSpPr>
          <p:cNvPr id="6" name="Right Brace 5"/>
          <p:cNvSpPr/>
          <p:nvPr/>
        </p:nvSpPr>
        <p:spPr>
          <a:xfrm>
            <a:off x="3733800" y="3886200"/>
            <a:ext cx="533400" cy="1066800"/>
          </a:xfrm>
          <a:prstGeom prst="rightBrace">
            <a:avLst/>
          </a:prstGeom>
          <a:ln w="28575"/>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7" name="TextBox 6"/>
          <p:cNvSpPr txBox="1"/>
          <p:nvPr/>
        </p:nvSpPr>
        <p:spPr>
          <a:xfrm>
            <a:off x="4419600" y="4020740"/>
            <a:ext cx="1828800" cy="923330"/>
          </a:xfrm>
          <a:prstGeom prst="rect">
            <a:avLst/>
          </a:prstGeom>
          <a:noFill/>
        </p:spPr>
        <p:txBody>
          <a:bodyPr wrap="square" rtlCol="0">
            <a:spAutoFit/>
          </a:bodyPr>
          <a:lstStyle/>
          <a:p>
            <a:r>
              <a:rPr lang="en-US" dirty="0" smtClean="0"/>
              <a:t>Want the total of these probabilities</a:t>
            </a:r>
            <a:endParaRPr lang="en-US" dirty="0"/>
          </a:p>
        </p:txBody>
      </p:sp>
      <p:sp>
        <p:nvSpPr>
          <p:cNvPr id="8" name="TextBox 7"/>
          <p:cNvSpPr txBox="1"/>
          <p:nvPr/>
        </p:nvSpPr>
        <p:spPr>
          <a:xfrm>
            <a:off x="4557183" y="3308866"/>
            <a:ext cx="3382433" cy="369332"/>
          </a:xfrm>
          <a:prstGeom prst="rect">
            <a:avLst/>
          </a:prstGeom>
          <a:noFill/>
        </p:spPr>
        <p:txBody>
          <a:bodyPr wrap="square" rtlCol="0">
            <a:spAutoFit/>
          </a:bodyPr>
          <a:lstStyle/>
          <a:p>
            <a:r>
              <a:rPr lang="en-US" dirty="0" smtClean="0"/>
              <a:t>Complement of P(X=0) +P(X=1)</a:t>
            </a:r>
            <a:endParaRPr lang="en-US" dirty="0"/>
          </a:p>
        </p:txBody>
      </p:sp>
      <p:sp>
        <p:nvSpPr>
          <p:cNvPr id="9" name="Left Arrow 8"/>
          <p:cNvSpPr/>
          <p:nvPr/>
        </p:nvSpPr>
        <p:spPr>
          <a:xfrm>
            <a:off x="3771900" y="3100864"/>
            <a:ext cx="647700" cy="785336"/>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81649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up)">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P spid="9"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Mean and Variance for Poisson Distribution</a:t>
            </a:r>
            <a:endParaRPr lang="en-US" dirty="0"/>
          </a:p>
        </p:txBody>
      </p:sp>
      <p:sp>
        <p:nvSpPr>
          <p:cNvPr id="3" name="Content Placeholder 2"/>
          <p:cNvSpPr>
            <a:spLocks noGrp="1"/>
          </p:cNvSpPr>
          <p:nvPr>
            <p:ph idx="1"/>
          </p:nvPr>
        </p:nvSpPr>
        <p:spPr/>
        <p:txBody>
          <a:bodyPr/>
          <a:lstStyle/>
          <a:p>
            <a:pPr marL="0" indent="0">
              <a:buNone/>
            </a:pPr>
            <a:r>
              <a:rPr lang="en-US" dirty="0"/>
              <a:t>Again we could use the formulas for discrete random variables but this is special kind of discrete random variables and has its own shortcut.</a:t>
            </a:r>
          </a:p>
          <a:p>
            <a:pPr marL="0" indent="0">
              <a:buNone/>
            </a:pPr>
            <a:r>
              <a:rPr lang="en-US" dirty="0"/>
              <a:t> </a:t>
            </a:r>
          </a:p>
          <a:p>
            <a:pPr marL="0" indent="0">
              <a:buNone/>
            </a:pPr>
            <a:r>
              <a:rPr lang="en-US" b="1" dirty="0" smtClean="0"/>
              <a:t>			Mean</a:t>
            </a:r>
            <a:r>
              <a:rPr lang="en-US" b="1" dirty="0"/>
              <a:t>: </a:t>
            </a:r>
            <a:endParaRPr lang="en-US" dirty="0"/>
          </a:p>
          <a:p>
            <a:pPr marL="0" indent="0">
              <a:buNone/>
            </a:pPr>
            <a:r>
              <a:rPr lang="en-US" b="1" dirty="0" smtClean="0"/>
              <a:t>			Variance</a:t>
            </a:r>
            <a:r>
              <a:rPr lang="en-US" b="1" dirty="0"/>
              <a:t>: </a:t>
            </a:r>
            <a:endParaRPr lang="en-US" dirty="0"/>
          </a:p>
          <a:p>
            <a:pPr marL="0" indent="0">
              <a:buNone/>
            </a:pPr>
            <a:endParaRPr lang="en-US" dirty="0"/>
          </a:p>
        </p:txBody>
      </p:sp>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3735739803"/>
              </p:ext>
            </p:extLst>
          </p:nvPr>
        </p:nvGraphicFramePr>
        <p:xfrm>
          <a:off x="4546600" y="4267200"/>
          <a:ext cx="939800" cy="458972"/>
        </p:xfrm>
        <a:graphic>
          <a:graphicData uri="http://schemas.openxmlformats.org/presentationml/2006/ole">
            <mc:AlternateContent xmlns:mc="http://schemas.openxmlformats.org/markup-compatibility/2006">
              <mc:Choice xmlns:v="urn:schemas-microsoft-com:vml" Requires="v">
                <p:oleObj spid="_x0000_s16417" name="Equation" r:id="rId3" imgW="406048" imgH="203024" progId="Equation.DSMT4">
                  <p:embed/>
                </p:oleObj>
              </mc:Choice>
              <mc:Fallback>
                <p:oleObj name="Equation" r:id="rId3" imgW="406048" imgH="203024"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46600" y="4267200"/>
                        <a:ext cx="939800" cy="458972"/>
                      </a:xfrm>
                      <a:prstGeom prst="rect">
                        <a:avLst/>
                      </a:prstGeom>
                      <a:noFill/>
                    </p:spPr>
                  </p:pic>
                </p:oleObj>
              </mc:Fallback>
            </mc:AlternateContent>
          </a:graphicData>
        </a:graphic>
      </p:graphicFrame>
      <p:sp>
        <p:nvSpPr>
          <p:cNvPr id="6"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4248143343"/>
              </p:ext>
            </p:extLst>
          </p:nvPr>
        </p:nvGraphicFramePr>
        <p:xfrm>
          <a:off x="4953000" y="4876800"/>
          <a:ext cx="925286" cy="381000"/>
        </p:xfrm>
        <a:graphic>
          <a:graphicData uri="http://schemas.openxmlformats.org/presentationml/2006/ole">
            <mc:AlternateContent xmlns:mc="http://schemas.openxmlformats.org/markup-compatibility/2006">
              <mc:Choice xmlns:v="urn:schemas-microsoft-com:vml" Requires="v">
                <p:oleObj spid="_x0000_s16418" name="Equation" r:id="rId5" imgW="482391" imgH="203112" progId="Equation.DSMT4">
                  <p:embed/>
                </p:oleObj>
              </mc:Choice>
              <mc:Fallback>
                <p:oleObj name="Equation" r:id="rId5" imgW="482391" imgH="203112"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53000" y="4876800"/>
                        <a:ext cx="925286" cy="381000"/>
                      </a:xfrm>
                      <a:prstGeom prst="rect">
                        <a:avLst/>
                      </a:prstGeom>
                      <a:noFill/>
                    </p:spPr>
                  </p:pic>
                </p:oleObj>
              </mc:Fallback>
            </mc:AlternateContent>
          </a:graphicData>
        </a:graphic>
      </p:graphicFrame>
    </p:spTree>
    <p:extLst>
      <p:ext uri="{BB962C8B-B14F-4D97-AF65-F5344CB8AC3E}">
        <p14:creationId xmlns:p14="http://schemas.microsoft.com/office/powerpoint/2010/main" val="4820689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Types of Random Variables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DISCRETE – </a:t>
            </a:r>
            <a:r>
              <a:rPr lang="en-US" dirty="0" err="1" smtClean="0"/>
              <a:t>r.v</a:t>
            </a:r>
            <a:r>
              <a:rPr lang="en-US" dirty="0" smtClean="0"/>
              <a:t>. takes on a countable # of outcomes (finite or infinite)</a:t>
            </a:r>
          </a:p>
          <a:p>
            <a:pPr marL="0" indent="0">
              <a:buNone/>
            </a:pPr>
            <a:r>
              <a:rPr lang="en-US" dirty="0" smtClean="0">
                <a:solidFill>
                  <a:schemeClr val="accent1"/>
                </a:solidFill>
              </a:rPr>
              <a:t>{# of light bulbs that burn out, # of hits to a website, # of free throw attempts before first shot is made}</a:t>
            </a:r>
          </a:p>
          <a:p>
            <a:pPr marL="0" indent="0">
              <a:buNone/>
            </a:pPr>
            <a:endParaRPr lang="en-US" dirty="0">
              <a:solidFill>
                <a:schemeClr val="accent1"/>
              </a:solidFill>
            </a:endParaRPr>
          </a:p>
          <a:p>
            <a:pPr marL="0" indent="0">
              <a:buNone/>
            </a:pPr>
            <a:r>
              <a:rPr lang="en-US" dirty="0" smtClean="0"/>
              <a:t>CONTINUOUS – </a:t>
            </a:r>
            <a:r>
              <a:rPr lang="en-US" dirty="0" err="1" smtClean="0"/>
              <a:t>r.v</a:t>
            </a:r>
            <a:r>
              <a:rPr lang="en-US" dirty="0" smtClean="0"/>
              <a:t>. takes on any points in one ore more intervals (uncountable)</a:t>
            </a:r>
          </a:p>
          <a:p>
            <a:pPr marL="0" indent="0">
              <a:buNone/>
            </a:pPr>
            <a:r>
              <a:rPr lang="en-US" dirty="0" smtClean="0">
                <a:solidFill>
                  <a:schemeClr val="accent1"/>
                </a:solidFill>
              </a:rPr>
              <a:t>{time it takes to fly to NYC, weight of a </a:t>
            </a:r>
            <a:r>
              <a:rPr lang="en-US" dirty="0" err="1" smtClean="0">
                <a:solidFill>
                  <a:schemeClr val="accent1"/>
                </a:solidFill>
              </a:rPr>
              <a:t>t-bone</a:t>
            </a:r>
            <a:r>
              <a:rPr lang="en-US" dirty="0" smtClean="0">
                <a:solidFill>
                  <a:schemeClr val="accent1"/>
                </a:solidFill>
              </a:rPr>
              <a:t> steak, amount of rain in Seattle during April}</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37928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left)">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left)">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Probability distributions for discrete random variables</a:t>
            </a:r>
            <a:endParaRPr lang="en-US" dirty="0"/>
          </a:p>
        </p:txBody>
      </p:sp>
      <p:sp>
        <p:nvSpPr>
          <p:cNvPr id="5" name="Text Placeholder 4"/>
          <p:cNvSpPr>
            <a:spLocks noGrp="1"/>
          </p:cNvSpPr>
          <p:nvPr>
            <p:ph type="body" idx="1"/>
          </p:nvPr>
        </p:nvSpPr>
        <p:spPr/>
        <p:txBody>
          <a:bodyPr/>
          <a:lstStyle/>
          <a:p>
            <a:r>
              <a:rPr lang="en-US" dirty="0" smtClean="0"/>
              <a:t>Section 4.2	</a:t>
            </a:r>
            <a:endParaRPr lang="en-US" dirty="0"/>
          </a:p>
        </p:txBody>
      </p:sp>
    </p:spTree>
    <p:extLst>
      <p:ext uri="{BB962C8B-B14F-4D97-AF65-F5344CB8AC3E}">
        <p14:creationId xmlns:p14="http://schemas.microsoft.com/office/powerpoint/2010/main" val="22435817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Requirements for the Probability Distribution of a Discrete </a:t>
            </a:r>
            <a:r>
              <a:rPr lang="en-US" dirty="0" err="1" smtClean="0"/>
              <a:t>R.V</a:t>
            </a:r>
            <a:r>
              <a:rPr lang="en-US" dirty="0" smtClean="0"/>
              <a:t>., </a:t>
            </a:r>
            <a:r>
              <a:rPr lang="en-US" i="1" dirty="0" smtClean="0"/>
              <a:t>x</a:t>
            </a:r>
            <a:endParaRPr lang="en-US" dirty="0"/>
          </a:p>
        </p:txBody>
      </p:sp>
      <p:sp>
        <p:nvSpPr>
          <p:cNvPr id="3" name="Content Placeholder 2"/>
          <p:cNvSpPr>
            <a:spLocks noGrp="1"/>
          </p:cNvSpPr>
          <p:nvPr>
            <p:ph idx="1"/>
          </p:nvPr>
        </p:nvSpPr>
        <p:spPr/>
        <p:txBody>
          <a:bodyPr/>
          <a:lstStyle/>
          <a:p>
            <a:pPr marL="514350" lvl="0" indent="-514350">
              <a:buAutoNum type="arabicPeriod"/>
            </a:pPr>
            <a:r>
              <a:rPr lang="en-US" dirty="0" smtClean="0"/>
              <a:t>p(x</a:t>
            </a:r>
            <a:r>
              <a:rPr lang="en-US" dirty="0"/>
              <a:t>) ≥ 0 for all values of </a:t>
            </a:r>
            <a:r>
              <a:rPr lang="en-US" dirty="0" smtClean="0"/>
              <a:t>x</a:t>
            </a:r>
          </a:p>
          <a:p>
            <a:pPr marL="0" lvl="0" indent="0">
              <a:buNone/>
            </a:pPr>
            <a:endParaRPr lang="en-US" dirty="0"/>
          </a:p>
          <a:p>
            <a:pPr marL="0" lvl="0" indent="0">
              <a:buNone/>
            </a:pPr>
            <a:r>
              <a:rPr lang="en-US" dirty="0" smtClean="0"/>
              <a:t>2. ∑</a:t>
            </a:r>
            <a:r>
              <a:rPr lang="en-US" dirty="0"/>
              <a:t>p(x) = 1</a:t>
            </a:r>
          </a:p>
          <a:p>
            <a:pPr marL="0" indent="0">
              <a:buNone/>
            </a:pPr>
            <a:endParaRPr lang="en-US" dirty="0" smtClean="0"/>
          </a:p>
          <a:p>
            <a:pPr marL="0" indent="0">
              <a:buNone/>
            </a:pPr>
            <a:r>
              <a:rPr lang="en-US" dirty="0" smtClean="0"/>
              <a:t>Where the summation of p(x) is over all possible values of x</a:t>
            </a:r>
            <a:endParaRPr lang="en-US" dirty="0"/>
          </a:p>
        </p:txBody>
      </p:sp>
    </p:spTree>
    <p:extLst>
      <p:ext uri="{BB962C8B-B14F-4D97-AF65-F5344CB8AC3E}">
        <p14:creationId xmlns:p14="http://schemas.microsoft.com/office/powerpoint/2010/main" val="40418696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Ways to describe a DISCRETE Distribution</a:t>
            </a:r>
            <a:endParaRPr lang="en-US" dirty="0"/>
          </a:p>
        </p:txBody>
      </p:sp>
      <p:sp>
        <p:nvSpPr>
          <p:cNvPr id="5" name="Content Placeholder 4"/>
          <p:cNvSpPr>
            <a:spLocks noGrp="1"/>
          </p:cNvSpPr>
          <p:nvPr>
            <p:ph idx="1"/>
          </p:nvPr>
        </p:nvSpPr>
        <p:spPr/>
        <p:txBody>
          <a:bodyPr/>
          <a:lstStyle/>
          <a:p>
            <a:pPr>
              <a:buFontTx/>
              <a:buChar char="-"/>
            </a:pPr>
            <a:r>
              <a:rPr lang="en-US" sz="4500" b="1" u="sng" dirty="0" smtClean="0"/>
              <a:t>Graphs</a:t>
            </a:r>
          </a:p>
          <a:p>
            <a:pPr marL="0" indent="0">
              <a:buNone/>
            </a:pPr>
            <a:endParaRPr lang="en-US" dirty="0" smtClean="0"/>
          </a:p>
          <a:p>
            <a:pPr>
              <a:buFontTx/>
              <a:buChar char="-"/>
            </a:pPr>
            <a:r>
              <a:rPr lang="en-US" dirty="0" smtClean="0"/>
              <a:t>Table</a:t>
            </a:r>
          </a:p>
          <a:p>
            <a:pPr>
              <a:buFontTx/>
              <a:buChar char="-"/>
            </a:pPr>
            <a:endParaRPr lang="en-US" dirty="0" smtClean="0"/>
          </a:p>
          <a:p>
            <a:pPr>
              <a:buFontTx/>
              <a:buChar char="-"/>
            </a:pPr>
            <a:r>
              <a:rPr lang="en-US" dirty="0" smtClean="0"/>
              <a:t>Formula</a:t>
            </a:r>
            <a:endParaRPr lang="en-US" dirty="0"/>
          </a:p>
        </p:txBody>
      </p:sp>
    </p:spTree>
    <p:extLst>
      <p:ext uri="{BB962C8B-B14F-4D97-AF65-F5344CB8AC3E}">
        <p14:creationId xmlns:p14="http://schemas.microsoft.com/office/powerpoint/2010/main" val="39129990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1770</TotalTime>
  <Words>2499</Words>
  <Application>Microsoft Office PowerPoint</Application>
  <PresentationFormat>On-screen Show (4:3)</PresentationFormat>
  <Paragraphs>505</Paragraphs>
  <Slides>59</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59</vt:i4>
      </vt:variant>
    </vt:vector>
  </HeadingPairs>
  <TitlesOfParts>
    <vt:vector size="62" baseType="lpstr">
      <vt:lpstr>Office Theme</vt:lpstr>
      <vt:lpstr>Equation</vt:lpstr>
      <vt:lpstr>MathType 6.0 Equation</vt:lpstr>
      <vt:lpstr>Chapter 4</vt:lpstr>
      <vt:lpstr>Two Types of random variables</vt:lpstr>
      <vt:lpstr>What is a Random Variable?</vt:lpstr>
      <vt:lpstr>EXAMPLE</vt:lpstr>
      <vt:lpstr>EXAMPLE</vt:lpstr>
      <vt:lpstr>Two Types of Random Variables</vt:lpstr>
      <vt:lpstr>Probability distributions for discrete random variables</vt:lpstr>
      <vt:lpstr>Requirements for the Probability Distribution of a Discrete R.V., x</vt:lpstr>
      <vt:lpstr>Ways to describe a DISCRETE Distribution</vt:lpstr>
      <vt:lpstr>PowerPoint Presentation</vt:lpstr>
      <vt:lpstr>a.  What is the probability that a randomly selected rental unit has five rooms?</vt:lpstr>
      <vt:lpstr>b. What is the probability that a randomly selected rental unit has five or six room?</vt:lpstr>
      <vt:lpstr>c.  What is the probability that a randomly selected rental unit has seven or more rooms?</vt:lpstr>
      <vt:lpstr>Ways to describe a DISCRETE Distribution</vt:lpstr>
      <vt:lpstr>Example - A Wendy’s manager performed a study to determine a probability distribution for the number of people, X, waiting in line during lunch.  The results were as follows:</vt:lpstr>
      <vt:lpstr>PowerPoint Presentation</vt:lpstr>
      <vt:lpstr>PowerPoint Presentation</vt:lpstr>
      <vt:lpstr>PowerPoint Presentation</vt:lpstr>
      <vt:lpstr>Ways to describe a DISCRETE Distribution</vt:lpstr>
      <vt:lpstr>Find Mean (Expected Value) of Discrete R.V.  </vt:lpstr>
      <vt:lpstr>Example - From our Rental Unit example – If a rental unit is randomly selected, how many rooms would you expect the unit to have? </vt:lpstr>
      <vt:lpstr>Example - From our Wendy’s example – Compute and interpret the mean of the random variable X.</vt:lpstr>
      <vt:lpstr>PowerPoint Presentation</vt:lpstr>
      <vt:lpstr>Find Variance and Standard Deviation of Discrete R.V. </vt:lpstr>
      <vt:lpstr>Example - From our Rental Unit problem find the variance and the standard deviation.</vt:lpstr>
      <vt:lpstr>Example - From our Wendy’s example – Compute the variance and standard deviation</vt:lpstr>
      <vt:lpstr>PowerPoint Presentation</vt:lpstr>
      <vt:lpstr>Binomial distribution</vt:lpstr>
      <vt:lpstr>Characteristics of a Binomial Experiment</vt:lpstr>
      <vt:lpstr>EXAMPLES</vt:lpstr>
      <vt:lpstr>EXAMPLES</vt:lpstr>
      <vt:lpstr>EXAMPLES</vt:lpstr>
      <vt:lpstr>EXAMPLES</vt:lpstr>
      <vt:lpstr>EXAMPLES</vt:lpstr>
      <vt:lpstr>EXAMPLES</vt:lpstr>
      <vt:lpstr>How do we find probabilities?</vt:lpstr>
      <vt:lpstr>Previous Method:  Using a tree diagram…</vt:lpstr>
      <vt:lpstr>Another way to look at it….</vt:lpstr>
      <vt:lpstr>EXAMPLE</vt:lpstr>
      <vt:lpstr>Combine together to get Probability</vt:lpstr>
      <vt:lpstr>Is the Example a Binomial experiment?</vt:lpstr>
      <vt:lpstr>Binomial Probability Distribution Function</vt:lpstr>
      <vt:lpstr>DVD Example</vt:lpstr>
      <vt:lpstr>Simple Example</vt:lpstr>
      <vt:lpstr>Example: Create Entire Prob. Distribution</vt:lpstr>
      <vt:lpstr>Example: Without finding Entire Prob. Distribution</vt:lpstr>
      <vt:lpstr>Clarinex-D is a medication whose purpose is to reduce the symptoms associate with a variety of allergies.  In clinical trials of Clarinex-D, 5% of the patients in the study experienced insomnia as a side effect.  A random sample of 20 Clarinex-D users is obtained, and the number of patients who experienced insomnia is recorded. </vt:lpstr>
      <vt:lpstr>Clarinex-D is a medication whose purpose is to reduce the symptoms associate with a variety of allergies.  In clinical trials of Clarinex-D, 5% of the patients in the study experienced insomnia as a side effect.  A random sample of 20 Clarinex-D users is obtained, and the number of patients who experienced insomnia is recorded. </vt:lpstr>
      <vt:lpstr>Mean and Standard Deviation – Using General Discrete R.V. Formula</vt:lpstr>
      <vt:lpstr>Mean and Standard Deviation of Binomial Random Variable</vt:lpstr>
      <vt:lpstr>For O-negative Example</vt:lpstr>
      <vt:lpstr>Poisson Random Variables</vt:lpstr>
      <vt:lpstr>Characteristics of Poisson Random Variable</vt:lpstr>
      <vt:lpstr>Examples…</vt:lpstr>
      <vt:lpstr>Probability Distribution of Poisson Random Variable</vt:lpstr>
      <vt:lpstr>Example -  According to the Statistical Abstract of the United States, traffic fatalities occur at the rate of 1.5 deaths per 100 million miles.  Find the probability that, during the next 100 million vehicle miles, there will be</vt:lpstr>
      <vt:lpstr>Example -  According to the Statistical Abstract of the United States, traffic fatalities occur at the rate of 1.5 deaths per 100 million miles.  Find the probability that, during the next 100 million vehicle miles, there will be</vt:lpstr>
      <vt:lpstr>Example -  According to the Statistical Abstract of the United States, traffic fatalities occur at the rate of 1.5 deaths per 100 million miles.  Find the probability that, during the next 100 million vehicle miles, there will be</vt:lpstr>
      <vt:lpstr>Mean and Variance for Poisson Distribution</vt:lpstr>
    </vt:vector>
  </TitlesOfParts>
  <Company>Clemson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4</dc:title>
  <dc:creator>Ellen Breazel</dc:creator>
  <cp:lastModifiedBy>Ellen Breazel</cp:lastModifiedBy>
  <cp:revision>40</cp:revision>
  <dcterms:created xsi:type="dcterms:W3CDTF">2012-02-16T14:03:38Z</dcterms:created>
  <dcterms:modified xsi:type="dcterms:W3CDTF">2013-02-13T19:27:07Z</dcterms:modified>
</cp:coreProperties>
</file>