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12" r:id="rId2"/>
    <p:sldId id="313" r:id="rId3"/>
    <p:sldId id="314" r:id="rId4"/>
    <p:sldId id="315" r:id="rId5"/>
    <p:sldId id="316" r:id="rId6"/>
    <p:sldId id="317" r:id="rId7"/>
    <p:sldId id="318" r:id="rId8"/>
    <p:sldId id="319" r:id="rId9"/>
    <p:sldId id="320" r:id="rId10"/>
    <p:sldId id="321" r:id="rId11"/>
    <p:sldId id="323" r:id="rId12"/>
    <p:sldId id="324" r:id="rId13"/>
    <p:sldId id="325" r:id="rId14"/>
    <p:sldId id="326" r:id="rId15"/>
    <p:sldId id="327" r:id="rId16"/>
    <p:sldId id="340" r:id="rId17"/>
    <p:sldId id="322"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68" r:id="rId58"/>
    <p:sldId id="369" r:id="rId59"/>
    <p:sldId id="370" r:id="rId60"/>
    <p:sldId id="371" r:id="rId61"/>
    <p:sldId id="372" r:id="rId62"/>
    <p:sldId id="373" r:id="rId63"/>
    <p:sldId id="374" r:id="rId64"/>
    <p:sldId id="375" r:id="rId65"/>
    <p:sldId id="376" r:id="rId66"/>
    <p:sldId id="377" r:id="rId67"/>
    <p:sldId id="378" r:id="rId68"/>
    <p:sldId id="379" r:id="rId69"/>
    <p:sldId id="380"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3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ink/ink1.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3-02-19T21:33:26.657"/>
    </inkml:context>
    <inkml:brush xml:id="br0">
      <inkml:brushProperty name="width" value="0.05292" units="cm"/>
      <inkml:brushProperty name="height" value="0.05292" units="cm"/>
      <inkml:brushProperty name="color" value="#FF0000"/>
    </inkml:brush>
  </inkml:definitions>
  <inkml:trace contextRef="#ctx0" brushRef="#br0">12208 7682 2815,'0'0'4128,"0"0"128,0 0-1152,13 0-928,-13 0-512,0 0-224,13-6-544,0 6-128,-13 0-128,23 0 0,-9 0-128,7 0-96,1-4-160,10 4 0,4 6-128,6 2 0,8 1-128,4 8 128,8 1-128,5 5-128,0 2 128,-2 2 128,1 2-256,-6-2 128,-7 2-128,-3-4 0,-10-2 128,-13-1-128,-6-3 128,-10 2-128,-11-4 128,-7 0 0,-11-2 0,-7 4 0,-9 1 0,-4 0 0,-8 2 0,-6 1-128,-4 3 256,-4 0-128,-1 4 0,0 2 0,2 1 0,2-1 0,3 0 0,7 2 128,9-1-128,7-2 0,7-3 0,5-4 0,6-3 0,10-3 0,3-1 0,6-5 0,9-3 0,4 0 0,10-1 0,10-3 0,7 1 0,11-2 0,9 1 0,6 1-128,3 0 0,0 1 128,-2 0-128,-3 2-32,-8 3 32,-12 2 128,-11 1-128,-13 4 128,-17 3 0,-15 2 0,-15 3 128,-20 1 0,-18 1 32,-15 2 96,-12 1 0,-9 3 0,-5 0 0,2 2 0,0 0-128,10 3 0,12-1 0,13 2 0,14-2-128,16-2 128,17-3-256,12-3 128,18-1 0,16-5-128,16-2 128,14-4-128,12-3 0,9-2 128,8-2-128,6-2 0,-2-1 0,-4 0 128,-7 0-128,-11-1 0,-10 1 0,-13-1 0,-15 2 0,-18 1 128,-9 0-128,-16 4 128,-12-1 128,-14 0-128,-12 2 128,-8 3 0,-13-1 0,-4 2 0,-4 0 0,-5 1 0,3 2-128,3 4 0,6-1 128,6 4-128,12 3 0,9-1 0,14 1 0,12 2 0,14-2 0,16-1 0,17-2 0,13-3 0,11-1 0,15-3 0,4-4 0,8 0 0,0-3-128,-3-2 128,-7 1 0,-6-1 0,-10-1 0,-12 1 0,-11-1 0,-16 2 0,-12 0 256,-17 2-128,-16 2 0,-15 0-128,-16 1 128,-17 3 0,-10 1 0,-9 1-128,-5 4-128,1 2 128,-1 2 0,8 2 0,11 6 0,12-1 0,16 3-128,17 0 128,14-3 0,19-1 0,18-2 0,20-2 128,17-5-128,15-3 0,11-3 0,9 0 0,6-5 0,-1 0 0,2-2 128,-10-1-128,-7 0 0,-10-1 0,-14-2 128,-12 0-128,-11-1 128,-16 2-128,-18-2 0,-10-1 0,-15 0 0,-13 1 128,-11 2-256,-11 2 256,-10 1-128,-6 4 0,-4 2 0,-1 3 0,5 4 0,6 1 0,9 3-128,11-1 128,17 0 0,21-2 0,17 2 0,24-2 0,18-4-128,17-2 128,15-3 0,13-1 128,7-1-128,1-4 0,0-2 0,-7-1 0,-11-2 0,-12 1 0,-17-2 0,-19 3-128,-18 0 128,-22-1-128,-21 1 128,-16 1 0,-16 1 0,-9 0 0,-5 3 0,2-1-256,11 7-512,6-5-3488,21 3-640,16-8 0,22 1-512</inkml:trace>
</inkml:ink>
</file>

<file path=ppt/ink/ink2.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3-02-19T21:34:04.646"/>
    </inkml:context>
    <inkml:brush xml:id="br0">
      <inkml:brushProperty name="width" value="0.05292" units="cm"/>
      <inkml:brushProperty name="height" value="0.05292" units="cm"/>
      <inkml:brushProperty name="color" value="#FF0000"/>
    </inkml:brush>
  </inkml:definitions>
  <inkml:trace contextRef="#ctx0" brushRef="#br0">11186 7701 127,'0'0'3328,"0"0"32,0 0-1056,0 0-352,0 0-160,0 0-96,15 0-288,-15 0-256,28-4-256,-11-6 32,15 7-288,2-4-128,16 4-128,10-3 0,14 6-128,10 0 0,12 0-128,7 10 128,9 2-128,3 3-128,1 4 128,-6 3-128,-4 2 0,-5 3 0,-6-2 0,-8 2-128,-12-1 128,-9 0 0,-11-1 0,-15-2 0,-14 2 128,-18-1-128,-21 0 256,-18-2-128,-18 5 0,-17-1 384,-17 3-384,-18-1 288,-11 5-288,-10-1 128,-4 5-128,-13 3 0,-8 4 0,-7 3-128,0 4 0,-2 2-128,1 1 128,3 1 0,6-5 0,14 2-128,20-5 256,17-4-128,18-6 128,21-4-128,19-3 128,16-1-128,17-3 0,14-4 128,14-4-128,18-2-128,16-1 0,19-1 128,24-5 0,23-3-128,25-3 128,22-3 0,17 4 0,16-4 0,8 6 0,0-2-128,-5 3 128,-8 5 0,-18 3-128,-20 2 0,-25 1 128,-26 2-128,-26 1 128,-23 0 0,-28 1 0,-29-3-128,-22 1 256,-28-3 0,-20 0 0,-17 1 0,-22-2 0,-22 0-128,-22 1 256,-19 1-256,-26 3 128,-15 4-128,-18 2 128,-11 3-128,-3 6 0,5 4 128,12 4-128,19 5 0,30 1 0,28 7-128,33 3 128,26-1 0,32-4-128,29-2 128,31-6-128,28-6 128,31-7 0,32-9 0,36-10 0,30-6-128,36-6 128,29-3 0,23 0 0,20 4 0,8-4 0,-4 10 0,-7 0 0,-13 5 0,-25 5 0,-28 4 128,-31 4 0,-34 1 0,-34 2-128,-37 0 128,-39 4-128,-36-1 128,-40 2-128,-38-1-128,-39-1 128,-37 1 0,-34-1 0,-28 4-128,-25 4 128,-16 1 0,-12 2 0,-5 2 0,5 4 0,11 5 0,17 2 0,18-2 0,31 1 0,33-3 0,34-1 0,39-2 0,38-9 0,39-6-128,43-9 128,40-8-128,35-8 128,32-7 0,32-4 0,26-7 0,24-2 0,21-2 0,19 3 0,14 4 128,5 4-128,1 0 0,-5 4 0,-6 4 0,-15 5 0,-22 6-128,-25-1 128,-29 2 0,-30 0 0,-26 2 0,-33-1 0,-30-1 0,-31-3 128,-29-1-128,-27-3 128,-31-2-128,-30-2 128,-32 0-128,-23-2 0,-27 0 0,-27 1 0,-18 1 0,-20 5 0,-12 3 0,-2 4 0,-1 4 0,-3 7-128,11 1 128,13 4-128,17 2 128,23 1 0,24 1 0,26-3-256,31-1-128,28-11-2080,35 2-1792,27-11-640,27-5-128,18-12-384</inkml:trace>
</inkml:ink>
</file>

<file path=ppt/ink/ink3.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3-02-19T21:30:34.358"/>
    </inkml:context>
    <inkml:brush xml:id="br0">
      <inkml:brushProperty name="width" value="0.05292" units="cm"/>
      <inkml:brushProperty name="height" value="0.05292" units="cm"/>
      <inkml:brushProperty name="color" value="#FF0000"/>
    </inkml:brush>
  </inkml:definitions>
  <inkml:trace contextRef="#ctx0" brushRef="#br0">12205 7635 3071,'0'0'3616,"0"0"-128,-14 0-1568,14 0-256,0 0-352,0 0-288,0 0-128,15 0-256,-15 0-128,0 0 0,11-6-96,-11 6-160,0 0 0,13 0 0,-13 0 0,0 0-128,16 0 128,-16 0-128,15 0 128,-15 0-128,18 5 0,-6-5 0,0 5 0,0-2 0,4 2-128,4 1 128,0-2-128,2 3 128,0 1-128,2 0 0,2 1 0,0 1 0,0 1 0,-2 1 0,-1 2 0,0-3 128,2 2-128,-3 2 0,-1-1 0,-2-1 0,-1-2 0,0 2 0,2-2 0,-1 2 0,-3-2 0,3 1 0,0 0 0,-1-1 0,2 1 0,0-1 0,0 1 0,-1 0 0,1 0 0,-4-1 0,5 2 0,-2 0 0,-2-2 0,-1 2 0,-1 0 0,-2-1 0,-1 1 0,-2-1 0,-4-2 0,-2 0 0,-4 1 0,0-11 0,-8 18 0,8-18 0,-21 15 0,5-6 0,-1-1 128,-4-1-128,-1 1 128,-2 1-256,-1-4 256,-1 5-256,-1-2 256,0 1-256,3 0 128,-3 1-128,2 2 128,-2 1 0,-1 0 0,1 4 0,0-1 0,-1 0 0,2 4 0,-1 0 0,-3 2 0,2 2-128,1 2 128,-2-1 0,3 3 0,0 1 0,-2-2 0,4 2 0,1-1 0,1-2 0,3-3 0,4 2 0,1-5 0,3 0 0,5-2 0,1-1 0,5-2 0,4-2 0,2 0 0,5 0 0,4 0 0,5-2 0,6 1 0,4-2 0,4-1-128,7 0 128,4-2 0,6 0 0,5-2 0,4-1-128,3 0 128,-1 1 128,4-1 0,0 1-128,0 2 128,-6 0-128,-5 2 256,-5-1-256,-10 1 128,-5 0-128,-6 3 0,-9-2-128,-6 2 128,-4-1 0,-5 1 0,-5 1 0,4-1-128,-4 2 128,0 0 0,0-1 0,-7 0 0,0 1 0,0 0 0,-4 0 0,-4 1 0,-4 0 0,-7 1 0,-6 3 0,-1-1 0,-8 0 0,-4 3 0,-5 2 0,-4-1 0,-2 1 0,2 0 0,2 2 0,3-2 0,5 2 0,2-2-128,6 0 256,8 0-128,2-1 0,5 0 0,1-1 0,3-2 128,3 0-128,4-3 128,1 0-128,9-2 128,7-1-128,6-2 128,10 0 0,6-3-256,8 0 256,12 0-128,7-3 0,5 2 0,4 1 0,2 1 0,0-1-128,2 2 128,-2 2 0,-6-1 0,-6 3 0,-9 1 0,-8 0 0,-9 2-128,-10 2 128,-12-2 0,-12 0 0,-10 2 0,-11 0-128,-7 2 128,-9 2 0,-7 0 0,-3 0 0,-7 4 0,-4 0 0,0 1-128,-3 2 256,1 0-256,0 1 128,0 0 0,0 0 0,4 3 256,7-1-256,3-1 128,10-1-128,5-1 128,10-2 0,8 0 128,10-1-256,12-5-256,9 1 512,12-3-512,8-1 512,15-3-512,10-1 512,12-1-256,12 0 0,6 0-256,5-2 256,1 1 0,0 1 0,-4 3 0,-7 0 0,-14 1 0,-12-2 0,-13 0 0,-17 0 0,-12 1-128,-15-1 128,-17-1 0,-11 2 0,-13-1 0,-9 1 0,-9 3 0,-9-1 0,-10 3 0,-6 1 0,-6 3 384,2 1-384,4 3 128,3 0-128,3 3 128,15-2-256,13 0 256,12-1-128,15 2-128,9-3 0,14-3 128,13 0 0,9-3 0,9-3 0,12-2 0,12-2 128,6-3-128,11-4 128,2 1-128,3-2 0,1-1 160,-4 0-32,-8 1-128,-9 0 128,-12 1-128,-14 0 0,-13 1 0,-18 3 0,-12 2 0,-12 1 0,-12 2 0,-5 2 0,-3 0 128,1 0-128,2 0 0,11 0 0,9-1 0,13-3-256,18 3-800,14-7-2656,14 1-672,8-5-256,11-1 0</inkml:trace>
</inkml:ink>
</file>

<file path=ppt/ink/ink4.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3-02-19T21:31:07.887"/>
    </inkml:context>
    <inkml:brush xml:id="br0">
      <inkml:brushProperty name="width" value="0.05292" units="cm"/>
      <inkml:brushProperty name="height" value="0.05292" units="cm"/>
      <inkml:brushProperty name="color" value="#FF0000"/>
    </inkml:brush>
  </inkml:definitions>
  <inkml:trace contextRef="#ctx0" brushRef="#br0">11197 7844 767,'0'0'2816,"0"0"-96,0 0-544,0 0 32,0 0-672,0 0-256,0 0-96,11 11-288,-11-11-128,16 3-256,-2-3-128,9 7-256,5-2 0,7 0 0,2 1 128,7 3 0,2-1 0,5 5 288,-5-4-288,0 5 128,-11-5-128,1 4 0,-8-1-128,-6-1 0,-4-2-128,-7 1 0,-11-10 0,15 16 128,-15-16-128,7 15 0,-7-15 0,0 14 0,0-14 0,-10 13 128,-2-3-128,-5-2 0,-3 1 0,-8 0 0,-6 4 0,-6-1 128,-6 3-128,-6 2 0,-4 0 0,-5 1 0,-7 4 128,-1 3-256,-5-1 256,-5 2-128,-1 4 0,2 1 0,3 3 0,6 0 128,4 1-256,9 0 256,8-2-128,10-2 0,8-2-128,8-2 256,5-3-128,8-3 0,4-4 0,11 0 0,9-3 0,10-1 128,11-3-128,16 0 0,11 0 0,12-2 128,13 0-128,6 1 0,5-1 0,-2 1 128,-2 2-128,-5-2 0,-6 2 0,-7 1 0,-9-1 0,-8 1 0,-9 0-128,-7 0 128,-9 0 128,-11 0 0,-7 1 0,-11 0-128,-11 0 256,-10-1-256,-10 2 256,-11 2-256,-8 0 0,-11 0 0,-8 3 0,-10-1 0,-9 4-128,-7-1 128,-6 3 0,-5 4 0,-6 3 0,-3 1 0,0 4 0,2 2 0,5 0-128,6 4 128,4-3 0,12-1 0,8-2-128,13-2 256,9 0-128,15-4 0,10-3 128,15-1-128,16-4 0,16-1 0,15-4 128,15-1-128,17-3 0,15-2 0,14 1 0,12-2 0,7 0-128,8 1 128,4 2 0,0-1 0,-4 3 0,-5 0 0,-13 1 0,-13-1 0,-17 3 0,-20 0 0,-21 1 0,-26-2 0,-20 0-128,-27-2 128,-18 2 0,-20 0 0,-20-1-128,-18 0 128,-17 0 0,-9 1 0,-10 4 0,-10 3 0,-6 3 0,-2 4 0,2 2-128,8 5 128,8 4 128,6 3-128,15 1 0,15 4 0,16-2 128,15 3-256,17 2 256,16-2-128,17-4-128,20-3 128,16-5 0,19-6 0,21-5-128,18-8 128,22-8 0,22-2 0,23-6 0,16-4 0,15 4 0,10-4 128,7 0-128,-1 5 128,-7-1-128,-12 0 0,-18 0 0,-20 2 128,-20-2-128,-24 1 0,-24 0-128,-23 0 128,-28-5 0,-10 13-128,-24-6 128,-18 1 0,-12 0 0,-14 2 0,-11 1 0,-7 1 0,-8 1 0,-6 2 0,-6 4 128,-5 3-128,-8-1 128,-6 5-256,-3 1 128,-11 5 0,-4 0 0,-8 3-128,-4 0 0,-4 2 128,2 2-128,6-1 256,8 2-128,16-2 0,16-3 0,22-3 0,16-4-128,24-2 128,17-5 0,18-4 0,15-7 0,9-10 0,22 12 0,9-12 0,16-4 0,16-4 0,21-2 0,22-2 0,21 1 128,20-1 0,12 1 0,18 1 0,7 4 0,8 1 0,-2 0 0,-1 5-128,-4 0 128,-5 0-128,-5 5 0,-8 1 128,-12-2-128,-14 4 0,-17 0 0,-17 1 0,-20-3 0,-23 1 0,-17-1 0,-21-1 0,-26-5 0,0 0 0,-12 4 0,-16-4 0,-6 0 0,-6-3 0,-5 3 0,-9-4 0,-7 4 0,-5-3 0,-11 3 0,-8 0-128,-15 0 128,-14 0-128,-8 0 0,-16 5 0,-8-2 128,-12 2-128,-5 3 0,-9 1 0,-2 3 128,-4 0 0,-1 3 0,-1 0 0,3 1-128,4-1 128,10 0 0,12-1 0,17 0-128,19-5-256,26 5-2080,17-8-1760,25 1-32,20-7-512,27 0 128</inkml:trace>
</inkml:ink>
</file>

<file path=ppt/ink/ink5.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3-02-19T21:31:30.549"/>
    </inkml:context>
    <inkml:brush xml:id="br0">
      <inkml:brushProperty name="width" value="0.05292" units="cm"/>
      <inkml:brushProperty name="height" value="0.05292" units="cm"/>
      <inkml:brushProperty name="color" value="#FF0000"/>
    </inkml:brush>
  </inkml:definitions>
  <inkml:trace contextRef="#ctx0" brushRef="#br0">14753 10901 1535,'10'-4'3616,"2"-8"224,-12 12-992,8-10-512,-8 10-416,0 0-512,0 0-512,0 0-96,0 0-288,-6 15-128,-2 4-128,-7 5 0,-6 12-128,-3 7 128,-4 11 0,-5 7 0,2 6-128,-2 1 128,4 2-128,3-6 128,8-5-128,4-10 0,6-10 0,3-12 0,8-11 128,-3-16-128,24-5 0,-5-17 32,10-13-160,6-11 128,8-6-128,8-6 128,3 1-256,6 0 256,0 7-256,-4 7 0,-5 11 128,-8 14 0,-8 12 0,-11 13 0,-12 12-160,-12 13 160,-12 15 0,-6 16 0,-8 7 160,-4 4-320,-1 1 448,0-4-288,5-6 128,5-9 0,7-11 0,7-18 0,12-14 0,8-13 0,10-10-128,8-10 128,9-13-128,6-8 128,6-6-128,5-3 0,0 3-128,-1 4 128,-4 11-128,-5 12 128,-9 20-128,-9 14 128,-8 14-128,-8 12 128,-8 8 0,-5 4 128,-3 0 0,-3-5-128,3-7 128,3-11-256,0-10 384,0-19-256,22 6 0,-2-18 128,7-6-128,4-7 0,4-4 0,5 1 0,-1 1-128,1 9 128,-1 5-128,-3 13 0,-5 8 0,-3 11 0,-5 7 0,-3 7 256,-2 1-128,-2 0 0,2-2 128,-4-4 0,2-9-128,3-4 128,3-9 0,7-6 0,3 0-128,1-8 0,4 1 0,2 1 0,0 3 0,0 3-128,1 4 128,-3 6-128,-2 1 128,1 4-256,-2-2-128,6 4-672,-9-6-2912,3-1-800,-9-10-160,-3 0-352</inkml:trace>
</inkml:ink>
</file>

<file path=ppt/ink/ink6.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3-02-19T21:31:51.384"/>
    </inkml:context>
    <inkml:brush xml:id="br0">
      <inkml:brushProperty name="width" value="0.05292" units="cm"/>
      <inkml:brushProperty name="height" value="0.05292" units="cm"/>
      <inkml:brushProperty name="color" value="#FF0000"/>
    </inkml:brush>
  </inkml:definitions>
  <inkml:trace contextRef="#ctx0" brushRef="#br0">15331 11176 1663,'14'-9'4128,"-14"9"256,0 0-256,12-6-1568,-12 6-768,0 0-480,0 0-544,-10 14-128,-1-3-128,3 10 0,-4 4-128,-1 12 128,-4 6-224,-1 8-32,-2-2-128,3 7 128,0-5-128,2-1 0,3-8-128,5-11 128,2-8-128,5-9 128,0-14-128,14 0 128,1-15 0,6-11-128,5-8 128,7-7-128,8-7 0,3-2 0,3 2 0,1 6 0,-5 5 0,-3 14-128,-7 14 128,-10 14 0,-10 16 0,-10 13 0,-9 9 128,-4 8-128,-5 4 128,-2 0 0,-1-2 0,2-4 0,2-10-128,5-7 256,4-12-256,5-10 128,0-10 0,21-4-128,-3-11 128,6-7-128,2-7 256,7-2-384,1 1 256,2 2-128,-1 5 0,-1 6-128,-4 9 128,-3 13 0,-7 10-128,-6 10 128,-4 8 0,-5 4-128,-1 1 128,-1 1-128,-3-5 128,6-8 0,1-5 0,3-10 0,6-11-128,1 0 384,4-13-384,3-5 256,3-2-128,2-2 0,0-1 0,-2 4 128,-1 3 0,-2 4-256,-4 9 256,-4 8-128,-2 7 0,-4 7-128,1 3 0,-2 1 128,2 3 0,-2 1-128,2-4 128,3-4 0,1-4 0,4-6 0,1-4 0,4-5 0,3-5 0,3-1 0,1-1 128,3-1-128,0-1 0,1 3 0,0 6 0,-2 0 0,0 4-128,-3 2 128,1 2 0,2 3 0,-2-2-128,-2-1-256,1 6-1024,-11-10-2976,-1 3-512,-18-7-256,11 5-288</inkml:trace>
  <inkml:trace contextRef="#ctx0" brushRef="#br0" timeOffset="1914.5079">8476 11270 1151,'0'0'3328,"0"0"-352,6-12 0,-6 12-416,5-18 160,-5 18-544,4-24-352,-4 24-544,0-24-256,5 14 0,-10-4-96,5 14-288,-3-20-128,3 20-128,-5-13 0,5 13-128,0 0 0,0 0-128,0 0 0,0 0 0,-3 22 0,3 3-128,5 6 128,0 13 0,1 7-128,2 7 128,1 1-128,2-1 128,-1-2-128,0-6 128,2-5-256,-1-13 256,-3-8-128,-4-9 0,-4-15 128,0 0-128,0 0 0,-16-22 0,0-7 128,-6-10-256,-6-9 128,-3-9-128,-5 1 128,-1 2 0,3 3-128,-1 10 0,2 11 128,3 14 0,5 16 0,2 18 0,7 12-128,1 10 256,6 10-128,5 5 0,4 3-128,5 0 128,2-1 0,4-8 0,1-6 0,-1-11-128,-2-7 256,-4-12-128,-5-13 0,0 0 0,-16-17 0,-1-8 128,-6-7 0,-6-10-128,-1-2 0,-6 0 0,3 6 128,1 9-128,0 12 0,5 17 0,1 11-128,4 16 128,7 15 128,5 5-256,4 3 128,2 0 0,4-2 128,7-8-256,0-8 128,1-6 0,-2-11 0,-6-15 0,0 0 0,0 0 128,-9-20-256,-7-6 256,-3-6-128,-5-2 128,-2-2-256,0 5 128,-1 7 0,-1 10 0,2 10 0,4 15-128,3 12 128,8 6-128,0 5 128,6 2 0,2-1 128,6-5-128,2-5 0,1-7 128,-6-18-128,7 13 128,-7-13-128,-6-13 128,-2-4-128,-7-2 128,-1-3-256,-2 1 128,0 2-128,-4 9 0,2 5 128,0 5 0,4 8 0,3 5 0,3 1 0,1 0 128,2 0 0,7-14-128,-7 14 0,7-14 0,0 0 128,0 0-128,-18-11 0,8 5 0,-5-1 0,-2 3 160,-3 4-160,-4 0-160,2 8 160,1 0 0,0 2 0,1 3 0,4-1 0,0-2-128,2-2 128,0-8-256,2 8-384,-7-12-1280,8 8-2848,-5-4-384,6 0-128,10 0-288</inkml:trace>
</inkml:ink>
</file>

<file path=ppt/ink/ink7.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3-02-19T21:32:18.636"/>
    </inkml:context>
    <inkml:brush xml:id="br0">
      <inkml:brushProperty name="width" value="0.05292" units="cm"/>
      <inkml:brushProperty name="height" value="0.05292" units="cm"/>
      <inkml:brushProperty name="color" value="#FF0000"/>
    </inkml:brush>
  </inkml:definitions>
  <inkml:trace contextRef="#ctx0" brushRef="#br0">12945 7961 2175,'0'0'3616,"0"0"-416,14 0-480,-14 0-800,0 0-352,0 0-160,0 0-640,0 0-128,0 0 0,0 0-96,0 9-288,0-9 128,-11 16-128,2-6 0,-1 7 128,-5-1-128,0 3 0,-3 4 0,0 3-128,-3 1 256,3 5-256,-5-1 128,3 3-256,0 3 256,3 1-128,3-5 128,6-1-128,0-4-128,8-5 128,0-5 32,9-6-32,7-9-128,6-6 128,3-4 0,6-7 0,5-5-128,2-1 128,8-1-128,2 0 0,0 0 0,3 6 0,-3 4-128,-4 4 128,-3 7 0,-9 0-128,-8 13 0,-9 5 128,-15 9 0,-14 7 0,-10 9 0,-9 6 0,-11 7 0,-7 4 0,-9 2 0,-3 3 128,-1-3 0,3-1 0,4-2 128,5-4-128,7-4-128,9-4 128,9-6 0,11-5-128,8-6 0,8-9 128,12-7-128,8-9 0,7-9 0,12-6 0,9-9 0,10-5 0,6-5 0,9 2 0,4-3 0,2 5-128,1 3 128,-6 5 0,-2 7 0,-6 4-128,-12 6 128,-9 3 0,-11 8 0,-17 6 0,-17 7 0,-10 6 0,-20 10-128,-16 7 128,-13 6 0,-11 7 128,-8 3-128,-1 4 0,-1 0 128,4-1-128,5-4 128,10-4 0,13-6 0,12-4-128,13-8 128,14-6-128,9-8 128,15-8-128,13-10 0,9-8 128,12-9-128,11-12 0,9-6 128,10-6-128,15-4-256,6 1 256,2 2-128,-1 4 128,-3 4-256,-8 9 256,-11 7-128,-13 5 0,-16 11 384,-22 4-256,-19 9 128,-17 5-128,-18 9 128,-19 10-128,-18 10 128,-14 10 0,-13 9-256,-7 4 128,-5 5 128,2 3 0,1 0-128,8 1 128,11-5-128,9-5 128,9-5-128,12-3 128,14-6-256,8-9 128,12-9-128,16-13 128,7-12 0,16-18 0,16-10 128,15-20-128,13-10 0,17-11 0,14-3 0,15-4 0,10-1 0,4 5 0,4 9-128,-3 7 0,-4 7 0,-8 8 128,-13 7-128,-18 5 0,-15 8-128,-18 3 256,-20 8 256,-19 7-256,-24 7 128,-25 7 0,-20 5 0,-24 9-128,-18 12 128,-21 12 0,-9 6-256,-6 4 128,-2 1 128,6 3-128,11-3 128,11-4-128,17-9 0,21-11 0,16-8 0,17-8 0,20-9-128,17-13 128,19-8 128,20-8-128,18-15 0,22-11 0,23-6 0,17-8 0,12 0-128,13 0 128,2 2-128,0 3 128,-4 6-128,-16 11 128,-16 6 0,-15 4 0,-20 8 0,-26 0 0,-16 12-128,-26 0 256,-22 7 0,-22 6-128,-22 4 128,-21 4-128,-15 4 128,-12 5 0,-9 2-128,-7 6 0,-2 3-128,6-1 256,7 1-256,9 0 128,11-2 0,14-7 0,12-4 0,20-9 0,16-5-128,19-10 256,20-6-128,20-10 0,22 0 0,23-5 0,18-6 0,18 0 128,13 0-128,6 3 0,2 0 0,0 4 0,-11 4 0,-13 4 0,-16 4 0,-20 4 0,-18 2 0,-22 2 128,-24 3-128,-25 6 0,-23 0 0,-21 1 0,-14 3 0,-10 0 0,-7-1 0,1-1 128,5 0-128,13-5 0,18-1 0,16-8-256,20 6-768,20-19-3360,9 10-256,13-14-512,13-4-384</inkml:trace>
</inkml:ink>
</file>

<file path=ppt/ink/ink8.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3-02-19T21:32:33.215"/>
    </inkml:context>
    <inkml:brush xml:id="br0">
      <inkml:brushProperty name="width" value="0.05292" units="cm"/>
      <inkml:brushProperty name="height" value="0.05292" units="cm"/>
      <inkml:brushProperty name="color" value="#FF0000"/>
    </inkml:brush>
  </inkml:definitions>
  <inkml:trace contextRef="#ctx0" brushRef="#br0">12194 7645 127,'0'0'2176,"0"0"288,0 0-288,0 0 0,0 0-352,0 0-160,0 0 32,0 0-288,0 0 0,0 0-512,0 0 32,10 0-416,4 3 0,4-3-128,9 0-128,8 0 0,10 0 0,6 0-128,8 5 128,3-2-128,2 4 0,0 2 0,0 3 0,-10 1 0,-6-1-128,-8 3 128,-8-1-128,-10 5 0,-11-1 128,-11-2-128,-13 3 128,-12 0 0,-12 3 0,-12 0 128,-8 5 0,-9-4 32,-4 3-32,-3-1 0,3 3 0,2-2 0,9-1-128,6-1 0,11 0-128,8-3 128,12-2-128,11-3 128,11-2-256,14-4 256,13-1-128,14-4 0,10-2 0,13 1 128,6-4-256,8 4 128,1 0 0,-5 0-128,-6 3 128,-11 3-128,-12-1 128,-14 2-128,-14 3 128,-21 1-128,-16 2 128,-14 3 0,-20 1 0,-9 1 0,-16 2 128,-7 1-128,-3 2 128,0 2-128,3-1 128,10 1-128,14-1 0,14 1 0,17-2 0,19 0 0,17-4 0,20-2 0,16-2 0,19 0-128,13 0 128,11-1-128,10-1 128,4 2 0,1 0 0,-3 1-128,-8 0 128,-13 0 0,-11 0 0,-16-1 128,-19 3-128,-18-2 128,-20-1-128,-18 3 128,-20-1-128,-20 1 0,-19 2 128,-13-1-128,-8 4 128,-2 0-128,7 2 128,7 1-128,17 1 0,21 2 0,24-1 128,26 0-256,23-1 128,21-3-128,19-1 128,13-3 0,10-2-128,8-1 128,1-2-128,-7 0 128,-6-3-128,-13 0 256,-17 1-128,-14 0 0,-23 2 0,-17-1 0,-21 1 0,-19-1 128,-20 3-128,-9-1 0,-11 0 0,-1 2 128,5 1 0,6 2-128,16 0 0,18 1 128,28 4-128,23 0 0,24 2 0,16-2 0,19-2 0,12 0 0,6 0-128,3-2 128,-7-3 0,-9 0-128,-12 0 128,-16 2 0,-19 0 0,-17-1 0,-20 2 0,-21 1 256,-15 3-256,-16 0 256,-10 0-128,-5 1 0,-1 3 0,3 0 128,9 5-256,10-3 0,18 7 0,19 2 0,19 0 0,20 1-128,17-1 128,15-1-128,11 0 128,9-5 0,4-3 0,-1-4-128,-6-1 128,-10-2 128,-11 0-128,-15-3 128,-15 2-256,-14-1 256,-11 1-128,-15 0 128,-5 2-128,-7 1 0,-5 0 128,0-1-128,3 5 0,2-1 128,7 2-128,3 1 0,6-1 0,8 0 0,7-1 0,11 3 0,8-4 0,6-1-128,6 0 128,6 0 128,5-1-128,2-3 0,1-1-128,-5-3 128,-5-4 0,-4-3-128,-6-3 0,-4-2-384,-14-13-384,10 13-3488,-10-13-128,-11 0-512,11 0-256</inkml:trace>
  <inkml:trace contextRef="#ctx0" brushRef="#br0" timeOffset="3142.7422">11439 7466 3583,'-5'13'4128,"5"-13"0,5 12-1792,-5-12-32,12 11-768,-12-11-224,27 15-672,-8-6-256,14 5 0,2 2-256,6 1 0,6 5 0,4 0-128,-2 3 0,0 2 0,-5-1 0,-7 1 0,-7-3 0,-7-1 128,-9-4-128,-6 1 128,-11-5 0,-7 0 128,-12-4-128,-10 0 0,-9 0 128,-12-1-128,-14-1 0,-8 2 0,-10 0 0,-4 3 128,-1-1-128,4 2 0,3 1 32,13 1-160,12 2 0,17 0 128,19 0-128,22 3 0,19 1 0,18 2 0,15-1 0,14-1-128,12 2 128,8-1-160,3 0 160,-3-3-128,-7-1 128,-7-2 0,-8-1 0,-13-1 128,-9-2-128,-18-1 0,-16-2 160,-16 2-160,-17-4 128,-22 2-128,-14-1 128,-18 0-128,-18 2 0,-9 3 128,-8 0-128,-7 3 128,3 3-128,6 4 128,5 3-128,15 1 0,13 1 0,15 1 0,20-2 0,25 0 0,19-2 0,31 1 0,22-3-128,23 2 256,22-2 0,16 1-128,10-2 128,7 0 0,-3-1 0,-4-2-128,-14-1 128,-15-2-128,-17-2 0,-19-1 0,-23-1-128,-23-2 128,-24-3 0,-31 0 0,-22-2 0,-27 0 0,-24 0 0,-25 1 0,-19 1 128,-11 1 0,-3 7-128,9 3 128,7 3 0,21 6 0,19 1-128,30 2 128,28 1-128,31 4 0,28-5 0,22-1 0,29-2-128,25-1 256,22-3-256,21-2 128,16-1 0,14-2 0,1 0 0,1 0-128,-4-3 128,-14-1-128,-12 2 128,-19-2-128,-22-2 128,-22-2 0,-23-1-128,-24-1 128,-27-2 0,-21 0 128,-28-3-128,-23 2 128,-22-1-128,-25-1 0,-15 2 128,-15 1-128,-5 4 128,-5 3-128,5 4 0,9 4 0,11 6 0,19 6 0,19 1 0,23 1 0,20 1-128,28-1 128,26-3 0,34 0 0,37-6-128,38 0 256,33 0-256,36-1 128,26 0 256,22 2-256,18 0 128,3-1-128,-7 2 128,-11-1-128,-19 0 128,-28 1-128,-29-2-128,-37-1 128,-40-1-128,-45-2 128,-43-1 0,-49-2 0,-39-6 0,-41 1 0,-34-2 0,-30-1 0,-25-3 0,-19 5 128,-8 2-128,-2 7 0,5 6-128,8 3 128,13 4 0,20 2 0,20 2 0,33 1 0,28-1 0,34-4 0,29-1 0,37-6 0,36-5 0,42-5 0,37-3 0,37-4 0,36-6 0,28-4 0,29-3-128,22 7 128,14-1 0,7 1 0,4 1 0,-2 2 0,-11 5 0,-10 4-128,-14 0 128,-21 3 0,-20 3 128,-25 1-128,-31 3-128,-26 1 256,-31-2-128,-28-3 128,-30 0-128,-29-2 128,-28-5-128,-27-3 0,-21-4 128,-23-2-256,-17-2 128,-21-1 0,-18 0 0,-16 1 0,-16 1 0,-11 2 0,-9 2 0,-12 0 0,-6 5 0,-3 1 128,2 2-256,8 2 128,17-1 128,17 4-256,23-2 256,35-1-256,34 1 256,38-5-256,38-2 128,43-5 0,43-2 0,43-4 0,39-5 0,36 0-128,34 0 128,29 0-128,29-4 128,17 4-128,13 0 128,8 0-128,1 9 128,-1 1 0,-7 1 0,-13 2 0,-17 2 0,-21 0 128,-28 0-128,-28 0 0,-36-3 0,-37-1 128,-38-2-128,-38-3 0,-43-6-128,-40 0 128,-39 0 0,-39-7 0,-34-1 0,-35-3-128,-32 0 128,-28-1 0,-17 3 0,-17 3-128,-5 1 128,1 5 0,6 0 0,13 0-256,23 10-128,21-10-1184,32 14-2816,39-8-384,37 2-384,39-5-256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46F6E6-C5D2-406A-9FD3-027F2D6B9DD2}" type="datetimeFigureOut">
              <a:rPr lang="en-US" smtClean="0"/>
              <a:t>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31832-4960-4998-BE5D-3644ABE08B20}" type="slidenum">
              <a:rPr lang="en-US" smtClean="0"/>
              <a:t>‹#›</a:t>
            </a:fld>
            <a:endParaRPr lang="en-US"/>
          </a:p>
        </p:txBody>
      </p:sp>
    </p:spTree>
    <p:extLst>
      <p:ext uri="{BB962C8B-B14F-4D97-AF65-F5344CB8AC3E}">
        <p14:creationId xmlns:p14="http://schemas.microsoft.com/office/powerpoint/2010/main" val="3840241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31832-4960-4998-BE5D-3644ABE08B20}" type="slidenum">
              <a:rPr lang="en-US" smtClean="0"/>
              <a:t>61</a:t>
            </a:fld>
            <a:endParaRPr lang="en-US"/>
          </a:p>
        </p:txBody>
      </p:sp>
    </p:spTree>
    <p:extLst>
      <p:ext uri="{BB962C8B-B14F-4D97-AF65-F5344CB8AC3E}">
        <p14:creationId xmlns:p14="http://schemas.microsoft.com/office/powerpoint/2010/main" val="236998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DC39D5-2B15-4D59-A2E2-903DD300CC32}" type="datetimeFigureOut">
              <a:rPr lang="en-US" smtClean="0"/>
              <a:t>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6CF4F-C0AF-4A4D-86FE-C91F7045EC8D}" type="slidenum">
              <a:rPr lang="en-US" smtClean="0"/>
              <a:t>‹#›</a:t>
            </a:fld>
            <a:endParaRPr lang="en-US"/>
          </a:p>
        </p:txBody>
      </p:sp>
    </p:spTree>
    <p:extLst>
      <p:ext uri="{BB962C8B-B14F-4D97-AF65-F5344CB8AC3E}">
        <p14:creationId xmlns:p14="http://schemas.microsoft.com/office/powerpoint/2010/main" val="392408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C39D5-2B15-4D59-A2E2-903DD300CC32}" type="datetimeFigureOut">
              <a:rPr lang="en-US" smtClean="0"/>
              <a:t>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6CF4F-C0AF-4A4D-86FE-C91F7045EC8D}" type="slidenum">
              <a:rPr lang="en-US" smtClean="0"/>
              <a:t>‹#›</a:t>
            </a:fld>
            <a:endParaRPr lang="en-US"/>
          </a:p>
        </p:txBody>
      </p:sp>
    </p:spTree>
    <p:extLst>
      <p:ext uri="{BB962C8B-B14F-4D97-AF65-F5344CB8AC3E}">
        <p14:creationId xmlns:p14="http://schemas.microsoft.com/office/powerpoint/2010/main" val="36869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C39D5-2B15-4D59-A2E2-903DD300CC32}" type="datetimeFigureOut">
              <a:rPr lang="en-US" smtClean="0"/>
              <a:t>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6CF4F-C0AF-4A4D-86FE-C91F7045EC8D}" type="slidenum">
              <a:rPr lang="en-US" smtClean="0"/>
              <a:t>‹#›</a:t>
            </a:fld>
            <a:endParaRPr lang="en-US"/>
          </a:p>
        </p:txBody>
      </p:sp>
    </p:spTree>
    <p:extLst>
      <p:ext uri="{BB962C8B-B14F-4D97-AF65-F5344CB8AC3E}">
        <p14:creationId xmlns:p14="http://schemas.microsoft.com/office/powerpoint/2010/main" val="248699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C39D5-2B15-4D59-A2E2-903DD300CC32}" type="datetimeFigureOut">
              <a:rPr lang="en-US" smtClean="0"/>
              <a:t>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6CF4F-C0AF-4A4D-86FE-C91F7045EC8D}" type="slidenum">
              <a:rPr lang="en-US" smtClean="0"/>
              <a:t>‹#›</a:t>
            </a:fld>
            <a:endParaRPr lang="en-US"/>
          </a:p>
        </p:txBody>
      </p:sp>
    </p:spTree>
    <p:extLst>
      <p:ext uri="{BB962C8B-B14F-4D97-AF65-F5344CB8AC3E}">
        <p14:creationId xmlns:p14="http://schemas.microsoft.com/office/powerpoint/2010/main" val="356883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C39D5-2B15-4D59-A2E2-903DD300CC32}" type="datetimeFigureOut">
              <a:rPr lang="en-US" smtClean="0"/>
              <a:t>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6CF4F-C0AF-4A4D-86FE-C91F7045EC8D}" type="slidenum">
              <a:rPr lang="en-US" smtClean="0"/>
              <a:t>‹#›</a:t>
            </a:fld>
            <a:endParaRPr lang="en-US"/>
          </a:p>
        </p:txBody>
      </p:sp>
    </p:spTree>
    <p:extLst>
      <p:ext uri="{BB962C8B-B14F-4D97-AF65-F5344CB8AC3E}">
        <p14:creationId xmlns:p14="http://schemas.microsoft.com/office/powerpoint/2010/main" val="348104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DC39D5-2B15-4D59-A2E2-903DD300CC32}" type="datetimeFigureOut">
              <a:rPr lang="en-US" smtClean="0"/>
              <a:t>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6CF4F-C0AF-4A4D-86FE-C91F7045EC8D}" type="slidenum">
              <a:rPr lang="en-US" smtClean="0"/>
              <a:t>‹#›</a:t>
            </a:fld>
            <a:endParaRPr lang="en-US"/>
          </a:p>
        </p:txBody>
      </p:sp>
    </p:spTree>
    <p:extLst>
      <p:ext uri="{BB962C8B-B14F-4D97-AF65-F5344CB8AC3E}">
        <p14:creationId xmlns:p14="http://schemas.microsoft.com/office/powerpoint/2010/main" val="134389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DC39D5-2B15-4D59-A2E2-903DD300CC32}" type="datetimeFigureOut">
              <a:rPr lang="en-US" smtClean="0"/>
              <a:t>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6CF4F-C0AF-4A4D-86FE-C91F7045EC8D}" type="slidenum">
              <a:rPr lang="en-US" smtClean="0"/>
              <a:t>‹#›</a:t>
            </a:fld>
            <a:endParaRPr lang="en-US"/>
          </a:p>
        </p:txBody>
      </p:sp>
    </p:spTree>
    <p:extLst>
      <p:ext uri="{BB962C8B-B14F-4D97-AF65-F5344CB8AC3E}">
        <p14:creationId xmlns:p14="http://schemas.microsoft.com/office/powerpoint/2010/main" val="38780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DC39D5-2B15-4D59-A2E2-903DD300CC32}" type="datetimeFigureOut">
              <a:rPr lang="en-US" smtClean="0"/>
              <a:t>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6CF4F-C0AF-4A4D-86FE-C91F7045EC8D}" type="slidenum">
              <a:rPr lang="en-US" smtClean="0"/>
              <a:t>‹#›</a:t>
            </a:fld>
            <a:endParaRPr lang="en-US"/>
          </a:p>
        </p:txBody>
      </p:sp>
    </p:spTree>
    <p:extLst>
      <p:ext uri="{BB962C8B-B14F-4D97-AF65-F5344CB8AC3E}">
        <p14:creationId xmlns:p14="http://schemas.microsoft.com/office/powerpoint/2010/main" val="778273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C39D5-2B15-4D59-A2E2-903DD300CC32}" type="datetimeFigureOut">
              <a:rPr lang="en-US" smtClean="0"/>
              <a:t>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6CF4F-C0AF-4A4D-86FE-C91F7045EC8D}" type="slidenum">
              <a:rPr lang="en-US" smtClean="0"/>
              <a:t>‹#›</a:t>
            </a:fld>
            <a:endParaRPr lang="en-US"/>
          </a:p>
        </p:txBody>
      </p:sp>
    </p:spTree>
    <p:extLst>
      <p:ext uri="{BB962C8B-B14F-4D97-AF65-F5344CB8AC3E}">
        <p14:creationId xmlns:p14="http://schemas.microsoft.com/office/powerpoint/2010/main" val="35028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C39D5-2B15-4D59-A2E2-903DD300CC32}" type="datetimeFigureOut">
              <a:rPr lang="en-US" smtClean="0"/>
              <a:t>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6CF4F-C0AF-4A4D-86FE-C91F7045EC8D}" type="slidenum">
              <a:rPr lang="en-US" smtClean="0"/>
              <a:t>‹#›</a:t>
            </a:fld>
            <a:endParaRPr lang="en-US"/>
          </a:p>
        </p:txBody>
      </p:sp>
    </p:spTree>
    <p:extLst>
      <p:ext uri="{BB962C8B-B14F-4D97-AF65-F5344CB8AC3E}">
        <p14:creationId xmlns:p14="http://schemas.microsoft.com/office/powerpoint/2010/main" val="25549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C39D5-2B15-4D59-A2E2-903DD300CC32}" type="datetimeFigureOut">
              <a:rPr lang="en-US" smtClean="0"/>
              <a:t>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6CF4F-C0AF-4A4D-86FE-C91F7045EC8D}" type="slidenum">
              <a:rPr lang="en-US" smtClean="0"/>
              <a:t>‹#›</a:t>
            </a:fld>
            <a:endParaRPr lang="en-US"/>
          </a:p>
        </p:txBody>
      </p:sp>
    </p:spTree>
    <p:extLst>
      <p:ext uri="{BB962C8B-B14F-4D97-AF65-F5344CB8AC3E}">
        <p14:creationId xmlns:p14="http://schemas.microsoft.com/office/powerpoint/2010/main" val="317896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C39D5-2B15-4D59-A2E2-903DD300CC32}" type="datetimeFigureOut">
              <a:rPr lang="en-US" smtClean="0"/>
              <a:t>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6CF4F-C0AF-4A4D-86FE-C91F7045EC8D}" type="slidenum">
              <a:rPr lang="en-US" smtClean="0"/>
              <a:t>‹#›</a:t>
            </a:fld>
            <a:endParaRPr lang="en-US"/>
          </a:p>
        </p:txBody>
      </p:sp>
    </p:spTree>
    <p:extLst>
      <p:ext uri="{BB962C8B-B14F-4D97-AF65-F5344CB8AC3E}">
        <p14:creationId xmlns:p14="http://schemas.microsoft.com/office/powerpoint/2010/main" val="788688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gif"/><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8.emf"/><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2.gif"/><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11.emf"/><Relationship Id="rId4" Type="http://schemas.openxmlformats.org/officeDocument/2006/relationships/customXml" Target="../ink/ink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gif"/><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customXml" Target="../ink/ink4.xml"/><Relationship Id="rId5" Type="http://schemas.openxmlformats.org/officeDocument/2006/relationships/image" Target="../media/image13.emf"/><Relationship Id="rId10" Type="http://schemas.openxmlformats.org/officeDocument/2006/relationships/image" Target="../media/image6.png"/><Relationship Id="rId4" Type="http://schemas.openxmlformats.org/officeDocument/2006/relationships/customXml" Target="../ink/ink3.xml"/><Relationship Id="rId9" Type="http://schemas.openxmlformats.org/officeDocument/2006/relationships/image" Target="../media/image10.wmf"/></Relationships>
</file>

<file path=ppt/slides/_rels/slide1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2.gif"/><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image" Target="../media/image16.emf"/><Relationship Id="rId4" Type="http://schemas.openxmlformats.org/officeDocument/2006/relationships/customXml" Target="../ink/ink5.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gif"/><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18.emf"/><Relationship Id="rId4" Type="http://schemas.openxmlformats.org/officeDocument/2006/relationships/customXml" Target="../ink/ink6.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gif"/><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21.emf"/><Relationship Id="rId4" Type="http://schemas.openxmlformats.org/officeDocument/2006/relationships/customXml" Target="../ink/ink7.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gif"/><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17.emf"/><Relationship Id="rId4" Type="http://schemas.openxmlformats.org/officeDocument/2006/relationships/customXml" Target="../ink/ink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9.wmf"/><Relationship Id="rId5" Type="http://schemas.openxmlformats.org/officeDocument/2006/relationships/oleObject" Target="../embeddings/oleObject11.bin"/><Relationship Id="rId10" Type="http://schemas.openxmlformats.org/officeDocument/2006/relationships/image" Target="../media/image22.png"/><Relationship Id="rId4" Type="http://schemas.openxmlformats.org/officeDocument/2006/relationships/image" Target="../media/image18.wmf"/><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4.wmf"/><Relationship Id="rId5" Type="http://schemas.openxmlformats.org/officeDocument/2006/relationships/oleObject" Target="../embeddings/oleObject14.bin"/><Relationship Id="rId10" Type="http://schemas.openxmlformats.org/officeDocument/2006/relationships/image" Target="../media/image27.png"/><Relationship Id="rId4" Type="http://schemas.openxmlformats.org/officeDocument/2006/relationships/image" Target="../media/image23.wmf"/><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9.wmf"/><Relationship Id="rId5" Type="http://schemas.openxmlformats.org/officeDocument/2006/relationships/oleObject" Target="../embeddings/oleObject17.bin"/><Relationship Id="rId10" Type="http://schemas.openxmlformats.org/officeDocument/2006/relationships/image" Target="../media/image32.png"/><Relationship Id="rId4" Type="http://schemas.openxmlformats.org/officeDocument/2006/relationships/image" Target="../media/image28.wmf"/><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4.wmf"/><Relationship Id="rId5" Type="http://schemas.openxmlformats.org/officeDocument/2006/relationships/oleObject" Target="../embeddings/oleObject20.bin"/><Relationship Id="rId10" Type="http://schemas.openxmlformats.org/officeDocument/2006/relationships/image" Target="../media/image37.png"/><Relationship Id="rId4" Type="http://schemas.openxmlformats.org/officeDocument/2006/relationships/image" Target="../media/image33.wmf"/><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9.wmf"/><Relationship Id="rId5" Type="http://schemas.openxmlformats.org/officeDocument/2006/relationships/oleObject" Target="../embeddings/oleObject23.bin"/><Relationship Id="rId10" Type="http://schemas.openxmlformats.org/officeDocument/2006/relationships/image" Target="../media/image42.png"/><Relationship Id="rId4" Type="http://schemas.openxmlformats.org/officeDocument/2006/relationships/image" Target="../media/image38.wmf"/><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4.wmf"/><Relationship Id="rId5" Type="http://schemas.openxmlformats.org/officeDocument/2006/relationships/oleObject" Target="../embeddings/oleObject26.bin"/><Relationship Id="rId10" Type="http://schemas.openxmlformats.org/officeDocument/2006/relationships/image" Target="../media/image47.png"/><Relationship Id="rId4" Type="http://schemas.openxmlformats.org/officeDocument/2006/relationships/image" Target="../media/image43.wmf"/><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9.wmf"/><Relationship Id="rId5" Type="http://schemas.openxmlformats.org/officeDocument/2006/relationships/oleObject" Target="../embeddings/oleObject29.bin"/><Relationship Id="rId10" Type="http://schemas.openxmlformats.org/officeDocument/2006/relationships/image" Target="../media/image52.png"/><Relationship Id="rId4" Type="http://schemas.openxmlformats.org/officeDocument/2006/relationships/image" Target="../media/image48.wmf"/><Relationship Id="rId9"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3.wmf"/><Relationship Id="rId5" Type="http://schemas.openxmlformats.org/officeDocument/2006/relationships/oleObject" Target="../embeddings/oleObject31.bin"/><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6.wmf"/><Relationship Id="rId5" Type="http://schemas.openxmlformats.org/officeDocument/2006/relationships/oleObject" Target="../embeddings/oleObject32.bin"/><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61.png"/><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9.wmf"/><Relationship Id="rId5" Type="http://schemas.openxmlformats.org/officeDocument/2006/relationships/oleObject" Target="../embeddings/oleObject33.bin"/><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oleObject" Target="../embeddings/oleObject35.bin"/><Relationship Id="rId7"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4.wmf"/><Relationship Id="rId5" Type="http://schemas.openxmlformats.org/officeDocument/2006/relationships/oleObject" Target="../embeddings/oleObject36.bin"/><Relationship Id="rId4" Type="http://schemas.openxmlformats.org/officeDocument/2006/relationships/image" Target="../media/image63.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65.png"/><Relationship Id="rId4" Type="http://schemas.openxmlformats.org/officeDocument/2006/relationships/image" Target="../media/image67.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9.wmf"/><Relationship Id="rId5" Type="http://schemas.openxmlformats.org/officeDocument/2006/relationships/oleObject" Target="../embeddings/oleObject39.bin"/><Relationship Id="rId4" Type="http://schemas.openxmlformats.org/officeDocument/2006/relationships/image" Target="../media/image68.wmf"/></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71.wmf"/><Relationship Id="rId4" Type="http://schemas.openxmlformats.org/officeDocument/2006/relationships/oleObject" Target="../embeddings/oleObject40.bin"/></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73.wmf"/><Relationship Id="rId4" Type="http://schemas.openxmlformats.org/officeDocument/2006/relationships/oleObject" Target="../embeddings/oleObject41.bin"/></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75.wmf"/><Relationship Id="rId4" Type="http://schemas.openxmlformats.org/officeDocument/2006/relationships/oleObject" Target="../embeddings/oleObject42.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3.bin"/><Relationship Id="rId7"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8.wmf"/><Relationship Id="rId5" Type="http://schemas.openxmlformats.org/officeDocument/2006/relationships/oleObject" Target="../embeddings/oleObject44.bin"/><Relationship Id="rId4" Type="http://schemas.openxmlformats.org/officeDocument/2006/relationships/image" Target="../media/image77.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8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82.wmf"/><Relationship Id="rId5" Type="http://schemas.openxmlformats.org/officeDocument/2006/relationships/oleObject" Target="../embeddings/oleObject47.bin"/><Relationship Id="rId4" Type="http://schemas.openxmlformats.org/officeDocument/2006/relationships/image" Target="../media/image81.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84.png"/><Relationship Id="rId4" Type="http://schemas.openxmlformats.org/officeDocument/2006/relationships/image" Target="../media/image83.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86.png"/><Relationship Id="rId4" Type="http://schemas.openxmlformats.org/officeDocument/2006/relationships/image" Target="../media/image85.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90.wmf"/><Relationship Id="rId5" Type="http://schemas.openxmlformats.org/officeDocument/2006/relationships/oleObject" Target="../embeddings/oleObject51.bin"/><Relationship Id="rId4" Type="http://schemas.openxmlformats.org/officeDocument/2006/relationships/image" Target="../media/image89.w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media.pearsoncmg.com/ph/esm/esm_mcclave_msb11e_11/applets/sampledist.htm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92.wmf"/><Relationship Id="rId5" Type="http://schemas.openxmlformats.org/officeDocument/2006/relationships/oleObject" Target="../embeddings/oleObject53.bin"/><Relationship Id="rId4" Type="http://schemas.openxmlformats.org/officeDocument/2006/relationships/image" Target="../media/image91.wmf"/></Relationships>
</file>

<file path=ppt/slides/_rels/slide64.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95.wmf"/><Relationship Id="rId5" Type="http://schemas.openxmlformats.org/officeDocument/2006/relationships/oleObject" Target="../embeddings/oleObject56.bin"/><Relationship Id="rId10" Type="http://schemas.openxmlformats.org/officeDocument/2006/relationships/image" Target="../media/image97.png"/><Relationship Id="rId4" Type="http://schemas.openxmlformats.org/officeDocument/2006/relationships/image" Target="../media/image94.wmf"/><Relationship Id="rId9" Type="http://schemas.openxmlformats.org/officeDocument/2006/relationships/hyperlink" Target="http://www.educreations.com/lesson/view/slide-64/5081438/?s=TxF9Wg&amp;ref=appemailhttp://www.educreations.com/lesson/view/slide-64/5081438/?s=TxF9Wg&amp;ref=appemail"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99.wmf"/><Relationship Id="rId5" Type="http://schemas.openxmlformats.org/officeDocument/2006/relationships/oleObject" Target="../embeddings/oleObject59.bin"/><Relationship Id="rId10" Type="http://schemas.openxmlformats.org/officeDocument/2006/relationships/image" Target="../media/image101.png"/><Relationship Id="rId4" Type="http://schemas.openxmlformats.org/officeDocument/2006/relationships/image" Target="../media/image98.wmf"/><Relationship Id="rId9" Type="http://schemas.openxmlformats.org/officeDocument/2006/relationships/hyperlink" Target="http://www.educreations.com/lesson/view/slide-65/5081630/?s=ZbmaOK&amp;ref=appemail"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www.nps.gov/features/yell/live/live4.ht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03.wmf"/><Relationship Id="rId5" Type="http://schemas.openxmlformats.org/officeDocument/2006/relationships/oleObject" Target="../embeddings/oleObject62.bin"/><Relationship Id="rId10" Type="http://schemas.openxmlformats.org/officeDocument/2006/relationships/image" Target="../media/image105.png"/><Relationship Id="rId4" Type="http://schemas.openxmlformats.org/officeDocument/2006/relationships/image" Target="../media/image102.wmf"/><Relationship Id="rId9" Type="http://schemas.openxmlformats.org/officeDocument/2006/relationships/hyperlink" Target="http://www.educreations.com/lesson/view/slide-68/5081787/?s=BgSQY2&amp;ref=appemail" TargetMode="External"/></Relationships>
</file>

<file path=ppt/slides/_rels/slide6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oleObject" Target="../embeddings/oleObject64.bin"/><Relationship Id="rId7" Type="http://schemas.openxmlformats.org/officeDocument/2006/relationships/hyperlink" Target="http://www.educreations.com/lesson/view/slide-69/5081936/?s=xEU3kZ&amp;ref=appemailhttp://www.educreations.com/lesson/view/slide-69/5081936/?s=xEU3kZ&amp;ref=appemail" TargetMode="External"/><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07.wmf"/><Relationship Id="rId5" Type="http://schemas.openxmlformats.org/officeDocument/2006/relationships/oleObject" Target="../embeddings/oleObject65.bin"/><Relationship Id="rId4" Type="http://schemas.openxmlformats.org/officeDocument/2006/relationships/image" Target="../media/image10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Probability distributions for continuous random variables</a:t>
            </a:r>
            <a:endParaRPr lang="en-US" dirty="0"/>
          </a:p>
        </p:txBody>
      </p:sp>
      <p:sp>
        <p:nvSpPr>
          <p:cNvPr id="5" name="Text Placeholder 4"/>
          <p:cNvSpPr>
            <a:spLocks noGrp="1"/>
          </p:cNvSpPr>
          <p:nvPr>
            <p:ph type="body" idx="1"/>
          </p:nvPr>
        </p:nvSpPr>
        <p:spPr/>
        <p:txBody>
          <a:bodyPr/>
          <a:lstStyle/>
          <a:p>
            <a:r>
              <a:rPr lang="en-US" dirty="0" smtClean="0"/>
              <a:t>Chapter 4b:  Section 4.5	</a:t>
            </a:r>
            <a:endParaRPr lang="en-US" dirty="0"/>
          </a:p>
        </p:txBody>
      </p:sp>
    </p:spTree>
    <p:extLst>
      <p:ext uri="{BB962C8B-B14F-4D97-AF65-F5344CB8AC3E}">
        <p14:creationId xmlns:p14="http://schemas.microsoft.com/office/powerpoint/2010/main" val="142319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Autofit/>
          </a:bodyPr>
          <a:lstStyle/>
          <a:p>
            <a:pPr algn="l"/>
            <a:r>
              <a:rPr lang="en-US" sz="3000" b="1" dirty="0">
                <a:solidFill>
                  <a:srgbClr val="0070C0"/>
                </a:solidFill>
              </a:rPr>
              <a:t>Example – Find the probability that the standard normal random variable z falls between 0 and 0.47</a:t>
            </a:r>
            <a:r>
              <a:rPr lang="en-US" sz="3000" b="1" dirty="0" smtClean="0">
                <a:solidFill>
                  <a:srgbClr val="0070C0"/>
                </a:solidFill>
              </a:rPr>
              <a:t>.</a:t>
            </a:r>
            <a:br>
              <a:rPr lang="en-US" sz="3000" b="1" dirty="0" smtClean="0">
                <a:solidFill>
                  <a:srgbClr val="0070C0"/>
                </a:solidFill>
              </a:rPr>
            </a:br>
            <a:r>
              <a:rPr lang="en-US" sz="3000" dirty="0">
                <a:solidFill>
                  <a:srgbClr val="0070C0"/>
                </a:solidFill>
              </a:rPr>
              <a:t/>
            </a:r>
            <a:br>
              <a:rPr lang="en-US" sz="3000" dirty="0">
                <a:solidFill>
                  <a:srgbClr val="0070C0"/>
                </a:solidFill>
              </a:rPr>
            </a:br>
            <a:r>
              <a:rPr lang="en-US" sz="3000" b="1" dirty="0" smtClean="0">
                <a:solidFill>
                  <a:srgbClr val="0070C0"/>
                </a:solidFill>
              </a:rPr>
              <a:t>P(0 </a:t>
            </a:r>
            <a:r>
              <a:rPr lang="en-US" sz="3000" b="1" dirty="0">
                <a:solidFill>
                  <a:srgbClr val="0070C0"/>
                </a:solidFill>
              </a:rPr>
              <a:t>&lt; z &lt; 0.47)</a:t>
            </a:r>
            <a:r>
              <a:rPr lang="en-US" sz="3000" dirty="0">
                <a:solidFill>
                  <a:srgbClr val="0070C0"/>
                </a:solidFill>
              </a:rPr>
              <a:t/>
            </a:r>
            <a:br>
              <a:rPr lang="en-US" sz="3000" dirty="0">
                <a:solidFill>
                  <a:srgbClr val="0070C0"/>
                </a:solidFill>
              </a:rPr>
            </a:br>
            <a:endParaRPr lang="en-US" sz="3000" dirty="0">
              <a:solidFill>
                <a:srgbClr val="0070C0"/>
              </a:solidFill>
            </a:endParaRPr>
          </a:p>
        </p:txBody>
      </p:sp>
      <p:grpSp>
        <p:nvGrpSpPr>
          <p:cNvPr id="22" name="Group 21"/>
          <p:cNvGrpSpPr/>
          <p:nvPr/>
        </p:nvGrpSpPr>
        <p:grpSpPr>
          <a:xfrm>
            <a:off x="1676400" y="2461770"/>
            <a:ext cx="5797082" cy="2174762"/>
            <a:chOff x="1676400" y="2461770"/>
            <a:chExt cx="5797082" cy="2174762"/>
          </a:xfrm>
        </p:grpSpPr>
        <p:grpSp>
          <p:nvGrpSpPr>
            <p:cNvPr id="18" name="Group 17"/>
            <p:cNvGrpSpPr/>
            <p:nvPr/>
          </p:nvGrpSpPr>
          <p:grpSpPr>
            <a:xfrm>
              <a:off x="1676400" y="2461770"/>
              <a:ext cx="5797082" cy="2166938"/>
              <a:chOff x="1676400" y="2438400"/>
              <a:chExt cx="5797082" cy="216693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438400"/>
                <a:ext cx="5797082" cy="2166938"/>
              </a:xfrm>
              <a:prstGeom prst="rect">
                <a:avLst/>
              </a:prstGeom>
            </p:spPr>
          </p:pic>
          <p:cxnSp>
            <p:nvCxnSpPr>
              <p:cNvPr id="10" name="Straight Connector 9"/>
              <p:cNvCxnSpPr/>
              <p:nvPr/>
            </p:nvCxnSpPr>
            <p:spPr>
              <a:xfrm flipV="1">
                <a:off x="4315968" y="2590800"/>
                <a:ext cx="0" cy="1676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802070" y="3048000"/>
                <a:ext cx="0" cy="12192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4191000" y="4267200"/>
              <a:ext cx="304800" cy="369332"/>
            </a:xfrm>
            <a:prstGeom prst="rect">
              <a:avLst/>
            </a:prstGeom>
            <a:noFill/>
          </p:spPr>
          <p:txBody>
            <a:bodyPr wrap="square" rtlCol="0">
              <a:spAutoFit/>
            </a:bodyPr>
            <a:lstStyle/>
            <a:p>
              <a:r>
                <a:rPr lang="en-US" dirty="0" smtClean="0"/>
                <a:t>0</a:t>
              </a:r>
              <a:endParaRPr lang="en-US" dirty="0"/>
            </a:p>
          </p:txBody>
        </p:sp>
        <p:sp>
          <p:nvSpPr>
            <p:cNvPr id="5" name="TextBox 4"/>
            <p:cNvSpPr txBox="1"/>
            <p:nvPr/>
          </p:nvSpPr>
          <p:spPr>
            <a:xfrm>
              <a:off x="6781800" y="4234934"/>
              <a:ext cx="304800" cy="369332"/>
            </a:xfrm>
            <a:prstGeom prst="rect">
              <a:avLst/>
            </a:prstGeom>
            <a:noFill/>
          </p:spPr>
          <p:txBody>
            <a:bodyPr wrap="square" rtlCol="0">
              <a:spAutoFit/>
            </a:bodyPr>
            <a:lstStyle/>
            <a:p>
              <a:r>
                <a:rPr lang="en-US" dirty="0"/>
                <a:t>z</a:t>
              </a:r>
            </a:p>
          </p:txBody>
        </p:sp>
        <p:sp>
          <p:nvSpPr>
            <p:cNvPr id="6" name="TextBox 5"/>
            <p:cNvSpPr txBox="1"/>
            <p:nvPr/>
          </p:nvSpPr>
          <p:spPr>
            <a:xfrm>
              <a:off x="4498740" y="4267200"/>
              <a:ext cx="606660" cy="369332"/>
            </a:xfrm>
            <a:prstGeom prst="rect">
              <a:avLst/>
            </a:prstGeom>
            <a:noFill/>
          </p:spPr>
          <p:txBody>
            <a:bodyPr wrap="square" rtlCol="0">
              <a:spAutoFit/>
            </a:bodyPr>
            <a:lstStyle/>
            <a:p>
              <a:r>
                <a:rPr lang="en-US" dirty="0" smtClean="0"/>
                <a:t>0.47</a:t>
              </a:r>
              <a:endParaRPr lang="en-US" dirty="0"/>
            </a:p>
          </p:txBody>
        </p:sp>
      </p:gr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4307040" y="2761920"/>
              <a:ext cx="429120" cy="1549080"/>
            </p14:xfrm>
          </p:contentPart>
        </mc:Choice>
        <mc:Fallback xmlns="">
          <p:pic>
            <p:nvPicPr>
              <p:cNvPr id="7" name="Ink 6"/>
              <p:cNvPicPr/>
              <p:nvPr/>
            </p:nvPicPr>
            <p:blipFill>
              <a:blip r:embed="rId5"/>
              <a:stretch>
                <a:fillRect/>
              </a:stretch>
            </p:blipFill>
            <p:spPr>
              <a:xfrm>
                <a:off x="4293720" y="2748960"/>
                <a:ext cx="455040" cy="1566720"/>
              </a:xfrm>
              <a:prstGeom prst="rect">
                <a:avLst/>
              </a:prstGeom>
            </p:spPr>
          </p:pic>
        </mc:Fallback>
      </mc:AlternateContent>
      <p:grpSp>
        <p:nvGrpSpPr>
          <p:cNvPr id="17" name="Group 16"/>
          <p:cNvGrpSpPr/>
          <p:nvPr/>
        </p:nvGrpSpPr>
        <p:grpSpPr>
          <a:xfrm>
            <a:off x="304800" y="2291636"/>
            <a:ext cx="8524977" cy="2778667"/>
            <a:chOff x="238023" y="2424813"/>
            <a:chExt cx="8524977" cy="2778667"/>
          </a:xfrm>
        </p:grpSpPr>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38023" y="2424813"/>
              <a:ext cx="8524977" cy="27786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6324600" y="4876800"/>
              <a:ext cx="533400" cy="228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aphicFrame>
        <p:nvGraphicFramePr>
          <p:cNvPr id="21" name="Object 20"/>
          <p:cNvGraphicFramePr>
            <a:graphicFrameLocks noChangeAspect="1"/>
          </p:cNvGraphicFramePr>
          <p:nvPr>
            <p:extLst>
              <p:ext uri="{D42A27DB-BD31-4B8C-83A1-F6EECF244321}">
                <p14:modId xmlns:p14="http://schemas.microsoft.com/office/powerpoint/2010/main" val="797427763"/>
              </p:ext>
            </p:extLst>
          </p:nvPr>
        </p:nvGraphicFramePr>
        <p:xfrm>
          <a:off x="1901357" y="5334000"/>
          <a:ext cx="5572125" cy="685800"/>
        </p:xfrm>
        <a:graphic>
          <a:graphicData uri="http://schemas.openxmlformats.org/presentationml/2006/ole">
            <mc:AlternateContent xmlns:mc="http://schemas.openxmlformats.org/markup-compatibility/2006">
              <mc:Choice xmlns:v="urn:schemas-microsoft-com:vml" Requires="v">
                <p:oleObj spid="_x0000_s44047" name="Equation" r:id="rId7" imgW="1650960" imgH="203040" progId="Equation.DSMT4">
                  <p:embed/>
                </p:oleObj>
              </mc:Choice>
              <mc:Fallback>
                <p:oleObj name="Equation" r:id="rId7" imgW="1650960" imgH="203040" progId="Equation.DSMT4">
                  <p:embed/>
                  <p:pic>
                    <p:nvPicPr>
                      <p:cNvPr id="0" name=""/>
                      <p:cNvPicPr/>
                      <p:nvPr/>
                    </p:nvPicPr>
                    <p:blipFill>
                      <a:blip r:embed="rId8"/>
                      <a:stretch>
                        <a:fillRect/>
                      </a:stretch>
                    </p:blipFill>
                    <p:spPr>
                      <a:xfrm>
                        <a:off x="1901357" y="5334000"/>
                        <a:ext cx="5572125" cy="685800"/>
                      </a:xfrm>
                      <a:prstGeom prst="rect">
                        <a:avLst/>
                      </a:prstGeom>
                    </p:spPr>
                  </p:pic>
                </p:oleObj>
              </mc:Fallback>
            </mc:AlternateContent>
          </a:graphicData>
        </a:graphic>
      </p:graphicFrame>
    </p:spTree>
    <p:extLst>
      <p:ext uri="{BB962C8B-B14F-4D97-AF65-F5344CB8AC3E}">
        <p14:creationId xmlns:p14="http://schemas.microsoft.com/office/powerpoint/2010/main" val="106629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Autofit/>
          </a:bodyPr>
          <a:lstStyle/>
          <a:p>
            <a:pPr algn="l"/>
            <a:r>
              <a:rPr lang="en-US" sz="3000" b="1" dirty="0">
                <a:solidFill>
                  <a:srgbClr val="0070C0"/>
                </a:solidFill>
              </a:rPr>
              <a:t>Example – </a:t>
            </a:r>
            <a:r>
              <a:rPr lang="en-US" sz="3200" b="1" dirty="0">
                <a:solidFill>
                  <a:srgbClr val="0070C0"/>
                </a:solidFill>
              </a:rPr>
              <a:t>Find the probability that the standard normal random variable z falls between -1.2 and 0.58.  </a:t>
            </a:r>
            <a:r>
              <a:rPr lang="en-US" sz="3200" b="1" dirty="0" smtClean="0">
                <a:solidFill>
                  <a:srgbClr val="0070C0"/>
                </a:solidFill>
              </a:rPr>
              <a:t> </a:t>
            </a:r>
            <a:br>
              <a:rPr lang="en-US" sz="3200" b="1" dirty="0" smtClean="0">
                <a:solidFill>
                  <a:srgbClr val="0070C0"/>
                </a:solidFill>
              </a:rPr>
            </a:br>
            <a:r>
              <a:rPr lang="en-US" sz="3200" b="1" dirty="0">
                <a:solidFill>
                  <a:srgbClr val="0070C0"/>
                </a:solidFill>
              </a:rPr>
              <a:t/>
            </a:r>
            <a:br>
              <a:rPr lang="en-US" sz="3200" b="1" dirty="0">
                <a:solidFill>
                  <a:srgbClr val="0070C0"/>
                </a:solidFill>
              </a:rPr>
            </a:br>
            <a:r>
              <a:rPr lang="en-US" sz="3200" b="1" dirty="0" smtClean="0">
                <a:solidFill>
                  <a:srgbClr val="0070C0"/>
                </a:solidFill>
              </a:rPr>
              <a:t>P</a:t>
            </a:r>
            <a:r>
              <a:rPr lang="en-US" sz="3200" b="1" dirty="0">
                <a:solidFill>
                  <a:srgbClr val="0070C0"/>
                </a:solidFill>
              </a:rPr>
              <a:t>(-1.2 &lt; z &lt; </a:t>
            </a:r>
            <a:r>
              <a:rPr lang="en-US" sz="3200" b="1" dirty="0" smtClean="0">
                <a:solidFill>
                  <a:srgbClr val="0070C0"/>
                </a:solidFill>
              </a:rPr>
              <a:t>0.58)</a:t>
            </a:r>
            <a:r>
              <a:rPr lang="en-US" sz="3000" dirty="0">
                <a:solidFill>
                  <a:srgbClr val="0070C0"/>
                </a:solidFill>
              </a:rPr>
              <a:t/>
            </a:r>
            <a:br>
              <a:rPr lang="en-US" sz="3000" dirty="0">
                <a:solidFill>
                  <a:srgbClr val="0070C0"/>
                </a:solidFill>
              </a:rPr>
            </a:br>
            <a:endParaRPr lang="en-US" sz="3000" dirty="0">
              <a:solidFill>
                <a:srgbClr val="0070C0"/>
              </a:solidFill>
            </a:endParaRPr>
          </a:p>
        </p:txBody>
      </p:sp>
      <p:grpSp>
        <p:nvGrpSpPr>
          <p:cNvPr id="32" name="Group 31"/>
          <p:cNvGrpSpPr/>
          <p:nvPr/>
        </p:nvGrpSpPr>
        <p:grpSpPr>
          <a:xfrm>
            <a:off x="1676400" y="2469594"/>
            <a:ext cx="5797082" cy="2166938"/>
            <a:chOff x="1676400" y="2469594"/>
            <a:chExt cx="5797082" cy="2166938"/>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469594"/>
              <a:ext cx="5797082" cy="2166938"/>
            </a:xfrm>
            <a:prstGeom prst="rect">
              <a:avLst/>
            </a:prstGeom>
          </p:spPr>
        </p:pic>
        <p:cxnSp>
          <p:nvCxnSpPr>
            <p:cNvPr id="13" name="Straight Connector 12"/>
            <p:cNvCxnSpPr/>
            <p:nvPr/>
          </p:nvCxnSpPr>
          <p:spPr>
            <a:xfrm flipV="1">
              <a:off x="3352800" y="3688794"/>
              <a:ext cx="0" cy="6828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0" y="3276600"/>
              <a:ext cx="0" cy="10668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1000" y="4267200"/>
              <a:ext cx="304800" cy="369332"/>
            </a:xfrm>
            <a:prstGeom prst="rect">
              <a:avLst/>
            </a:prstGeom>
            <a:noFill/>
          </p:spPr>
          <p:txBody>
            <a:bodyPr wrap="square" rtlCol="0">
              <a:spAutoFit/>
            </a:bodyPr>
            <a:lstStyle/>
            <a:p>
              <a:r>
                <a:rPr lang="en-US" dirty="0" smtClean="0"/>
                <a:t>0</a:t>
              </a:r>
              <a:endParaRPr lang="en-US" dirty="0"/>
            </a:p>
          </p:txBody>
        </p:sp>
        <p:sp>
          <p:nvSpPr>
            <p:cNvPr id="10" name="TextBox 9"/>
            <p:cNvSpPr txBox="1"/>
            <p:nvPr/>
          </p:nvSpPr>
          <p:spPr>
            <a:xfrm>
              <a:off x="6781800" y="4234934"/>
              <a:ext cx="304800" cy="369332"/>
            </a:xfrm>
            <a:prstGeom prst="rect">
              <a:avLst/>
            </a:prstGeom>
            <a:noFill/>
          </p:spPr>
          <p:txBody>
            <a:bodyPr wrap="square" rtlCol="0">
              <a:spAutoFit/>
            </a:bodyPr>
            <a:lstStyle/>
            <a:p>
              <a:r>
                <a:rPr lang="en-US" dirty="0"/>
                <a:t>z</a:t>
              </a:r>
            </a:p>
          </p:txBody>
        </p:sp>
        <p:sp>
          <p:nvSpPr>
            <p:cNvPr id="11" name="TextBox 10"/>
            <p:cNvSpPr txBox="1"/>
            <p:nvPr/>
          </p:nvSpPr>
          <p:spPr>
            <a:xfrm>
              <a:off x="4651140" y="4267200"/>
              <a:ext cx="606660" cy="369332"/>
            </a:xfrm>
            <a:prstGeom prst="rect">
              <a:avLst/>
            </a:prstGeom>
            <a:noFill/>
          </p:spPr>
          <p:txBody>
            <a:bodyPr wrap="square" rtlCol="0">
              <a:spAutoFit/>
            </a:bodyPr>
            <a:lstStyle/>
            <a:p>
              <a:r>
                <a:rPr lang="en-US" dirty="0" smtClean="0"/>
                <a:t>0.58</a:t>
              </a:r>
              <a:endParaRPr lang="en-US" dirty="0"/>
            </a:p>
          </p:txBody>
        </p:sp>
        <p:sp>
          <p:nvSpPr>
            <p:cNvPr id="17" name="TextBox 16"/>
            <p:cNvSpPr txBox="1"/>
            <p:nvPr/>
          </p:nvSpPr>
          <p:spPr>
            <a:xfrm>
              <a:off x="3049470" y="4267200"/>
              <a:ext cx="684330" cy="369332"/>
            </a:xfrm>
            <a:prstGeom prst="rect">
              <a:avLst/>
            </a:prstGeom>
            <a:noFill/>
          </p:spPr>
          <p:txBody>
            <a:bodyPr wrap="square" rtlCol="0">
              <a:spAutoFit/>
            </a:bodyPr>
            <a:lstStyle/>
            <a:p>
              <a:r>
                <a:rPr lang="en-US" dirty="0" smtClean="0"/>
                <a:t>-1.20</a:t>
              </a:r>
              <a:endParaRPr lang="en-US" dirty="0"/>
            </a:p>
          </p:txBody>
        </p:sp>
      </p:gr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3527640" y="2760480"/>
              <a:ext cx="1419840" cy="1588320"/>
            </p14:xfrm>
          </p:contentPart>
        </mc:Choice>
        <mc:Fallback xmlns="">
          <p:pic>
            <p:nvPicPr>
              <p:cNvPr id="3" name="Ink 2"/>
              <p:cNvPicPr/>
              <p:nvPr/>
            </p:nvPicPr>
            <p:blipFill>
              <a:blip r:embed="rId5"/>
              <a:stretch>
                <a:fillRect/>
              </a:stretch>
            </p:blipFill>
            <p:spPr>
              <a:xfrm>
                <a:off x="3514680" y="2748600"/>
                <a:ext cx="1445760" cy="1605600"/>
              </a:xfrm>
              <a:prstGeom prst="rect">
                <a:avLst/>
              </a:prstGeom>
            </p:spPr>
          </p:pic>
        </mc:Fallback>
      </mc:AlternateContent>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080" y="685800"/>
            <a:ext cx="8960120" cy="541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21"/>
          <p:cNvSpPr/>
          <p:nvPr/>
        </p:nvSpPr>
        <p:spPr>
          <a:xfrm>
            <a:off x="914400" y="53340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15200" y="40386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846553568"/>
              </p:ext>
            </p:extLst>
          </p:nvPr>
        </p:nvGraphicFramePr>
        <p:xfrm>
          <a:off x="714375" y="5200161"/>
          <a:ext cx="7258050" cy="496277"/>
        </p:xfrm>
        <a:graphic>
          <a:graphicData uri="http://schemas.openxmlformats.org/presentationml/2006/ole">
            <mc:AlternateContent xmlns:mc="http://schemas.openxmlformats.org/markup-compatibility/2006">
              <mc:Choice xmlns:v="urn:schemas-microsoft-com:vml" Requires="v">
                <p:oleObj spid="_x0000_s45072" name="Equation" r:id="rId7" imgW="2971800" imgH="203040" progId="Equation.DSMT4">
                  <p:embed/>
                </p:oleObj>
              </mc:Choice>
              <mc:Fallback>
                <p:oleObj name="Equation" r:id="rId7" imgW="2971800" imgH="203040" progId="Equation.DSMT4">
                  <p:embed/>
                  <p:pic>
                    <p:nvPicPr>
                      <p:cNvPr id="0" name="Object 20"/>
                      <p:cNvPicPr>
                        <a:picLocks noChangeAspect="1" noChangeArrowheads="1"/>
                      </p:cNvPicPr>
                      <p:nvPr/>
                    </p:nvPicPr>
                    <p:blipFill>
                      <a:blip r:embed="rId8"/>
                      <a:srcRect/>
                      <a:stretch>
                        <a:fillRect/>
                      </a:stretch>
                    </p:blipFill>
                    <p:spPr bwMode="auto">
                      <a:xfrm>
                        <a:off x="714375" y="5200161"/>
                        <a:ext cx="7258050" cy="4962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8131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21"/>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23"/>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Autofit/>
          </a:bodyPr>
          <a:lstStyle/>
          <a:p>
            <a:pPr algn="l"/>
            <a:r>
              <a:rPr lang="en-US" sz="3000" b="1" dirty="0">
                <a:solidFill>
                  <a:srgbClr val="0070C0"/>
                </a:solidFill>
              </a:rPr>
              <a:t>Example – </a:t>
            </a:r>
            <a:r>
              <a:rPr lang="en-US" sz="3200" b="1" dirty="0">
                <a:solidFill>
                  <a:srgbClr val="0070C0"/>
                </a:solidFill>
              </a:rPr>
              <a:t>Find the probability that the standard normal random variable z falls to the left (is less than) 0.78.  </a:t>
            </a:r>
            <a:r>
              <a:rPr lang="en-US" sz="3200" b="1" dirty="0" smtClean="0">
                <a:solidFill>
                  <a:srgbClr val="0070C0"/>
                </a:solidFill>
              </a:rPr>
              <a:t/>
            </a:r>
            <a:br>
              <a:rPr lang="en-US" sz="3200" b="1" dirty="0" smtClean="0">
                <a:solidFill>
                  <a:srgbClr val="0070C0"/>
                </a:solidFill>
              </a:rPr>
            </a:br>
            <a:r>
              <a:rPr lang="en-US" sz="3200" b="1" dirty="0">
                <a:solidFill>
                  <a:srgbClr val="0070C0"/>
                </a:solidFill>
              </a:rPr>
              <a:t/>
            </a:r>
            <a:br>
              <a:rPr lang="en-US" sz="3200" b="1" dirty="0">
                <a:solidFill>
                  <a:srgbClr val="0070C0"/>
                </a:solidFill>
              </a:rPr>
            </a:br>
            <a:r>
              <a:rPr lang="en-US" sz="3200" b="1" dirty="0" smtClean="0">
                <a:solidFill>
                  <a:srgbClr val="0070C0"/>
                </a:solidFill>
              </a:rPr>
              <a:t>P(z </a:t>
            </a:r>
            <a:r>
              <a:rPr lang="en-US" sz="3200" b="1" dirty="0">
                <a:solidFill>
                  <a:srgbClr val="0070C0"/>
                </a:solidFill>
              </a:rPr>
              <a:t>&lt; 0.78) </a:t>
            </a:r>
            <a:r>
              <a:rPr lang="en-US" sz="3000" dirty="0">
                <a:solidFill>
                  <a:srgbClr val="0070C0"/>
                </a:solidFill>
              </a:rPr>
              <a:t/>
            </a:r>
            <a:br>
              <a:rPr lang="en-US" sz="3000" dirty="0">
                <a:solidFill>
                  <a:srgbClr val="0070C0"/>
                </a:solidFill>
              </a:rPr>
            </a:br>
            <a:endParaRPr lang="en-US" sz="3000" dirty="0">
              <a:solidFill>
                <a:srgbClr val="0070C0"/>
              </a:solidFill>
            </a:endParaRPr>
          </a:p>
        </p:txBody>
      </p:sp>
      <p:grpSp>
        <p:nvGrpSpPr>
          <p:cNvPr id="12" name="Group 11"/>
          <p:cNvGrpSpPr/>
          <p:nvPr/>
        </p:nvGrpSpPr>
        <p:grpSpPr>
          <a:xfrm>
            <a:off x="1676400" y="2461770"/>
            <a:ext cx="5797082" cy="2174762"/>
            <a:chOff x="1676400" y="2461770"/>
            <a:chExt cx="5797082" cy="2174762"/>
          </a:xfrm>
        </p:grpSpPr>
        <p:grpSp>
          <p:nvGrpSpPr>
            <p:cNvPr id="5" name="Group 4"/>
            <p:cNvGrpSpPr/>
            <p:nvPr/>
          </p:nvGrpSpPr>
          <p:grpSpPr>
            <a:xfrm>
              <a:off x="1676400" y="2461770"/>
              <a:ext cx="5797082" cy="2166938"/>
              <a:chOff x="1676400" y="2438400"/>
              <a:chExt cx="5797082" cy="2166938"/>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438400"/>
                <a:ext cx="5797082" cy="2166938"/>
              </a:xfrm>
              <a:prstGeom prst="rect">
                <a:avLst/>
              </a:prstGeom>
            </p:spPr>
          </p:pic>
          <p:cxnSp>
            <p:nvCxnSpPr>
              <p:cNvPr id="10" name="Straight Connector 9"/>
              <p:cNvCxnSpPr/>
              <p:nvPr/>
            </p:nvCxnSpPr>
            <p:spPr>
              <a:xfrm flipV="1">
                <a:off x="4315968" y="2590800"/>
                <a:ext cx="0" cy="1676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876800" y="3100830"/>
                <a:ext cx="0" cy="12192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191000" y="4267200"/>
              <a:ext cx="304800" cy="369332"/>
            </a:xfrm>
            <a:prstGeom prst="rect">
              <a:avLst/>
            </a:prstGeom>
            <a:noFill/>
          </p:spPr>
          <p:txBody>
            <a:bodyPr wrap="square" rtlCol="0">
              <a:spAutoFit/>
            </a:bodyPr>
            <a:lstStyle/>
            <a:p>
              <a:r>
                <a:rPr lang="en-US" dirty="0" smtClean="0"/>
                <a:t>0</a:t>
              </a:r>
              <a:endParaRPr lang="en-US" dirty="0"/>
            </a:p>
          </p:txBody>
        </p:sp>
        <p:sp>
          <p:nvSpPr>
            <p:cNvPr id="7" name="TextBox 6"/>
            <p:cNvSpPr txBox="1"/>
            <p:nvPr/>
          </p:nvSpPr>
          <p:spPr>
            <a:xfrm>
              <a:off x="6781800" y="4234934"/>
              <a:ext cx="304800" cy="369332"/>
            </a:xfrm>
            <a:prstGeom prst="rect">
              <a:avLst/>
            </a:prstGeom>
            <a:noFill/>
          </p:spPr>
          <p:txBody>
            <a:bodyPr wrap="square" rtlCol="0">
              <a:spAutoFit/>
            </a:bodyPr>
            <a:lstStyle/>
            <a:p>
              <a:r>
                <a:rPr lang="en-US" dirty="0"/>
                <a:t>z</a:t>
              </a:r>
            </a:p>
          </p:txBody>
        </p:sp>
        <p:sp>
          <p:nvSpPr>
            <p:cNvPr id="8" name="TextBox 7"/>
            <p:cNvSpPr txBox="1"/>
            <p:nvPr/>
          </p:nvSpPr>
          <p:spPr>
            <a:xfrm>
              <a:off x="4574940" y="4267200"/>
              <a:ext cx="606660" cy="369332"/>
            </a:xfrm>
            <a:prstGeom prst="rect">
              <a:avLst/>
            </a:prstGeom>
            <a:noFill/>
          </p:spPr>
          <p:txBody>
            <a:bodyPr wrap="square" rtlCol="0">
              <a:spAutoFit/>
            </a:bodyPr>
            <a:lstStyle/>
            <a:p>
              <a:r>
                <a:rPr lang="en-US" dirty="0" smtClean="0"/>
                <a:t>0.78</a:t>
              </a:r>
              <a:endParaRPr lang="en-US" dirty="0"/>
            </a:p>
          </p:txBody>
        </p:sp>
      </p:gr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4388760" y="2746440"/>
              <a:ext cx="428040" cy="1478520"/>
            </p14:xfrm>
          </p:contentPart>
        </mc:Choice>
        <mc:Fallback xmlns="">
          <p:pic>
            <p:nvPicPr>
              <p:cNvPr id="3" name="Ink 2"/>
              <p:cNvPicPr/>
              <p:nvPr/>
            </p:nvPicPr>
            <p:blipFill>
              <a:blip r:embed="rId5"/>
              <a:stretch>
                <a:fillRect/>
              </a:stretch>
            </p:blipFill>
            <p:spPr>
              <a:xfrm>
                <a:off x="4379040" y="2734920"/>
                <a:ext cx="450000" cy="1494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2838240" y="2823840"/>
              <a:ext cx="1413360" cy="1413720"/>
            </p14:xfrm>
          </p:contentPart>
        </mc:Choice>
        <mc:Fallback xmlns="">
          <p:pic>
            <p:nvPicPr>
              <p:cNvPr id="4" name="Ink 3"/>
              <p:cNvPicPr/>
              <p:nvPr/>
            </p:nvPicPr>
            <p:blipFill>
              <a:blip r:embed="rId7"/>
              <a:stretch>
                <a:fillRect/>
              </a:stretch>
            </p:blipFill>
            <p:spPr>
              <a:xfrm>
                <a:off x="2833560" y="2815200"/>
                <a:ext cx="1429920" cy="1429200"/>
              </a:xfrm>
              <a:prstGeom prst="rect">
                <a:avLst/>
              </a:prstGeom>
            </p:spPr>
          </p:pic>
        </mc:Fallback>
      </mc:AlternateContent>
      <p:graphicFrame>
        <p:nvGraphicFramePr>
          <p:cNvPr id="14" name="Object 13"/>
          <p:cNvGraphicFramePr>
            <a:graphicFrameLocks noChangeAspect="1"/>
          </p:cNvGraphicFramePr>
          <p:nvPr>
            <p:extLst>
              <p:ext uri="{D42A27DB-BD31-4B8C-83A1-F6EECF244321}">
                <p14:modId xmlns:p14="http://schemas.microsoft.com/office/powerpoint/2010/main" val="3140158976"/>
              </p:ext>
            </p:extLst>
          </p:nvPr>
        </p:nvGraphicFramePr>
        <p:xfrm>
          <a:off x="1584325" y="5200650"/>
          <a:ext cx="5519738" cy="495300"/>
        </p:xfrm>
        <a:graphic>
          <a:graphicData uri="http://schemas.openxmlformats.org/presentationml/2006/ole">
            <mc:AlternateContent xmlns:mc="http://schemas.openxmlformats.org/markup-compatibility/2006">
              <mc:Choice xmlns:v="urn:schemas-microsoft-com:vml" Requires="v">
                <p:oleObj spid="_x0000_s46093" name="Equation" r:id="rId8" imgW="2260440" imgH="203040" progId="Equation.DSMT4">
                  <p:embed/>
                </p:oleObj>
              </mc:Choice>
              <mc:Fallback>
                <p:oleObj name="Equation" r:id="rId8" imgW="2260440" imgH="203040" progId="Equation.DSMT4">
                  <p:embed/>
                  <p:pic>
                    <p:nvPicPr>
                      <p:cNvPr id="0" name="Object 23"/>
                      <p:cNvPicPr>
                        <a:picLocks noChangeAspect="1" noChangeArrowheads="1"/>
                      </p:cNvPicPr>
                      <p:nvPr/>
                    </p:nvPicPr>
                    <p:blipFill>
                      <a:blip r:embed="rId9"/>
                      <a:srcRect/>
                      <a:stretch>
                        <a:fillRect/>
                      </a:stretch>
                    </p:blipFill>
                    <p:spPr bwMode="auto">
                      <a:xfrm>
                        <a:off x="1584325" y="5200650"/>
                        <a:ext cx="55197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ight Arrow 17"/>
          <p:cNvSpPr/>
          <p:nvPr/>
        </p:nvSpPr>
        <p:spPr>
          <a:xfrm rot="2609057">
            <a:off x="3027137" y="2595239"/>
            <a:ext cx="74316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0.5</a:t>
            </a:r>
            <a:endParaRPr lang="en-US" dirty="0"/>
          </a:p>
        </p:txBody>
      </p:sp>
      <p:sp>
        <p:nvSpPr>
          <p:cNvPr id="19" name="Right Arrow 18"/>
          <p:cNvSpPr/>
          <p:nvPr/>
        </p:nvSpPr>
        <p:spPr>
          <a:xfrm rot="17942938" flipH="1">
            <a:off x="4436062" y="2068994"/>
            <a:ext cx="939842"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0.2823</a:t>
            </a:r>
            <a:endParaRPr lang="en-US" dirty="0"/>
          </a:p>
        </p:txBody>
      </p:sp>
      <p:pic>
        <p:nvPicPr>
          <p:cNvPr id="2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880" y="1026338"/>
            <a:ext cx="8960120" cy="541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7315200" y="48006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34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1"/>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259" y="2438400"/>
            <a:ext cx="5797082" cy="2166938"/>
          </a:xfrm>
          <a:prstGeom prst="rect">
            <a:avLst/>
          </a:prstGeom>
        </p:spPr>
      </p:pic>
      <p:sp>
        <p:nvSpPr>
          <p:cNvPr id="13" name="Right Arrow 12"/>
          <p:cNvSpPr/>
          <p:nvPr/>
        </p:nvSpPr>
        <p:spPr>
          <a:xfrm rot="18521130" flipH="1">
            <a:off x="5414882" y="3282979"/>
            <a:ext cx="101335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0.0764</a:t>
            </a:r>
            <a:endParaRPr lang="en-US" dirty="0"/>
          </a:p>
        </p:txBody>
      </p:sp>
      <p:sp>
        <p:nvSpPr>
          <p:cNvPr id="14" name="Right Arrow 13"/>
          <p:cNvSpPr/>
          <p:nvPr/>
        </p:nvSpPr>
        <p:spPr>
          <a:xfrm rot="17942938" flipH="1">
            <a:off x="4622036" y="2462034"/>
            <a:ext cx="939842"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0.4236</a:t>
            </a:r>
            <a:endParaRPr lang="en-US" dirty="0"/>
          </a:p>
        </p:txBody>
      </p:sp>
      <p:sp>
        <p:nvSpPr>
          <p:cNvPr id="2" name="Title 1"/>
          <p:cNvSpPr>
            <a:spLocks noGrp="1"/>
          </p:cNvSpPr>
          <p:nvPr>
            <p:ph type="title"/>
          </p:nvPr>
        </p:nvSpPr>
        <p:spPr>
          <a:xfrm>
            <a:off x="457200" y="274638"/>
            <a:ext cx="8229600" cy="2468562"/>
          </a:xfrm>
        </p:spPr>
        <p:txBody>
          <a:bodyPr>
            <a:noAutofit/>
          </a:bodyPr>
          <a:lstStyle/>
          <a:p>
            <a:pPr algn="l"/>
            <a:r>
              <a:rPr lang="en-US" sz="3000" b="1" dirty="0">
                <a:solidFill>
                  <a:srgbClr val="0070C0"/>
                </a:solidFill>
              </a:rPr>
              <a:t>Example – </a:t>
            </a:r>
            <a:r>
              <a:rPr lang="en-US" sz="3200" b="1" dirty="0">
                <a:solidFill>
                  <a:srgbClr val="0070C0"/>
                </a:solidFill>
              </a:rPr>
              <a:t>Find the probability that the standard normal random variable z falls to the right (is greater than) 1.43.  </a:t>
            </a:r>
            <a:r>
              <a:rPr lang="en-US" sz="3200" b="1" dirty="0" smtClean="0">
                <a:solidFill>
                  <a:srgbClr val="0070C0"/>
                </a:solidFill>
              </a:rPr>
              <a:t> </a:t>
            </a:r>
            <a:br>
              <a:rPr lang="en-US" sz="3200" b="1" dirty="0" smtClean="0">
                <a:solidFill>
                  <a:srgbClr val="0070C0"/>
                </a:solidFill>
              </a:rPr>
            </a:br>
            <a:r>
              <a:rPr lang="en-US" sz="3200" b="1" dirty="0">
                <a:solidFill>
                  <a:srgbClr val="0070C0"/>
                </a:solidFill>
              </a:rPr>
              <a:t/>
            </a:r>
            <a:br>
              <a:rPr lang="en-US" sz="3200" b="1" dirty="0">
                <a:solidFill>
                  <a:srgbClr val="0070C0"/>
                </a:solidFill>
              </a:rPr>
            </a:br>
            <a:r>
              <a:rPr lang="en-US" sz="3200" b="1" dirty="0" smtClean="0">
                <a:solidFill>
                  <a:srgbClr val="0070C0"/>
                </a:solidFill>
              </a:rPr>
              <a:t>P(z </a:t>
            </a:r>
            <a:r>
              <a:rPr lang="en-US" sz="3200" b="1" dirty="0">
                <a:solidFill>
                  <a:srgbClr val="0070C0"/>
                </a:solidFill>
              </a:rPr>
              <a:t>&gt; 1.43</a:t>
            </a:r>
            <a:r>
              <a:rPr lang="en-US" sz="3200" b="1" dirty="0" smtClean="0">
                <a:solidFill>
                  <a:srgbClr val="0070C0"/>
                </a:solidFill>
              </a:rPr>
              <a:t>)</a:t>
            </a:r>
            <a:r>
              <a:rPr lang="en-US" sz="3000" dirty="0">
                <a:solidFill>
                  <a:srgbClr val="0070C0"/>
                </a:solidFill>
              </a:rPr>
              <a:t/>
            </a:r>
            <a:br>
              <a:rPr lang="en-US" sz="3000" dirty="0">
                <a:solidFill>
                  <a:srgbClr val="0070C0"/>
                </a:solidFill>
              </a:rPr>
            </a:br>
            <a:endParaRPr lang="en-US" sz="3000" dirty="0">
              <a:solidFill>
                <a:srgbClr val="0070C0"/>
              </a:solidFill>
            </a:endParaRPr>
          </a:p>
        </p:txBody>
      </p:sp>
      <p:cxnSp>
        <p:nvCxnSpPr>
          <p:cNvPr id="9" name="Straight Connector 8"/>
          <p:cNvCxnSpPr/>
          <p:nvPr/>
        </p:nvCxnSpPr>
        <p:spPr>
          <a:xfrm flipV="1">
            <a:off x="4236827" y="2690634"/>
            <a:ext cx="0" cy="1676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181600" y="3733800"/>
            <a:ext cx="0" cy="609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91000" y="4267200"/>
            <a:ext cx="304800" cy="369332"/>
          </a:xfrm>
          <a:prstGeom prst="rect">
            <a:avLst/>
          </a:prstGeom>
          <a:noFill/>
        </p:spPr>
        <p:txBody>
          <a:bodyPr wrap="square" rtlCol="0">
            <a:spAutoFit/>
          </a:bodyPr>
          <a:lstStyle/>
          <a:p>
            <a:r>
              <a:rPr lang="en-US" dirty="0" smtClean="0"/>
              <a:t>0</a:t>
            </a:r>
            <a:endParaRPr lang="en-US" dirty="0"/>
          </a:p>
        </p:txBody>
      </p:sp>
      <p:sp>
        <p:nvSpPr>
          <p:cNvPr id="6" name="TextBox 5"/>
          <p:cNvSpPr txBox="1"/>
          <p:nvPr/>
        </p:nvSpPr>
        <p:spPr>
          <a:xfrm>
            <a:off x="6781800" y="4234934"/>
            <a:ext cx="304800" cy="369332"/>
          </a:xfrm>
          <a:prstGeom prst="rect">
            <a:avLst/>
          </a:prstGeom>
          <a:noFill/>
        </p:spPr>
        <p:txBody>
          <a:bodyPr wrap="square" rtlCol="0">
            <a:spAutoFit/>
          </a:bodyPr>
          <a:lstStyle/>
          <a:p>
            <a:r>
              <a:rPr lang="en-US" dirty="0"/>
              <a:t>z</a:t>
            </a:r>
          </a:p>
        </p:txBody>
      </p:sp>
      <p:sp>
        <p:nvSpPr>
          <p:cNvPr id="7" name="TextBox 6"/>
          <p:cNvSpPr txBox="1"/>
          <p:nvPr/>
        </p:nvSpPr>
        <p:spPr>
          <a:xfrm>
            <a:off x="4955940" y="4267200"/>
            <a:ext cx="606660" cy="369332"/>
          </a:xfrm>
          <a:prstGeom prst="rect">
            <a:avLst/>
          </a:prstGeom>
          <a:noFill/>
        </p:spPr>
        <p:txBody>
          <a:bodyPr wrap="square" rtlCol="0">
            <a:spAutoFit/>
          </a:bodyPr>
          <a:lstStyle/>
          <a:p>
            <a:r>
              <a:rPr lang="en-US" dirty="0" smtClean="0"/>
              <a:t>1.43</a:t>
            </a:r>
            <a:endParaRPr lang="en-US" dirty="0"/>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5214240" y="3915000"/>
              <a:ext cx="753480" cy="388080"/>
            </p14:xfrm>
          </p:contentPart>
        </mc:Choice>
        <mc:Fallback xmlns="">
          <p:pic>
            <p:nvPicPr>
              <p:cNvPr id="3" name="Ink 2"/>
              <p:cNvPicPr/>
              <p:nvPr/>
            </p:nvPicPr>
            <p:blipFill>
              <a:blip r:embed="rId5"/>
              <a:stretch>
                <a:fillRect/>
              </a:stretch>
            </p:blipFill>
            <p:spPr>
              <a:xfrm>
                <a:off x="5202000" y="3904200"/>
                <a:ext cx="769680" cy="407520"/>
              </a:xfrm>
              <a:prstGeom prst="rect">
                <a:avLst/>
              </a:prstGeom>
            </p:spPr>
          </p:pic>
        </mc:Fallback>
      </mc:AlternateContent>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26338"/>
            <a:ext cx="8960120" cy="541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3378200" y="60071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689165613"/>
              </p:ext>
            </p:extLst>
          </p:nvPr>
        </p:nvGraphicFramePr>
        <p:xfrm>
          <a:off x="1768475" y="5200650"/>
          <a:ext cx="5148263" cy="495300"/>
        </p:xfrm>
        <a:graphic>
          <a:graphicData uri="http://schemas.openxmlformats.org/presentationml/2006/ole">
            <mc:AlternateContent xmlns:mc="http://schemas.openxmlformats.org/markup-compatibility/2006">
              <mc:Choice xmlns:v="urn:schemas-microsoft-com:vml" Requires="v">
                <p:oleObj spid="_x0000_s47115" name="Equation" r:id="rId7" imgW="2108160" imgH="203040" progId="Equation.DSMT4">
                  <p:embed/>
                </p:oleObj>
              </mc:Choice>
              <mc:Fallback>
                <p:oleObj name="Equation" r:id="rId7" imgW="2108160" imgH="203040" progId="Equation.DSMT4">
                  <p:embed/>
                  <p:pic>
                    <p:nvPicPr>
                      <p:cNvPr id="0" name="Object 13"/>
                      <p:cNvPicPr>
                        <a:picLocks noChangeAspect="1" noChangeArrowheads="1"/>
                      </p:cNvPicPr>
                      <p:nvPr/>
                    </p:nvPicPr>
                    <p:blipFill>
                      <a:blip r:embed="rId8"/>
                      <a:srcRect/>
                      <a:stretch>
                        <a:fillRect/>
                      </a:stretch>
                    </p:blipFill>
                    <p:spPr bwMode="auto">
                      <a:xfrm>
                        <a:off x="1768475" y="5200650"/>
                        <a:ext cx="51482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290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1"/>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Autofit/>
          </a:bodyPr>
          <a:lstStyle/>
          <a:p>
            <a:pPr algn="l"/>
            <a:r>
              <a:rPr lang="en-US" sz="3000" b="1" dirty="0">
                <a:solidFill>
                  <a:srgbClr val="0070C0"/>
                </a:solidFill>
              </a:rPr>
              <a:t>Example – </a:t>
            </a:r>
            <a:r>
              <a:rPr lang="en-US" sz="3200" b="1" dirty="0">
                <a:solidFill>
                  <a:srgbClr val="0070C0"/>
                </a:solidFill>
              </a:rPr>
              <a:t>Find the probability that a standard normal random variable exceeds 1.67 in absolute value.  </a:t>
            </a:r>
            <a:r>
              <a:rPr lang="en-US" sz="3200" b="1" dirty="0" smtClean="0">
                <a:solidFill>
                  <a:srgbClr val="0070C0"/>
                </a:solidFill>
              </a:rPr>
              <a:t/>
            </a:r>
            <a:br>
              <a:rPr lang="en-US" sz="3200" b="1" dirty="0" smtClean="0">
                <a:solidFill>
                  <a:srgbClr val="0070C0"/>
                </a:solidFill>
              </a:rPr>
            </a:br>
            <a:r>
              <a:rPr lang="en-US" sz="3200" b="1" dirty="0">
                <a:solidFill>
                  <a:srgbClr val="0070C0"/>
                </a:solidFill>
              </a:rPr>
              <a:t/>
            </a:r>
            <a:br>
              <a:rPr lang="en-US" sz="3200" b="1" dirty="0">
                <a:solidFill>
                  <a:srgbClr val="0070C0"/>
                </a:solidFill>
              </a:rPr>
            </a:br>
            <a:r>
              <a:rPr lang="en-US" sz="3200" b="1" dirty="0" smtClean="0">
                <a:solidFill>
                  <a:srgbClr val="0070C0"/>
                </a:solidFill>
              </a:rPr>
              <a:t>P</a:t>
            </a:r>
            <a:r>
              <a:rPr lang="en-US" sz="3200" b="1" dirty="0">
                <a:solidFill>
                  <a:srgbClr val="0070C0"/>
                </a:solidFill>
              </a:rPr>
              <a:t>(|z| &gt; 1.67)</a:t>
            </a:r>
            <a:r>
              <a:rPr lang="en-US" sz="3000" dirty="0">
                <a:solidFill>
                  <a:srgbClr val="0070C0"/>
                </a:solidFill>
              </a:rPr>
              <a:t/>
            </a:r>
            <a:br>
              <a:rPr lang="en-US" sz="3000" dirty="0">
                <a:solidFill>
                  <a:srgbClr val="0070C0"/>
                </a:solidFill>
              </a:rPr>
            </a:br>
            <a:endParaRPr lang="en-US" sz="3000" dirty="0">
              <a:solidFill>
                <a:srgbClr val="0070C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470238"/>
            <a:ext cx="5797082" cy="2166938"/>
          </a:xfrm>
          <a:prstGeom prst="rect">
            <a:avLst/>
          </a:prstGeom>
        </p:spPr>
      </p:pic>
      <p:cxnSp>
        <p:nvCxnSpPr>
          <p:cNvPr id="9" name="Straight Connector 8"/>
          <p:cNvCxnSpPr/>
          <p:nvPr/>
        </p:nvCxnSpPr>
        <p:spPr>
          <a:xfrm flipV="1">
            <a:off x="4315968" y="2614170"/>
            <a:ext cx="0" cy="1676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410200" y="3886200"/>
            <a:ext cx="0" cy="457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91000" y="4267200"/>
            <a:ext cx="304800" cy="369332"/>
          </a:xfrm>
          <a:prstGeom prst="rect">
            <a:avLst/>
          </a:prstGeom>
          <a:noFill/>
        </p:spPr>
        <p:txBody>
          <a:bodyPr wrap="square" rtlCol="0">
            <a:spAutoFit/>
          </a:bodyPr>
          <a:lstStyle/>
          <a:p>
            <a:r>
              <a:rPr lang="en-US" dirty="0" smtClean="0"/>
              <a:t>0</a:t>
            </a:r>
            <a:endParaRPr lang="en-US" dirty="0"/>
          </a:p>
        </p:txBody>
      </p:sp>
      <p:sp>
        <p:nvSpPr>
          <p:cNvPr id="6" name="TextBox 5"/>
          <p:cNvSpPr txBox="1"/>
          <p:nvPr/>
        </p:nvSpPr>
        <p:spPr>
          <a:xfrm>
            <a:off x="6781800" y="4234934"/>
            <a:ext cx="304800" cy="369332"/>
          </a:xfrm>
          <a:prstGeom prst="rect">
            <a:avLst/>
          </a:prstGeom>
          <a:noFill/>
        </p:spPr>
        <p:txBody>
          <a:bodyPr wrap="square" rtlCol="0">
            <a:spAutoFit/>
          </a:bodyPr>
          <a:lstStyle/>
          <a:p>
            <a:r>
              <a:rPr lang="en-US" dirty="0"/>
              <a:t>z</a:t>
            </a:r>
          </a:p>
        </p:txBody>
      </p:sp>
      <p:sp>
        <p:nvSpPr>
          <p:cNvPr id="7" name="TextBox 6"/>
          <p:cNvSpPr txBox="1"/>
          <p:nvPr/>
        </p:nvSpPr>
        <p:spPr>
          <a:xfrm>
            <a:off x="5108340" y="4267200"/>
            <a:ext cx="606660" cy="369332"/>
          </a:xfrm>
          <a:prstGeom prst="rect">
            <a:avLst/>
          </a:prstGeom>
          <a:noFill/>
        </p:spPr>
        <p:txBody>
          <a:bodyPr wrap="square" rtlCol="0">
            <a:spAutoFit/>
          </a:bodyPr>
          <a:lstStyle/>
          <a:p>
            <a:r>
              <a:rPr lang="en-US" dirty="0" smtClean="0"/>
              <a:t>1.67</a:t>
            </a:r>
            <a:endParaRPr lang="en-US" dirty="0"/>
          </a:p>
        </p:txBody>
      </p:sp>
      <p:sp>
        <p:nvSpPr>
          <p:cNvPr id="12" name="TextBox 11"/>
          <p:cNvSpPr txBox="1"/>
          <p:nvPr/>
        </p:nvSpPr>
        <p:spPr>
          <a:xfrm>
            <a:off x="2819400" y="4290570"/>
            <a:ext cx="762000" cy="369332"/>
          </a:xfrm>
          <a:prstGeom prst="rect">
            <a:avLst/>
          </a:prstGeom>
          <a:noFill/>
        </p:spPr>
        <p:txBody>
          <a:bodyPr wrap="square" rtlCol="0">
            <a:spAutoFit/>
          </a:bodyPr>
          <a:lstStyle/>
          <a:p>
            <a:r>
              <a:rPr lang="en-US" dirty="0" smtClean="0"/>
              <a:t>-1.67</a:t>
            </a:r>
            <a:endParaRPr lang="en-US" dirty="0"/>
          </a:p>
        </p:txBody>
      </p:sp>
      <p:cxnSp>
        <p:nvCxnSpPr>
          <p:cNvPr id="13" name="Straight Connector 12"/>
          <p:cNvCxnSpPr/>
          <p:nvPr/>
        </p:nvCxnSpPr>
        <p:spPr>
          <a:xfrm flipV="1">
            <a:off x="3124200" y="3886200"/>
            <a:ext cx="0" cy="45720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2565720" y="4008600"/>
              <a:ext cx="3508920" cy="291600"/>
            </p14:xfrm>
          </p:contentPart>
        </mc:Choice>
        <mc:Fallback xmlns="">
          <p:pic>
            <p:nvPicPr>
              <p:cNvPr id="3" name="Ink 2"/>
              <p:cNvPicPr/>
              <p:nvPr/>
            </p:nvPicPr>
            <p:blipFill>
              <a:blip r:embed="rId5"/>
              <a:stretch>
                <a:fillRect/>
              </a:stretch>
            </p:blipFill>
            <p:spPr>
              <a:xfrm>
                <a:off x="2559240" y="3994560"/>
                <a:ext cx="3520440" cy="312840"/>
              </a:xfrm>
              <a:prstGeom prst="rect">
                <a:avLst/>
              </a:prstGeom>
            </p:spPr>
          </p:pic>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77404768"/>
              </p:ext>
            </p:extLst>
          </p:nvPr>
        </p:nvGraphicFramePr>
        <p:xfrm>
          <a:off x="1598613" y="5200650"/>
          <a:ext cx="5489575" cy="495300"/>
        </p:xfrm>
        <a:graphic>
          <a:graphicData uri="http://schemas.openxmlformats.org/presentationml/2006/ole">
            <mc:AlternateContent xmlns:mc="http://schemas.openxmlformats.org/markup-compatibility/2006">
              <mc:Choice xmlns:v="urn:schemas-microsoft-com:vml" Requires="v">
                <p:oleObj spid="_x0000_s48140" name="Equation" r:id="rId6" imgW="2247840" imgH="203040" progId="Equation.DSMT4">
                  <p:embed/>
                </p:oleObj>
              </mc:Choice>
              <mc:Fallback>
                <p:oleObj name="Equation" r:id="rId6" imgW="2247840" imgH="203040" progId="Equation.DSMT4">
                  <p:embed/>
                  <p:pic>
                    <p:nvPicPr>
                      <p:cNvPr id="0" name="Object 3"/>
                      <p:cNvPicPr>
                        <a:picLocks noChangeAspect="1" noChangeArrowheads="1"/>
                      </p:cNvPicPr>
                      <p:nvPr/>
                    </p:nvPicPr>
                    <p:blipFill>
                      <a:blip r:embed="rId7"/>
                      <a:srcRect/>
                      <a:stretch>
                        <a:fillRect/>
                      </a:stretch>
                    </p:blipFill>
                    <p:spPr bwMode="auto">
                      <a:xfrm>
                        <a:off x="1598613" y="5200650"/>
                        <a:ext cx="5489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ight Arrow 10"/>
          <p:cNvSpPr/>
          <p:nvPr/>
        </p:nvSpPr>
        <p:spPr>
          <a:xfrm rot="2962579">
            <a:off x="2896292" y="2385569"/>
            <a:ext cx="9906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0.4525</a:t>
            </a:r>
            <a:endParaRPr lang="en-US" dirty="0"/>
          </a:p>
        </p:txBody>
      </p:sp>
      <p:sp>
        <p:nvSpPr>
          <p:cNvPr id="14" name="Right Arrow 13"/>
          <p:cNvSpPr/>
          <p:nvPr/>
        </p:nvSpPr>
        <p:spPr>
          <a:xfrm rot="18871298" flipH="1">
            <a:off x="4709418" y="2438401"/>
            <a:ext cx="9906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0.4525</a:t>
            </a:r>
            <a:endParaRPr lang="en-US" dirty="0"/>
          </a:p>
        </p:txBody>
      </p:sp>
      <p:pic>
        <p:nvPicPr>
          <p:cNvPr id="481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762000"/>
            <a:ext cx="7358063" cy="5116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a:xfrm>
            <a:off x="6019800" y="52578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97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fade">
                                      <p:cBhvr>
                                        <p:cTn id="7" dur="1000"/>
                                        <p:tgtEl>
                                          <p:spTgt spid="48131"/>
                                        </p:tgtEl>
                                      </p:cBhvr>
                                    </p:animEffect>
                                    <p:anim calcmode="lin" valueType="num">
                                      <p:cBhvr>
                                        <p:cTn id="8" dur="1000" fill="hold"/>
                                        <p:tgtEl>
                                          <p:spTgt spid="48131"/>
                                        </p:tgtEl>
                                        <p:attrNameLst>
                                          <p:attrName>ppt_x</p:attrName>
                                        </p:attrNameLst>
                                      </p:cBhvr>
                                      <p:tavLst>
                                        <p:tav tm="0">
                                          <p:val>
                                            <p:strVal val="#ppt_x"/>
                                          </p:val>
                                        </p:tav>
                                        <p:tav tm="100000">
                                          <p:val>
                                            <p:strVal val="#ppt_x"/>
                                          </p:val>
                                        </p:tav>
                                      </p:tavLst>
                                    </p:anim>
                                    <p:anim calcmode="lin" valueType="num">
                                      <p:cBhvr>
                                        <p:cTn id="9" dur="1000" fill="hold"/>
                                        <p:tgtEl>
                                          <p:spTgt spid="481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4813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Autofit/>
          </a:bodyPr>
          <a:lstStyle/>
          <a:p>
            <a:pPr algn="l"/>
            <a:r>
              <a:rPr lang="en-US" sz="3000" b="1" dirty="0">
                <a:solidFill>
                  <a:srgbClr val="0070C0"/>
                </a:solidFill>
              </a:rPr>
              <a:t>Example – </a:t>
            </a:r>
            <a:r>
              <a:rPr lang="en-US" sz="3200" b="1" dirty="0">
                <a:solidFill>
                  <a:srgbClr val="0070C0"/>
                </a:solidFill>
              </a:rPr>
              <a:t>Find the probability that a standard normal random variable lies between 0.23 and 1.56.  </a:t>
            </a:r>
            <a:r>
              <a:rPr lang="en-US" sz="3200" b="1" dirty="0" smtClean="0">
                <a:solidFill>
                  <a:srgbClr val="0070C0"/>
                </a:solidFill>
              </a:rPr>
              <a:t/>
            </a:r>
            <a:br>
              <a:rPr lang="en-US" sz="3200" b="1" dirty="0" smtClean="0">
                <a:solidFill>
                  <a:srgbClr val="0070C0"/>
                </a:solidFill>
              </a:rPr>
            </a:br>
            <a:r>
              <a:rPr lang="en-US" sz="3200" b="1" dirty="0">
                <a:solidFill>
                  <a:srgbClr val="0070C0"/>
                </a:solidFill>
              </a:rPr>
              <a:t/>
            </a:r>
            <a:br>
              <a:rPr lang="en-US" sz="3200" b="1" dirty="0">
                <a:solidFill>
                  <a:srgbClr val="0070C0"/>
                </a:solidFill>
              </a:rPr>
            </a:br>
            <a:r>
              <a:rPr lang="en-US" sz="3200" b="1" dirty="0" smtClean="0">
                <a:solidFill>
                  <a:srgbClr val="0070C0"/>
                </a:solidFill>
              </a:rPr>
              <a:t>P(0.23 </a:t>
            </a:r>
            <a:r>
              <a:rPr lang="en-US" sz="3200" b="1" dirty="0">
                <a:solidFill>
                  <a:srgbClr val="0070C0"/>
                </a:solidFill>
              </a:rPr>
              <a:t>&lt; z&lt; 1.56)</a:t>
            </a:r>
            <a:r>
              <a:rPr lang="en-US" sz="3000" dirty="0">
                <a:solidFill>
                  <a:srgbClr val="0070C0"/>
                </a:solidFill>
              </a:rPr>
              <a:t/>
            </a:r>
            <a:br>
              <a:rPr lang="en-US" sz="3000" dirty="0">
                <a:solidFill>
                  <a:srgbClr val="0070C0"/>
                </a:solidFill>
              </a:rPr>
            </a:br>
            <a:endParaRPr lang="en-US" sz="3000" dirty="0">
              <a:solidFill>
                <a:srgbClr val="0070C0"/>
              </a:solidFill>
            </a:endParaRPr>
          </a:p>
        </p:txBody>
      </p:sp>
      <p:grpSp>
        <p:nvGrpSpPr>
          <p:cNvPr id="18" name="Group 17"/>
          <p:cNvGrpSpPr/>
          <p:nvPr/>
        </p:nvGrpSpPr>
        <p:grpSpPr>
          <a:xfrm>
            <a:off x="1676400" y="2461770"/>
            <a:ext cx="5797082" cy="2174762"/>
            <a:chOff x="1676400" y="2461770"/>
            <a:chExt cx="5797082" cy="2174762"/>
          </a:xfrm>
        </p:grpSpPr>
        <p:grpSp>
          <p:nvGrpSpPr>
            <p:cNvPr id="17" name="Group 16"/>
            <p:cNvGrpSpPr/>
            <p:nvPr/>
          </p:nvGrpSpPr>
          <p:grpSpPr>
            <a:xfrm>
              <a:off x="1676400" y="2461770"/>
              <a:ext cx="5797082" cy="2166938"/>
              <a:chOff x="1676400" y="2461770"/>
              <a:chExt cx="5797082" cy="2166938"/>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461770"/>
                <a:ext cx="5797082" cy="2166938"/>
              </a:xfrm>
              <a:prstGeom prst="rect">
                <a:avLst/>
              </a:prstGeom>
            </p:spPr>
          </p:pic>
          <p:cxnSp>
            <p:nvCxnSpPr>
              <p:cNvPr id="11" name="Straight Connector 10"/>
              <p:cNvCxnSpPr/>
              <p:nvPr/>
            </p:nvCxnSpPr>
            <p:spPr>
              <a:xfrm flipV="1">
                <a:off x="5334000" y="3810000"/>
                <a:ext cx="1470" cy="54186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81800" y="4234934"/>
                <a:ext cx="304800" cy="369332"/>
              </a:xfrm>
              <a:prstGeom prst="rect">
                <a:avLst/>
              </a:prstGeom>
              <a:noFill/>
            </p:spPr>
            <p:txBody>
              <a:bodyPr wrap="square" rtlCol="0">
                <a:spAutoFit/>
              </a:bodyPr>
              <a:lstStyle/>
              <a:p>
                <a:r>
                  <a:rPr lang="en-US" dirty="0"/>
                  <a:t>z</a:t>
                </a:r>
              </a:p>
            </p:txBody>
          </p:sp>
          <p:cxnSp>
            <p:nvCxnSpPr>
              <p:cNvPr id="12" name="Straight Connector 11"/>
              <p:cNvCxnSpPr/>
              <p:nvPr/>
            </p:nvCxnSpPr>
            <p:spPr>
              <a:xfrm flipH="1" flipV="1">
                <a:off x="4574940" y="2667000"/>
                <a:ext cx="1" cy="1676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43400" y="4259376"/>
                <a:ext cx="606660" cy="369332"/>
              </a:xfrm>
              <a:prstGeom prst="rect">
                <a:avLst/>
              </a:prstGeom>
              <a:noFill/>
            </p:spPr>
            <p:txBody>
              <a:bodyPr wrap="square" rtlCol="0">
                <a:spAutoFit/>
              </a:bodyPr>
              <a:lstStyle/>
              <a:p>
                <a:r>
                  <a:rPr lang="en-US" dirty="0" smtClean="0"/>
                  <a:t>0.23</a:t>
                </a:r>
                <a:endParaRPr lang="en-US" dirty="0"/>
              </a:p>
            </p:txBody>
          </p:sp>
        </p:grpSp>
        <p:cxnSp>
          <p:nvCxnSpPr>
            <p:cNvPr id="10" name="Straight Connector 9"/>
            <p:cNvCxnSpPr/>
            <p:nvPr/>
          </p:nvCxnSpPr>
          <p:spPr>
            <a:xfrm flipV="1">
              <a:off x="4315968" y="2614170"/>
              <a:ext cx="0" cy="1676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91000" y="4267200"/>
              <a:ext cx="304800" cy="369332"/>
            </a:xfrm>
            <a:prstGeom prst="rect">
              <a:avLst/>
            </a:prstGeom>
            <a:noFill/>
          </p:spPr>
          <p:txBody>
            <a:bodyPr wrap="square" rtlCol="0">
              <a:spAutoFit/>
            </a:bodyPr>
            <a:lstStyle/>
            <a:p>
              <a:r>
                <a:rPr lang="en-US" dirty="0" smtClean="0"/>
                <a:t>0</a:t>
              </a:r>
              <a:endParaRPr lang="en-US" dirty="0"/>
            </a:p>
          </p:txBody>
        </p:sp>
      </p:grpSp>
      <p:sp>
        <p:nvSpPr>
          <p:cNvPr id="8" name="TextBox 7"/>
          <p:cNvSpPr txBox="1"/>
          <p:nvPr/>
        </p:nvSpPr>
        <p:spPr>
          <a:xfrm>
            <a:off x="5030670" y="4259376"/>
            <a:ext cx="606660" cy="369332"/>
          </a:xfrm>
          <a:prstGeom prst="rect">
            <a:avLst/>
          </a:prstGeom>
          <a:noFill/>
        </p:spPr>
        <p:txBody>
          <a:bodyPr wrap="square" rtlCol="0">
            <a:spAutoFit/>
          </a:bodyPr>
          <a:lstStyle/>
          <a:p>
            <a:r>
              <a:rPr lang="en-US" dirty="0" smtClean="0"/>
              <a:t>1.56</a:t>
            </a:r>
            <a:endParaRPr lang="en-US" dirty="0"/>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4547880" y="2865960"/>
              <a:ext cx="705960" cy="1451520"/>
            </p14:xfrm>
          </p:contentPart>
        </mc:Choice>
        <mc:Fallback xmlns="">
          <p:pic>
            <p:nvPicPr>
              <p:cNvPr id="3" name="Ink 2"/>
              <p:cNvPicPr/>
              <p:nvPr/>
            </p:nvPicPr>
            <p:blipFill>
              <a:blip r:embed="rId5"/>
              <a:stretch>
                <a:fillRect/>
              </a:stretch>
            </p:blipFill>
            <p:spPr>
              <a:xfrm>
                <a:off x="4534560" y="2855160"/>
                <a:ext cx="732960" cy="1472040"/>
              </a:xfrm>
              <a:prstGeom prst="rect">
                <a:avLst/>
              </a:prstGeom>
            </p:spPr>
          </p:pic>
        </mc:Fallback>
      </mc:AlternateContent>
      <p:graphicFrame>
        <p:nvGraphicFramePr>
          <p:cNvPr id="14" name="Object 13"/>
          <p:cNvGraphicFramePr>
            <a:graphicFrameLocks noChangeAspect="1"/>
          </p:cNvGraphicFramePr>
          <p:nvPr>
            <p:extLst>
              <p:ext uri="{D42A27DB-BD31-4B8C-83A1-F6EECF244321}">
                <p14:modId xmlns:p14="http://schemas.microsoft.com/office/powerpoint/2010/main" val="1955043106"/>
              </p:ext>
            </p:extLst>
          </p:nvPr>
        </p:nvGraphicFramePr>
        <p:xfrm>
          <a:off x="885825" y="5200650"/>
          <a:ext cx="6915150" cy="495300"/>
        </p:xfrm>
        <a:graphic>
          <a:graphicData uri="http://schemas.openxmlformats.org/presentationml/2006/ole">
            <mc:AlternateContent xmlns:mc="http://schemas.openxmlformats.org/markup-compatibility/2006">
              <mc:Choice xmlns:v="urn:schemas-microsoft-com:vml" Requires="v">
                <p:oleObj spid="_x0000_s49164" name="Equation" r:id="rId6" imgW="2831760" imgH="203040" progId="Equation.DSMT4">
                  <p:embed/>
                </p:oleObj>
              </mc:Choice>
              <mc:Fallback>
                <p:oleObj name="Equation" r:id="rId6" imgW="2831760" imgH="203040" progId="Equation.DSMT4">
                  <p:embed/>
                  <p:pic>
                    <p:nvPicPr>
                      <p:cNvPr id="0" name=""/>
                      <p:cNvPicPr>
                        <a:picLocks noChangeAspect="1" noChangeArrowheads="1"/>
                      </p:cNvPicPr>
                      <p:nvPr/>
                    </p:nvPicPr>
                    <p:blipFill>
                      <a:blip r:embed="rId7"/>
                      <a:srcRect/>
                      <a:stretch>
                        <a:fillRect/>
                      </a:stretch>
                    </p:blipFill>
                    <p:spPr bwMode="auto">
                      <a:xfrm>
                        <a:off x="885825" y="5200650"/>
                        <a:ext cx="69151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Left Brace 3"/>
          <p:cNvSpPr/>
          <p:nvPr/>
        </p:nvSpPr>
        <p:spPr>
          <a:xfrm rot="5400000">
            <a:off x="4476852" y="1355031"/>
            <a:ext cx="686326" cy="10279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p:cNvCxnSpPr/>
          <p:nvPr/>
        </p:nvCxnSpPr>
        <p:spPr>
          <a:xfrm>
            <a:off x="5343936" y="2212178"/>
            <a:ext cx="0" cy="1597822"/>
          </a:xfrm>
          <a:prstGeom prst="line">
            <a:avLst/>
          </a:prstGeom>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315968" y="1295400"/>
            <a:ext cx="1027968" cy="22952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0.4406</a:t>
            </a:r>
            <a:endParaRPr lang="en-US" dirty="0"/>
          </a:p>
        </p:txBody>
      </p:sp>
      <p:sp>
        <p:nvSpPr>
          <p:cNvPr id="22" name="Left Brace 21"/>
          <p:cNvSpPr/>
          <p:nvPr/>
        </p:nvSpPr>
        <p:spPr>
          <a:xfrm rot="5400000">
            <a:off x="4318531" y="2410592"/>
            <a:ext cx="253847" cy="25897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ounded Rectangle 22"/>
          <p:cNvSpPr/>
          <p:nvPr/>
        </p:nvSpPr>
        <p:spPr>
          <a:xfrm>
            <a:off x="4343400" y="2164577"/>
            <a:ext cx="1027968" cy="22952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0.0910</a:t>
            </a:r>
            <a:endParaRPr lang="en-US" dirty="0"/>
          </a:p>
        </p:txBody>
      </p:sp>
      <p:cxnSp>
        <p:nvCxnSpPr>
          <p:cNvPr id="26" name="Straight Connector 25"/>
          <p:cNvCxnSpPr/>
          <p:nvPr/>
        </p:nvCxnSpPr>
        <p:spPr>
          <a:xfrm>
            <a:off x="4308971" y="2120697"/>
            <a:ext cx="0" cy="434118"/>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137" y="751324"/>
            <a:ext cx="7358063" cy="5116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Oval 28"/>
          <p:cNvSpPr/>
          <p:nvPr/>
        </p:nvSpPr>
        <p:spPr>
          <a:xfrm>
            <a:off x="5370630" y="5029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276600" y="3108371"/>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62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9"/>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28"/>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3" grpId="0" animBg="1"/>
      <p:bldP spid="29" grpId="0" animBg="1"/>
      <p:bldP spid="29" grpId="1" animBg="1"/>
      <p:bldP spid="30" grpId="0" animBg="1"/>
      <p:bldP spid="3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solidFill>
                  <a:srgbClr val="0070C0"/>
                </a:solidFill>
              </a:rPr>
              <a:t>Example – Suppose Z has a standard normal probability distribution</a:t>
            </a:r>
            <a:br>
              <a:rPr lang="en-US" sz="3000" b="1" dirty="0" smtClean="0">
                <a:solidFill>
                  <a:srgbClr val="0070C0"/>
                </a:solidFill>
              </a:rPr>
            </a:br>
            <a:r>
              <a:rPr lang="en-US" sz="3000" b="1" dirty="0" smtClean="0">
                <a:solidFill>
                  <a:srgbClr val="0070C0"/>
                </a:solidFill>
              </a:rPr>
              <a:t>IF P(Z &lt; c) = .8554  Find c.</a:t>
            </a:r>
            <a:endParaRPr lang="en-US" sz="3000" b="1" dirty="0">
              <a:solidFill>
                <a:srgbClr val="0070C0"/>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461770"/>
            <a:ext cx="5797082" cy="2166938"/>
          </a:xfrm>
          <a:prstGeom prst="rect">
            <a:avLst/>
          </a:prstGeom>
        </p:spPr>
      </p:pic>
      <p:sp>
        <p:nvSpPr>
          <p:cNvPr id="15" name="TextBox 14"/>
          <p:cNvSpPr txBox="1"/>
          <p:nvPr/>
        </p:nvSpPr>
        <p:spPr>
          <a:xfrm>
            <a:off x="6781800" y="4234934"/>
            <a:ext cx="304800" cy="369332"/>
          </a:xfrm>
          <a:prstGeom prst="rect">
            <a:avLst/>
          </a:prstGeom>
          <a:noFill/>
        </p:spPr>
        <p:txBody>
          <a:bodyPr wrap="square" rtlCol="0">
            <a:spAutoFit/>
          </a:bodyPr>
          <a:lstStyle/>
          <a:p>
            <a:r>
              <a:rPr lang="en-US" dirty="0"/>
              <a:t>z</a:t>
            </a:r>
          </a:p>
        </p:txBody>
      </p:sp>
      <p:cxnSp>
        <p:nvCxnSpPr>
          <p:cNvPr id="16" name="Straight Connector 15"/>
          <p:cNvCxnSpPr/>
          <p:nvPr/>
        </p:nvCxnSpPr>
        <p:spPr>
          <a:xfrm flipH="1" flipV="1">
            <a:off x="4724401" y="2895600"/>
            <a:ext cx="1" cy="14478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69415" y="4259376"/>
            <a:ext cx="303330" cy="369332"/>
          </a:xfrm>
          <a:prstGeom prst="rect">
            <a:avLst/>
          </a:prstGeom>
          <a:noFill/>
        </p:spPr>
        <p:txBody>
          <a:bodyPr wrap="square" rtlCol="0">
            <a:spAutoFit/>
          </a:bodyPr>
          <a:lstStyle/>
          <a:p>
            <a:r>
              <a:rPr lang="en-US" dirty="0"/>
              <a:t>c</a:t>
            </a:r>
          </a:p>
        </p:txBody>
      </p:sp>
      <p:cxnSp>
        <p:nvCxnSpPr>
          <p:cNvPr id="11" name="Straight Connector 10"/>
          <p:cNvCxnSpPr/>
          <p:nvPr/>
        </p:nvCxnSpPr>
        <p:spPr>
          <a:xfrm flipV="1">
            <a:off x="4315968" y="2614170"/>
            <a:ext cx="0" cy="1676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91000" y="4267200"/>
            <a:ext cx="304800" cy="369332"/>
          </a:xfrm>
          <a:prstGeom prst="rect">
            <a:avLst/>
          </a:prstGeom>
          <a:noFill/>
        </p:spPr>
        <p:txBody>
          <a:bodyPr wrap="square" rtlCol="0">
            <a:spAutoFit/>
          </a:bodyPr>
          <a:lstStyle/>
          <a:p>
            <a:r>
              <a:rPr lang="en-US" dirty="0" smtClean="0"/>
              <a:t>0</a:t>
            </a:r>
            <a:endParaRPr lang="en-US" dirty="0"/>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2769120" y="2687760"/>
              <a:ext cx="1924920" cy="1631160"/>
            </p14:xfrm>
          </p:contentPart>
        </mc:Choice>
        <mc:Fallback xmlns="">
          <p:pic>
            <p:nvPicPr>
              <p:cNvPr id="3" name="Ink 2"/>
              <p:cNvPicPr/>
              <p:nvPr/>
            </p:nvPicPr>
            <p:blipFill>
              <a:blip r:embed="rId5"/>
              <a:stretch>
                <a:fillRect/>
              </a:stretch>
            </p:blipFill>
            <p:spPr>
              <a:xfrm>
                <a:off x="2755440" y="2683800"/>
                <a:ext cx="1951920" cy="1648440"/>
              </a:xfrm>
              <a:prstGeom prst="rect">
                <a:avLst/>
              </a:prstGeom>
            </p:spPr>
          </p:pic>
        </mc:Fallback>
      </mc:AlternateContent>
      <p:graphicFrame>
        <p:nvGraphicFramePr>
          <p:cNvPr id="10" name="Object 9"/>
          <p:cNvGraphicFramePr>
            <a:graphicFrameLocks noChangeAspect="1"/>
          </p:cNvGraphicFramePr>
          <p:nvPr>
            <p:extLst>
              <p:ext uri="{D42A27DB-BD31-4B8C-83A1-F6EECF244321}">
                <p14:modId xmlns:p14="http://schemas.microsoft.com/office/powerpoint/2010/main" val="3870015465"/>
              </p:ext>
            </p:extLst>
          </p:nvPr>
        </p:nvGraphicFramePr>
        <p:xfrm>
          <a:off x="2994025" y="4953000"/>
          <a:ext cx="2698750" cy="990600"/>
        </p:xfrm>
        <a:graphic>
          <a:graphicData uri="http://schemas.openxmlformats.org/presentationml/2006/ole">
            <mc:AlternateContent xmlns:mc="http://schemas.openxmlformats.org/markup-compatibility/2006">
              <mc:Choice xmlns:v="urn:schemas-microsoft-com:vml" Requires="v">
                <p:oleObj spid="_x0000_s50188" name="Equation" r:id="rId6" imgW="1104840" imgH="406080" progId="Equation.DSMT4">
                  <p:embed/>
                </p:oleObj>
              </mc:Choice>
              <mc:Fallback>
                <p:oleObj name="Equation" r:id="rId6" imgW="1104840" imgH="406080" progId="Equation.DSMT4">
                  <p:embed/>
                  <p:pic>
                    <p:nvPicPr>
                      <p:cNvPr id="0" name=""/>
                      <p:cNvPicPr>
                        <a:picLocks noChangeAspect="1" noChangeArrowheads="1"/>
                      </p:cNvPicPr>
                      <p:nvPr/>
                    </p:nvPicPr>
                    <p:blipFill>
                      <a:blip r:embed="rId7"/>
                      <a:srcRect/>
                      <a:stretch>
                        <a:fillRect/>
                      </a:stretch>
                    </p:blipFill>
                    <p:spPr bwMode="auto">
                      <a:xfrm>
                        <a:off x="2994025" y="4953000"/>
                        <a:ext cx="26987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ight Arrow 13"/>
          <p:cNvSpPr/>
          <p:nvPr/>
        </p:nvSpPr>
        <p:spPr>
          <a:xfrm rot="2962579">
            <a:off x="3392284" y="1934388"/>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0.8554</a:t>
            </a:r>
            <a:endParaRPr lang="en-US" dirty="0"/>
          </a:p>
        </p:txBody>
      </p:sp>
      <p:sp>
        <p:nvSpPr>
          <p:cNvPr id="19" name="Right Arrow 18"/>
          <p:cNvSpPr/>
          <p:nvPr/>
        </p:nvSpPr>
        <p:spPr>
          <a:xfrm rot="18945777" flipH="1">
            <a:off x="4514840" y="2086788"/>
            <a:ext cx="9906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0.3554</a:t>
            </a:r>
            <a:endParaRPr lang="en-US" dirty="0"/>
          </a:p>
        </p:txBody>
      </p:sp>
      <p:sp>
        <p:nvSpPr>
          <p:cNvPr id="20" name="Right Arrow 19"/>
          <p:cNvSpPr/>
          <p:nvPr/>
        </p:nvSpPr>
        <p:spPr>
          <a:xfrm rot="2962579">
            <a:off x="2793179" y="2649255"/>
            <a:ext cx="9906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0.5</a:t>
            </a:r>
            <a:endParaRPr lang="en-US" dirty="0"/>
          </a:p>
        </p:txBody>
      </p:sp>
      <p:pic>
        <p:nvPicPr>
          <p:cNvPr id="2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337" y="762000"/>
            <a:ext cx="7358063" cy="5116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Oval 21"/>
          <p:cNvSpPr/>
          <p:nvPr/>
        </p:nvSpPr>
        <p:spPr>
          <a:xfrm>
            <a:off x="5334000" y="4273385"/>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8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Probability for Normal Random Variables (µ not 0 and/or </a:t>
            </a:r>
            <a:r>
              <a:rPr lang="el-GR" dirty="0" smtClean="0">
                <a:latin typeface="Times New Roman"/>
                <a:cs typeface="Times New Roman"/>
              </a:rPr>
              <a:t>σ</a:t>
            </a:r>
            <a:r>
              <a:rPr lang="en-US" dirty="0" smtClean="0"/>
              <a:t> not 1)</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Now that we know how to find probabilities of standard normal random variables we need to know how to find probabilities of a normal random variable with any mean and standard deviation. </a:t>
            </a:r>
          </a:p>
          <a:p>
            <a:pPr marL="0" indent="0">
              <a:buNone/>
            </a:pPr>
            <a:r>
              <a:rPr lang="en-US" dirty="0"/>
              <a:t> </a:t>
            </a:r>
          </a:p>
          <a:p>
            <a:pPr marL="0" indent="0">
              <a:buNone/>
            </a:pPr>
            <a:endParaRPr lang="en-US" dirty="0"/>
          </a:p>
          <a:p>
            <a:r>
              <a:rPr lang="en-US" dirty="0"/>
              <a:t>Note: standard normal random variables are the z-scores of normal random variables.</a:t>
            </a:r>
          </a:p>
          <a:p>
            <a:pPr marL="0" indent="0">
              <a:buNone/>
            </a:pPr>
            <a:endParaRPr lang="en-US" dirty="0"/>
          </a:p>
        </p:txBody>
      </p:sp>
    </p:spTree>
    <p:extLst>
      <p:ext uri="{BB962C8B-B14F-4D97-AF65-F5344CB8AC3E}">
        <p14:creationId xmlns:p14="http://schemas.microsoft.com/office/powerpoint/2010/main" val="2838951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Steps for Finding a Probability Corresponding to a Normal Random </a:t>
            </a:r>
            <a:r>
              <a:rPr lang="en-US" sz="3600" b="1" dirty="0" smtClean="0"/>
              <a:t>Variable</a:t>
            </a:r>
            <a:endParaRPr lang="en-US" dirty="0"/>
          </a:p>
        </p:txBody>
      </p:sp>
      <p:sp>
        <p:nvSpPr>
          <p:cNvPr id="3" name="Content Placeholder 2"/>
          <p:cNvSpPr>
            <a:spLocks noGrp="1"/>
          </p:cNvSpPr>
          <p:nvPr>
            <p:ph idx="1"/>
          </p:nvPr>
        </p:nvSpPr>
        <p:spPr/>
        <p:txBody>
          <a:bodyPr>
            <a:normAutofit fontScale="70000" lnSpcReduction="20000"/>
          </a:bodyPr>
          <a:lstStyle/>
          <a:p>
            <a:pPr marL="514350" lvl="0" indent="-514350">
              <a:buFont typeface="+mj-lt"/>
              <a:buAutoNum type="arabicPeriod"/>
            </a:pPr>
            <a:r>
              <a:rPr lang="en-US" b="1" dirty="0"/>
              <a:t>Sketch the normal distribution and indicate the mean of the random variable x.</a:t>
            </a:r>
            <a:endParaRPr lang="en-US" dirty="0"/>
          </a:p>
          <a:p>
            <a:pPr marL="514350" indent="-514350">
              <a:buFont typeface="+mj-lt"/>
              <a:buAutoNum type="arabicPeriod"/>
            </a:pPr>
            <a:endParaRPr lang="en-US" dirty="0"/>
          </a:p>
          <a:p>
            <a:pPr marL="514350" lvl="0" indent="-514350">
              <a:buFont typeface="+mj-lt"/>
              <a:buAutoNum type="arabicPeriod"/>
            </a:pPr>
            <a:r>
              <a:rPr lang="en-US" b="1" dirty="0"/>
              <a:t>Convert the boundaries of the shaded area from x values to standard normal random variable z values using the formula</a:t>
            </a:r>
            <a:endParaRPr lang="en-US" dirty="0"/>
          </a:p>
          <a:p>
            <a:pPr marL="0" indent="0">
              <a:buNone/>
            </a:pPr>
            <a:r>
              <a:rPr lang="en-US" b="1" dirty="0" smtClean="0"/>
              <a:t>Show </a:t>
            </a:r>
            <a:r>
              <a:rPr lang="en-US" b="1" dirty="0"/>
              <a:t>the z values under the corresponding x values on your sketch.</a:t>
            </a:r>
            <a:endParaRPr lang="en-US" dirty="0"/>
          </a:p>
          <a:p>
            <a:pPr marL="514350" indent="-514350">
              <a:buFont typeface="+mj-lt"/>
              <a:buAutoNum type="arabicPeriod"/>
            </a:pPr>
            <a:endParaRPr lang="en-US" dirty="0"/>
          </a:p>
          <a:p>
            <a:pPr marL="514350" lvl="0" indent="-514350">
              <a:buAutoNum type="arabicPeriod" startAt="3"/>
            </a:pPr>
            <a:r>
              <a:rPr lang="en-US" b="1" dirty="0" smtClean="0"/>
              <a:t>Use </a:t>
            </a:r>
            <a:r>
              <a:rPr lang="en-US" b="1" dirty="0"/>
              <a:t>Table IV in Appendix B (standard normal table) to find the areas corresponding to the z values.  </a:t>
            </a:r>
          </a:p>
          <a:p>
            <a:pPr marL="0" lvl="0" indent="0">
              <a:buNone/>
            </a:pPr>
            <a:r>
              <a:rPr lang="en-US" b="1" dirty="0" smtClean="0"/>
              <a:t>If </a:t>
            </a:r>
            <a:r>
              <a:rPr lang="en-US" b="1" dirty="0"/>
              <a:t>necessary, use the symmetry of the normal distribution to find area corresponding to negative z values and the fact that the total area on each side of the mean equals 0.5 to convert the areas from Table IV to probabilities of the event you shaded</a:t>
            </a:r>
            <a:r>
              <a:rPr lang="en-US" b="1" dirty="0" smtClean="0"/>
              <a:t>.</a:t>
            </a:r>
          </a:p>
          <a:p>
            <a:pPr marL="0" indent="0">
              <a:buNone/>
            </a:pPr>
            <a:endParaRPr lang="en-US" dirty="0"/>
          </a:p>
        </p:txBody>
      </p:sp>
    </p:spTree>
    <p:extLst>
      <p:ext uri="{BB962C8B-B14F-4D97-AF65-F5344CB8AC3E}">
        <p14:creationId xmlns:p14="http://schemas.microsoft.com/office/powerpoint/2010/main" val="2056368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Translate </a:t>
            </a:r>
            <a:r>
              <a:rPr lang="en-US" dirty="0" err="1" smtClean="0"/>
              <a:t>X~N</a:t>
            </a:r>
            <a:r>
              <a:rPr lang="en-US" dirty="0" smtClean="0"/>
              <a:t>(µ,</a:t>
            </a:r>
            <a:r>
              <a:rPr lang="el-GR" dirty="0" smtClean="0">
                <a:latin typeface="Times New Roman"/>
                <a:cs typeface="Times New Roman"/>
              </a:rPr>
              <a:t>σ</a:t>
            </a:r>
            <a:r>
              <a:rPr lang="en-US" dirty="0" smtClean="0">
                <a:latin typeface="+mn-lt"/>
                <a:cs typeface="Times New Roman"/>
              </a:rPr>
              <a:t>) to </a:t>
            </a:r>
            <a:r>
              <a:rPr lang="en-US" dirty="0" err="1" smtClean="0">
                <a:latin typeface="+mn-lt"/>
                <a:cs typeface="Times New Roman"/>
              </a:rPr>
              <a:t>Z~N</a:t>
            </a:r>
            <a:r>
              <a:rPr lang="en-US" dirty="0" smtClean="0">
                <a:latin typeface="+mn-lt"/>
                <a:cs typeface="Times New Roman"/>
              </a:rPr>
              <a:t>(0,1)</a:t>
            </a:r>
            <a:endParaRPr lang="en-US" dirty="0"/>
          </a:p>
        </p:txBody>
      </p:sp>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79950" y="1981200"/>
            <a:ext cx="3746500" cy="3009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 y="2083942"/>
            <a:ext cx="3657600" cy="2710308"/>
          </a:xfrm>
          <a:prstGeom prst="rect">
            <a:avLst/>
          </a:prstGeom>
          <a:noFill/>
          <a:extLst>
            <a:ext uri="{909E8E84-426E-40DD-AFC4-6F175D3DCCD1}">
              <a14:hiddenFill xmlns:a14="http://schemas.microsoft.com/office/drawing/2010/main">
                <a:solidFill>
                  <a:srgbClr val="FFFFFF"/>
                </a:solidFill>
              </a14:hiddenFill>
            </a:ext>
          </a:extLst>
        </p:spPr>
      </p:pic>
      <p:sp>
        <p:nvSpPr>
          <p:cNvPr id="6" name="Line 6"/>
          <p:cNvSpPr>
            <a:spLocks noChangeShapeType="1"/>
          </p:cNvSpPr>
          <p:nvPr/>
        </p:nvSpPr>
        <p:spPr bwMode="auto">
          <a:xfrm flipV="1">
            <a:off x="6705600" y="431165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7"/>
          <p:cNvSpPr txBox="1">
            <a:spLocks noChangeArrowheads="1"/>
          </p:cNvSpPr>
          <p:nvPr/>
        </p:nvSpPr>
        <p:spPr bwMode="auto">
          <a:xfrm>
            <a:off x="6477000" y="5683250"/>
            <a:ext cx="5207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r>
              <a:rPr lang="en-US">
                <a:cs typeface="Arial" pitchFamily="34" charset="0"/>
              </a:rPr>
              <a:t>µ</a:t>
            </a:r>
          </a:p>
          <a:p>
            <a:r>
              <a:rPr lang="en-US" baseline="30000">
                <a:cs typeface="Arial" pitchFamily="34" charset="0"/>
              </a:rPr>
              <a:t>____</a:t>
            </a:r>
          </a:p>
          <a:p>
            <a:r>
              <a:rPr lang="en-US" baseline="30000">
                <a:cs typeface="Arial" pitchFamily="34" charset="0"/>
              </a:rPr>
              <a:t>   </a:t>
            </a:r>
            <a:r>
              <a:rPr lang="el-GR">
                <a:cs typeface="Arial" pitchFamily="34" charset="0"/>
              </a:rPr>
              <a:t>σ</a:t>
            </a:r>
          </a:p>
        </p:txBody>
      </p:sp>
      <p:sp>
        <p:nvSpPr>
          <p:cNvPr id="8" name="Line 9"/>
          <p:cNvSpPr>
            <a:spLocks noChangeShapeType="1"/>
          </p:cNvSpPr>
          <p:nvPr/>
        </p:nvSpPr>
        <p:spPr bwMode="auto">
          <a:xfrm flipV="1">
            <a:off x="7315200" y="431165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
          <p:cNvSpPr>
            <a:spLocks noChangeArrowheads="1"/>
          </p:cNvSpPr>
          <p:nvPr/>
        </p:nvSpPr>
        <p:spPr bwMode="auto">
          <a:xfrm>
            <a:off x="7162800" y="5683250"/>
            <a:ext cx="533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b-µ</a:t>
            </a:r>
          </a:p>
          <a:p>
            <a:r>
              <a:rPr lang="en-US" baseline="30000"/>
              <a:t>____</a:t>
            </a:r>
          </a:p>
          <a:p>
            <a:r>
              <a:rPr lang="en-US"/>
              <a:t>  </a:t>
            </a:r>
            <a:r>
              <a:rPr lang="el-GR"/>
              <a:t>σ</a:t>
            </a:r>
          </a:p>
        </p:txBody>
      </p:sp>
      <p:sp>
        <p:nvSpPr>
          <p:cNvPr id="10" name="Line 12"/>
          <p:cNvSpPr>
            <a:spLocks noChangeShapeType="1"/>
          </p:cNvSpPr>
          <p:nvPr/>
        </p:nvSpPr>
        <p:spPr bwMode="auto">
          <a:xfrm flipV="1">
            <a:off x="1974850" y="418465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3"/>
          <p:cNvSpPr>
            <a:spLocks noChangeShapeType="1"/>
          </p:cNvSpPr>
          <p:nvPr/>
        </p:nvSpPr>
        <p:spPr bwMode="auto">
          <a:xfrm flipV="1">
            <a:off x="2508250" y="418465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14"/>
          <p:cNvSpPr>
            <a:spLocks noChangeArrowheads="1"/>
          </p:cNvSpPr>
          <p:nvPr/>
        </p:nvSpPr>
        <p:spPr bwMode="auto">
          <a:xfrm>
            <a:off x="1822450" y="54800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13" name="Rectangle 15"/>
          <p:cNvSpPr>
            <a:spLocks noChangeArrowheads="1"/>
          </p:cNvSpPr>
          <p:nvPr/>
        </p:nvSpPr>
        <p:spPr bwMode="auto">
          <a:xfrm>
            <a:off x="2355850" y="54800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Tree>
    <p:extLst>
      <p:ext uri="{BB962C8B-B14F-4D97-AF65-F5344CB8AC3E}">
        <p14:creationId xmlns:p14="http://schemas.microsoft.com/office/powerpoint/2010/main" val="22422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animBg="1"/>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Continuous Probability Distribution</a:t>
            </a:r>
            <a:endParaRPr lang="en-US" dirty="0"/>
          </a:p>
        </p:txBody>
      </p:sp>
      <p:sp>
        <p:nvSpPr>
          <p:cNvPr id="5" name="Content Placeholder 4"/>
          <p:cNvSpPr>
            <a:spLocks noGrp="1"/>
          </p:cNvSpPr>
          <p:nvPr>
            <p:ph idx="1"/>
          </p:nvPr>
        </p:nvSpPr>
        <p:spPr>
          <a:xfrm>
            <a:off x="457200" y="1219201"/>
            <a:ext cx="8229600" cy="2057400"/>
          </a:xfrm>
        </p:spPr>
        <p:txBody>
          <a:bodyPr>
            <a:normAutofit/>
          </a:bodyPr>
          <a:lstStyle/>
          <a:p>
            <a:r>
              <a:rPr lang="en-US" sz="2600" dirty="0" smtClean="0"/>
              <a:t>Recall what a Histogram for Bell-Shaped Continuous Random Variable Looks Like</a:t>
            </a:r>
          </a:p>
          <a:p>
            <a:r>
              <a:rPr lang="en-US" sz="2400" dirty="0" smtClean="0"/>
              <a:t>When you smooth the curve the function that forms is represented by f(x).  (This function is the probably density function)</a:t>
            </a:r>
            <a:endParaRPr lang="en-US" sz="2400"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81400"/>
            <a:ext cx="333791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2200" y="4038600"/>
            <a:ext cx="4572000" cy="1908388"/>
          </a:xfrm>
          <a:prstGeom prst="rect">
            <a:avLst/>
          </a:prstGeom>
        </p:spPr>
      </p:pic>
      <p:cxnSp>
        <p:nvCxnSpPr>
          <p:cNvPr id="7" name="Straight Arrow Connector 6"/>
          <p:cNvCxnSpPr/>
          <p:nvPr/>
        </p:nvCxnSpPr>
        <p:spPr>
          <a:xfrm flipV="1">
            <a:off x="4800600" y="3657600"/>
            <a:ext cx="1524000" cy="8382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24600" y="3124200"/>
            <a:ext cx="990600" cy="707886"/>
          </a:xfrm>
          <a:prstGeom prst="rect">
            <a:avLst/>
          </a:prstGeom>
          <a:noFill/>
        </p:spPr>
        <p:txBody>
          <a:bodyPr wrap="square" rtlCol="0">
            <a:spAutoFit/>
          </a:bodyPr>
          <a:lstStyle/>
          <a:p>
            <a:r>
              <a:rPr lang="en-US" sz="4000" b="1" dirty="0" smtClean="0">
                <a:solidFill>
                  <a:srgbClr val="FF0000"/>
                </a:solidFill>
              </a:rPr>
              <a:t>f(x)</a:t>
            </a:r>
            <a:endParaRPr lang="en-US" sz="4000" b="1" dirty="0">
              <a:solidFill>
                <a:srgbClr val="FF0000"/>
              </a:solidFill>
            </a:endParaRPr>
          </a:p>
        </p:txBody>
      </p:sp>
    </p:spTree>
    <p:extLst>
      <p:ext uri="{BB962C8B-B14F-4D97-AF65-F5344CB8AC3E}">
        <p14:creationId xmlns:p14="http://schemas.microsoft.com/office/powerpoint/2010/main" val="296217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21162"/>
          </a:xfrm>
        </p:spPr>
        <p:txBody>
          <a:bodyPr>
            <a:noAutofit/>
          </a:bodyPr>
          <a:lstStyle/>
          <a:p>
            <a:pPr algn="l"/>
            <a:r>
              <a:rPr lang="en-US" sz="2800" b="1" dirty="0">
                <a:solidFill>
                  <a:srgbClr val="0070C0"/>
                </a:solidFill>
              </a:rPr>
              <a:t>Example – Fast-food restaurants spend quite a bit of time studying the amount of time cars spend in their drive-</a:t>
            </a:r>
            <a:r>
              <a:rPr lang="en-US" sz="2800" b="1" dirty="0" err="1">
                <a:solidFill>
                  <a:srgbClr val="0070C0"/>
                </a:solidFill>
              </a:rPr>
              <a:t>thrus</a:t>
            </a:r>
            <a:r>
              <a:rPr lang="en-US" sz="2800" b="1" dirty="0">
                <a:solidFill>
                  <a:srgbClr val="0070C0"/>
                </a:solidFill>
              </a:rPr>
              <a:t>.  Certainly, the faster get through the </a:t>
            </a:r>
            <a:r>
              <a:rPr lang="en-US" sz="2800" b="1" dirty="0" smtClean="0">
                <a:solidFill>
                  <a:srgbClr val="0070C0"/>
                </a:solidFill>
              </a:rPr>
              <a:t>drive-thru, </a:t>
            </a:r>
            <a:r>
              <a:rPr lang="en-US" sz="2800" b="1" dirty="0">
                <a:solidFill>
                  <a:srgbClr val="0070C0"/>
                </a:solidFill>
              </a:rPr>
              <a:t>the more the opportunity for making money.  In 2007, </a:t>
            </a:r>
            <a:r>
              <a:rPr lang="en-US" sz="2800" b="1" dirty="0" err="1">
                <a:solidFill>
                  <a:srgbClr val="0070C0"/>
                </a:solidFill>
              </a:rPr>
              <a:t>QSR</a:t>
            </a:r>
            <a:r>
              <a:rPr lang="en-US" sz="2800" b="1" dirty="0">
                <a:solidFill>
                  <a:srgbClr val="0070C0"/>
                </a:solidFill>
              </a:rPr>
              <a:t> Magazine studied </a:t>
            </a:r>
            <a:r>
              <a:rPr lang="en-US" sz="2800" b="1" dirty="0" smtClean="0">
                <a:solidFill>
                  <a:srgbClr val="0070C0"/>
                </a:solidFill>
              </a:rPr>
              <a:t>drive-thru </a:t>
            </a:r>
            <a:r>
              <a:rPr lang="en-US" sz="2800" b="1" dirty="0">
                <a:solidFill>
                  <a:srgbClr val="0070C0"/>
                </a:solidFill>
              </a:rPr>
              <a:t>times for fast-food restaurants and Wendy’s had the best time, with a mean time spent in the </a:t>
            </a:r>
            <a:r>
              <a:rPr lang="en-US" sz="2800" b="1" dirty="0" smtClean="0">
                <a:solidFill>
                  <a:srgbClr val="0070C0"/>
                </a:solidFill>
              </a:rPr>
              <a:t>drive-thru </a:t>
            </a:r>
            <a:r>
              <a:rPr lang="en-US" sz="2800" b="1" dirty="0">
                <a:solidFill>
                  <a:srgbClr val="0070C0"/>
                </a:solidFill>
              </a:rPr>
              <a:t>of 138.5 seconds.  Assuming </a:t>
            </a:r>
            <a:r>
              <a:rPr lang="en-US" sz="2800" b="1" dirty="0" smtClean="0">
                <a:solidFill>
                  <a:srgbClr val="0070C0"/>
                </a:solidFill>
              </a:rPr>
              <a:t>drive-thru </a:t>
            </a:r>
            <a:r>
              <a:rPr lang="en-US" sz="2800" b="1" dirty="0">
                <a:solidFill>
                  <a:srgbClr val="0070C0"/>
                </a:solidFill>
              </a:rPr>
              <a:t>times are normally distributed with a standard deviation of 29 seconds, answer the following</a:t>
            </a:r>
            <a:r>
              <a:rPr lang="en-US" sz="2800" b="1" dirty="0" smtClean="0">
                <a:solidFill>
                  <a:srgbClr val="0070C0"/>
                </a:solidFill>
              </a:rPr>
              <a:t>.</a:t>
            </a:r>
            <a:endParaRPr lang="en-US" sz="2800" dirty="0">
              <a:solidFill>
                <a:srgbClr val="0070C0"/>
              </a:solidFill>
            </a:endParaRPr>
          </a:p>
        </p:txBody>
      </p:sp>
      <p:sp>
        <p:nvSpPr>
          <p:cNvPr id="3" name="TextBox 2"/>
          <p:cNvSpPr txBox="1"/>
          <p:nvPr/>
        </p:nvSpPr>
        <p:spPr>
          <a:xfrm>
            <a:off x="1905000" y="5181600"/>
            <a:ext cx="5715000" cy="369332"/>
          </a:xfrm>
          <a:prstGeom prst="rect">
            <a:avLst/>
          </a:prstGeom>
          <a:noFill/>
        </p:spPr>
        <p:txBody>
          <a:bodyPr wrap="square" rtlCol="0">
            <a:spAutoFit/>
          </a:bodyPr>
          <a:lstStyle/>
          <a:p>
            <a:r>
              <a:rPr lang="en-US" dirty="0" smtClean="0"/>
              <a:t>Let X = amount of time cars spend in Wendy’s drive thru</a:t>
            </a:r>
            <a:endParaRPr lang="en-US" dirty="0"/>
          </a:p>
        </p:txBody>
      </p:sp>
    </p:spTree>
    <p:extLst>
      <p:ext uri="{BB962C8B-B14F-4D97-AF65-F5344CB8AC3E}">
        <p14:creationId xmlns:p14="http://schemas.microsoft.com/office/powerpoint/2010/main" val="35380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b="1" dirty="0">
                <a:solidFill>
                  <a:srgbClr val="0070C0"/>
                </a:solidFill>
              </a:rPr>
              <a:t>What is the probability that a randomly selected car will get through Wendy’s drive-thru in less than 100 seconds</a:t>
            </a:r>
            <a:r>
              <a:rPr lang="en-US" sz="2800" b="1" dirty="0" smtClean="0">
                <a:solidFill>
                  <a:srgbClr val="0070C0"/>
                </a:solidFill>
              </a:rPr>
              <a:t>?</a:t>
            </a:r>
            <a:endParaRPr lang="en-US" sz="2800" dirty="0">
              <a:solidFill>
                <a:srgbClr val="0070C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42174342"/>
              </p:ext>
            </p:extLst>
          </p:nvPr>
        </p:nvGraphicFramePr>
        <p:xfrm>
          <a:off x="2362200" y="5943600"/>
          <a:ext cx="4705350" cy="304800"/>
        </p:xfrm>
        <a:graphic>
          <a:graphicData uri="http://schemas.openxmlformats.org/presentationml/2006/ole">
            <mc:AlternateContent xmlns:mc="http://schemas.openxmlformats.org/markup-compatibility/2006">
              <mc:Choice xmlns:v="urn:schemas-microsoft-com:vml" Requires="v">
                <p:oleObj spid="_x0000_s51230" name="Equation" r:id="rId3" imgW="3136680" imgH="203040" progId="Equation.DSMT4">
                  <p:embed/>
                </p:oleObj>
              </mc:Choice>
              <mc:Fallback>
                <p:oleObj name="Equation" r:id="rId3" imgW="3136680" imgH="203040" progId="Equation.DSMT4">
                  <p:embed/>
                  <p:pic>
                    <p:nvPicPr>
                      <p:cNvPr id="0" name=""/>
                      <p:cNvPicPr/>
                      <p:nvPr/>
                    </p:nvPicPr>
                    <p:blipFill>
                      <a:blip r:embed="rId4"/>
                      <a:stretch>
                        <a:fillRect/>
                      </a:stretch>
                    </p:blipFill>
                    <p:spPr>
                      <a:xfrm>
                        <a:off x="2362200" y="5943600"/>
                        <a:ext cx="4705350" cy="304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62139000"/>
              </p:ext>
            </p:extLst>
          </p:nvPr>
        </p:nvGraphicFramePr>
        <p:xfrm>
          <a:off x="723900" y="1676400"/>
          <a:ext cx="1809750" cy="381000"/>
        </p:xfrm>
        <a:graphic>
          <a:graphicData uri="http://schemas.openxmlformats.org/presentationml/2006/ole">
            <mc:AlternateContent xmlns:mc="http://schemas.openxmlformats.org/markup-compatibility/2006">
              <mc:Choice xmlns:v="urn:schemas-microsoft-com:vml" Requires="v">
                <p:oleObj spid="_x0000_s51231" name="Equation" r:id="rId5" imgW="965160" imgH="203040" progId="Equation.DSMT4">
                  <p:embed/>
                </p:oleObj>
              </mc:Choice>
              <mc:Fallback>
                <p:oleObj name="Equation" r:id="rId5" imgW="965160" imgH="203040" progId="Equation.DSMT4">
                  <p:embed/>
                  <p:pic>
                    <p:nvPicPr>
                      <p:cNvPr id="0" name="Object 2"/>
                      <p:cNvPicPr>
                        <a:picLocks noChangeAspect="1" noChangeArrowheads="1"/>
                      </p:cNvPicPr>
                      <p:nvPr/>
                    </p:nvPicPr>
                    <p:blipFill>
                      <a:blip r:embed="rId6"/>
                      <a:srcRect/>
                      <a:stretch>
                        <a:fillRect/>
                      </a:stretch>
                    </p:blipFill>
                    <p:spPr bwMode="auto">
                      <a:xfrm>
                        <a:off x="723900" y="1676400"/>
                        <a:ext cx="1809750" cy="3810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89548570"/>
              </p:ext>
            </p:extLst>
          </p:nvPr>
        </p:nvGraphicFramePr>
        <p:xfrm>
          <a:off x="5105400" y="1676400"/>
          <a:ext cx="2738438" cy="738188"/>
        </p:xfrm>
        <a:graphic>
          <a:graphicData uri="http://schemas.openxmlformats.org/presentationml/2006/ole">
            <mc:AlternateContent xmlns:mc="http://schemas.openxmlformats.org/markup-compatibility/2006">
              <mc:Choice xmlns:v="urn:schemas-microsoft-com:vml" Requires="v">
                <p:oleObj spid="_x0000_s51232" name="Equation" r:id="rId7" imgW="1460160" imgH="393480" progId="Equation.DSMT4">
                  <p:embed/>
                </p:oleObj>
              </mc:Choice>
              <mc:Fallback>
                <p:oleObj name="Equation" r:id="rId7" imgW="1460160" imgH="393480" progId="Equation.DSMT4">
                  <p:embed/>
                  <p:pic>
                    <p:nvPicPr>
                      <p:cNvPr id="0" name="Object 3"/>
                      <p:cNvPicPr>
                        <a:picLocks noChangeAspect="1" noChangeArrowheads="1"/>
                      </p:cNvPicPr>
                      <p:nvPr/>
                    </p:nvPicPr>
                    <p:blipFill>
                      <a:blip r:embed="rId8"/>
                      <a:srcRect/>
                      <a:stretch>
                        <a:fillRect/>
                      </a:stretch>
                    </p:blipFill>
                    <p:spPr bwMode="auto">
                      <a:xfrm>
                        <a:off x="5105400" y="1676400"/>
                        <a:ext cx="27384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21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022600"/>
            <a:ext cx="41148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11"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022600"/>
            <a:ext cx="41148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82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b="1" dirty="0">
                <a:solidFill>
                  <a:srgbClr val="0070C0"/>
                </a:solidFill>
              </a:rPr>
              <a:t>What is the probability that a randomly selected car will spend more than 160 seconds in Wendy’s drive thru</a:t>
            </a:r>
            <a:r>
              <a:rPr lang="en-US" sz="2800" b="1" dirty="0" smtClean="0">
                <a:solidFill>
                  <a:srgbClr val="0070C0"/>
                </a:solidFill>
              </a:rPr>
              <a:t>?</a:t>
            </a:r>
            <a:endParaRPr lang="en-US" sz="2800" dirty="0">
              <a:solidFill>
                <a:srgbClr val="0070C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71073524"/>
              </p:ext>
            </p:extLst>
          </p:nvPr>
        </p:nvGraphicFramePr>
        <p:xfrm>
          <a:off x="723900" y="1676400"/>
          <a:ext cx="1809750" cy="381000"/>
        </p:xfrm>
        <a:graphic>
          <a:graphicData uri="http://schemas.openxmlformats.org/presentationml/2006/ole">
            <mc:AlternateContent xmlns:mc="http://schemas.openxmlformats.org/markup-compatibility/2006">
              <mc:Choice xmlns:v="urn:schemas-microsoft-com:vml" Requires="v">
                <p:oleObj spid="_x0000_s52255" name="Equation" r:id="rId3" imgW="965160" imgH="203040" progId="Equation.DSMT4">
                  <p:embed/>
                </p:oleObj>
              </mc:Choice>
              <mc:Fallback>
                <p:oleObj name="Equation" r:id="rId3" imgW="965160" imgH="203040" progId="Equation.DSMT4">
                  <p:embed/>
                  <p:pic>
                    <p:nvPicPr>
                      <p:cNvPr id="0" name="Object 3"/>
                      <p:cNvPicPr>
                        <a:picLocks noChangeAspect="1" noChangeArrowheads="1"/>
                      </p:cNvPicPr>
                      <p:nvPr/>
                    </p:nvPicPr>
                    <p:blipFill>
                      <a:blip r:embed="rId4"/>
                      <a:srcRect/>
                      <a:stretch>
                        <a:fillRect/>
                      </a:stretch>
                    </p:blipFill>
                    <p:spPr bwMode="auto">
                      <a:xfrm>
                        <a:off x="723900" y="1676400"/>
                        <a:ext cx="1809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57519946"/>
              </p:ext>
            </p:extLst>
          </p:nvPr>
        </p:nvGraphicFramePr>
        <p:xfrm>
          <a:off x="5176838" y="1676400"/>
          <a:ext cx="2595562" cy="738188"/>
        </p:xfrm>
        <a:graphic>
          <a:graphicData uri="http://schemas.openxmlformats.org/presentationml/2006/ole">
            <mc:AlternateContent xmlns:mc="http://schemas.openxmlformats.org/markup-compatibility/2006">
              <mc:Choice xmlns:v="urn:schemas-microsoft-com:vml" Requires="v">
                <p:oleObj spid="_x0000_s52256" name="Equation" r:id="rId5" imgW="1384200" imgH="393480" progId="Equation.DSMT4">
                  <p:embed/>
                </p:oleObj>
              </mc:Choice>
              <mc:Fallback>
                <p:oleObj name="Equation" r:id="rId5" imgW="1384200" imgH="393480" progId="Equation.DSMT4">
                  <p:embed/>
                  <p:pic>
                    <p:nvPicPr>
                      <p:cNvPr id="0" name="Object 4"/>
                      <p:cNvPicPr>
                        <a:picLocks noChangeAspect="1" noChangeArrowheads="1"/>
                      </p:cNvPicPr>
                      <p:nvPr/>
                    </p:nvPicPr>
                    <p:blipFill>
                      <a:blip r:embed="rId6"/>
                      <a:srcRect/>
                      <a:stretch>
                        <a:fillRect/>
                      </a:stretch>
                    </p:blipFill>
                    <p:spPr bwMode="auto">
                      <a:xfrm>
                        <a:off x="5176838" y="1676400"/>
                        <a:ext cx="25955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80597903"/>
              </p:ext>
            </p:extLst>
          </p:nvPr>
        </p:nvGraphicFramePr>
        <p:xfrm>
          <a:off x="2419350" y="5943600"/>
          <a:ext cx="4591050" cy="304800"/>
        </p:xfrm>
        <a:graphic>
          <a:graphicData uri="http://schemas.openxmlformats.org/presentationml/2006/ole">
            <mc:AlternateContent xmlns:mc="http://schemas.openxmlformats.org/markup-compatibility/2006">
              <mc:Choice xmlns:v="urn:schemas-microsoft-com:vml" Requires="v">
                <p:oleObj spid="_x0000_s52257" name="Equation" r:id="rId7" imgW="3060360" imgH="203040" progId="Equation.DSMT4">
                  <p:embed/>
                </p:oleObj>
              </mc:Choice>
              <mc:Fallback>
                <p:oleObj name="Equation" r:id="rId7" imgW="3060360" imgH="203040" progId="Equation.DSMT4">
                  <p:embed/>
                  <p:pic>
                    <p:nvPicPr>
                      <p:cNvPr id="0" name="Object 2"/>
                      <p:cNvPicPr>
                        <a:picLocks noChangeAspect="1" noChangeArrowheads="1"/>
                      </p:cNvPicPr>
                      <p:nvPr/>
                    </p:nvPicPr>
                    <p:blipFill>
                      <a:blip r:embed="rId8"/>
                      <a:srcRect/>
                      <a:stretch>
                        <a:fillRect/>
                      </a:stretch>
                    </p:blipFill>
                    <p:spPr bwMode="auto">
                      <a:xfrm>
                        <a:off x="2419350" y="5943600"/>
                        <a:ext cx="459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22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870200"/>
            <a:ext cx="43434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2870200"/>
            <a:ext cx="43434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80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b="1" dirty="0">
                <a:solidFill>
                  <a:srgbClr val="0070C0"/>
                </a:solidFill>
              </a:rPr>
              <a:t>What proportion of cars spend between 2 and 3 minutes in Wendy’s drive-thru?</a:t>
            </a:r>
            <a:endParaRPr lang="en-US" sz="2800" dirty="0">
              <a:solidFill>
                <a:srgbClr val="0070C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43152717"/>
              </p:ext>
            </p:extLst>
          </p:nvPr>
        </p:nvGraphicFramePr>
        <p:xfrm>
          <a:off x="390525" y="1676400"/>
          <a:ext cx="2476500" cy="381000"/>
        </p:xfrm>
        <a:graphic>
          <a:graphicData uri="http://schemas.openxmlformats.org/presentationml/2006/ole">
            <mc:AlternateContent xmlns:mc="http://schemas.openxmlformats.org/markup-compatibility/2006">
              <mc:Choice xmlns:v="urn:schemas-microsoft-com:vml" Requires="v">
                <p:oleObj spid="_x0000_s53270" name="Equation" r:id="rId3" imgW="1320480" imgH="203040" progId="Equation.DSMT4">
                  <p:embed/>
                </p:oleObj>
              </mc:Choice>
              <mc:Fallback>
                <p:oleObj name="Equation" r:id="rId3" imgW="1320480" imgH="203040" progId="Equation.DSMT4">
                  <p:embed/>
                  <p:pic>
                    <p:nvPicPr>
                      <p:cNvPr id="0" name="Object 2"/>
                      <p:cNvPicPr>
                        <a:picLocks noChangeAspect="1" noChangeArrowheads="1"/>
                      </p:cNvPicPr>
                      <p:nvPr/>
                    </p:nvPicPr>
                    <p:blipFill>
                      <a:blip r:embed="rId4"/>
                      <a:srcRect/>
                      <a:stretch>
                        <a:fillRect/>
                      </a:stretch>
                    </p:blipFill>
                    <p:spPr bwMode="auto">
                      <a:xfrm>
                        <a:off x="390525" y="1676400"/>
                        <a:ext cx="247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301689641"/>
              </p:ext>
            </p:extLst>
          </p:nvPr>
        </p:nvGraphicFramePr>
        <p:xfrm>
          <a:off x="5295900" y="1600200"/>
          <a:ext cx="2857500" cy="1524000"/>
        </p:xfrm>
        <a:graphic>
          <a:graphicData uri="http://schemas.openxmlformats.org/presentationml/2006/ole">
            <mc:AlternateContent xmlns:mc="http://schemas.openxmlformats.org/markup-compatibility/2006">
              <mc:Choice xmlns:v="urn:schemas-microsoft-com:vml" Requires="v">
                <p:oleObj spid="_x0000_s53271" name="Equation" r:id="rId5" imgW="1523880" imgH="812520" progId="Equation.DSMT4">
                  <p:embed/>
                </p:oleObj>
              </mc:Choice>
              <mc:Fallback>
                <p:oleObj name="Equation" r:id="rId5" imgW="1523880" imgH="812520" progId="Equation.DSMT4">
                  <p:embed/>
                  <p:pic>
                    <p:nvPicPr>
                      <p:cNvPr id="0" name="Object 3"/>
                      <p:cNvPicPr>
                        <a:picLocks noChangeAspect="1" noChangeArrowheads="1"/>
                      </p:cNvPicPr>
                      <p:nvPr/>
                    </p:nvPicPr>
                    <p:blipFill>
                      <a:blip r:embed="rId6"/>
                      <a:srcRect/>
                      <a:stretch>
                        <a:fillRect/>
                      </a:stretch>
                    </p:blipFill>
                    <p:spPr bwMode="auto">
                      <a:xfrm>
                        <a:off x="5295900" y="1600200"/>
                        <a:ext cx="2857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53628924"/>
              </p:ext>
            </p:extLst>
          </p:nvPr>
        </p:nvGraphicFramePr>
        <p:xfrm>
          <a:off x="2038350" y="6248400"/>
          <a:ext cx="5353050" cy="304800"/>
        </p:xfrm>
        <a:graphic>
          <a:graphicData uri="http://schemas.openxmlformats.org/presentationml/2006/ole">
            <mc:AlternateContent xmlns:mc="http://schemas.openxmlformats.org/markup-compatibility/2006">
              <mc:Choice xmlns:v="urn:schemas-microsoft-com:vml" Requires="v">
                <p:oleObj spid="_x0000_s53272" name="Equation" r:id="rId7" imgW="3568680" imgH="203040" progId="Equation.DSMT4">
                  <p:embed/>
                </p:oleObj>
              </mc:Choice>
              <mc:Fallback>
                <p:oleObj name="Equation" r:id="rId7" imgW="3568680" imgH="203040" progId="Equation.DSMT4">
                  <p:embed/>
                  <p:pic>
                    <p:nvPicPr>
                      <p:cNvPr id="0" name="Object 4"/>
                      <p:cNvPicPr>
                        <a:picLocks noChangeAspect="1" noChangeArrowheads="1"/>
                      </p:cNvPicPr>
                      <p:nvPr/>
                    </p:nvPicPr>
                    <p:blipFill>
                      <a:blip r:embed="rId8"/>
                      <a:srcRect/>
                      <a:stretch>
                        <a:fillRect/>
                      </a:stretch>
                    </p:blipFill>
                    <p:spPr bwMode="auto">
                      <a:xfrm>
                        <a:off x="2038350" y="6248400"/>
                        <a:ext cx="535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32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900" y="3429000"/>
            <a:ext cx="4000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3429000"/>
            <a:ext cx="4000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54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6762"/>
          </a:xfrm>
        </p:spPr>
        <p:txBody>
          <a:bodyPr>
            <a:noAutofit/>
          </a:bodyPr>
          <a:lstStyle/>
          <a:p>
            <a:r>
              <a:rPr lang="en-US" sz="2800" b="1" dirty="0">
                <a:solidFill>
                  <a:srgbClr val="0070C0"/>
                </a:solidFill>
              </a:rPr>
              <a:t>Example – General Electric manufactures a decorative Crystal Clear 60-watt light bulb that is it advertises will last 1,500 hours.  Suppose that the lifetimes of the light bulbs are approximately normally distributed, with a mean of 1550 hours and a standard deviation of 57 hours</a:t>
            </a:r>
            <a:r>
              <a:rPr lang="en-US" sz="2800" b="1" dirty="0" smtClean="0">
                <a:solidFill>
                  <a:srgbClr val="0070C0"/>
                </a:solidFill>
              </a:rPr>
              <a:t>.</a:t>
            </a:r>
            <a:endParaRPr lang="en-US" sz="2800" dirty="0">
              <a:solidFill>
                <a:srgbClr val="0070C0"/>
              </a:solidFill>
            </a:endParaRPr>
          </a:p>
        </p:txBody>
      </p:sp>
      <p:sp>
        <p:nvSpPr>
          <p:cNvPr id="3" name="TextBox 2"/>
          <p:cNvSpPr txBox="1"/>
          <p:nvPr/>
        </p:nvSpPr>
        <p:spPr>
          <a:xfrm>
            <a:off x="1600200" y="4038600"/>
            <a:ext cx="5791200" cy="381000"/>
          </a:xfrm>
          <a:prstGeom prst="rect">
            <a:avLst/>
          </a:prstGeom>
          <a:noFill/>
        </p:spPr>
        <p:txBody>
          <a:bodyPr wrap="square" rtlCol="0">
            <a:spAutoFit/>
          </a:bodyPr>
          <a:lstStyle/>
          <a:p>
            <a:r>
              <a:rPr lang="en-US" dirty="0" smtClean="0"/>
              <a:t>Let X = lifetime of GE Crystal Clear 60-watt light bulbs</a:t>
            </a:r>
            <a:endParaRPr lang="en-US" dirty="0"/>
          </a:p>
        </p:txBody>
      </p:sp>
    </p:spTree>
    <p:extLst>
      <p:ext uri="{BB962C8B-B14F-4D97-AF65-F5344CB8AC3E}">
        <p14:creationId xmlns:p14="http://schemas.microsoft.com/office/powerpoint/2010/main" val="58672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b="1" dirty="0">
                <a:solidFill>
                  <a:srgbClr val="0070C0"/>
                </a:solidFill>
              </a:rPr>
              <a:t>What proportion of the light bulbs will last less than the advertised time</a:t>
            </a:r>
            <a:r>
              <a:rPr lang="en-US" sz="2800" b="1" dirty="0" smtClean="0">
                <a:solidFill>
                  <a:srgbClr val="0070C0"/>
                </a:solidFill>
              </a:rPr>
              <a:t>?</a:t>
            </a:r>
            <a:endParaRPr lang="en-US" sz="2800" dirty="0">
              <a:solidFill>
                <a:srgbClr val="0070C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272017133"/>
              </p:ext>
            </p:extLst>
          </p:nvPr>
        </p:nvGraphicFramePr>
        <p:xfrm>
          <a:off x="652463" y="1676400"/>
          <a:ext cx="1952625" cy="381000"/>
        </p:xfrm>
        <a:graphic>
          <a:graphicData uri="http://schemas.openxmlformats.org/presentationml/2006/ole">
            <mc:AlternateContent xmlns:mc="http://schemas.openxmlformats.org/markup-compatibility/2006">
              <mc:Choice xmlns:v="urn:schemas-microsoft-com:vml" Requires="v">
                <p:oleObj spid="_x0000_s54303" name="Equation" r:id="rId3" imgW="1041120" imgH="203040" progId="Equation.DSMT4">
                  <p:embed/>
                </p:oleObj>
              </mc:Choice>
              <mc:Fallback>
                <p:oleObj name="Equation" r:id="rId3" imgW="1041120" imgH="203040" progId="Equation.DSMT4">
                  <p:embed/>
                  <p:pic>
                    <p:nvPicPr>
                      <p:cNvPr id="0" name="Object 2"/>
                      <p:cNvPicPr>
                        <a:picLocks noChangeAspect="1" noChangeArrowheads="1"/>
                      </p:cNvPicPr>
                      <p:nvPr/>
                    </p:nvPicPr>
                    <p:blipFill>
                      <a:blip r:embed="rId4"/>
                      <a:srcRect/>
                      <a:stretch>
                        <a:fillRect/>
                      </a:stretch>
                    </p:blipFill>
                    <p:spPr bwMode="auto">
                      <a:xfrm>
                        <a:off x="652463" y="1676400"/>
                        <a:ext cx="1952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927145582"/>
              </p:ext>
            </p:extLst>
          </p:nvPr>
        </p:nvGraphicFramePr>
        <p:xfrm>
          <a:off x="5057775" y="1676400"/>
          <a:ext cx="2833688" cy="738188"/>
        </p:xfrm>
        <a:graphic>
          <a:graphicData uri="http://schemas.openxmlformats.org/presentationml/2006/ole">
            <mc:AlternateContent xmlns:mc="http://schemas.openxmlformats.org/markup-compatibility/2006">
              <mc:Choice xmlns:v="urn:schemas-microsoft-com:vml" Requires="v">
                <p:oleObj spid="_x0000_s54304" name="Equation" r:id="rId5" imgW="1511280" imgH="393480" progId="Equation.DSMT4">
                  <p:embed/>
                </p:oleObj>
              </mc:Choice>
              <mc:Fallback>
                <p:oleObj name="Equation" r:id="rId5" imgW="1511280" imgH="393480" progId="Equation.DSMT4">
                  <p:embed/>
                  <p:pic>
                    <p:nvPicPr>
                      <p:cNvPr id="0" name="Object 3"/>
                      <p:cNvPicPr>
                        <a:picLocks noChangeAspect="1" noChangeArrowheads="1"/>
                      </p:cNvPicPr>
                      <p:nvPr/>
                    </p:nvPicPr>
                    <p:blipFill>
                      <a:blip r:embed="rId6"/>
                      <a:srcRect/>
                      <a:stretch>
                        <a:fillRect/>
                      </a:stretch>
                    </p:blipFill>
                    <p:spPr bwMode="auto">
                      <a:xfrm>
                        <a:off x="5057775" y="1676400"/>
                        <a:ext cx="28336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99818587"/>
              </p:ext>
            </p:extLst>
          </p:nvPr>
        </p:nvGraphicFramePr>
        <p:xfrm>
          <a:off x="2305050" y="5943600"/>
          <a:ext cx="4819650" cy="304800"/>
        </p:xfrm>
        <a:graphic>
          <a:graphicData uri="http://schemas.openxmlformats.org/presentationml/2006/ole">
            <mc:AlternateContent xmlns:mc="http://schemas.openxmlformats.org/markup-compatibility/2006">
              <mc:Choice xmlns:v="urn:schemas-microsoft-com:vml" Requires="v">
                <p:oleObj spid="_x0000_s54305" name="Equation" r:id="rId7" imgW="3213000" imgH="203040" progId="Equation.DSMT4">
                  <p:embed/>
                </p:oleObj>
              </mc:Choice>
              <mc:Fallback>
                <p:oleObj name="Equation" r:id="rId7" imgW="3213000" imgH="203040" progId="Equation.DSMT4">
                  <p:embed/>
                  <p:pic>
                    <p:nvPicPr>
                      <p:cNvPr id="0" name="Object 4"/>
                      <p:cNvPicPr>
                        <a:picLocks noChangeAspect="1" noChangeArrowheads="1"/>
                      </p:cNvPicPr>
                      <p:nvPr/>
                    </p:nvPicPr>
                    <p:blipFill>
                      <a:blip r:embed="rId8"/>
                      <a:srcRect/>
                      <a:stretch>
                        <a:fillRect/>
                      </a:stretch>
                    </p:blipFill>
                    <p:spPr bwMode="auto">
                      <a:xfrm>
                        <a:off x="2305050" y="5943600"/>
                        <a:ext cx="4819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42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819400"/>
            <a:ext cx="3962400" cy="264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819400"/>
            <a:ext cx="4000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12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b="1" dirty="0">
                <a:solidFill>
                  <a:srgbClr val="0070C0"/>
                </a:solidFill>
              </a:rPr>
              <a:t>What proportion of the light bulbs will last more than 1650 hours</a:t>
            </a:r>
            <a:r>
              <a:rPr lang="en-US" sz="2800" b="1" dirty="0" smtClean="0">
                <a:solidFill>
                  <a:srgbClr val="0070C0"/>
                </a:solidFill>
              </a:rPr>
              <a:t>?</a:t>
            </a:r>
            <a:endParaRPr lang="en-US" sz="2800" dirty="0">
              <a:solidFill>
                <a:srgbClr val="0070C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89245363"/>
              </p:ext>
            </p:extLst>
          </p:nvPr>
        </p:nvGraphicFramePr>
        <p:xfrm>
          <a:off x="652463" y="1676400"/>
          <a:ext cx="1952625" cy="381000"/>
        </p:xfrm>
        <a:graphic>
          <a:graphicData uri="http://schemas.openxmlformats.org/presentationml/2006/ole">
            <mc:AlternateContent xmlns:mc="http://schemas.openxmlformats.org/markup-compatibility/2006">
              <mc:Choice xmlns:v="urn:schemas-microsoft-com:vml" Requires="v">
                <p:oleObj spid="_x0000_s55318" name="Equation" r:id="rId3" imgW="1041120" imgH="203040" progId="Equation.DSMT4">
                  <p:embed/>
                </p:oleObj>
              </mc:Choice>
              <mc:Fallback>
                <p:oleObj name="Equation" r:id="rId3" imgW="1041120" imgH="203040" progId="Equation.DSMT4">
                  <p:embed/>
                  <p:pic>
                    <p:nvPicPr>
                      <p:cNvPr id="0" name="Object 2"/>
                      <p:cNvPicPr>
                        <a:picLocks noChangeAspect="1" noChangeArrowheads="1"/>
                      </p:cNvPicPr>
                      <p:nvPr/>
                    </p:nvPicPr>
                    <p:blipFill>
                      <a:blip r:embed="rId4"/>
                      <a:srcRect/>
                      <a:stretch>
                        <a:fillRect/>
                      </a:stretch>
                    </p:blipFill>
                    <p:spPr bwMode="auto">
                      <a:xfrm>
                        <a:off x="652463" y="1676400"/>
                        <a:ext cx="1952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91131664"/>
              </p:ext>
            </p:extLst>
          </p:nvPr>
        </p:nvGraphicFramePr>
        <p:xfrm>
          <a:off x="5153025" y="1676400"/>
          <a:ext cx="2643188" cy="738188"/>
        </p:xfrm>
        <a:graphic>
          <a:graphicData uri="http://schemas.openxmlformats.org/presentationml/2006/ole">
            <mc:AlternateContent xmlns:mc="http://schemas.openxmlformats.org/markup-compatibility/2006">
              <mc:Choice xmlns:v="urn:schemas-microsoft-com:vml" Requires="v">
                <p:oleObj spid="_x0000_s55319" name="Equation" r:id="rId5" imgW="1409400" imgH="393480" progId="Equation.DSMT4">
                  <p:embed/>
                </p:oleObj>
              </mc:Choice>
              <mc:Fallback>
                <p:oleObj name="Equation" r:id="rId5" imgW="1409400" imgH="393480" progId="Equation.DSMT4">
                  <p:embed/>
                  <p:pic>
                    <p:nvPicPr>
                      <p:cNvPr id="0" name="Object 3"/>
                      <p:cNvPicPr>
                        <a:picLocks noChangeAspect="1" noChangeArrowheads="1"/>
                      </p:cNvPicPr>
                      <p:nvPr/>
                    </p:nvPicPr>
                    <p:blipFill>
                      <a:blip r:embed="rId6"/>
                      <a:srcRect/>
                      <a:stretch>
                        <a:fillRect/>
                      </a:stretch>
                    </p:blipFill>
                    <p:spPr bwMode="auto">
                      <a:xfrm>
                        <a:off x="5153025" y="1676400"/>
                        <a:ext cx="26431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11580904"/>
              </p:ext>
            </p:extLst>
          </p:nvPr>
        </p:nvGraphicFramePr>
        <p:xfrm>
          <a:off x="2447925" y="5943600"/>
          <a:ext cx="4533900" cy="304800"/>
        </p:xfrm>
        <a:graphic>
          <a:graphicData uri="http://schemas.openxmlformats.org/presentationml/2006/ole">
            <mc:AlternateContent xmlns:mc="http://schemas.openxmlformats.org/markup-compatibility/2006">
              <mc:Choice xmlns:v="urn:schemas-microsoft-com:vml" Requires="v">
                <p:oleObj spid="_x0000_s55320" name="Equation" r:id="rId7" imgW="3022560" imgH="203040" progId="Equation.DSMT4">
                  <p:embed/>
                </p:oleObj>
              </mc:Choice>
              <mc:Fallback>
                <p:oleObj name="Equation" r:id="rId7" imgW="3022560" imgH="203040" progId="Equation.DSMT4">
                  <p:embed/>
                  <p:pic>
                    <p:nvPicPr>
                      <p:cNvPr id="0" name="Object 4"/>
                      <p:cNvPicPr>
                        <a:picLocks noChangeAspect="1" noChangeArrowheads="1"/>
                      </p:cNvPicPr>
                      <p:nvPr/>
                    </p:nvPicPr>
                    <p:blipFill>
                      <a:blip r:embed="rId8"/>
                      <a:srcRect/>
                      <a:stretch>
                        <a:fillRect/>
                      </a:stretch>
                    </p:blipFill>
                    <p:spPr bwMode="auto">
                      <a:xfrm>
                        <a:off x="2447925" y="5943600"/>
                        <a:ext cx="4533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530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2743200"/>
            <a:ext cx="4191000" cy="279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0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999" y="2760132"/>
            <a:ext cx="4165601" cy="2777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8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3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0070C0"/>
                </a:solidFill>
              </a:rPr>
              <a:t>What </a:t>
            </a:r>
            <a:r>
              <a:rPr lang="en-US" sz="2800" b="1" dirty="0">
                <a:solidFill>
                  <a:srgbClr val="0070C0"/>
                </a:solidFill>
              </a:rPr>
              <a:t>is the probability that a randomly selected GE Crystal Clear 60-watt light bulb will last between 1625 and 1725 hours</a:t>
            </a:r>
            <a:r>
              <a:rPr lang="en-US" sz="2800" b="1" dirty="0" smtClean="0">
                <a:solidFill>
                  <a:srgbClr val="0070C0"/>
                </a:solidFill>
              </a:rPr>
              <a:t>?</a:t>
            </a:r>
            <a:endParaRPr lang="en-US" sz="2800" dirty="0">
              <a:solidFill>
                <a:srgbClr val="0070C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0684211"/>
              </p:ext>
            </p:extLst>
          </p:nvPr>
        </p:nvGraphicFramePr>
        <p:xfrm>
          <a:off x="247650" y="1676400"/>
          <a:ext cx="2762250" cy="381000"/>
        </p:xfrm>
        <a:graphic>
          <a:graphicData uri="http://schemas.openxmlformats.org/presentationml/2006/ole">
            <mc:AlternateContent xmlns:mc="http://schemas.openxmlformats.org/markup-compatibility/2006">
              <mc:Choice xmlns:v="urn:schemas-microsoft-com:vml" Requires="v">
                <p:oleObj spid="_x0000_s56339" name="Equation" r:id="rId3" imgW="1473120" imgH="203040" progId="Equation.DSMT4">
                  <p:embed/>
                </p:oleObj>
              </mc:Choice>
              <mc:Fallback>
                <p:oleObj name="Equation" r:id="rId3" imgW="1473120" imgH="203040" progId="Equation.DSMT4">
                  <p:embed/>
                  <p:pic>
                    <p:nvPicPr>
                      <p:cNvPr id="0" name="Object 2"/>
                      <p:cNvPicPr>
                        <a:picLocks noChangeAspect="1" noChangeArrowheads="1"/>
                      </p:cNvPicPr>
                      <p:nvPr/>
                    </p:nvPicPr>
                    <p:blipFill>
                      <a:blip r:embed="rId4"/>
                      <a:srcRect/>
                      <a:stretch>
                        <a:fillRect/>
                      </a:stretch>
                    </p:blipFill>
                    <p:spPr bwMode="auto">
                      <a:xfrm>
                        <a:off x="247650" y="1676400"/>
                        <a:ext cx="27622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75125475"/>
              </p:ext>
            </p:extLst>
          </p:nvPr>
        </p:nvGraphicFramePr>
        <p:xfrm>
          <a:off x="5105400" y="1447800"/>
          <a:ext cx="2738438" cy="1524000"/>
        </p:xfrm>
        <a:graphic>
          <a:graphicData uri="http://schemas.openxmlformats.org/presentationml/2006/ole">
            <mc:AlternateContent xmlns:mc="http://schemas.openxmlformats.org/markup-compatibility/2006">
              <mc:Choice xmlns:v="urn:schemas-microsoft-com:vml" Requires="v">
                <p:oleObj spid="_x0000_s56340" name="Equation" r:id="rId5" imgW="1460160" imgH="812520" progId="Equation.DSMT4">
                  <p:embed/>
                </p:oleObj>
              </mc:Choice>
              <mc:Fallback>
                <p:oleObj name="Equation" r:id="rId5" imgW="1460160" imgH="812520" progId="Equation.DSMT4">
                  <p:embed/>
                  <p:pic>
                    <p:nvPicPr>
                      <p:cNvPr id="0" name="Object 3"/>
                      <p:cNvPicPr>
                        <a:picLocks noChangeAspect="1" noChangeArrowheads="1"/>
                      </p:cNvPicPr>
                      <p:nvPr/>
                    </p:nvPicPr>
                    <p:blipFill>
                      <a:blip r:embed="rId6"/>
                      <a:srcRect/>
                      <a:stretch>
                        <a:fillRect/>
                      </a:stretch>
                    </p:blipFill>
                    <p:spPr bwMode="auto">
                      <a:xfrm>
                        <a:off x="5105400" y="1447800"/>
                        <a:ext cx="27384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09947165"/>
              </p:ext>
            </p:extLst>
          </p:nvPr>
        </p:nvGraphicFramePr>
        <p:xfrm>
          <a:off x="1695450" y="5943600"/>
          <a:ext cx="6038850" cy="304800"/>
        </p:xfrm>
        <a:graphic>
          <a:graphicData uri="http://schemas.openxmlformats.org/presentationml/2006/ole">
            <mc:AlternateContent xmlns:mc="http://schemas.openxmlformats.org/markup-compatibility/2006">
              <mc:Choice xmlns:v="urn:schemas-microsoft-com:vml" Requires="v">
                <p:oleObj spid="_x0000_s56341" name="Equation" r:id="rId7" imgW="4025880" imgH="203040" progId="Equation.DSMT4">
                  <p:embed/>
                </p:oleObj>
              </mc:Choice>
              <mc:Fallback>
                <p:oleObj name="Equation" r:id="rId7" imgW="4025880" imgH="203040" progId="Equation.DSMT4">
                  <p:embed/>
                  <p:pic>
                    <p:nvPicPr>
                      <p:cNvPr id="0" name="Object 4"/>
                      <p:cNvPicPr>
                        <a:picLocks noChangeAspect="1" noChangeArrowheads="1"/>
                      </p:cNvPicPr>
                      <p:nvPr/>
                    </p:nvPicPr>
                    <p:blipFill>
                      <a:blip r:embed="rId8"/>
                      <a:srcRect/>
                      <a:stretch>
                        <a:fillRect/>
                      </a:stretch>
                    </p:blipFill>
                    <p:spPr bwMode="auto">
                      <a:xfrm>
                        <a:off x="1695450" y="5943600"/>
                        <a:ext cx="6038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632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124200"/>
            <a:ext cx="3733800"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098800"/>
            <a:ext cx="38862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3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b="1" dirty="0">
                <a:solidFill>
                  <a:srgbClr val="0070C0"/>
                </a:solidFill>
              </a:rPr>
              <a:t>What is the probability that a randomly selected GE Crystal Clear 60-watt light bulb will last longer than 1400 hours</a:t>
            </a:r>
            <a:r>
              <a:rPr lang="en-US" sz="2800" b="1" dirty="0" smtClean="0">
                <a:solidFill>
                  <a:srgbClr val="0070C0"/>
                </a:solidFill>
              </a:rPr>
              <a:t>?</a:t>
            </a:r>
            <a:endParaRPr lang="en-US" sz="2800" dirty="0">
              <a:solidFill>
                <a:srgbClr val="0070C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307848812"/>
              </p:ext>
            </p:extLst>
          </p:nvPr>
        </p:nvGraphicFramePr>
        <p:xfrm>
          <a:off x="652463" y="1676400"/>
          <a:ext cx="1952625" cy="381000"/>
        </p:xfrm>
        <a:graphic>
          <a:graphicData uri="http://schemas.openxmlformats.org/presentationml/2006/ole">
            <mc:AlternateContent xmlns:mc="http://schemas.openxmlformats.org/markup-compatibility/2006">
              <mc:Choice xmlns:v="urn:schemas-microsoft-com:vml" Requires="v">
                <p:oleObj spid="_x0000_s57360" name="Equation" r:id="rId3" imgW="1041120" imgH="203040" progId="Equation.DSMT4">
                  <p:embed/>
                </p:oleObj>
              </mc:Choice>
              <mc:Fallback>
                <p:oleObj name="Equation" r:id="rId3" imgW="1041120" imgH="203040" progId="Equation.DSMT4">
                  <p:embed/>
                  <p:pic>
                    <p:nvPicPr>
                      <p:cNvPr id="0" name="Object 2"/>
                      <p:cNvPicPr>
                        <a:picLocks noChangeAspect="1" noChangeArrowheads="1"/>
                      </p:cNvPicPr>
                      <p:nvPr/>
                    </p:nvPicPr>
                    <p:blipFill>
                      <a:blip r:embed="rId4"/>
                      <a:srcRect/>
                      <a:stretch>
                        <a:fillRect/>
                      </a:stretch>
                    </p:blipFill>
                    <p:spPr bwMode="auto">
                      <a:xfrm>
                        <a:off x="652463" y="1676400"/>
                        <a:ext cx="1952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07221600"/>
              </p:ext>
            </p:extLst>
          </p:nvPr>
        </p:nvGraphicFramePr>
        <p:xfrm>
          <a:off x="5068888" y="1676400"/>
          <a:ext cx="2809875" cy="738188"/>
        </p:xfrm>
        <a:graphic>
          <a:graphicData uri="http://schemas.openxmlformats.org/presentationml/2006/ole">
            <mc:AlternateContent xmlns:mc="http://schemas.openxmlformats.org/markup-compatibility/2006">
              <mc:Choice xmlns:v="urn:schemas-microsoft-com:vml" Requires="v">
                <p:oleObj spid="_x0000_s57361" name="Equation" r:id="rId5" imgW="1498320" imgH="393480" progId="Equation.DSMT4">
                  <p:embed/>
                </p:oleObj>
              </mc:Choice>
              <mc:Fallback>
                <p:oleObj name="Equation" r:id="rId5" imgW="1498320" imgH="393480" progId="Equation.DSMT4">
                  <p:embed/>
                  <p:pic>
                    <p:nvPicPr>
                      <p:cNvPr id="0" name="Object 3"/>
                      <p:cNvPicPr>
                        <a:picLocks noChangeAspect="1" noChangeArrowheads="1"/>
                      </p:cNvPicPr>
                      <p:nvPr/>
                    </p:nvPicPr>
                    <p:blipFill>
                      <a:blip r:embed="rId6"/>
                      <a:srcRect/>
                      <a:stretch>
                        <a:fillRect/>
                      </a:stretch>
                    </p:blipFill>
                    <p:spPr bwMode="auto">
                      <a:xfrm>
                        <a:off x="5068888" y="1676400"/>
                        <a:ext cx="28098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68681649"/>
              </p:ext>
            </p:extLst>
          </p:nvPr>
        </p:nvGraphicFramePr>
        <p:xfrm>
          <a:off x="2295525" y="5943600"/>
          <a:ext cx="4838700" cy="304800"/>
        </p:xfrm>
        <a:graphic>
          <a:graphicData uri="http://schemas.openxmlformats.org/presentationml/2006/ole">
            <mc:AlternateContent xmlns:mc="http://schemas.openxmlformats.org/markup-compatibility/2006">
              <mc:Choice xmlns:v="urn:schemas-microsoft-com:vml" Requires="v">
                <p:oleObj spid="_x0000_s57362" name="Equation" r:id="rId7" imgW="3225600" imgH="203040" progId="Equation.DSMT4">
                  <p:embed/>
                </p:oleObj>
              </mc:Choice>
              <mc:Fallback>
                <p:oleObj name="Equation" r:id="rId7" imgW="3225600" imgH="203040" progId="Equation.DSMT4">
                  <p:embed/>
                  <p:pic>
                    <p:nvPicPr>
                      <p:cNvPr id="0" name="Object 4"/>
                      <p:cNvPicPr>
                        <a:picLocks noChangeAspect="1" noChangeArrowheads="1"/>
                      </p:cNvPicPr>
                      <p:nvPr/>
                    </p:nvPicPr>
                    <p:blipFill>
                      <a:blip r:embed="rId8"/>
                      <a:srcRect/>
                      <a:stretch>
                        <a:fillRect/>
                      </a:stretch>
                    </p:blipFill>
                    <p:spPr bwMode="auto">
                      <a:xfrm>
                        <a:off x="2295525" y="5943600"/>
                        <a:ext cx="4838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734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048000"/>
            <a:ext cx="3657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5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3048000"/>
            <a:ext cx="3657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95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dirty="0"/>
              <a:t>The examples above are situations where you are trying to find the probability (or proportion).  </a:t>
            </a:r>
          </a:p>
          <a:p>
            <a:pPr marL="0" indent="0">
              <a:buNone/>
            </a:pPr>
            <a:endParaRPr lang="en-US" dirty="0" smtClean="0"/>
          </a:p>
          <a:p>
            <a:pPr marL="0" indent="0">
              <a:buNone/>
            </a:pPr>
            <a:r>
              <a:rPr lang="en-US" dirty="0" smtClean="0"/>
              <a:t>There </a:t>
            </a:r>
            <a:r>
              <a:rPr lang="en-US" dirty="0"/>
              <a:t>are occasions where you are </a:t>
            </a:r>
            <a:r>
              <a:rPr lang="en-US" b="1" dirty="0"/>
              <a:t>given the probability </a:t>
            </a:r>
            <a:r>
              <a:rPr lang="en-US" dirty="0"/>
              <a:t>and you </a:t>
            </a:r>
            <a:r>
              <a:rPr lang="en-US" b="1" dirty="0"/>
              <a:t>want to find</a:t>
            </a:r>
            <a:r>
              <a:rPr lang="en-US" dirty="0"/>
              <a:t> </a:t>
            </a:r>
            <a:r>
              <a:rPr lang="en-US" b="1" dirty="0"/>
              <a:t>what z</a:t>
            </a:r>
            <a:r>
              <a:rPr lang="en-US" dirty="0"/>
              <a:t> (and in turn what x) corresponds to the probability given.  </a:t>
            </a:r>
            <a:endParaRPr lang="en-US" dirty="0" smtClean="0"/>
          </a:p>
          <a:p>
            <a:pPr marL="0" indent="0">
              <a:buNone/>
            </a:pPr>
            <a:endParaRPr lang="en-US" dirty="0"/>
          </a:p>
          <a:p>
            <a:pPr marL="0" indent="0">
              <a:buNone/>
            </a:pPr>
            <a:r>
              <a:rPr lang="en-US" dirty="0" smtClean="0"/>
              <a:t>In </a:t>
            </a:r>
            <a:r>
              <a:rPr lang="en-US" dirty="0"/>
              <a:t>these situations you need to </a:t>
            </a:r>
            <a:r>
              <a:rPr lang="en-US" b="1" dirty="0"/>
              <a:t>work backwards </a:t>
            </a:r>
            <a:r>
              <a:rPr lang="en-US" dirty="0"/>
              <a:t>– looking in the table for z’s rather than probs.</a:t>
            </a:r>
          </a:p>
          <a:p>
            <a:pPr marL="0" indent="0">
              <a:buNone/>
            </a:pPr>
            <a:endParaRPr lang="en-US" dirty="0"/>
          </a:p>
        </p:txBody>
      </p:sp>
    </p:spTree>
    <p:extLst>
      <p:ext uri="{BB962C8B-B14F-4D97-AF65-F5344CB8AC3E}">
        <p14:creationId xmlns:p14="http://schemas.microsoft.com/office/powerpoint/2010/main" val="2310032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Probability Distribution Properties</a:t>
            </a:r>
            <a:endParaRPr lang="en-US" dirty="0"/>
          </a:p>
        </p:txBody>
      </p:sp>
      <p:sp>
        <p:nvSpPr>
          <p:cNvPr id="3" name="Content Placeholder 2"/>
          <p:cNvSpPr>
            <a:spLocks noGrp="1"/>
          </p:cNvSpPr>
          <p:nvPr>
            <p:ph idx="1"/>
          </p:nvPr>
        </p:nvSpPr>
        <p:spPr/>
        <p:txBody>
          <a:bodyPr/>
          <a:lstStyle/>
          <a:p>
            <a:r>
              <a:rPr lang="en-US" dirty="0" smtClean="0"/>
              <a:t>The </a:t>
            </a:r>
            <a:r>
              <a:rPr lang="en-US" b="1" u="wavyHeavy" dirty="0" smtClean="0"/>
              <a:t>AREA</a:t>
            </a:r>
            <a:r>
              <a:rPr lang="en-US" dirty="0" smtClean="0"/>
              <a:t> under the curve corresponds to </a:t>
            </a:r>
            <a:r>
              <a:rPr lang="en-US" b="1" dirty="0" smtClean="0"/>
              <a:t>probability</a:t>
            </a:r>
          </a:p>
          <a:p>
            <a:r>
              <a:rPr lang="en-US" dirty="0" smtClean="0"/>
              <a:t>The probability associated with one particular value P(</a:t>
            </a:r>
            <a:r>
              <a:rPr lang="en-US" i="1" dirty="0" smtClean="0"/>
              <a:t>X</a:t>
            </a:r>
            <a:r>
              <a:rPr lang="en-US" dirty="0" smtClean="0"/>
              <a:t>=</a:t>
            </a:r>
            <a:r>
              <a:rPr lang="en-US" i="1" dirty="0" smtClean="0"/>
              <a:t>x</a:t>
            </a:r>
            <a:r>
              <a:rPr lang="en-US" dirty="0" smtClean="0"/>
              <a:t>) = 0</a:t>
            </a:r>
          </a:p>
          <a:p>
            <a:r>
              <a:rPr lang="en-US" dirty="0" smtClean="0"/>
              <a:t>Hence,  P(a&lt;x&lt;b) = P(</a:t>
            </a:r>
            <a:r>
              <a:rPr lang="en-US" dirty="0" err="1" smtClean="0"/>
              <a:t>a≤x≤b</a:t>
            </a:r>
            <a:r>
              <a:rPr lang="en-US" dirty="0" smtClean="0"/>
              <a:t>)</a:t>
            </a:r>
          </a:p>
          <a:p>
            <a:r>
              <a:rPr lang="en-US" dirty="0" smtClean="0"/>
              <a:t>The total area under a probability distribution is equal to 1</a:t>
            </a:r>
            <a:endParaRPr lang="en-US" dirty="0"/>
          </a:p>
        </p:txBody>
      </p:sp>
    </p:spTree>
    <p:extLst>
      <p:ext uri="{BB962C8B-B14F-4D97-AF65-F5344CB8AC3E}">
        <p14:creationId xmlns:p14="http://schemas.microsoft.com/office/powerpoint/2010/main" val="2049107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Autofit/>
          </a:bodyPr>
          <a:lstStyle/>
          <a:p>
            <a:r>
              <a:rPr lang="en-US" sz="2800" b="1" dirty="0">
                <a:solidFill>
                  <a:srgbClr val="0070C0"/>
                </a:solidFill>
              </a:rPr>
              <a:t>Example – Refer to our Wendy’s example from above (mean = 138.5 seconds, standard deviation = 29 seconds).  Suppose that Wendy’s wants to institute a policy at its restaurants that it will not charge any patron that must wait more than a certain amount of time for an order.  Management does not want to give away free meals to more than 1% of the patrons.  What time would you recommend Wendy’s advertise as the maximum wait time before a free meal is awarded?</a:t>
            </a:r>
            <a:r>
              <a:rPr lang="en-US" sz="2800" dirty="0">
                <a:solidFill>
                  <a:srgbClr val="0070C0"/>
                </a:solidFill>
              </a:rPr>
              <a:t/>
            </a:r>
            <a:br>
              <a:rPr lang="en-US" sz="2800" dirty="0">
                <a:solidFill>
                  <a:srgbClr val="0070C0"/>
                </a:solidFill>
              </a:rPr>
            </a:br>
            <a:endParaRPr lang="en-US" sz="2800" dirty="0">
              <a:solidFill>
                <a:srgbClr val="0070C0"/>
              </a:solidFill>
            </a:endParaRPr>
          </a:p>
        </p:txBody>
      </p:sp>
    </p:spTree>
    <p:extLst>
      <p:ext uri="{BB962C8B-B14F-4D97-AF65-F5344CB8AC3E}">
        <p14:creationId xmlns:p14="http://schemas.microsoft.com/office/powerpoint/2010/main" val="2164947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609600"/>
            <a:ext cx="7696200" cy="923330"/>
          </a:xfrm>
          <a:prstGeom prst="rect">
            <a:avLst/>
          </a:prstGeom>
        </p:spPr>
        <p:txBody>
          <a:bodyPr wrap="square">
            <a:spAutoFit/>
          </a:bodyPr>
          <a:lstStyle/>
          <a:p>
            <a:r>
              <a:rPr lang="en-US" b="1" dirty="0">
                <a:solidFill>
                  <a:srgbClr val="0070C0"/>
                </a:solidFill>
              </a:rPr>
              <a:t>Management does not want to give away free meals to more than 1% of the patrons.  What time would you recommend Wendy’s advertise as the maximum wait time before a free meal is awarded</a:t>
            </a:r>
            <a:r>
              <a:rPr lang="en-US" b="1" dirty="0" smtClean="0">
                <a:solidFill>
                  <a:srgbClr val="0070C0"/>
                </a:solidFill>
              </a:rPr>
              <a:t>?</a:t>
            </a:r>
            <a:endParaRPr lang="en-US" dirty="0"/>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4038600"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733" y="1676400"/>
            <a:ext cx="4038600"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522856454"/>
              </p:ext>
            </p:extLst>
          </p:nvPr>
        </p:nvGraphicFramePr>
        <p:xfrm>
          <a:off x="3555815" y="4724400"/>
          <a:ext cx="2421835" cy="1103014"/>
        </p:xfrm>
        <a:graphic>
          <a:graphicData uri="http://schemas.openxmlformats.org/presentationml/2006/ole">
            <mc:AlternateContent xmlns:mc="http://schemas.openxmlformats.org/markup-compatibility/2006">
              <mc:Choice xmlns:v="urn:schemas-microsoft-com:vml" Requires="v">
                <p:oleObj spid="_x0000_s58376" name="Equation" r:id="rId5" imgW="1282680" imgH="583920" progId="Equation.DSMT4">
                  <p:embed/>
                </p:oleObj>
              </mc:Choice>
              <mc:Fallback>
                <p:oleObj name="Equation" r:id="rId5" imgW="1282680" imgH="583920" progId="Equation.DSMT4">
                  <p:embed/>
                  <p:pic>
                    <p:nvPicPr>
                      <p:cNvPr id="0" name=""/>
                      <p:cNvPicPr/>
                      <p:nvPr/>
                    </p:nvPicPr>
                    <p:blipFill>
                      <a:blip r:embed="rId6"/>
                      <a:stretch>
                        <a:fillRect/>
                      </a:stretch>
                    </p:blipFill>
                    <p:spPr>
                      <a:xfrm>
                        <a:off x="3555815" y="4724400"/>
                        <a:ext cx="2421835" cy="1103014"/>
                      </a:xfrm>
                      <a:prstGeom prst="rect">
                        <a:avLst/>
                      </a:prstGeom>
                    </p:spPr>
                  </p:pic>
                </p:oleObj>
              </mc:Fallback>
            </mc:AlternateContent>
          </a:graphicData>
        </a:graphic>
      </p:graphicFrame>
    </p:spTree>
    <p:extLst>
      <p:ext uri="{BB962C8B-B14F-4D97-AF65-F5344CB8AC3E}">
        <p14:creationId xmlns:p14="http://schemas.microsoft.com/office/powerpoint/2010/main" val="417224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Autofit/>
          </a:bodyPr>
          <a:lstStyle/>
          <a:p>
            <a:r>
              <a:rPr lang="en-US" sz="2800" b="1" dirty="0">
                <a:solidFill>
                  <a:srgbClr val="0070C0"/>
                </a:solidFill>
              </a:rPr>
              <a:t>Example – The number of chocolate chips in an 18-ounce bag of Chips Ahoy! chocolate cookies is approximately normally distributed, with a mean of 1262 chips and a standard deviation of 118 chips, according to a study by cadets of the US Air Force Academy</a:t>
            </a:r>
            <a:r>
              <a:rPr lang="en-US" sz="2800" b="1" dirty="0" smtClean="0">
                <a:solidFill>
                  <a:srgbClr val="0070C0"/>
                </a:solidFill>
              </a:rPr>
              <a:t>.</a:t>
            </a:r>
            <a:endParaRPr lang="en-US" sz="2800" dirty="0">
              <a:solidFill>
                <a:srgbClr val="0070C0"/>
              </a:solidFill>
            </a:endParaRPr>
          </a:p>
        </p:txBody>
      </p:sp>
    </p:spTree>
    <p:extLst>
      <p:ext uri="{BB962C8B-B14F-4D97-AF65-F5344CB8AC3E}">
        <p14:creationId xmlns:p14="http://schemas.microsoft.com/office/powerpoint/2010/main" val="3027250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b="1" dirty="0">
                <a:solidFill>
                  <a:srgbClr val="0070C0"/>
                </a:solidFill>
              </a:rPr>
              <a:t>Determine the 30</a:t>
            </a:r>
            <a:r>
              <a:rPr lang="en-US" sz="2800" b="1" baseline="30000" dirty="0">
                <a:solidFill>
                  <a:srgbClr val="0070C0"/>
                </a:solidFill>
              </a:rPr>
              <a:t>th</a:t>
            </a:r>
            <a:r>
              <a:rPr lang="en-US" sz="2800" b="1" dirty="0">
                <a:solidFill>
                  <a:srgbClr val="0070C0"/>
                </a:solidFill>
              </a:rPr>
              <a:t> percentile for the number of chocolate chips in an 8-ounce bag of Chips Ahoy! </a:t>
            </a:r>
            <a:r>
              <a:rPr lang="en-US" sz="2800" b="1" dirty="0" smtClean="0">
                <a:solidFill>
                  <a:srgbClr val="0070C0"/>
                </a:solidFill>
              </a:rPr>
              <a:t>cookies</a:t>
            </a:r>
            <a:endParaRPr lang="en-US" sz="2800" dirty="0">
              <a:solidFill>
                <a:srgbClr val="0070C0"/>
              </a:solidFill>
            </a:endParaRPr>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35433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0200"/>
            <a:ext cx="3581400" cy="238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3127458117"/>
              </p:ext>
            </p:extLst>
          </p:nvPr>
        </p:nvGraphicFramePr>
        <p:xfrm>
          <a:off x="3651250" y="4676775"/>
          <a:ext cx="2228850" cy="1198563"/>
        </p:xfrm>
        <a:graphic>
          <a:graphicData uri="http://schemas.openxmlformats.org/presentationml/2006/ole">
            <mc:AlternateContent xmlns:mc="http://schemas.openxmlformats.org/markup-compatibility/2006">
              <mc:Choice xmlns:v="urn:schemas-microsoft-com:vml" Requires="v">
                <p:oleObj spid="_x0000_s59398" name="Equation" r:id="rId5" imgW="1180800" imgH="634680" progId="Equation.DSMT4">
                  <p:embed/>
                </p:oleObj>
              </mc:Choice>
              <mc:Fallback>
                <p:oleObj name="Equation" r:id="rId5" imgW="1180800" imgH="634680" progId="Equation.DSMT4">
                  <p:embed/>
                  <p:pic>
                    <p:nvPicPr>
                      <p:cNvPr id="0" name="Object 2"/>
                      <p:cNvPicPr>
                        <a:picLocks noChangeAspect="1" noChangeArrowheads="1"/>
                      </p:cNvPicPr>
                      <p:nvPr/>
                    </p:nvPicPr>
                    <p:blipFill>
                      <a:blip r:embed="rId6"/>
                      <a:srcRect/>
                      <a:stretch>
                        <a:fillRect/>
                      </a:stretch>
                    </p:blipFill>
                    <p:spPr bwMode="auto">
                      <a:xfrm>
                        <a:off x="3651250" y="4676775"/>
                        <a:ext cx="222885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1110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b="1" dirty="0">
                <a:solidFill>
                  <a:srgbClr val="0070C0"/>
                </a:solidFill>
              </a:rPr>
              <a:t>Determine the number of chocolate chips in a bag of Chips Ahoy! that make up the middle 99% of bags</a:t>
            </a:r>
            <a:r>
              <a:rPr lang="en-US" sz="2800" b="1" dirty="0" smtClean="0">
                <a:solidFill>
                  <a:srgbClr val="0070C0"/>
                </a:solidFill>
              </a:rPr>
              <a:t>.</a:t>
            </a:r>
            <a:endParaRPr lang="en-US" sz="2800" dirty="0">
              <a:solidFill>
                <a:srgbClr val="0070C0"/>
              </a:solidFill>
            </a:endParaRPr>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42291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600200"/>
            <a:ext cx="42291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2525066293"/>
              </p:ext>
            </p:extLst>
          </p:nvPr>
        </p:nvGraphicFramePr>
        <p:xfrm>
          <a:off x="1524000" y="4724400"/>
          <a:ext cx="2252662" cy="1198563"/>
        </p:xfrm>
        <a:graphic>
          <a:graphicData uri="http://schemas.openxmlformats.org/presentationml/2006/ole">
            <mc:AlternateContent xmlns:mc="http://schemas.openxmlformats.org/markup-compatibility/2006">
              <mc:Choice xmlns:v="urn:schemas-microsoft-com:vml" Requires="v">
                <p:oleObj spid="_x0000_s60425" name="Equation" r:id="rId5" imgW="1193760" imgH="634680" progId="Equation.DSMT4">
                  <p:embed/>
                </p:oleObj>
              </mc:Choice>
              <mc:Fallback>
                <p:oleObj name="Equation" r:id="rId5" imgW="1193760" imgH="634680" progId="Equation.DSMT4">
                  <p:embed/>
                  <p:pic>
                    <p:nvPicPr>
                      <p:cNvPr id="0" name="Object 2"/>
                      <p:cNvPicPr>
                        <a:picLocks noChangeAspect="1" noChangeArrowheads="1"/>
                      </p:cNvPicPr>
                      <p:nvPr/>
                    </p:nvPicPr>
                    <p:blipFill>
                      <a:blip r:embed="rId6"/>
                      <a:srcRect/>
                      <a:stretch>
                        <a:fillRect/>
                      </a:stretch>
                    </p:blipFill>
                    <p:spPr bwMode="auto">
                      <a:xfrm>
                        <a:off x="1524000" y="4724400"/>
                        <a:ext cx="2252662"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019068394"/>
              </p:ext>
            </p:extLst>
          </p:nvPr>
        </p:nvGraphicFramePr>
        <p:xfrm>
          <a:off x="4718050" y="4745038"/>
          <a:ext cx="2205038" cy="1198562"/>
        </p:xfrm>
        <a:graphic>
          <a:graphicData uri="http://schemas.openxmlformats.org/presentationml/2006/ole">
            <mc:AlternateContent xmlns:mc="http://schemas.openxmlformats.org/markup-compatibility/2006">
              <mc:Choice xmlns:v="urn:schemas-microsoft-com:vml" Requires="v">
                <p:oleObj spid="_x0000_s60426" name="Equation" r:id="rId7" imgW="1168200" imgH="634680" progId="Equation.DSMT4">
                  <p:embed/>
                </p:oleObj>
              </mc:Choice>
              <mc:Fallback>
                <p:oleObj name="Equation" r:id="rId7" imgW="1168200" imgH="634680" progId="Equation.DSMT4">
                  <p:embed/>
                  <p:pic>
                    <p:nvPicPr>
                      <p:cNvPr id="0" name="Object 2"/>
                      <p:cNvPicPr>
                        <a:picLocks noChangeAspect="1" noChangeArrowheads="1"/>
                      </p:cNvPicPr>
                      <p:nvPr/>
                    </p:nvPicPr>
                    <p:blipFill>
                      <a:blip r:embed="rId8"/>
                      <a:srcRect/>
                      <a:stretch>
                        <a:fillRect/>
                      </a:stretch>
                    </p:blipFill>
                    <p:spPr bwMode="auto">
                      <a:xfrm>
                        <a:off x="4718050" y="4745038"/>
                        <a:ext cx="2205038"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46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Descriptive measures for assessing normality</a:t>
            </a:r>
            <a:endParaRPr lang="en-US" dirty="0"/>
          </a:p>
        </p:txBody>
      </p:sp>
      <p:sp>
        <p:nvSpPr>
          <p:cNvPr id="5" name="Text Placeholder 4"/>
          <p:cNvSpPr>
            <a:spLocks noGrp="1"/>
          </p:cNvSpPr>
          <p:nvPr>
            <p:ph type="body" idx="1"/>
          </p:nvPr>
        </p:nvSpPr>
        <p:spPr/>
        <p:txBody>
          <a:bodyPr/>
          <a:lstStyle/>
          <a:p>
            <a:r>
              <a:rPr lang="en-US" dirty="0" smtClean="0"/>
              <a:t>Section 4.7</a:t>
            </a:r>
            <a:endParaRPr lang="en-US" dirty="0"/>
          </a:p>
        </p:txBody>
      </p:sp>
    </p:spTree>
    <p:extLst>
      <p:ext uri="{BB962C8B-B14F-4D97-AF65-F5344CB8AC3E}">
        <p14:creationId xmlns:p14="http://schemas.microsoft.com/office/powerpoint/2010/main" val="399761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Determining Whether the Data are from an Approximately Normal Distribution</a:t>
            </a:r>
            <a:endParaRPr lang="en-US" dirty="0"/>
          </a:p>
        </p:txBody>
      </p:sp>
      <p:sp>
        <p:nvSpPr>
          <p:cNvPr id="5" name="Content Placeholder 4"/>
          <p:cNvSpPr>
            <a:spLocks noGrp="1"/>
          </p:cNvSpPr>
          <p:nvPr>
            <p:ph idx="1"/>
          </p:nvPr>
        </p:nvSpPr>
        <p:spPr/>
        <p:txBody>
          <a:bodyPr>
            <a:normAutofit fontScale="70000" lnSpcReduction="20000"/>
          </a:bodyPr>
          <a:lstStyle/>
          <a:p>
            <a:pPr marL="514350" lvl="0" indent="-514350">
              <a:buFont typeface="+mj-lt"/>
              <a:buAutoNum type="arabicPeriod"/>
            </a:pPr>
            <a:r>
              <a:rPr lang="en-US" b="1" dirty="0"/>
              <a:t>Construct either a histogram or stem-and-leaf display for the data and note the shape of the graph.  If the data are approximately normal, the shape of the histogram or stem-and-leaf display will be similar to the normal curve (mound shape and symmetric).</a:t>
            </a:r>
            <a:endParaRPr lang="en-US" dirty="0"/>
          </a:p>
          <a:p>
            <a:pPr marL="514350" lvl="0" indent="-514350">
              <a:buFont typeface="+mj-lt"/>
              <a:buAutoNum type="arabicPeriod"/>
            </a:pPr>
            <a:r>
              <a:rPr lang="en-US" b="1" dirty="0" smtClean="0"/>
              <a:t>Compute </a:t>
            </a:r>
            <a:r>
              <a:rPr lang="en-US" b="1" dirty="0"/>
              <a:t>the intervals and determine the percentage of measurements falling in each.  If the data are approximately normal, the percentages will be approximately equal to 68%, 95%, and 100% respectively.</a:t>
            </a:r>
            <a:endParaRPr lang="en-US" dirty="0"/>
          </a:p>
          <a:p>
            <a:pPr marL="514350" lvl="0" indent="-514350">
              <a:buFont typeface="+mj-lt"/>
              <a:buAutoNum type="arabicPeriod"/>
            </a:pPr>
            <a:r>
              <a:rPr lang="en-US" b="1" dirty="0"/>
              <a:t>Find the interquartile range, </a:t>
            </a:r>
            <a:r>
              <a:rPr lang="en-US" b="1" dirty="0" err="1"/>
              <a:t>IQR</a:t>
            </a:r>
            <a:r>
              <a:rPr lang="en-US" b="1" dirty="0"/>
              <a:t>, and standard, s, for the sample, then calculate the ration </a:t>
            </a:r>
            <a:r>
              <a:rPr lang="en-US" b="1" dirty="0" err="1"/>
              <a:t>IQR</a:t>
            </a:r>
            <a:r>
              <a:rPr lang="en-US" b="1" dirty="0"/>
              <a:t>/s.  If the data are approximately normal, then </a:t>
            </a:r>
            <a:r>
              <a:rPr lang="en-US" b="1" dirty="0" err="1"/>
              <a:t>IQR</a:t>
            </a:r>
            <a:r>
              <a:rPr lang="en-US" b="1" dirty="0"/>
              <a:t>/s ≈ 1.3.</a:t>
            </a:r>
            <a:endParaRPr lang="en-US" dirty="0"/>
          </a:p>
          <a:p>
            <a:pPr marL="514350" lvl="0" indent="-514350">
              <a:buFont typeface="+mj-lt"/>
              <a:buAutoNum type="arabicPeriod"/>
            </a:pPr>
            <a:r>
              <a:rPr lang="en-US" b="1" dirty="0"/>
              <a:t>Examine a normal probability plot for the data.  If the data are approximately normal, the points will fall (approximately) on a straight line</a:t>
            </a:r>
            <a:r>
              <a:rPr lang="en-US" b="1" dirty="0" smtClean="0"/>
              <a:t>.</a:t>
            </a:r>
            <a:endParaRPr lang="en-US" dirty="0"/>
          </a:p>
        </p:txBody>
      </p:sp>
    </p:spTree>
    <p:extLst>
      <p:ext uri="{BB962C8B-B14F-4D97-AF65-F5344CB8AC3E}">
        <p14:creationId xmlns:p14="http://schemas.microsoft.com/office/powerpoint/2010/main" val="3138463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Do at least 2 of the previous checks</a:t>
            </a:r>
          </a:p>
          <a:p>
            <a:r>
              <a:rPr lang="en-US" dirty="0"/>
              <a:t>These checks form normality are all descriptive measures.  It is possible that a set of data passes all 4 of the criteria above and the population is not actually normal (it is unlikely but possible) therefore it is important that we claim the data is </a:t>
            </a:r>
            <a:r>
              <a:rPr lang="en-US" b="1" i="1" dirty="0"/>
              <a:t>approximately</a:t>
            </a:r>
            <a:r>
              <a:rPr lang="en-US" dirty="0"/>
              <a:t> normal </a:t>
            </a:r>
          </a:p>
        </p:txBody>
      </p:sp>
    </p:spTree>
    <p:extLst>
      <p:ext uri="{BB962C8B-B14F-4D97-AF65-F5344CB8AC3E}">
        <p14:creationId xmlns:p14="http://schemas.microsoft.com/office/powerpoint/2010/main" val="2042171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20000"/>
          </a:bodyPr>
          <a:lstStyle/>
          <a:p>
            <a:pPr marL="0" indent="0">
              <a:buNone/>
            </a:pPr>
            <a:r>
              <a:rPr lang="en-US" b="1" dirty="0">
                <a:solidFill>
                  <a:srgbClr val="0070C0"/>
                </a:solidFill>
              </a:rPr>
              <a:t>Example – Wear-out failure time of electronic components is often assumed to have a normal distribution.  Can the normal distribution be applied to the wear-out of used manufactured products, such as colored display panels?  A lot of 50 used display panels was purchased by an outlet store.  Each panel displays 12 to 18 color characters.  Prior to acquisition, the panels had been used for about one-third of their expected lifetimes.  The data is saved in the </a:t>
            </a:r>
            <a:r>
              <a:rPr lang="en-US" b="1" dirty="0" err="1">
                <a:solidFill>
                  <a:srgbClr val="0070C0"/>
                </a:solidFill>
              </a:rPr>
              <a:t>PANELFILE</a:t>
            </a:r>
            <a:r>
              <a:rPr lang="en-US" b="1" dirty="0">
                <a:solidFill>
                  <a:srgbClr val="0070C0"/>
                </a:solidFill>
              </a:rPr>
              <a:t> file gives the failure times (in years) of the 50 used panels.  Use the techniques of this section to determine whether the used panel wear-out times are approximately normally distributed.</a:t>
            </a:r>
            <a:endParaRPr lang="en-US" dirty="0">
              <a:solidFill>
                <a:srgbClr val="0070C0"/>
              </a:solidFill>
            </a:endParaRPr>
          </a:p>
          <a:p>
            <a:pPr marL="0" indent="0">
              <a:buNone/>
            </a:pPr>
            <a:endParaRPr lang="en-US" dirty="0">
              <a:solidFill>
                <a:srgbClr val="0070C0"/>
              </a:solidFill>
            </a:endParaRPr>
          </a:p>
        </p:txBody>
      </p:sp>
    </p:spTree>
    <p:extLst>
      <p:ext uri="{BB962C8B-B14F-4D97-AF65-F5344CB8AC3E}">
        <p14:creationId xmlns:p14="http://schemas.microsoft.com/office/powerpoint/2010/main" val="1489424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US" b="1" dirty="0">
                <a:solidFill>
                  <a:srgbClr val="0070C0"/>
                </a:solidFill>
              </a:rPr>
              <a:t>Example – To minimize the potential for gastrointestinal disease outbreaks, all passenger cruise ships arriving at US ports are subject to unannounced sanitation inspections.  Ships are rated on a 100-point scale by the Centers for Disease Control and Prevention.  A score of 86 or higher indicates that the ship is providing an accepted standard of sanitation.  The latest sanitation scores for 183 cruise ships are saved in the </a:t>
            </a:r>
            <a:r>
              <a:rPr lang="en-US" b="1" dirty="0" err="1">
                <a:solidFill>
                  <a:srgbClr val="0070C0"/>
                </a:solidFill>
              </a:rPr>
              <a:t>SHIPSANIT</a:t>
            </a:r>
            <a:r>
              <a:rPr lang="en-US" b="1" dirty="0">
                <a:solidFill>
                  <a:srgbClr val="0070C0"/>
                </a:solidFill>
              </a:rPr>
              <a:t> file.  Assess whether the sanitation scores are approximately normally distributed.</a:t>
            </a:r>
            <a:endParaRPr lang="en-US" dirty="0">
              <a:solidFill>
                <a:srgbClr val="0070C0"/>
              </a:solidFill>
            </a:endParaRPr>
          </a:p>
          <a:p>
            <a:pPr marL="0" indent="0">
              <a:buNone/>
            </a:pPr>
            <a:endParaRPr lang="en-US" dirty="0">
              <a:solidFill>
                <a:srgbClr val="0070C0"/>
              </a:solidFill>
            </a:endParaRPr>
          </a:p>
        </p:txBody>
      </p:sp>
    </p:spTree>
    <p:extLst>
      <p:ext uri="{BB962C8B-B14F-4D97-AF65-F5344CB8AC3E}">
        <p14:creationId xmlns:p14="http://schemas.microsoft.com/office/powerpoint/2010/main" val="864641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find AREA (Probability)under curve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707882887"/>
              </p:ext>
            </p:extLst>
          </p:nvPr>
        </p:nvGraphicFramePr>
        <p:xfrm>
          <a:off x="533400" y="1676400"/>
          <a:ext cx="8229600" cy="1768475"/>
        </p:xfrm>
        <a:graphic>
          <a:graphicData uri="http://schemas.openxmlformats.org/presentationml/2006/ole">
            <mc:AlternateContent xmlns:mc="http://schemas.openxmlformats.org/markup-compatibility/2006">
              <mc:Choice xmlns:v="urn:schemas-microsoft-com:vml" Requires="v">
                <p:oleObj spid="_x0000_s17432" name="Equation" r:id="rId3" imgW="1536480" imgH="330120" progId="Equation.DSMT4">
                  <p:embed/>
                </p:oleObj>
              </mc:Choice>
              <mc:Fallback>
                <p:oleObj name="Equation" r:id="rId3" imgW="1536480" imgH="330120" progId="Equation.DSMT4">
                  <p:embed/>
                  <p:pic>
                    <p:nvPicPr>
                      <p:cNvPr id="0" name=""/>
                      <p:cNvPicPr/>
                      <p:nvPr/>
                    </p:nvPicPr>
                    <p:blipFill>
                      <a:blip r:embed="rId4"/>
                      <a:stretch>
                        <a:fillRect/>
                      </a:stretch>
                    </p:blipFill>
                    <p:spPr>
                      <a:xfrm>
                        <a:off x="533400" y="1676400"/>
                        <a:ext cx="8229600" cy="1768475"/>
                      </a:xfrm>
                      <a:prstGeom prst="rect">
                        <a:avLst/>
                      </a:prstGeom>
                    </p:spPr>
                  </p:pic>
                </p:oleObj>
              </mc:Fallback>
            </mc:AlternateContent>
          </a:graphicData>
        </a:graphic>
      </p:graphicFrame>
      <p:sp>
        <p:nvSpPr>
          <p:cNvPr id="5" name="TextBox 4"/>
          <p:cNvSpPr txBox="1"/>
          <p:nvPr/>
        </p:nvSpPr>
        <p:spPr>
          <a:xfrm>
            <a:off x="1371600" y="3810000"/>
            <a:ext cx="5791200" cy="1077218"/>
          </a:xfrm>
          <a:prstGeom prst="rect">
            <a:avLst/>
          </a:prstGeom>
          <a:noFill/>
        </p:spPr>
        <p:txBody>
          <a:bodyPr wrap="square" rtlCol="0">
            <a:spAutoFit/>
          </a:bodyPr>
          <a:lstStyle/>
          <a:p>
            <a:r>
              <a:rPr lang="en-US" sz="3200" dirty="0" smtClean="0"/>
              <a:t>Don’t worry…we won’t be doing integration in this class</a:t>
            </a:r>
            <a:endParaRPr lang="en-US" sz="3200" dirty="0"/>
          </a:p>
        </p:txBody>
      </p:sp>
    </p:spTree>
    <p:extLst>
      <p:ext uri="{BB962C8B-B14F-4D97-AF65-F5344CB8AC3E}">
        <p14:creationId xmlns:p14="http://schemas.microsoft.com/office/powerpoint/2010/main" val="31373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Other Continuous Distributions:  Uniform and Exponential</a:t>
            </a:r>
            <a:endParaRPr lang="en-US" dirty="0"/>
          </a:p>
        </p:txBody>
      </p:sp>
      <p:sp>
        <p:nvSpPr>
          <p:cNvPr id="5" name="Text Placeholder 4"/>
          <p:cNvSpPr>
            <a:spLocks noGrp="1"/>
          </p:cNvSpPr>
          <p:nvPr>
            <p:ph type="body" idx="1"/>
          </p:nvPr>
        </p:nvSpPr>
        <p:spPr/>
        <p:txBody>
          <a:bodyPr/>
          <a:lstStyle/>
          <a:p>
            <a:r>
              <a:rPr lang="en-US" dirty="0" smtClean="0"/>
              <a:t>Section 4.9</a:t>
            </a:r>
            <a:endParaRPr lang="en-US" dirty="0"/>
          </a:p>
        </p:txBody>
      </p:sp>
    </p:spTree>
    <p:extLst>
      <p:ext uri="{BB962C8B-B14F-4D97-AF65-F5344CB8AC3E}">
        <p14:creationId xmlns:p14="http://schemas.microsoft.com/office/powerpoint/2010/main" val="35408111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Probability Density Function:  Uniform</a:t>
            </a:r>
            <a:endParaRPr lang="en-US" dirty="0"/>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36217684"/>
              </p:ext>
            </p:extLst>
          </p:nvPr>
        </p:nvGraphicFramePr>
        <p:xfrm>
          <a:off x="4038600" y="2133600"/>
          <a:ext cx="2667000" cy="1242580"/>
        </p:xfrm>
        <a:graphic>
          <a:graphicData uri="http://schemas.openxmlformats.org/presentationml/2006/ole">
            <mc:AlternateContent xmlns:mc="http://schemas.openxmlformats.org/markup-compatibility/2006">
              <mc:Choice xmlns:v="urn:schemas-microsoft-com:vml" Requires="v">
                <p:oleObj spid="_x0000_s20526" name="Equation" r:id="rId3" imgW="837836" imgH="393529" progId="Equation.DSMT4">
                  <p:embed/>
                </p:oleObj>
              </mc:Choice>
              <mc:Fallback>
                <p:oleObj name="Equation" r:id="rId3" imgW="837836"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133600"/>
                        <a:ext cx="2667000" cy="1242580"/>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909997076"/>
              </p:ext>
            </p:extLst>
          </p:nvPr>
        </p:nvGraphicFramePr>
        <p:xfrm>
          <a:off x="7101341" y="2544366"/>
          <a:ext cx="1824789" cy="541734"/>
        </p:xfrm>
        <a:graphic>
          <a:graphicData uri="http://schemas.openxmlformats.org/presentationml/2006/ole">
            <mc:AlternateContent xmlns:mc="http://schemas.openxmlformats.org/markup-compatibility/2006">
              <mc:Choice xmlns:v="urn:schemas-microsoft-com:vml" Requires="v">
                <p:oleObj spid="_x0000_s20527" name="Equation" r:id="rId5" imgW="609336" imgH="177723" progId="Equation.DSMT4">
                  <p:embed/>
                </p:oleObj>
              </mc:Choice>
              <mc:Fallback>
                <p:oleObj name="Equation" r:id="rId5" imgW="609336" imgH="17772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1341" y="2544366"/>
                        <a:ext cx="1824789" cy="541734"/>
                      </a:xfrm>
                      <a:prstGeom prst="rect">
                        <a:avLst/>
                      </a:prstGeom>
                      <a:noFill/>
                    </p:spPr>
                  </p:pic>
                </p:oleObj>
              </mc:Fallback>
            </mc:AlternateContent>
          </a:graphicData>
        </a:graphic>
      </p:graphicFrame>
      <p:pic>
        <p:nvPicPr>
          <p:cNvPr id="2048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086100"/>
            <a:ext cx="5336041"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4833" y="1371600"/>
            <a:ext cx="715433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743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Uniform Probabilities?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5639452"/>
              </p:ext>
            </p:extLst>
          </p:nvPr>
        </p:nvGraphicFramePr>
        <p:xfrm>
          <a:off x="275063" y="1752600"/>
          <a:ext cx="8593873" cy="1295400"/>
        </p:xfrm>
        <a:graphic>
          <a:graphicData uri="http://schemas.openxmlformats.org/presentationml/2006/ole">
            <mc:AlternateContent xmlns:mc="http://schemas.openxmlformats.org/markup-compatibility/2006">
              <mc:Choice xmlns:v="urn:schemas-microsoft-com:vml" Requires="v">
                <p:oleObj spid="_x0000_s21527" name="Equation" r:id="rId3" imgW="2590800" imgH="393700" progId="Equation.DSMT4">
                  <p:embed/>
                </p:oleObj>
              </mc:Choice>
              <mc:Fallback>
                <p:oleObj name="Equation" r:id="rId3" imgW="25908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063" y="1752600"/>
                        <a:ext cx="8593873" cy="1295400"/>
                      </a:xfrm>
                      <a:prstGeom prst="rect">
                        <a:avLst/>
                      </a:prstGeom>
                      <a:noFill/>
                    </p:spPr>
                  </p:pic>
                </p:oleObj>
              </mc:Fallback>
            </mc:AlternateContent>
          </a:graphicData>
        </a:graphic>
      </p:graphicFrame>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086100"/>
            <a:ext cx="5336041"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2121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Uniform:  Mean &amp; Standard Deviation</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00327950"/>
              </p:ext>
            </p:extLst>
          </p:nvPr>
        </p:nvGraphicFramePr>
        <p:xfrm>
          <a:off x="3492190" y="1752600"/>
          <a:ext cx="2527610" cy="1524000"/>
        </p:xfrm>
        <a:graphic>
          <a:graphicData uri="http://schemas.openxmlformats.org/presentationml/2006/ole">
            <mc:AlternateContent xmlns:mc="http://schemas.openxmlformats.org/markup-compatibility/2006">
              <mc:Choice xmlns:v="urn:schemas-microsoft-com:vml" Requires="v">
                <p:oleObj spid="_x0000_s22571" name="Equation" r:id="rId3" imgW="647419" imgH="393529" progId="Equation.DSMT4">
                  <p:embed/>
                </p:oleObj>
              </mc:Choice>
              <mc:Fallback>
                <p:oleObj name="Equation" r:id="rId3" imgW="647419"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190" y="1752600"/>
                        <a:ext cx="2527610" cy="15240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912272026"/>
              </p:ext>
            </p:extLst>
          </p:nvPr>
        </p:nvGraphicFramePr>
        <p:xfrm>
          <a:off x="3200399" y="4038600"/>
          <a:ext cx="3061855" cy="1981200"/>
        </p:xfrm>
        <a:graphic>
          <a:graphicData uri="http://schemas.openxmlformats.org/presentationml/2006/ole">
            <mc:AlternateContent xmlns:mc="http://schemas.openxmlformats.org/markup-compatibility/2006">
              <mc:Choice xmlns:v="urn:schemas-microsoft-com:vml" Requires="v">
                <p:oleObj spid="_x0000_s22572" name="Equation" r:id="rId5" imgW="647700" imgH="419100" progId="Equation.DSMT4">
                  <p:embed/>
                </p:oleObj>
              </mc:Choice>
              <mc:Fallback>
                <p:oleObj name="Equation" r:id="rId5" imgW="647700" imgH="419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399" y="4038600"/>
                        <a:ext cx="3061855" cy="1981200"/>
                      </a:xfrm>
                      <a:prstGeom prst="rect">
                        <a:avLst/>
                      </a:prstGeom>
                      <a:noFill/>
                    </p:spPr>
                  </p:pic>
                </p:oleObj>
              </mc:Fallback>
            </mc:AlternateContent>
          </a:graphicData>
        </a:graphic>
      </p:graphicFrame>
    </p:spTree>
    <p:extLst>
      <p:ext uri="{BB962C8B-B14F-4D97-AF65-F5344CB8AC3E}">
        <p14:creationId xmlns:p14="http://schemas.microsoft.com/office/powerpoint/2010/main" val="12101946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solidFill>
                  <a:srgbClr val="0070C0"/>
                </a:solidFill>
              </a:rPr>
              <a:t>Example - </a:t>
            </a:r>
            <a:r>
              <a:rPr lang="en-US" sz="3000" dirty="0">
                <a:solidFill>
                  <a:srgbClr val="0070C0"/>
                </a:solidFill>
              </a:rPr>
              <a:t>The reaction time X (in minutes) of a certain chemical process follows a uniform probability distribution with 5 ≤  X ≤ 10.</a:t>
            </a:r>
          </a:p>
        </p:txBody>
      </p:sp>
      <p:sp>
        <p:nvSpPr>
          <p:cNvPr id="3" name="Content Placeholder 2"/>
          <p:cNvSpPr>
            <a:spLocks noGrp="1"/>
          </p:cNvSpPr>
          <p:nvPr>
            <p:ph idx="1"/>
          </p:nvPr>
        </p:nvSpPr>
        <p:spPr>
          <a:xfrm>
            <a:off x="457200" y="1676400"/>
            <a:ext cx="8229600" cy="4449763"/>
          </a:xfrm>
        </p:spPr>
        <p:txBody>
          <a:bodyPr/>
          <a:lstStyle/>
          <a:p>
            <a:pPr marL="0" lvl="0" indent="0">
              <a:buNone/>
            </a:pPr>
            <a:r>
              <a:rPr lang="en-US" b="1" dirty="0" smtClean="0"/>
              <a:t>a.  Draw </a:t>
            </a:r>
            <a:r>
              <a:rPr lang="en-US" b="1" dirty="0"/>
              <a:t>a graph of the density curve</a:t>
            </a:r>
            <a:endParaRPr lang="en-US" dirty="0"/>
          </a:p>
          <a:p>
            <a:pPr marL="0" indent="0">
              <a:buNone/>
            </a:pPr>
            <a:endParaRPr lang="en-US"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33133"/>
            <a:ext cx="4648200" cy="309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80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solidFill>
                  <a:srgbClr val="0070C0"/>
                </a:solidFill>
              </a:rPr>
              <a:t>Example - </a:t>
            </a:r>
            <a:r>
              <a:rPr lang="en-US" sz="3000" dirty="0">
                <a:solidFill>
                  <a:srgbClr val="0070C0"/>
                </a:solidFill>
              </a:rPr>
              <a:t>The reaction time X (in minutes) of a certain chemical process follows a uniform probability distribution with 5 ≤  X ≤ 10.</a:t>
            </a:r>
          </a:p>
        </p:txBody>
      </p:sp>
      <p:sp>
        <p:nvSpPr>
          <p:cNvPr id="3" name="Content Placeholder 2"/>
          <p:cNvSpPr>
            <a:spLocks noGrp="1"/>
          </p:cNvSpPr>
          <p:nvPr>
            <p:ph idx="1"/>
          </p:nvPr>
        </p:nvSpPr>
        <p:spPr>
          <a:xfrm>
            <a:off x="457200" y="1676400"/>
            <a:ext cx="8229600" cy="4449763"/>
          </a:xfrm>
        </p:spPr>
        <p:txBody>
          <a:bodyPr/>
          <a:lstStyle/>
          <a:p>
            <a:pPr marL="0" indent="0">
              <a:buNone/>
            </a:pPr>
            <a:r>
              <a:rPr lang="en-US" b="1" dirty="0" smtClean="0"/>
              <a:t>b. </a:t>
            </a:r>
            <a:r>
              <a:rPr lang="en-US" b="1" dirty="0"/>
              <a:t>What is the probability that the reaction time is between 6 and 8 minutes?</a:t>
            </a:r>
            <a:endParaRPr lang="en-US" dirty="0"/>
          </a:p>
          <a:p>
            <a:pPr marL="0" lvl="0" indent="0">
              <a:buNone/>
            </a:pPr>
            <a:endParaRPr lang="en-US" dirty="0"/>
          </a:p>
          <a:p>
            <a:pPr marL="0" indent="0">
              <a:buNone/>
            </a:pPr>
            <a:endParaRPr lang="en-US" dirty="0"/>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95600"/>
            <a:ext cx="41148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1602712356"/>
              </p:ext>
            </p:extLst>
          </p:nvPr>
        </p:nvGraphicFramePr>
        <p:xfrm>
          <a:off x="4953000" y="3733800"/>
          <a:ext cx="3814763" cy="889000"/>
        </p:xfrm>
        <a:graphic>
          <a:graphicData uri="http://schemas.openxmlformats.org/presentationml/2006/ole">
            <mc:AlternateContent xmlns:mc="http://schemas.openxmlformats.org/markup-compatibility/2006">
              <mc:Choice xmlns:v="urn:schemas-microsoft-com:vml" Requires="v">
                <p:oleObj spid="_x0000_s62469" name="Equation" r:id="rId4" imgW="1688760" imgH="393480" progId="Equation.DSMT4">
                  <p:embed/>
                </p:oleObj>
              </mc:Choice>
              <mc:Fallback>
                <p:oleObj name="Equation" r:id="rId4" imgW="1688760" imgH="393480" progId="Equation.DSMT4">
                  <p:embed/>
                  <p:pic>
                    <p:nvPicPr>
                      <p:cNvPr id="0" name=""/>
                      <p:cNvPicPr/>
                      <p:nvPr/>
                    </p:nvPicPr>
                    <p:blipFill>
                      <a:blip r:embed="rId5"/>
                      <a:stretch>
                        <a:fillRect/>
                      </a:stretch>
                    </p:blipFill>
                    <p:spPr>
                      <a:xfrm>
                        <a:off x="4953000" y="3733800"/>
                        <a:ext cx="3814763" cy="889000"/>
                      </a:xfrm>
                      <a:prstGeom prst="rect">
                        <a:avLst/>
                      </a:prstGeom>
                    </p:spPr>
                  </p:pic>
                </p:oleObj>
              </mc:Fallback>
            </mc:AlternateContent>
          </a:graphicData>
        </a:graphic>
      </p:graphicFrame>
    </p:spTree>
    <p:extLst>
      <p:ext uri="{BB962C8B-B14F-4D97-AF65-F5344CB8AC3E}">
        <p14:creationId xmlns:p14="http://schemas.microsoft.com/office/powerpoint/2010/main" val="353175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solidFill>
                  <a:srgbClr val="0070C0"/>
                </a:solidFill>
              </a:rPr>
              <a:t>Example - </a:t>
            </a:r>
            <a:r>
              <a:rPr lang="en-US" sz="3000" dirty="0">
                <a:solidFill>
                  <a:srgbClr val="0070C0"/>
                </a:solidFill>
              </a:rPr>
              <a:t>The reaction time X (in minutes) of a certain chemical process follows a uniform probability distribution with 5 ≤  X ≤ 10.</a:t>
            </a:r>
          </a:p>
        </p:txBody>
      </p:sp>
      <p:sp>
        <p:nvSpPr>
          <p:cNvPr id="3" name="Content Placeholder 2"/>
          <p:cNvSpPr>
            <a:spLocks noGrp="1"/>
          </p:cNvSpPr>
          <p:nvPr>
            <p:ph idx="1"/>
          </p:nvPr>
        </p:nvSpPr>
        <p:spPr>
          <a:xfrm>
            <a:off x="457200" y="1676400"/>
            <a:ext cx="8229600" cy="4449763"/>
          </a:xfrm>
        </p:spPr>
        <p:txBody>
          <a:bodyPr/>
          <a:lstStyle/>
          <a:p>
            <a:pPr marL="0" lvl="0" indent="0">
              <a:buNone/>
            </a:pPr>
            <a:r>
              <a:rPr lang="en-US" b="1" dirty="0" smtClean="0"/>
              <a:t>c. </a:t>
            </a:r>
            <a:r>
              <a:rPr lang="en-US" b="1" dirty="0"/>
              <a:t>What is the probability that the reaction time is between 5 and 8 minutes?</a:t>
            </a:r>
            <a:endParaRPr lang="en-US" dirty="0"/>
          </a:p>
          <a:p>
            <a:pPr marL="0" indent="0">
              <a:buNone/>
            </a:pPr>
            <a:endParaRPr lang="en-US" dirty="0"/>
          </a:p>
          <a:p>
            <a:pPr marL="0" lvl="0" indent="0">
              <a:buNone/>
            </a:pPr>
            <a:endParaRPr lang="en-US" dirty="0"/>
          </a:p>
          <a:p>
            <a:pPr marL="0" indent="0">
              <a:buNone/>
            </a:pPr>
            <a:endParaRPr lang="en-US" dirty="0"/>
          </a:p>
        </p:txBody>
      </p:sp>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810000" cy="2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3463734071"/>
              </p:ext>
            </p:extLst>
          </p:nvPr>
        </p:nvGraphicFramePr>
        <p:xfrm>
          <a:off x="4967288" y="3733800"/>
          <a:ext cx="3786187" cy="889000"/>
        </p:xfrm>
        <a:graphic>
          <a:graphicData uri="http://schemas.openxmlformats.org/presentationml/2006/ole">
            <mc:AlternateContent xmlns:mc="http://schemas.openxmlformats.org/markup-compatibility/2006">
              <mc:Choice xmlns:v="urn:schemas-microsoft-com:vml" Requires="v">
                <p:oleObj spid="_x0000_s63494" name="Equation" r:id="rId4" imgW="1676160" imgH="393480" progId="Equation.DSMT4">
                  <p:embed/>
                </p:oleObj>
              </mc:Choice>
              <mc:Fallback>
                <p:oleObj name="Equation" r:id="rId4" imgW="1676160" imgH="39348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3733800"/>
                        <a:ext cx="378618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809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solidFill>
                  <a:srgbClr val="0070C0"/>
                </a:solidFill>
              </a:rPr>
              <a:t>Example - </a:t>
            </a:r>
            <a:r>
              <a:rPr lang="en-US" sz="3000" dirty="0">
                <a:solidFill>
                  <a:srgbClr val="0070C0"/>
                </a:solidFill>
              </a:rPr>
              <a:t>The reaction time X (in minutes) of a certain chemical process follows a uniform probability distribution with 5 ≤  X ≤ 10.</a:t>
            </a:r>
          </a:p>
        </p:txBody>
      </p:sp>
      <p:sp>
        <p:nvSpPr>
          <p:cNvPr id="3" name="Content Placeholder 2"/>
          <p:cNvSpPr>
            <a:spLocks noGrp="1"/>
          </p:cNvSpPr>
          <p:nvPr>
            <p:ph idx="1"/>
          </p:nvPr>
        </p:nvSpPr>
        <p:spPr>
          <a:xfrm>
            <a:off x="457200" y="1676400"/>
            <a:ext cx="8229600" cy="4449763"/>
          </a:xfrm>
        </p:spPr>
        <p:txBody>
          <a:bodyPr/>
          <a:lstStyle/>
          <a:p>
            <a:pPr marL="0" indent="0">
              <a:buNone/>
            </a:pPr>
            <a:r>
              <a:rPr lang="en-US" b="1" dirty="0" smtClean="0"/>
              <a:t>d. </a:t>
            </a:r>
            <a:r>
              <a:rPr lang="en-US" b="1" dirty="0"/>
              <a:t>What is the probability that the reaction time is less than 6 minutes?</a:t>
            </a:r>
            <a:endParaRPr lang="en-US" dirty="0"/>
          </a:p>
          <a:p>
            <a:pPr marL="0" lvl="0" indent="0">
              <a:buNone/>
            </a:pPr>
            <a:endParaRPr lang="en-US" dirty="0"/>
          </a:p>
          <a:p>
            <a:pPr marL="0" indent="0">
              <a:buNone/>
            </a:pPr>
            <a:endParaRPr lang="en-US" dirty="0"/>
          </a:p>
          <a:p>
            <a:pPr marL="0" lvl="0" indent="0">
              <a:buNone/>
            </a:pPr>
            <a:endParaRPr lang="en-US" dirty="0"/>
          </a:p>
          <a:p>
            <a:pPr marL="0" indent="0">
              <a:buNone/>
            </a:pPr>
            <a:endParaRPr lang="en-US" dirty="0"/>
          </a:p>
        </p:txBody>
      </p:sp>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7719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494489383"/>
              </p:ext>
            </p:extLst>
          </p:nvPr>
        </p:nvGraphicFramePr>
        <p:xfrm>
          <a:off x="4953000" y="3733800"/>
          <a:ext cx="3814763" cy="889000"/>
        </p:xfrm>
        <a:graphic>
          <a:graphicData uri="http://schemas.openxmlformats.org/presentationml/2006/ole">
            <mc:AlternateContent xmlns:mc="http://schemas.openxmlformats.org/markup-compatibility/2006">
              <mc:Choice xmlns:v="urn:schemas-microsoft-com:vml" Requires="v">
                <p:oleObj spid="_x0000_s64517" name="Equation" r:id="rId4" imgW="1688760" imgH="393480" progId="Equation.DSMT4">
                  <p:embed/>
                </p:oleObj>
              </mc:Choice>
              <mc:Fallback>
                <p:oleObj name="Equation" r:id="rId4" imgW="1688760" imgH="393480" progId="Equation.DSMT4">
                  <p:embed/>
                  <p:pic>
                    <p:nvPicPr>
                      <p:cNvPr id="0" name="Object 3"/>
                      <p:cNvPicPr>
                        <a:picLocks noChangeAspect="1" noChangeArrowheads="1"/>
                      </p:cNvPicPr>
                      <p:nvPr/>
                    </p:nvPicPr>
                    <p:blipFill>
                      <a:blip r:embed="rId5"/>
                      <a:srcRect/>
                      <a:stretch>
                        <a:fillRect/>
                      </a:stretch>
                    </p:blipFill>
                    <p:spPr bwMode="auto">
                      <a:xfrm>
                        <a:off x="4953000" y="3733800"/>
                        <a:ext cx="38147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273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Probability Density Function:  Exponential (Waiting-Time)</a:t>
            </a:r>
            <a:endParaRPr lang="en-US" dirty="0"/>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247398435"/>
              </p:ext>
            </p:extLst>
          </p:nvPr>
        </p:nvGraphicFramePr>
        <p:xfrm>
          <a:off x="1447800" y="1524000"/>
          <a:ext cx="2906751" cy="1295400"/>
        </p:xfrm>
        <a:graphic>
          <a:graphicData uri="http://schemas.openxmlformats.org/presentationml/2006/ole">
            <mc:AlternateContent xmlns:mc="http://schemas.openxmlformats.org/markup-compatibility/2006">
              <mc:Choice xmlns:v="urn:schemas-microsoft-com:vml" Requires="v">
                <p:oleObj spid="_x0000_s23596" name="Equation" r:id="rId3" imgW="875920" imgH="393529" progId="Equation.DSMT4">
                  <p:embed/>
                </p:oleObj>
              </mc:Choice>
              <mc:Fallback>
                <p:oleObj name="Equation" r:id="rId3" imgW="875920"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524000"/>
                        <a:ext cx="2906751" cy="129540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62029405"/>
              </p:ext>
            </p:extLst>
          </p:nvPr>
        </p:nvGraphicFramePr>
        <p:xfrm>
          <a:off x="5257800" y="2057400"/>
          <a:ext cx="1179513" cy="584200"/>
        </p:xfrm>
        <a:graphic>
          <a:graphicData uri="http://schemas.openxmlformats.org/presentationml/2006/ole">
            <mc:AlternateContent xmlns:mc="http://schemas.openxmlformats.org/markup-compatibility/2006">
              <mc:Choice xmlns:v="urn:schemas-microsoft-com:vml" Requires="v">
                <p:oleObj spid="_x0000_s23597" name="Equation" r:id="rId5" imgW="355320" imgH="177480" progId="Equation.DSMT4">
                  <p:embed/>
                </p:oleObj>
              </mc:Choice>
              <mc:Fallback>
                <p:oleObj name="Equation" r:id="rId5" imgW="355320" imgH="177480" progId="Equation.DSMT4">
                  <p:embed/>
                  <p:pic>
                    <p:nvPicPr>
                      <p:cNvPr id="0" name="Object 8"/>
                      <p:cNvPicPr>
                        <a:picLocks noChangeAspect="1" noChangeArrowheads="1"/>
                      </p:cNvPicPr>
                      <p:nvPr/>
                    </p:nvPicPr>
                    <p:blipFill>
                      <a:blip r:embed="rId6"/>
                      <a:srcRect/>
                      <a:stretch>
                        <a:fillRect/>
                      </a:stretch>
                    </p:blipFill>
                    <p:spPr bwMode="auto">
                      <a:xfrm>
                        <a:off x="5257800" y="2057400"/>
                        <a:ext cx="1179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55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4612" y="2743200"/>
            <a:ext cx="3914775" cy="386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1025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find </a:t>
            </a:r>
            <a:r>
              <a:rPr lang="en-US" dirty="0" smtClean="0"/>
              <a:t>Exponential </a:t>
            </a:r>
            <a:r>
              <a:rPr lang="en-US" dirty="0"/>
              <a:t>Probabilities?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75661067"/>
              </p:ext>
            </p:extLst>
          </p:nvPr>
        </p:nvGraphicFramePr>
        <p:xfrm>
          <a:off x="2000907" y="1905000"/>
          <a:ext cx="5142186" cy="1447800"/>
        </p:xfrm>
        <a:graphic>
          <a:graphicData uri="http://schemas.openxmlformats.org/presentationml/2006/ole">
            <mc:AlternateContent xmlns:mc="http://schemas.openxmlformats.org/markup-compatibility/2006">
              <mc:Choice xmlns:v="urn:schemas-microsoft-com:vml" Requires="v">
                <p:oleObj spid="_x0000_s24598" name="Equation" r:id="rId3" imgW="977900" imgH="279400" progId="Equation.DSMT4">
                  <p:embed/>
                </p:oleObj>
              </mc:Choice>
              <mc:Fallback>
                <p:oleObj name="Equation" r:id="rId3" imgW="977900" imgH="279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907" y="1905000"/>
                        <a:ext cx="5142186" cy="1447800"/>
                      </a:xfrm>
                      <a:prstGeom prst="rect">
                        <a:avLst/>
                      </a:prstGeom>
                      <a:noFill/>
                    </p:spPr>
                  </p:pic>
                </p:oleObj>
              </mc:Fallback>
            </mc:AlternateContent>
          </a:graphicData>
        </a:graphic>
      </p:graphicFrame>
    </p:spTree>
    <p:extLst>
      <p:ext uri="{BB962C8B-B14F-4D97-AF65-F5344CB8AC3E}">
        <p14:creationId xmlns:p14="http://schemas.microsoft.com/office/powerpoint/2010/main" val="2965720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Normal Distribution</a:t>
            </a:r>
            <a:endParaRPr lang="en-US" dirty="0"/>
          </a:p>
        </p:txBody>
      </p:sp>
      <p:sp>
        <p:nvSpPr>
          <p:cNvPr id="3" name="Content Placeholder 2"/>
          <p:cNvSpPr>
            <a:spLocks noGrp="1"/>
          </p:cNvSpPr>
          <p:nvPr>
            <p:ph idx="1"/>
          </p:nvPr>
        </p:nvSpPr>
        <p:spPr/>
        <p:txBody>
          <a:bodyPr/>
          <a:lstStyle/>
          <a:p>
            <a:pPr marL="0" indent="0">
              <a:buNone/>
            </a:pPr>
            <a:r>
              <a:rPr lang="en-US" dirty="0" smtClean="0"/>
              <a:t>For each normal random variable we </a:t>
            </a:r>
            <a:r>
              <a:rPr lang="en-US" b="1" dirty="0" smtClean="0"/>
              <a:t>must</a:t>
            </a:r>
            <a:r>
              <a:rPr lang="en-US" dirty="0" smtClean="0"/>
              <a:t> know the value of </a:t>
            </a:r>
            <a:r>
              <a:rPr lang="en-US" dirty="0"/>
              <a:t>µ and σ. </a:t>
            </a:r>
            <a:endParaRPr lang="en-US" dirty="0" smtClean="0"/>
          </a:p>
          <a:p>
            <a:pPr marL="0" indent="0">
              <a:buNone/>
            </a:pPr>
            <a:endParaRPr lang="en-US" dirty="0"/>
          </a:p>
          <a:p>
            <a:pPr marL="0" indent="0">
              <a:buNone/>
            </a:pPr>
            <a:r>
              <a:rPr lang="en-US" dirty="0" smtClean="0"/>
              <a:t>If </a:t>
            </a:r>
            <a:r>
              <a:rPr lang="en-US" dirty="0"/>
              <a:t>two normal random variables have the </a:t>
            </a:r>
            <a:r>
              <a:rPr lang="en-US" b="1" dirty="0"/>
              <a:t>same mean and standard deviation </a:t>
            </a:r>
            <a:r>
              <a:rPr lang="en-US" dirty="0"/>
              <a:t>then their probabilities are </a:t>
            </a:r>
            <a:r>
              <a:rPr lang="en-US" b="1" dirty="0"/>
              <a:t>equivalent</a:t>
            </a:r>
            <a:r>
              <a:rPr lang="en-US" dirty="0"/>
              <a:t> as well.</a:t>
            </a:r>
          </a:p>
          <a:p>
            <a:pPr marL="0" indent="0">
              <a:buNone/>
            </a:pPr>
            <a:endParaRPr lang="en-US" dirty="0"/>
          </a:p>
        </p:txBody>
      </p:sp>
    </p:spTree>
    <p:extLst>
      <p:ext uri="{BB962C8B-B14F-4D97-AF65-F5344CB8AC3E}">
        <p14:creationId xmlns:p14="http://schemas.microsoft.com/office/powerpoint/2010/main" val="4213332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Exponential: Mean and Standard Deviation</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24185690"/>
              </p:ext>
            </p:extLst>
          </p:nvPr>
        </p:nvGraphicFramePr>
        <p:xfrm>
          <a:off x="3307443" y="2057400"/>
          <a:ext cx="2529114" cy="1295400"/>
        </p:xfrm>
        <a:graphic>
          <a:graphicData uri="http://schemas.openxmlformats.org/presentationml/2006/ole">
            <mc:AlternateContent xmlns:mc="http://schemas.openxmlformats.org/markup-compatibility/2006">
              <mc:Choice xmlns:v="urn:schemas-microsoft-com:vml" Requires="v">
                <p:oleObj spid="_x0000_s25643" name="Equation" r:id="rId3" imgW="393529" imgH="203112" progId="Equation.DSMT4">
                  <p:embed/>
                </p:oleObj>
              </mc:Choice>
              <mc:Fallback>
                <p:oleObj name="Equation" r:id="rId3" imgW="393529" imgH="203112"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7443" y="2057400"/>
                        <a:ext cx="2529114" cy="12954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91734661"/>
              </p:ext>
            </p:extLst>
          </p:nvPr>
        </p:nvGraphicFramePr>
        <p:xfrm>
          <a:off x="3352800" y="3733800"/>
          <a:ext cx="2630905" cy="1219200"/>
        </p:xfrm>
        <a:graphic>
          <a:graphicData uri="http://schemas.openxmlformats.org/presentationml/2006/ole">
            <mc:AlternateContent xmlns:mc="http://schemas.openxmlformats.org/markup-compatibility/2006">
              <mc:Choice xmlns:v="urn:schemas-microsoft-com:vml" Requires="v">
                <p:oleObj spid="_x0000_s25644" name="Equation" r:id="rId5" imgW="393359" imgH="177646" progId="Equation.DSMT4">
                  <p:embed/>
                </p:oleObj>
              </mc:Choice>
              <mc:Fallback>
                <p:oleObj name="Equation" r:id="rId5" imgW="393359" imgH="177646"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733800"/>
                        <a:ext cx="2630905" cy="1219200"/>
                      </a:xfrm>
                      <a:prstGeom prst="rect">
                        <a:avLst/>
                      </a:prstGeom>
                      <a:noFill/>
                    </p:spPr>
                  </p:pic>
                </p:oleObj>
              </mc:Fallback>
            </mc:AlternateContent>
          </a:graphicData>
        </a:graphic>
      </p:graphicFrame>
    </p:spTree>
    <p:extLst>
      <p:ext uri="{BB962C8B-B14F-4D97-AF65-F5344CB8AC3E}">
        <p14:creationId xmlns:p14="http://schemas.microsoft.com/office/powerpoint/2010/main" val="21344930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6762"/>
          </a:xfrm>
        </p:spPr>
        <p:txBody>
          <a:bodyPr>
            <a:noAutofit/>
          </a:bodyPr>
          <a:lstStyle/>
          <a:p>
            <a:r>
              <a:rPr lang="en-US" sz="2500" dirty="0">
                <a:solidFill>
                  <a:srgbClr val="0070C0"/>
                </a:solidFill>
              </a:rPr>
              <a:t>Example – In NASCAR races such as the Daytona 500, 43 drivers start the race; however, about 10% of the cars do not finish due to the failure of critical parts.  University of Portland professors conducted a study of critical-part failures from 36 NASCAR races.  The researchers discovered that the time (in hours) until the first critical-part failure is exponentially distributed with a mean of .10 hour.</a:t>
            </a:r>
            <a:br>
              <a:rPr lang="en-US" sz="2500" dirty="0">
                <a:solidFill>
                  <a:srgbClr val="0070C0"/>
                </a:solidFill>
              </a:rPr>
            </a:br>
            <a:endParaRPr lang="en-US" sz="2500" dirty="0">
              <a:solidFill>
                <a:srgbClr val="0070C0"/>
              </a:solidFill>
            </a:endParaRPr>
          </a:p>
        </p:txBody>
      </p:sp>
      <p:sp>
        <p:nvSpPr>
          <p:cNvPr id="3" name="Content Placeholder 2"/>
          <p:cNvSpPr>
            <a:spLocks noGrp="1"/>
          </p:cNvSpPr>
          <p:nvPr>
            <p:ph idx="1"/>
          </p:nvPr>
        </p:nvSpPr>
        <p:spPr>
          <a:xfrm>
            <a:off x="457200" y="3048001"/>
            <a:ext cx="8229600" cy="1066800"/>
          </a:xfrm>
        </p:spPr>
        <p:txBody>
          <a:bodyPr/>
          <a:lstStyle/>
          <a:p>
            <a:pPr marL="0" lvl="0" indent="0">
              <a:buNone/>
            </a:pPr>
            <a:r>
              <a:rPr lang="en-US" b="1" dirty="0" smtClean="0"/>
              <a:t>a. </a:t>
            </a:r>
            <a:r>
              <a:rPr lang="en-US" b="1" dirty="0"/>
              <a:t>Find the probability that the time until the first critical part failure is 1 hour or more</a:t>
            </a:r>
            <a:endParaRPr lang="en-US"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1576148"/>
              </p:ext>
            </p:extLst>
          </p:nvPr>
        </p:nvGraphicFramePr>
        <p:xfrm>
          <a:off x="5029200" y="4927600"/>
          <a:ext cx="3579091" cy="508000"/>
        </p:xfrm>
        <a:graphic>
          <a:graphicData uri="http://schemas.openxmlformats.org/presentationml/2006/ole">
            <mc:AlternateContent xmlns:mc="http://schemas.openxmlformats.org/markup-compatibility/2006">
              <mc:Choice xmlns:v="urn:schemas-microsoft-com:vml" Requires="v">
                <p:oleObj spid="_x0000_s65541" name="Equation" r:id="rId3" imgW="1968480" imgH="279360" progId="Equation.DSMT4">
                  <p:embed/>
                </p:oleObj>
              </mc:Choice>
              <mc:Fallback>
                <p:oleObj name="Equation" r:id="rId3" imgW="1968480" imgH="279360" progId="Equation.DSMT4">
                  <p:embed/>
                  <p:pic>
                    <p:nvPicPr>
                      <p:cNvPr id="0" name=""/>
                      <p:cNvPicPr/>
                      <p:nvPr/>
                    </p:nvPicPr>
                    <p:blipFill>
                      <a:blip r:embed="rId4"/>
                      <a:stretch>
                        <a:fillRect/>
                      </a:stretch>
                    </p:blipFill>
                    <p:spPr>
                      <a:xfrm>
                        <a:off x="5029200" y="4927600"/>
                        <a:ext cx="3579091" cy="508000"/>
                      </a:xfrm>
                      <a:prstGeom prst="rect">
                        <a:avLst/>
                      </a:prstGeom>
                    </p:spPr>
                  </p:pic>
                </p:oleObj>
              </mc:Fallback>
            </mc:AlternateContent>
          </a:graphicData>
        </a:graphic>
      </p:graphicFrame>
      <p:pic>
        <p:nvPicPr>
          <p:cNvPr id="655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91000"/>
            <a:ext cx="3733800"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3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000" b="1" dirty="0" smtClean="0"/>
              <a:t>b. </a:t>
            </a:r>
            <a:r>
              <a:rPr lang="en-US" sz="3000" b="1" dirty="0"/>
              <a:t>Find the probability that the time until the first critical part failure is less than 30 minutes.</a:t>
            </a:r>
            <a:br>
              <a:rPr lang="en-US" sz="3000" b="1" dirty="0"/>
            </a:br>
            <a:endParaRPr lang="en-US" sz="30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104160260"/>
              </p:ext>
            </p:extLst>
          </p:nvPr>
        </p:nvGraphicFramePr>
        <p:xfrm>
          <a:off x="1371600" y="2057400"/>
          <a:ext cx="6876415" cy="660400"/>
        </p:xfrm>
        <a:graphic>
          <a:graphicData uri="http://schemas.openxmlformats.org/presentationml/2006/ole">
            <mc:AlternateContent xmlns:mc="http://schemas.openxmlformats.org/markup-compatibility/2006">
              <mc:Choice xmlns:v="urn:schemas-microsoft-com:vml" Requires="v">
                <p:oleObj spid="_x0000_s66566" name="Equation" r:id="rId3" imgW="2908080" imgH="279360" progId="Equation.DSMT4">
                  <p:embed/>
                </p:oleObj>
              </mc:Choice>
              <mc:Fallback>
                <p:oleObj name="Equation" r:id="rId3" imgW="2908080" imgH="279360" progId="Equation.DSMT4">
                  <p:embed/>
                  <p:pic>
                    <p:nvPicPr>
                      <p:cNvPr id="0" name="Object 3"/>
                      <p:cNvPicPr>
                        <a:picLocks noChangeAspect="1" noChangeArrowheads="1"/>
                      </p:cNvPicPr>
                      <p:nvPr/>
                    </p:nvPicPr>
                    <p:blipFill>
                      <a:blip r:embed="rId4"/>
                      <a:srcRect/>
                      <a:stretch>
                        <a:fillRect/>
                      </a:stretch>
                    </p:blipFill>
                    <p:spPr bwMode="auto">
                      <a:xfrm>
                        <a:off x="1371600" y="2057400"/>
                        <a:ext cx="6876415" cy="660400"/>
                      </a:xfrm>
                      <a:prstGeom prst="rect">
                        <a:avLst/>
                      </a:prstGeom>
                      <a:noFill/>
                      <a:ln>
                        <a:noFill/>
                      </a:ln>
                    </p:spPr>
                  </p:pic>
                </p:oleObj>
              </mc:Fallback>
            </mc:AlternateContent>
          </a:graphicData>
        </a:graphic>
      </p:graphicFrame>
      <p:pic>
        <p:nvPicPr>
          <p:cNvPr id="665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581400"/>
            <a:ext cx="44577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55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Sampling Distribution</a:t>
            </a:r>
            <a:endParaRPr lang="en-US" dirty="0"/>
          </a:p>
        </p:txBody>
      </p:sp>
      <p:sp>
        <p:nvSpPr>
          <p:cNvPr id="5" name="Text Placeholder 4"/>
          <p:cNvSpPr>
            <a:spLocks noGrp="1"/>
          </p:cNvSpPr>
          <p:nvPr>
            <p:ph type="body" idx="1"/>
          </p:nvPr>
        </p:nvSpPr>
        <p:spPr/>
        <p:txBody>
          <a:bodyPr/>
          <a:lstStyle/>
          <a:p>
            <a:r>
              <a:rPr lang="en-US" dirty="0" smtClean="0"/>
              <a:t>Section 4.10</a:t>
            </a:r>
            <a:endParaRPr lang="en-US" dirty="0"/>
          </a:p>
        </p:txBody>
      </p:sp>
    </p:spTree>
    <p:extLst>
      <p:ext uri="{BB962C8B-B14F-4D97-AF65-F5344CB8AC3E}">
        <p14:creationId xmlns:p14="http://schemas.microsoft.com/office/powerpoint/2010/main" val="34411495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Now to Inference….</a:t>
            </a:r>
            <a:endParaRPr lang="en-US" dirty="0"/>
          </a:p>
        </p:txBody>
      </p:sp>
      <p:sp>
        <p:nvSpPr>
          <p:cNvPr id="5" name="Content Placeholder 4"/>
          <p:cNvSpPr>
            <a:spLocks noGrp="1"/>
          </p:cNvSpPr>
          <p:nvPr>
            <p:ph idx="1"/>
          </p:nvPr>
        </p:nvSpPr>
        <p:spPr/>
        <p:txBody>
          <a:bodyPr/>
          <a:lstStyle/>
          <a:p>
            <a:r>
              <a:rPr lang="en-US" dirty="0"/>
              <a:t>We are now to the </a:t>
            </a:r>
            <a:r>
              <a:rPr lang="en-US" b="1" dirty="0"/>
              <a:t>inferential statistics</a:t>
            </a:r>
            <a:r>
              <a:rPr lang="en-US" dirty="0"/>
              <a:t> part of our course.  </a:t>
            </a:r>
            <a:endParaRPr lang="en-US" dirty="0" smtClean="0"/>
          </a:p>
          <a:p>
            <a:pPr marL="0" indent="0">
              <a:buNone/>
            </a:pPr>
            <a:endParaRPr lang="en-US" dirty="0"/>
          </a:p>
          <a:p>
            <a:r>
              <a:rPr lang="en-US" dirty="0" smtClean="0"/>
              <a:t>Before </a:t>
            </a:r>
            <a:r>
              <a:rPr lang="en-US" dirty="0"/>
              <a:t>we can start inferring the values of population parameters we should ask ourselves which sample statistic am I going to use to get an estimate of my population parameter. </a:t>
            </a:r>
          </a:p>
          <a:p>
            <a:pPr marL="0" indent="0">
              <a:buNone/>
            </a:pPr>
            <a:endParaRPr lang="en-US" dirty="0"/>
          </a:p>
        </p:txBody>
      </p:sp>
    </p:spTree>
    <p:extLst>
      <p:ext uri="{BB962C8B-B14F-4D97-AF65-F5344CB8AC3E}">
        <p14:creationId xmlns:p14="http://schemas.microsoft.com/office/powerpoint/2010/main" val="12324196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Example</a:t>
            </a:r>
            <a:endParaRPr lang="en-US" dirty="0"/>
          </a:p>
        </p:txBody>
      </p:sp>
      <p:sp>
        <p:nvSpPr>
          <p:cNvPr id="3" name="Content Placeholder 2"/>
          <p:cNvSpPr>
            <a:spLocks noGrp="1"/>
          </p:cNvSpPr>
          <p:nvPr>
            <p:ph idx="1"/>
          </p:nvPr>
        </p:nvSpPr>
        <p:spPr>
          <a:xfrm>
            <a:off x="457200" y="1600201"/>
            <a:ext cx="8229600" cy="1219200"/>
          </a:xfrm>
        </p:spPr>
        <p:txBody>
          <a:bodyPr>
            <a:normAutofit/>
          </a:bodyPr>
          <a:lstStyle/>
          <a:p>
            <a:pPr marL="0" indent="0">
              <a:buNone/>
            </a:pPr>
            <a:r>
              <a:rPr lang="en-US" dirty="0"/>
              <a:t>Toss a fair die and let x equal the number of dots showing on the up face.  </a:t>
            </a:r>
          </a:p>
          <a:p>
            <a:pPr marL="0" indent="0">
              <a:buNone/>
            </a:pPr>
            <a:endParaRPr lang="en-US" dirty="0"/>
          </a:p>
        </p:txBody>
      </p:sp>
      <p:pic>
        <p:nvPicPr>
          <p:cNvPr id="26626" name="Picture 1"/>
          <p:cNvPicPr>
            <a:picLocks noChangeAspect="1" noChangeArrowheads="1"/>
          </p:cNvPicPr>
          <p:nvPr/>
        </p:nvPicPr>
        <p:blipFill>
          <a:blip r:embed="rId2">
            <a:extLst>
              <a:ext uri="{28A0092B-C50C-407E-A947-70E740481C1C}">
                <a14:useLocalDpi xmlns:a14="http://schemas.microsoft.com/office/drawing/2010/main" val="0"/>
              </a:ext>
            </a:extLst>
          </a:blip>
          <a:srcRect l="25121" t="65128" r="32640" b="16924"/>
          <a:stretch>
            <a:fillRect/>
          </a:stretch>
        </p:blipFill>
        <p:spPr bwMode="auto">
          <a:xfrm>
            <a:off x="304800" y="3124200"/>
            <a:ext cx="831819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1000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this happen?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This happens because both </a:t>
                </a:r>
                <a14:m>
                  <m:oMath xmlns:m="http://schemas.openxmlformats.org/officeDocument/2006/math">
                    <m:acc>
                      <m:accPr>
                        <m:chr m:val="̅"/>
                        <m:ctrlPr>
                          <a:rPr lang="en-US" b="0" i="1" smtClean="0">
                            <a:latin typeface="Cambria Math"/>
                          </a:rPr>
                        </m:ctrlPr>
                      </m:accPr>
                      <m:e>
                        <m:r>
                          <a:rPr lang="en-US" b="0" i="1" smtClean="0">
                            <a:latin typeface="Cambria Math"/>
                          </a:rPr>
                          <m:t>𝑥</m:t>
                        </m:r>
                      </m:e>
                    </m:acc>
                    <m:r>
                      <a:rPr lang="en-US" b="0" i="1" smtClean="0">
                        <a:latin typeface="Cambria Math"/>
                      </a:rPr>
                      <m:t> </m:t>
                    </m:r>
                  </m:oMath>
                </a14:m>
                <a:r>
                  <a:rPr lang="en-US" dirty="0" smtClean="0"/>
                  <a:t>and </a:t>
                </a:r>
                <a:r>
                  <a:rPr lang="en-US" dirty="0"/>
                  <a:t>m are themselves random variables</a:t>
                </a:r>
                <a:r>
                  <a:rPr lang="en-US" dirty="0" smtClean="0"/>
                  <a:t>.</a:t>
                </a:r>
              </a:p>
              <a:p>
                <a:pPr marL="0" indent="0">
                  <a:buNone/>
                </a:pPr>
                <a:endParaRPr lang="en-US" dirty="0"/>
              </a:p>
              <a:p>
                <a:pPr marL="0" indent="0">
                  <a:buNone/>
                </a:pPr>
                <a:endParaRPr lang="en-US" dirty="0" smtClean="0"/>
              </a:p>
              <a:p>
                <a:pPr marL="0" indent="0">
                  <a:buNone/>
                </a:pPr>
                <a:r>
                  <a:rPr lang="en-US" dirty="0" smtClean="0"/>
                  <a:t>Let’s do an example using Excel…..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617"/>
                </a:stretch>
              </a:blipFill>
            </p:spPr>
            <p:txBody>
              <a:bodyPr/>
              <a:lstStyle/>
              <a:p>
                <a:r>
                  <a:rPr lang="en-US">
                    <a:noFill/>
                  </a:rPr>
                  <a:t> </a:t>
                </a:r>
              </a:p>
            </p:txBody>
          </p:sp>
        </mc:Fallback>
      </mc:AlternateContent>
    </p:spTree>
    <p:extLst>
      <p:ext uri="{BB962C8B-B14F-4D97-AF65-F5344CB8AC3E}">
        <p14:creationId xmlns:p14="http://schemas.microsoft.com/office/powerpoint/2010/main" val="34167174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The Sampling Distribution of a sample statistic (</a:t>
                </a:r>
                <a14:m>
                  <m:oMath xmlns:m="http://schemas.openxmlformats.org/officeDocument/2006/math">
                    <m:acc>
                      <m:accPr>
                        <m:chr m:val="̅"/>
                        <m:ctrlPr>
                          <a:rPr lang="en-US" i="1">
                            <a:latin typeface="Cambria Math"/>
                          </a:rPr>
                        </m:ctrlPr>
                      </m:accPr>
                      <m:e>
                        <m:r>
                          <a:rPr lang="en-US" i="1">
                            <a:latin typeface="Cambria Math"/>
                          </a:rPr>
                          <m:t>𝑥</m:t>
                        </m:r>
                      </m:e>
                    </m:acc>
                    <m:r>
                      <a:rPr lang="en-US" i="1">
                        <a:latin typeface="Cambria Math"/>
                      </a:rPr>
                      <m:t> </m:t>
                    </m:r>
                    <m:r>
                      <a:rPr lang="en-US" b="0" i="0" smtClean="0">
                        <a:latin typeface="Cambria Math"/>
                      </a:rPr>
                      <m:t>, </m:t>
                    </m:r>
                    <m:r>
                      <m:rPr>
                        <m:sty m:val="p"/>
                      </m:rPr>
                      <a:rPr lang="en-US" b="0" i="0" smtClean="0">
                        <a:latin typeface="Cambria Math"/>
                      </a:rPr>
                      <m:t>m</m:t>
                    </m:r>
                    <m:r>
                      <a:rPr lang="en-US" b="0" i="0" smtClean="0">
                        <a:latin typeface="Cambria Math"/>
                      </a:rPr>
                      <m:t>, </m:t>
                    </m:r>
                    <m:acc>
                      <m:accPr>
                        <m:chr m:val="̂"/>
                        <m:ctrlPr>
                          <a:rPr lang="en-US" b="0" i="1" smtClean="0">
                            <a:latin typeface="Cambria Math"/>
                          </a:rPr>
                        </m:ctrlPr>
                      </m:accPr>
                      <m:e>
                        <m:r>
                          <a:rPr lang="en-US" b="0" i="1" smtClean="0">
                            <a:latin typeface="Cambria Math"/>
                          </a:rPr>
                          <m:t>𝑝</m:t>
                        </m:r>
                      </m:e>
                    </m:acc>
                  </m:oMath>
                </a14:m>
                <a:r>
                  <a:rPr lang="en-US" dirty="0" smtClean="0"/>
                  <a:t>) calculated from a sample of </a:t>
                </a:r>
                <a:r>
                  <a:rPr lang="en-US" i="1" dirty="0" smtClean="0"/>
                  <a:t>n</a:t>
                </a:r>
                <a:r>
                  <a:rPr lang="en-US" dirty="0" smtClean="0"/>
                  <a:t> measurements is the </a:t>
                </a:r>
                <a:r>
                  <a:rPr lang="en-US" b="1" dirty="0" smtClean="0"/>
                  <a:t>probability distribution </a:t>
                </a:r>
                <a:r>
                  <a:rPr lang="en-US" dirty="0" smtClean="0"/>
                  <a:t>of the statistic.</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r="-1037"/>
                </a:stretch>
              </a:blipFill>
            </p:spPr>
            <p:txBody>
              <a:bodyPr/>
              <a:lstStyle/>
              <a:p>
                <a:r>
                  <a:rPr lang="en-US">
                    <a:noFill/>
                  </a:rPr>
                  <a:t> </a:t>
                </a:r>
              </a:p>
            </p:txBody>
          </p:sp>
        </mc:Fallback>
      </mc:AlternateContent>
    </p:spTree>
    <p:extLst>
      <p:ext uri="{BB962C8B-B14F-4D97-AF65-F5344CB8AC3E}">
        <p14:creationId xmlns:p14="http://schemas.microsoft.com/office/powerpoint/2010/main" val="4269105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do we choose?</a:t>
            </a:r>
            <a:endParaRPr lang="en-US" dirty="0"/>
          </a:p>
        </p:txBody>
      </p:sp>
      <p:sp>
        <p:nvSpPr>
          <p:cNvPr id="3" name="Content Placeholder 2"/>
          <p:cNvSpPr>
            <a:spLocks noGrp="1"/>
          </p:cNvSpPr>
          <p:nvPr>
            <p:ph idx="1"/>
          </p:nvPr>
        </p:nvSpPr>
        <p:spPr>
          <a:xfrm>
            <a:off x="457200" y="1600201"/>
            <a:ext cx="8229600" cy="1600200"/>
          </a:xfrm>
        </p:spPr>
        <p:txBody>
          <a:bodyPr/>
          <a:lstStyle/>
          <a:p>
            <a:pPr marL="0" indent="0">
              <a:buNone/>
            </a:pPr>
            <a:r>
              <a:rPr lang="en-US" dirty="0" smtClean="0"/>
              <a:t>If two statistics A and B have sampling distributions as shown below which would you choose?  Why?</a:t>
            </a:r>
            <a:endParaRPr lang="en-US" dirty="0"/>
          </a:p>
        </p:txBody>
      </p:sp>
      <p:pic>
        <p:nvPicPr>
          <p:cNvPr id="27650" name="Picture 1"/>
          <p:cNvPicPr>
            <a:picLocks noChangeAspect="1" noChangeArrowheads="1"/>
          </p:cNvPicPr>
          <p:nvPr/>
        </p:nvPicPr>
        <p:blipFill>
          <a:blip r:embed="rId2">
            <a:extLst>
              <a:ext uri="{28A0092B-C50C-407E-A947-70E740481C1C}">
                <a14:useLocalDpi xmlns:a14="http://schemas.microsoft.com/office/drawing/2010/main" val="0"/>
              </a:ext>
            </a:extLst>
          </a:blip>
          <a:srcRect l="25195" t="31538" r="52161" b="44102"/>
          <a:stretch>
            <a:fillRect/>
          </a:stretch>
        </p:blipFill>
        <p:spPr bwMode="auto">
          <a:xfrm>
            <a:off x="2209800" y="3203574"/>
            <a:ext cx="4341367"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5730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Sampling Distribution of Sample Mean</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73477117"/>
              </p:ext>
            </p:extLst>
          </p:nvPr>
        </p:nvGraphicFramePr>
        <p:xfrm>
          <a:off x="1905000" y="1600200"/>
          <a:ext cx="4756879" cy="1219200"/>
        </p:xfrm>
        <a:graphic>
          <a:graphicData uri="http://schemas.openxmlformats.org/presentationml/2006/ole">
            <mc:AlternateContent xmlns:mc="http://schemas.openxmlformats.org/markup-compatibility/2006">
              <mc:Choice xmlns:v="urn:schemas-microsoft-com:vml" Requires="v">
                <p:oleObj spid="_x0000_s28711" name="Equation" r:id="rId3" imgW="990170" imgH="253890" progId="Equation.DSMT4">
                  <p:embed/>
                </p:oleObj>
              </mc:Choice>
              <mc:Fallback>
                <p:oleObj name="Equation" r:id="rId3" imgW="990170" imgH="25389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00200"/>
                        <a:ext cx="4756879" cy="1219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07854187"/>
              </p:ext>
            </p:extLst>
          </p:nvPr>
        </p:nvGraphicFramePr>
        <p:xfrm>
          <a:off x="3200400" y="3810000"/>
          <a:ext cx="2331545" cy="1676400"/>
        </p:xfrm>
        <a:graphic>
          <a:graphicData uri="http://schemas.openxmlformats.org/presentationml/2006/ole">
            <mc:AlternateContent xmlns:mc="http://schemas.openxmlformats.org/markup-compatibility/2006">
              <mc:Choice xmlns:v="urn:schemas-microsoft-com:vml" Requires="v">
                <p:oleObj spid="_x0000_s28712" name="Equation" r:id="rId5" imgW="583947" imgH="418918" progId="Equation.DSMT4">
                  <p:embed/>
                </p:oleObj>
              </mc:Choice>
              <mc:Fallback>
                <p:oleObj name="Equation" r:id="rId5" imgW="583947" imgH="418918"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810000"/>
                        <a:ext cx="2331545" cy="1676400"/>
                      </a:xfrm>
                      <a:prstGeom prst="rect">
                        <a:avLst/>
                      </a:prstGeom>
                      <a:noFill/>
                    </p:spPr>
                  </p:pic>
                </p:oleObj>
              </mc:Fallback>
            </mc:AlternateContent>
          </a:graphicData>
        </a:graphic>
      </p:graphicFrame>
      <p:sp>
        <p:nvSpPr>
          <p:cNvPr id="8" name="TextBox 7"/>
          <p:cNvSpPr txBox="1"/>
          <p:nvPr/>
        </p:nvSpPr>
        <p:spPr>
          <a:xfrm>
            <a:off x="838200" y="1371600"/>
            <a:ext cx="6096000" cy="369332"/>
          </a:xfrm>
          <a:prstGeom prst="rect">
            <a:avLst/>
          </a:prstGeom>
          <a:noFill/>
        </p:spPr>
        <p:txBody>
          <a:bodyPr wrap="square" rtlCol="0">
            <a:spAutoFit/>
          </a:bodyPr>
          <a:lstStyle/>
          <a:p>
            <a:r>
              <a:rPr lang="en-US" b="1" dirty="0" smtClean="0"/>
              <a:t>Population Mean of Sample Means</a:t>
            </a:r>
            <a:endParaRPr lang="en-US" b="1" dirty="0"/>
          </a:p>
        </p:txBody>
      </p:sp>
      <p:sp>
        <p:nvSpPr>
          <p:cNvPr id="9" name="TextBox 8"/>
          <p:cNvSpPr txBox="1"/>
          <p:nvPr/>
        </p:nvSpPr>
        <p:spPr>
          <a:xfrm>
            <a:off x="990600" y="3505200"/>
            <a:ext cx="6096000" cy="369332"/>
          </a:xfrm>
          <a:prstGeom prst="rect">
            <a:avLst/>
          </a:prstGeom>
          <a:noFill/>
        </p:spPr>
        <p:txBody>
          <a:bodyPr wrap="square" rtlCol="0">
            <a:spAutoFit/>
          </a:bodyPr>
          <a:lstStyle/>
          <a:p>
            <a:r>
              <a:rPr lang="en-US" b="1" dirty="0" smtClean="0"/>
              <a:t>Population Standard Deviation of Sample Means</a:t>
            </a:r>
            <a:endParaRPr lang="en-US" b="1" dirty="0"/>
          </a:p>
        </p:txBody>
      </p:sp>
      <p:sp>
        <p:nvSpPr>
          <p:cNvPr id="10" name="TextBox 9"/>
          <p:cNvSpPr txBox="1"/>
          <p:nvPr/>
        </p:nvSpPr>
        <p:spPr>
          <a:xfrm>
            <a:off x="2438400" y="5626100"/>
            <a:ext cx="4800600" cy="369332"/>
          </a:xfrm>
          <a:prstGeom prst="rect">
            <a:avLst/>
          </a:prstGeom>
          <a:noFill/>
        </p:spPr>
        <p:txBody>
          <a:bodyPr wrap="square" rtlCol="0">
            <a:spAutoFit/>
          </a:bodyPr>
          <a:lstStyle/>
          <a:p>
            <a:r>
              <a:rPr lang="en-US" dirty="0" smtClean="0"/>
              <a:t>Often referred to as standard error of the mean</a:t>
            </a:r>
            <a:endParaRPr lang="en-US" dirty="0"/>
          </a:p>
        </p:txBody>
      </p:sp>
    </p:spTree>
    <p:extLst>
      <p:ext uri="{BB962C8B-B14F-4D97-AF65-F5344CB8AC3E}">
        <p14:creationId xmlns:p14="http://schemas.microsoft.com/office/powerpoint/2010/main" val="2309226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 between normal </a:t>
            </a:r>
            <a:r>
              <a:rPr lang="en-US" dirty="0" err="1" smtClean="0"/>
              <a:t>R.V</a:t>
            </a:r>
            <a:r>
              <a:rPr lang="en-US" dirty="0" smtClean="0"/>
              <a:t> with different mean and standard deviation</a:t>
            </a:r>
            <a:endParaRPr lang="en-US" dirty="0"/>
          </a:p>
        </p:txBody>
      </p:sp>
      <p:pic>
        <p:nvPicPr>
          <p:cNvPr id="18434" name="Picture 1"/>
          <p:cNvPicPr>
            <a:picLocks noChangeAspect="1" noChangeArrowheads="1"/>
          </p:cNvPicPr>
          <p:nvPr/>
        </p:nvPicPr>
        <p:blipFill>
          <a:blip r:embed="rId2">
            <a:extLst>
              <a:ext uri="{28A0092B-C50C-407E-A947-70E740481C1C}">
                <a14:useLocalDpi xmlns:a14="http://schemas.microsoft.com/office/drawing/2010/main" val="0"/>
              </a:ext>
            </a:extLst>
          </a:blip>
          <a:srcRect l="45599" t="26410" r="34081" b="50256"/>
          <a:stretch>
            <a:fillRect/>
          </a:stretch>
        </p:blipFill>
        <p:spPr bwMode="auto">
          <a:xfrm>
            <a:off x="1371600" y="1752600"/>
            <a:ext cx="618201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6654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distribution?</a:t>
            </a:r>
            <a:endParaRPr lang="en-US" dirty="0"/>
          </a:p>
        </p:txBody>
      </p:sp>
      <p:sp>
        <p:nvSpPr>
          <p:cNvPr id="3" name="Content Placeholder 2"/>
          <p:cNvSpPr>
            <a:spLocks noGrp="1"/>
          </p:cNvSpPr>
          <p:nvPr>
            <p:ph idx="1"/>
          </p:nvPr>
        </p:nvSpPr>
        <p:spPr>
          <a:xfrm>
            <a:off x="457200" y="1600201"/>
            <a:ext cx="8229600" cy="3048000"/>
          </a:xfrm>
        </p:spPr>
        <p:txBody>
          <a:bodyPr/>
          <a:lstStyle/>
          <a:p>
            <a:pPr marL="0" indent="0">
              <a:buNone/>
            </a:pPr>
            <a:r>
              <a:rPr lang="en-US" dirty="0" smtClean="0"/>
              <a:t>1.  </a:t>
            </a:r>
            <a:r>
              <a:rPr lang="en-US" b="1" u="sng" dirty="0" smtClean="0"/>
              <a:t>If</a:t>
            </a:r>
            <a:r>
              <a:rPr lang="en-US" dirty="0" smtClean="0"/>
              <a:t> a random sample of </a:t>
            </a:r>
            <a:r>
              <a:rPr lang="en-US" i="1" dirty="0" smtClean="0"/>
              <a:t>n </a:t>
            </a:r>
            <a:r>
              <a:rPr lang="en-US" dirty="0"/>
              <a:t>observations is selected from a population with a normal distribution, the sampling distribution of  will be a normal distribution (in other words – if the population was normal the sampling distribution of  is also normal)</a:t>
            </a:r>
          </a:p>
        </p:txBody>
      </p:sp>
      <mc:AlternateContent xmlns:mc="http://schemas.openxmlformats.org/markup-compatibility/2006" xmlns:a14="http://schemas.microsoft.com/office/drawing/2010/main">
        <mc:Choice Requires="a14">
          <p:sp>
            <p:nvSpPr>
              <p:cNvPr id="4" name="TextBox 3"/>
              <p:cNvSpPr txBox="1"/>
              <p:nvPr/>
            </p:nvSpPr>
            <p:spPr>
              <a:xfrm>
                <a:off x="152400" y="5334000"/>
                <a:ext cx="8839200"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a:rPr>
                        <m:t>𝑋</m:t>
                      </m:r>
                      <m:r>
                        <a:rPr lang="en-US" sz="3800" b="0" i="1" smtClean="0">
                          <a:latin typeface="Cambria Math"/>
                        </a:rPr>
                        <m:t>~</m:t>
                      </m:r>
                      <m:r>
                        <a:rPr lang="en-US" sz="3800" b="0" i="1" smtClean="0">
                          <a:latin typeface="Cambria Math"/>
                        </a:rPr>
                        <m:t>𝑁𝑜𝑟𝑚𝑎𝑙</m:t>
                      </m:r>
                      <m:d>
                        <m:dPr>
                          <m:ctrlPr>
                            <a:rPr lang="en-US" sz="3800" b="0" i="1" smtClean="0">
                              <a:latin typeface="Cambria Math"/>
                            </a:rPr>
                          </m:ctrlPr>
                        </m:dPr>
                        <m:e>
                          <m:sSub>
                            <m:sSubPr>
                              <m:ctrlPr>
                                <a:rPr lang="en-US" sz="3800" b="0" i="1" smtClean="0">
                                  <a:latin typeface="Cambria Math"/>
                                </a:rPr>
                              </m:ctrlPr>
                            </m:sSubPr>
                            <m:e>
                              <m:r>
                                <a:rPr lang="en-US" sz="3800" b="0" i="1" smtClean="0">
                                  <a:latin typeface="Cambria Math"/>
                                  <a:ea typeface="Cambria Math"/>
                                </a:rPr>
                                <m:t>𝜇</m:t>
                              </m:r>
                            </m:e>
                            <m:sub>
                              <m:r>
                                <a:rPr lang="en-US" sz="3800" b="0" i="1" smtClean="0">
                                  <a:latin typeface="Cambria Math"/>
                                </a:rPr>
                                <m:t>𝑥</m:t>
                              </m:r>
                            </m:sub>
                          </m:sSub>
                          <m:r>
                            <a:rPr lang="en-US" sz="3800" b="0" i="1" smtClean="0">
                              <a:latin typeface="Cambria Math"/>
                            </a:rPr>
                            <m:t>,</m:t>
                          </m:r>
                          <m:sSub>
                            <m:sSubPr>
                              <m:ctrlPr>
                                <a:rPr lang="en-US" sz="3800" b="0" i="1" smtClean="0">
                                  <a:latin typeface="Cambria Math"/>
                                </a:rPr>
                              </m:ctrlPr>
                            </m:sSubPr>
                            <m:e>
                              <m:r>
                                <a:rPr lang="en-US" sz="3800" b="0" i="1" smtClean="0">
                                  <a:latin typeface="Cambria Math"/>
                                  <a:ea typeface="Cambria Math"/>
                                </a:rPr>
                                <m:t>𝜎</m:t>
                              </m:r>
                            </m:e>
                            <m:sub>
                              <m:r>
                                <a:rPr lang="en-US" sz="3800" b="0" i="1" smtClean="0">
                                  <a:latin typeface="Cambria Math"/>
                                </a:rPr>
                                <m:t>𝑥</m:t>
                              </m:r>
                            </m:sub>
                          </m:sSub>
                        </m:e>
                      </m:d>
                      <m:r>
                        <a:rPr lang="en-US" sz="3800" b="0" i="1" smtClean="0">
                          <a:latin typeface="Cambria Math"/>
                          <a:ea typeface="Cambria Math"/>
                        </a:rPr>
                        <m:t>→</m:t>
                      </m:r>
                      <m:acc>
                        <m:accPr>
                          <m:chr m:val="̅"/>
                          <m:ctrlPr>
                            <a:rPr lang="en-US" sz="3800" b="0" i="1" smtClean="0">
                              <a:latin typeface="Cambria Math"/>
                              <a:ea typeface="Cambria Math"/>
                            </a:rPr>
                          </m:ctrlPr>
                        </m:accPr>
                        <m:e>
                          <m:r>
                            <a:rPr lang="en-US" sz="3800" b="0" i="1" smtClean="0">
                              <a:latin typeface="Cambria Math"/>
                              <a:ea typeface="Cambria Math"/>
                            </a:rPr>
                            <m:t>𝑋</m:t>
                          </m:r>
                        </m:e>
                      </m:acc>
                      <m:r>
                        <a:rPr lang="en-US" sz="3800" b="0" i="1" smtClean="0">
                          <a:latin typeface="Cambria Math"/>
                        </a:rPr>
                        <m:t>~</m:t>
                      </m:r>
                      <m:r>
                        <a:rPr lang="en-US" sz="3800" b="0" i="1" smtClean="0">
                          <a:latin typeface="Cambria Math"/>
                        </a:rPr>
                        <m:t>𝑁𝑜𝑟𝑚𝑎𝑙</m:t>
                      </m:r>
                      <m:r>
                        <a:rPr lang="en-US" sz="3800" b="0" i="1" smtClean="0">
                          <a:latin typeface="Cambria Math"/>
                        </a:rPr>
                        <m:t>(</m:t>
                      </m:r>
                      <m:sSub>
                        <m:sSubPr>
                          <m:ctrlPr>
                            <a:rPr lang="en-US" sz="3800" b="0" i="1" smtClean="0">
                              <a:latin typeface="Cambria Math"/>
                            </a:rPr>
                          </m:ctrlPr>
                        </m:sSubPr>
                        <m:e>
                          <m:r>
                            <a:rPr lang="en-US" sz="3800" b="0" i="1" smtClean="0">
                              <a:latin typeface="Cambria Math"/>
                              <a:ea typeface="Cambria Math"/>
                            </a:rPr>
                            <m:t>𝜇</m:t>
                          </m:r>
                        </m:e>
                        <m:sub>
                          <m:acc>
                            <m:accPr>
                              <m:chr m:val="̅"/>
                              <m:ctrlPr>
                                <a:rPr lang="en-US" sz="3800" b="0" i="1" smtClean="0">
                                  <a:latin typeface="Cambria Math"/>
                                </a:rPr>
                              </m:ctrlPr>
                            </m:accPr>
                            <m:e>
                              <m:r>
                                <a:rPr lang="en-US" sz="3800" b="0" i="1" smtClean="0">
                                  <a:latin typeface="Cambria Math"/>
                                </a:rPr>
                                <m:t>𝑥</m:t>
                              </m:r>
                            </m:e>
                          </m:acc>
                        </m:sub>
                      </m:sSub>
                      <m:r>
                        <a:rPr lang="en-US" sz="3800" b="0" i="1" smtClean="0">
                          <a:latin typeface="Cambria Math"/>
                        </a:rPr>
                        <m:t>,</m:t>
                      </m:r>
                      <m:sSub>
                        <m:sSubPr>
                          <m:ctrlPr>
                            <a:rPr lang="en-US" sz="3800" b="0" i="1" smtClean="0">
                              <a:latin typeface="Cambria Math"/>
                            </a:rPr>
                          </m:ctrlPr>
                        </m:sSubPr>
                        <m:e>
                          <m:r>
                            <a:rPr lang="en-US" sz="3800" b="0" i="1" smtClean="0">
                              <a:latin typeface="Cambria Math"/>
                              <a:ea typeface="Cambria Math"/>
                            </a:rPr>
                            <m:t>𝜎</m:t>
                          </m:r>
                        </m:e>
                        <m:sub>
                          <m:acc>
                            <m:accPr>
                              <m:chr m:val="̅"/>
                              <m:ctrlPr>
                                <a:rPr lang="en-US" sz="3800" b="0" i="1" smtClean="0">
                                  <a:latin typeface="Cambria Math"/>
                                </a:rPr>
                              </m:ctrlPr>
                            </m:accPr>
                            <m:e>
                              <m:r>
                                <a:rPr lang="en-US" sz="3800" b="0" i="1" smtClean="0">
                                  <a:latin typeface="Cambria Math"/>
                                </a:rPr>
                                <m:t>𝑥</m:t>
                              </m:r>
                            </m:e>
                          </m:acc>
                        </m:sub>
                      </m:sSub>
                      <m:r>
                        <a:rPr lang="en-US" sz="3800" b="0" i="1" smtClean="0">
                          <a:latin typeface="Cambria Math"/>
                        </a:rPr>
                        <m:t>)</m:t>
                      </m:r>
                    </m:oMath>
                  </m:oMathPara>
                </a14:m>
                <a:endParaRPr lang="en-US" sz="3800"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5334000"/>
                <a:ext cx="8839200" cy="677108"/>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053528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What is the distribution?</a:t>
            </a:r>
            <a:endParaRPr lang="en-US" dirty="0"/>
          </a:p>
        </p:txBody>
      </p:sp>
      <p:sp>
        <p:nvSpPr>
          <p:cNvPr id="3" name="Content Placeholder 2"/>
          <p:cNvSpPr>
            <a:spLocks noGrp="1"/>
          </p:cNvSpPr>
          <p:nvPr>
            <p:ph idx="1"/>
          </p:nvPr>
        </p:nvSpPr>
        <p:spPr>
          <a:xfrm>
            <a:off x="457200" y="1219200"/>
            <a:ext cx="8229600" cy="3124200"/>
          </a:xfrm>
        </p:spPr>
        <p:txBody>
          <a:bodyPr>
            <a:normAutofit fontScale="92500"/>
          </a:bodyPr>
          <a:lstStyle/>
          <a:p>
            <a:pPr marL="0" indent="0">
              <a:buNone/>
            </a:pPr>
            <a:r>
              <a:rPr lang="en-US" dirty="0" smtClean="0"/>
              <a:t>2. </a:t>
            </a:r>
            <a:r>
              <a:rPr lang="en-US" dirty="0"/>
              <a:t>If a random sample of n observations is selected from a population (any population) with mean μ and standard deviation of σ.  Then, when n is sufficiently large, the sampling distribution of will be approximately a normal </a:t>
            </a:r>
            <a:r>
              <a:rPr lang="en-US" dirty="0" smtClean="0"/>
              <a:t>distribution (this is the CENTRAL LIMIT THEOREM) </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52400" y="4191000"/>
                <a:ext cx="8839200" cy="12484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a:rPr>
                        <m:t>𝑋</m:t>
                      </m:r>
                      <m:r>
                        <a:rPr lang="en-US" sz="3800" b="0" i="1" smtClean="0">
                          <a:latin typeface="Cambria Math"/>
                        </a:rPr>
                        <m:t>~?</m:t>
                      </m:r>
                      <m:d>
                        <m:dPr>
                          <m:ctrlPr>
                            <a:rPr lang="en-US" sz="3800" b="0" i="1" smtClean="0">
                              <a:latin typeface="Cambria Math"/>
                            </a:rPr>
                          </m:ctrlPr>
                        </m:dPr>
                        <m:e>
                          <m:sSub>
                            <m:sSubPr>
                              <m:ctrlPr>
                                <a:rPr lang="en-US" sz="3800" b="0" i="1" smtClean="0">
                                  <a:latin typeface="Cambria Math"/>
                                </a:rPr>
                              </m:ctrlPr>
                            </m:sSubPr>
                            <m:e>
                              <m:r>
                                <a:rPr lang="en-US" sz="3800" b="0" i="1" smtClean="0">
                                  <a:latin typeface="Cambria Math"/>
                                  <a:ea typeface="Cambria Math"/>
                                </a:rPr>
                                <m:t>𝜇</m:t>
                              </m:r>
                            </m:e>
                            <m:sub>
                              <m:r>
                                <a:rPr lang="en-US" sz="3800" b="0" i="1" smtClean="0">
                                  <a:latin typeface="Cambria Math"/>
                                </a:rPr>
                                <m:t>𝑥</m:t>
                              </m:r>
                            </m:sub>
                          </m:sSub>
                          <m:r>
                            <a:rPr lang="en-US" sz="3800" b="0" i="1" smtClean="0">
                              <a:latin typeface="Cambria Math"/>
                            </a:rPr>
                            <m:t>,</m:t>
                          </m:r>
                          <m:sSub>
                            <m:sSubPr>
                              <m:ctrlPr>
                                <a:rPr lang="en-US" sz="3800" b="0" i="1" smtClean="0">
                                  <a:latin typeface="Cambria Math"/>
                                </a:rPr>
                              </m:ctrlPr>
                            </m:sSubPr>
                            <m:e>
                              <m:r>
                                <a:rPr lang="en-US" sz="3800" b="0" i="1" smtClean="0">
                                  <a:latin typeface="Cambria Math"/>
                                  <a:ea typeface="Cambria Math"/>
                                </a:rPr>
                                <m:t>𝜎</m:t>
                              </m:r>
                            </m:e>
                            <m:sub>
                              <m:r>
                                <a:rPr lang="en-US" sz="3800" b="0" i="1" smtClean="0">
                                  <a:latin typeface="Cambria Math"/>
                                </a:rPr>
                                <m:t>𝑥</m:t>
                              </m:r>
                            </m:sub>
                          </m:sSub>
                        </m:e>
                      </m:d>
                      <m:r>
                        <a:rPr lang="en-US" sz="3800" b="0" i="1" smtClean="0">
                          <a:latin typeface="Cambria Math"/>
                          <a:ea typeface="Cambria Math"/>
                        </a:rPr>
                        <m:t>→</m:t>
                      </m:r>
                      <m:r>
                        <a:rPr lang="en-US" sz="3800" b="0" i="1" smtClean="0">
                          <a:latin typeface="Cambria Math"/>
                          <a:ea typeface="Cambria Math"/>
                        </a:rPr>
                        <m:t>𝑖𝑓</m:t>
                      </m:r>
                      <m:r>
                        <a:rPr lang="en-US" sz="3800" b="0" i="1" smtClean="0">
                          <a:latin typeface="Cambria Math"/>
                          <a:ea typeface="Cambria Math"/>
                        </a:rPr>
                        <m:t> </m:t>
                      </m:r>
                      <m:r>
                        <a:rPr lang="en-US" sz="3800" b="0" i="1" smtClean="0">
                          <a:latin typeface="Cambria Math"/>
                          <a:ea typeface="Cambria Math"/>
                        </a:rPr>
                        <m:t>𝑛</m:t>
                      </m:r>
                      <m:r>
                        <a:rPr lang="en-US" sz="3800" b="0" i="1" smtClean="0">
                          <a:latin typeface="Cambria Math"/>
                          <a:ea typeface="Cambria Math"/>
                        </a:rPr>
                        <m:t>≥30→</m:t>
                      </m:r>
                      <m:acc>
                        <m:accPr>
                          <m:chr m:val="̅"/>
                          <m:ctrlPr>
                            <a:rPr lang="en-US" sz="3800" b="0" i="1" smtClean="0">
                              <a:latin typeface="Cambria Math"/>
                              <a:ea typeface="Cambria Math"/>
                            </a:rPr>
                          </m:ctrlPr>
                        </m:accPr>
                        <m:e>
                          <m:r>
                            <a:rPr lang="en-US" sz="3800" b="0" i="1" smtClean="0">
                              <a:latin typeface="Cambria Math"/>
                              <a:ea typeface="Cambria Math"/>
                            </a:rPr>
                            <m:t>𝑋</m:t>
                          </m:r>
                        </m:e>
                      </m:acc>
                      <m:r>
                        <a:rPr lang="en-US" sz="3800" b="0" i="1" smtClean="0">
                          <a:latin typeface="Cambria Math"/>
                        </a:rPr>
                        <m:t>~</m:t>
                      </m:r>
                      <m:r>
                        <a:rPr lang="en-US" sz="3800" b="0" i="1" smtClean="0">
                          <a:latin typeface="Cambria Math"/>
                        </a:rPr>
                        <m:t>𝑁𝑜𝑟𝑚𝑎𝑙</m:t>
                      </m:r>
                      <m:r>
                        <a:rPr lang="en-US" sz="3800" b="0" i="1" smtClean="0">
                          <a:latin typeface="Cambria Math"/>
                        </a:rPr>
                        <m:t>(</m:t>
                      </m:r>
                      <m:sSub>
                        <m:sSubPr>
                          <m:ctrlPr>
                            <a:rPr lang="en-US" sz="3800" b="0" i="1" smtClean="0">
                              <a:latin typeface="Cambria Math"/>
                            </a:rPr>
                          </m:ctrlPr>
                        </m:sSubPr>
                        <m:e>
                          <m:r>
                            <a:rPr lang="en-US" sz="3800" b="0" i="1" smtClean="0">
                              <a:latin typeface="Cambria Math"/>
                              <a:ea typeface="Cambria Math"/>
                            </a:rPr>
                            <m:t>𝜇</m:t>
                          </m:r>
                        </m:e>
                        <m:sub>
                          <m:acc>
                            <m:accPr>
                              <m:chr m:val="̅"/>
                              <m:ctrlPr>
                                <a:rPr lang="en-US" sz="3800" b="0" i="1" smtClean="0">
                                  <a:latin typeface="Cambria Math"/>
                                </a:rPr>
                              </m:ctrlPr>
                            </m:accPr>
                            <m:e>
                              <m:r>
                                <a:rPr lang="en-US" sz="3800" b="0" i="1" smtClean="0">
                                  <a:latin typeface="Cambria Math"/>
                                </a:rPr>
                                <m:t>𝑥</m:t>
                              </m:r>
                            </m:e>
                          </m:acc>
                        </m:sub>
                      </m:sSub>
                      <m:r>
                        <a:rPr lang="en-US" sz="3800" b="0" i="1" smtClean="0">
                          <a:latin typeface="Cambria Math"/>
                        </a:rPr>
                        <m:t>,</m:t>
                      </m:r>
                      <m:sSub>
                        <m:sSubPr>
                          <m:ctrlPr>
                            <a:rPr lang="en-US" sz="3800" b="0" i="1" smtClean="0">
                              <a:latin typeface="Cambria Math"/>
                            </a:rPr>
                          </m:ctrlPr>
                        </m:sSubPr>
                        <m:e>
                          <m:r>
                            <a:rPr lang="en-US" sz="3800" b="0" i="1" smtClean="0">
                              <a:latin typeface="Cambria Math"/>
                              <a:ea typeface="Cambria Math"/>
                            </a:rPr>
                            <m:t>𝜎</m:t>
                          </m:r>
                        </m:e>
                        <m:sub>
                          <m:acc>
                            <m:accPr>
                              <m:chr m:val="̅"/>
                              <m:ctrlPr>
                                <a:rPr lang="en-US" sz="3800" b="0" i="1" smtClean="0">
                                  <a:latin typeface="Cambria Math"/>
                                </a:rPr>
                              </m:ctrlPr>
                            </m:accPr>
                            <m:e>
                              <m:r>
                                <a:rPr lang="en-US" sz="3800" b="0" i="1" smtClean="0">
                                  <a:latin typeface="Cambria Math"/>
                                </a:rPr>
                                <m:t>𝑥</m:t>
                              </m:r>
                            </m:e>
                          </m:acc>
                        </m:sub>
                      </m:sSub>
                      <m:r>
                        <a:rPr lang="en-US" sz="3800" b="0" i="1" smtClean="0">
                          <a:latin typeface="Cambria Math"/>
                        </a:rPr>
                        <m:t>)</m:t>
                      </m:r>
                    </m:oMath>
                  </m:oMathPara>
                </a14:m>
                <a:endParaRPr lang="en-US" sz="3800"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4191000"/>
                <a:ext cx="8839200" cy="1248419"/>
              </a:xfrm>
              <a:prstGeom prst="rect">
                <a:avLst/>
              </a:prstGeom>
              <a:blipFill rotWithShape="1">
                <a:blip r:embed="rId3"/>
                <a:stretch>
                  <a:fillRect/>
                </a:stretch>
              </a:blipFill>
            </p:spPr>
            <p:txBody>
              <a:bodyPr/>
              <a:lstStyle/>
              <a:p>
                <a:r>
                  <a:rPr lang="en-US">
                    <a:noFill/>
                  </a:rPr>
                  <a:t> </a:t>
                </a:r>
              </a:p>
            </p:txBody>
          </p:sp>
        </mc:Fallback>
      </mc:AlternateContent>
      <p:sp>
        <p:nvSpPr>
          <p:cNvPr id="5" name="TextBox 4"/>
          <p:cNvSpPr txBox="1"/>
          <p:nvPr/>
        </p:nvSpPr>
        <p:spPr>
          <a:xfrm>
            <a:off x="609600" y="5631359"/>
            <a:ext cx="7772400" cy="769441"/>
          </a:xfrm>
          <a:prstGeom prst="rect">
            <a:avLst/>
          </a:prstGeom>
          <a:noFill/>
        </p:spPr>
        <p:txBody>
          <a:bodyPr wrap="square" rtlCol="0">
            <a:spAutoFit/>
          </a:bodyPr>
          <a:lstStyle/>
          <a:p>
            <a:r>
              <a:rPr lang="en-US" sz="2200" b="1" dirty="0" smtClean="0"/>
              <a:t>The larger the sample size (</a:t>
            </a:r>
            <a:r>
              <a:rPr lang="en-US" sz="2200" b="1" i="1" dirty="0" smtClean="0"/>
              <a:t>n</a:t>
            </a:r>
            <a:r>
              <a:rPr lang="en-US" sz="2200" b="1" dirty="0" smtClean="0"/>
              <a:t>) the better will be the normal approximation</a:t>
            </a:r>
            <a:endParaRPr lang="en-US" sz="2200" b="1" dirty="0"/>
          </a:p>
        </p:txBody>
      </p:sp>
    </p:spTree>
    <p:extLst>
      <p:ext uri="{BB962C8B-B14F-4D97-AF65-F5344CB8AC3E}">
        <p14:creationId xmlns:p14="http://schemas.microsoft.com/office/powerpoint/2010/main" val="23320381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Applet</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http://media.pearsoncmg.com/ph/esm/esm_mcclave_msb11e_11/applets/sampledist.html</a:t>
            </a:r>
            <a:endParaRPr lang="en-US" dirty="0"/>
          </a:p>
        </p:txBody>
      </p:sp>
    </p:spTree>
    <p:extLst>
      <p:ext uri="{BB962C8B-B14F-4D97-AF65-F5344CB8AC3E}">
        <p14:creationId xmlns:p14="http://schemas.microsoft.com/office/powerpoint/2010/main" val="35597851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Autofit/>
          </a:bodyPr>
          <a:lstStyle/>
          <a:p>
            <a:r>
              <a:rPr lang="en-US" sz="2500" b="1" dirty="0">
                <a:solidFill>
                  <a:srgbClr val="0070C0"/>
                </a:solidFill>
              </a:rPr>
              <a:t>Example – The most famous geyser in the world, Old Faithful in Yellowstone National Park, has a mean time between eruptions of 85 minutes.  If the interval of time between eruptions is normally distributed with standard deviation 21.25 minutes answer the following questions</a:t>
            </a:r>
            <a:r>
              <a:rPr lang="en-US" sz="2500" b="1" dirty="0" smtClean="0">
                <a:solidFill>
                  <a:srgbClr val="0070C0"/>
                </a:solidFill>
              </a:rPr>
              <a:t>:</a:t>
            </a:r>
            <a:endParaRPr lang="en-US" sz="2500" dirty="0">
              <a:solidFill>
                <a:srgbClr val="0070C0"/>
              </a:solidFill>
            </a:endParaRPr>
          </a:p>
        </p:txBody>
      </p:sp>
      <p:sp>
        <p:nvSpPr>
          <p:cNvPr id="3" name="Content Placeholder 2"/>
          <p:cNvSpPr>
            <a:spLocks noGrp="1"/>
          </p:cNvSpPr>
          <p:nvPr>
            <p:ph idx="1"/>
          </p:nvPr>
        </p:nvSpPr>
        <p:spPr>
          <a:xfrm>
            <a:off x="457200" y="2590801"/>
            <a:ext cx="8229600" cy="1295399"/>
          </a:xfrm>
        </p:spPr>
        <p:txBody>
          <a:bodyPr>
            <a:normAutofit lnSpcReduction="10000"/>
          </a:bodyPr>
          <a:lstStyle/>
          <a:p>
            <a:pPr marL="0" lvl="0" indent="0">
              <a:buNone/>
            </a:pPr>
            <a:r>
              <a:rPr lang="en-US" sz="2800" b="1" dirty="0" smtClean="0"/>
              <a:t>a.  What </a:t>
            </a:r>
            <a:r>
              <a:rPr lang="en-US" sz="2800" b="1" dirty="0"/>
              <a:t>is the probability that a randomly selected time interval between eruptions is longer than 95 minutes</a:t>
            </a:r>
            <a:r>
              <a:rPr lang="en-US" sz="2800" b="1" dirty="0" smtClean="0"/>
              <a:t>?</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492126188"/>
              </p:ext>
            </p:extLst>
          </p:nvPr>
        </p:nvGraphicFramePr>
        <p:xfrm>
          <a:off x="609600" y="3886200"/>
          <a:ext cx="1690688" cy="381000"/>
        </p:xfrm>
        <a:graphic>
          <a:graphicData uri="http://schemas.openxmlformats.org/presentationml/2006/ole">
            <mc:AlternateContent xmlns:mc="http://schemas.openxmlformats.org/markup-compatibility/2006">
              <mc:Choice xmlns:v="urn:schemas-microsoft-com:vml" Requires="v">
                <p:oleObj spid="_x0000_s67590" name="Equation" r:id="rId3" imgW="901440" imgH="203040" progId="Equation.DSMT4">
                  <p:embed/>
                </p:oleObj>
              </mc:Choice>
              <mc:Fallback>
                <p:oleObj name="Equation" r:id="rId3" imgW="901440" imgH="203040" progId="Equation.DSMT4">
                  <p:embed/>
                  <p:pic>
                    <p:nvPicPr>
                      <p:cNvPr id="0" name=""/>
                      <p:cNvPicPr/>
                      <p:nvPr/>
                    </p:nvPicPr>
                    <p:blipFill>
                      <a:blip r:embed="rId4"/>
                      <a:stretch>
                        <a:fillRect/>
                      </a:stretch>
                    </p:blipFill>
                    <p:spPr>
                      <a:xfrm>
                        <a:off x="609600" y="3886200"/>
                        <a:ext cx="1690688" cy="3810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30473717"/>
              </p:ext>
            </p:extLst>
          </p:nvPr>
        </p:nvGraphicFramePr>
        <p:xfrm>
          <a:off x="5410199" y="3657600"/>
          <a:ext cx="2249129" cy="774700"/>
        </p:xfrm>
        <a:graphic>
          <a:graphicData uri="http://schemas.openxmlformats.org/presentationml/2006/ole">
            <mc:AlternateContent xmlns:mc="http://schemas.openxmlformats.org/markup-compatibility/2006">
              <mc:Choice xmlns:v="urn:schemas-microsoft-com:vml" Requires="v">
                <p:oleObj spid="_x0000_s67591" name="Equation" r:id="rId5" imgW="1143000" imgH="393480" progId="Equation.DSMT4">
                  <p:embed/>
                </p:oleObj>
              </mc:Choice>
              <mc:Fallback>
                <p:oleObj name="Equation" r:id="rId5" imgW="1143000" imgH="393480" progId="Equation.DSMT4">
                  <p:embed/>
                  <p:pic>
                    <p:nvPicPr>
                      <p:cNvPr id="0" name=""/>
                      <p:cNvPicPr/>
                      <p:nvPr/>
                    </p:nvPicPr>
                    <p:blipFill>
                      <a:blip r:embed="rId6"/>
                      <a:stretch>
                        <a:fillRect/>
                      </a:stretch>
                    </p:blipFill>
                    <p:spPr>
                      <a:xfrm>
                        <a:off x="5410199" y="3657600"/>
                        <a:ext cx="2249129" cy="7747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66558574"/>
              </p:ext>
            </p:extLst>
          </p:nvPr>
        </p:nvGraphicFramePr>
        <p:xfrm>
          <a:off x="1295400" y="4953000"/>
          <a:ext cx="6629400" cy="457200"/>
        </p:xfrm>
        <a:graphic>
          <a:graphicData uri="http://schemas.openxmlformats.org/presentationml/2006/ole">
            <mc:AlternateContent xmlns:mc="http://schemas.openxmlformats.org/markup-compatibility/2006">
              <mc:Choice xmlns:v="urn:schemas-microsoft-com:vml" Requires="v">
                <p:oleObj spid="_x0000_s67592" name="Equation" r:id="rId7" imgW="2946240" imgH="203040" progId="Equation.DSMT4">
                  <p:embed/>
                </p:oleObj>
              </mc:Choice>
              <mc:Fallback>
                <p:oleObj name="Equation" r:id="rId7" imgW="2946240" imgH="203040" progId="Equation.DSMT4">
                  <p:embed/>
                  <p:pic>
                    <p:nvPicPr>
                      <p:cNvPr id="0" name=""/>
                      <p:cNvPicPr/>
                      <p:nvPr/>
                    </p:nvPicPr>
                    <p:blipFill>
                      <a:blip r:embed="rId8"/>
                      <a:stretch>
                        <a:fillRect/>
                      </a:stretch>
                    </p:blipFill>
                    <p:spPr>
                      <a:xfrm>
                        <a:off x="1295400" y="4953000"/>
                        <a:ext cx="6629400" cy="457200"/>
                      </a:xfrm>
                      <a:prstGeom prst="rect">
                        <a:avLst/>
                      </a:prstGeom>
                    </p:spPr>
                  </p:pic>
                </p:oleObj>
              </mc:Fallback>
            </mc:AlternateContent>
          </a:graphicData>
        </a:graphic>
      </p:graphicFrame>
    </p:spTree>
    <p:extLst>
      <p:ext uri="{BB962C8B-B14F-4D97-AF65-F5344CB8AC3E}">
        <p14:creationId xmlns:p14="http://schemas.microsoft.com/office/powerpoint/2010/main" val="174185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b="1" dirty="0" smtClean="0"/>
              <a:t>b.  What </a:t>
            </a:r>
            <a:r>
              <a:rPr lang="en-US" sz="2800" b="1" dirty="0"/>
              <a:t>is the probability that a random sample of 20 time intervals between eruptions has a mean longer than 95 minutes</a:t>
            </a:r>
            <a:r>
              <a:rPr lang="en-US" sz="2800" b="1" dirty="0" smtClean="0"/>
              <a:t>?</a:t>
            </a:r>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3142920385"/>
              </p:ext>
            </p:extLst>
          </p:nvPr>
        </p:nvGraphicFramePr>
        <p:xfrm>
          <a:off x="1143000" y="2133600"/>
          <a:ext cx="1653117" cy="419100"/>
        </p:xfrm>
        <a:graphic>
          <a:graphicData uri="http://schemas.openxmlformats.org/presentationml/2006/ole">
            <mc:AlternateContent xmlns:mc="http://schemas.openxmlformats.org/markup-compatibility/2006">
              <mc:Choice xmlns:v="urn:schemas-microsoft-com:vml" Requires="v">
                <p:oleObj spid="_x0000_s68625" name="Equation" r:id="rId3" imgW="901440" imgH="228600" progId="Equation.DSMT4">
                  <p:embed/>
                </p:oleObj>
              </mc:Choice>
              <mc:Fallback>
                <p:oleObj name="Equation" r:id="rId3" imgW="901440" imgH="228600" progId="Equation.DSMT4">
                  <p:embed/>
                  <p:pic>
                    <p:nvPicPr>
                      <p:cNvPr id="0" name=""/>
                      <p:cNvPicPr/>
                      <p:nvPr/>
                    </p:nvPicPr>
                    <p:blipFill>
                      <a:blip r:embed="rId4"/>
                      <a:stretch>
                        <a:fillRect/>
                      </a:stretch>
                    </p:blipFill>
                    <p:spPr>
                      <a:xfrm>
                        <a:off x="1143000" y="2133600"/>
                        <a:ext cx="1653117" cy="4191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99385474"/>
              </p:ext>
            </p:extLst>
          </p:nvPr>
        </p:nvGraphicFramePr>
        <p:xfrm>
          <a:off x="5181600" y="1752600"/>
          <a:ext cx="2788557" cy="1104900"/>
        </p:xfrm>
        <a:graphic>
          <a:graphicData uri="http://schemas.openxmlformats.org/presentationml/2006/ole">
            <mc:AlternateContent xmlns:mc="http://schemas.openxmlformats.org/markup-compatibility/2006">
              <mc:Choice xmlns:v="urn:schemas-microsoft-com:vml" Requires="v">
                <p:oleObj spid="_x0000_s68626" name="Equation" r:id="rId5" imgW="1346040" imgH="533160" progId="Equation.DSMT4">
                  <p:embed/>
                </p:oleObj>
              </mc:Choice>
              <mc:Fallback>
                <p:oleObj name="Equation" r:id="rId5" imgW="1346040" imgH="533160" progId="Equation.DSMT4">
                  <p:embed/>
                  <p:pic>
                    <p:nvPicPr>
                      <p:cNvPr id="0" name=""/>
                      <p:cNvPicPr/>
                      <p:nvPr/>
                    </p:nvPicPr>
                    <p:blipFill>
                      <a:blip r:embed="rId6"/>
                      <a:stretch>
                        <a:fillRect/>
                      </a:stretch>
                    </p:blipFill>
                    <p:spPr>
                      <a:xfrm>
                        <a:off x="5181600" y="1752600"/>
                        <a:ext cx="2788557" cy="11049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32914085"/>
              </p:ext>
            </p:extLst>
          </p:nvPr>
        </p:nvGraphicFramePr>
        <p:xfrm>
          <a:off x="1143000" y="5486400"/>
          <a:ext cx="6800850" cy="514350"/>
        </p:xfrm>
        <a:graphic>
          <a:graphicData uri="http://schemas.openxmlformats.org/presentationml/2006/ole">
            <mc:AlternateContent xmlns:mc="http://schemas.openxmlformats.org/markup-compatibility/2006">
              <mc:Choice xmlns:v="urn:schemas-microsoft-com:vml" Requires="v">
                <p:oleObj spid="_x0000_s68627" name="Equation" r:id="rId7" imgW="3022560" imgH="228600" progId="Equation.DSMT4">
                  <p:embed/>
                </p:oleObj>
              </mc:Choice>
              <mc:Fallback>
                <p:oleObj name="Equation" r:id="rId7" imgW="3022560" imgH="228600" progId="Equation.DSMT4">
                  <p:embed/>
                  <p:pic>
                    <p:nvPicPr>
                      <p:cNvPr id="0" name="Object 5"/>
                      <p:cNvPicPr>
                        <a:picLocks noChangeAspect="1" noChangeArrowheads="1"/>
                      </p:cNvPicPr>
                      <p:nvPr/>
                    </p:nvPicPr>
                    <p:blipFill>
                      <a:blip r:embed="rId8"/>
                      <a:srcRect/>
                      <a:stretch>
                        <a:fillRect/>
                      </a:stretch>
                    </p:blipFill>
                    <p:spPr bwMode="auto">
                      <a:xfrm>
                        <a:off x="1143000" y="5486400"/>
                        <a:ext cx="68008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615" name="Picture 7">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2819400"/>
            <a:ext cx="443865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29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dirty="0" smtClean="0"/>
              <a:t>c. </a:t>
            </a:r>
            <a:r>
              <a:rPr lang="en-US" sz="2800" b="1" dirty="0"/>
              <a:t>What is the probability that a random sample of 30 time intervals between eruptions has a mean longer than 95 minutes</a:t>
            </a:r>
            <a:r>
              <a:rPr lang="en-US" sz="2800" b="1" dirty="0" smtClean="0"/>
              <a:t>?</a:t>
            </a:r>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3142920385"/>
              </p:ext>
            </p:extLst>
          </p:nvPr>
        </p:nvGraphicFramePr>
        <p:xfrm>
          <a:off x="1143000" y="2133600"/>
          <a:ext cx="1652588" cy="419100"/>
        </p:xfrm>
        <a:graphic>
          <a:graphicData uri="http://schemas.openxmlformats.org/presentationml/2006/ole">
            <mc:AlternateContent xmlns:mc="http://schemas.openxmlformats.org/markup-compatibility/2006">
              <mc:Choice xmlns:v="urn:schemas-microsoft-com:vml" Requires="v">
                <p:oleObj spid="_x0000_s69644" name="Equation" r:id="rId3" imgW="901440" imgH="228600" progId="Equation.DSMT4">
                  <p:embed/>
                </p:oleObj>
              </mc:Choice>
              <mc:Fallback>
                <p:oleObj name="Equation" r:id="rId3" imgW="901440" imgH="228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133600"/>
                        <a:ext cx="16525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7779733"/>
              </p:ext>
            </p:extLst>
          </p:nvPr>
        </p:nvGraphicFramePr>
        <p:xfrm>
          <a:off x="5194300" y="1752600"/>
          <a:ext cx="2763838" cy="1104900"/>
        </p:xfrm>
        <a:graphic>
          <a:graphicData uri="http://schemas.openxmlformats.org/presentationml/2006/ole">
            <mc:AlternateContent xmlns:mc="http://schemas.openxmlformats.org/markup-compatibility/2006">
              <mc:Choice xmlns:v="urn:schemas-microsoft-com:vml" Requires="v">
                <p:oleObj spid="_x0000_s69645" name="Equation" r:id="rId5" imgW="1333440" imgH="533160" progId="Equation.DSMT4">
                  <p:embed/>
                </p:oleObj>
              </mc:Choice>
              <mc:Fallback>
                <p:oleObj name="Equation" r:id="rId5" imgW="1333440" imgH="533160" progId="Equation.DSMT4">
                  <p:embed/>
                  <p:pic>
                    <p:nvPicPr>
                      <p:cNvPr id="0" name="Object 3"/>
                      <p:cNvPicPr>
                        <a:picLocks noChangeAspect="1" noChangeArrowheads="1"/>
                      </p:cNvPicPr>
                      <p:nvPr/>
                    </p:nvPicPr>
                    <p:blipFill>
                      <a:blip r:embed="rId6"/>
                      <a:srcRect/>
                      <a:stretch>
                        <a:fillRect/>
                      </a:stretch>
                    </p:blipFill>
                    <p:spPr bwMode="auto">
                      <a:xfrm>
                        <a:off x="5194300" y="1752600"/>
                        <a:ext cx="27638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76296359"/>
              </p:ext>
            </p:extLst>
          </p:nvPr>
        </p:nvGraphicFramePr>
        <p:xfrm>
          <a:off x="1157288" y="5486400"/>
          <a:ext cx="6772275" cy="514350"/>
        </p:xfrm>
        <a:graphic>
          <a:graphicData uri="http://schemas.openxmlformats.org/presentationml/2006/ole">
            <mc:AlternateContent xmlns:mc="http://schemas.openxmlformats.org/markup-compatibility/2006">
              <mc:Choice xmlns:v="urn:schemas-microsoft-com:vml" Requires="v">
                <p:oleObj spid="_x0000_s69646" name="Equation" r:id="rId7" imgW="3009600" imgH="228600" progId="Equation.DSMT4">
                  <p:embed/>
                </p:oleObj>
              </mc:Choice>
              <mc:Fallback>
                <p:oleObj name="Equation" r:id="rId7" imgW="3009600" imgH="228600" progId="Equation.DSMT4">
                  <p:embed/>
                  <p:pic>
                    <p:nvPicPr>
                      <p:cNvPr id="0" name="Object 5"/>
                      <p:cNvPicPr>
                        <a:picLocks noChangeAspect="1" noChangeArrowheads="1"/>
                      </p:cNvPicPr>
                      <p:nvPr/>
                    </p:nvPicPr>
                    <p:blipFill>
                      <a:blip r:embed="rId8"/>
                      <a:srcRect/>
                      <a:stretch>
                        <a:fillRect/>
                      </a:stretch>
                    </p:blipFill>
                    <p:spPr bwMode="auto">
                      <a:xfrm>
                        <a:off x="1157288" y="5486400"/>
                        <a:ext cx="67722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9637" name="Picture 5">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2971800"/>
            <a:ext cx="374332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54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Faithful</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a:t>
            </a:r>
            <a:r>
              <a:rPr lang="en-US" dirty="0" smtClean="0">
                <a:hlinkClick r:id="rId2"/>
              </a:rPr>
              <a:t>www.nps.gov/features/yell/live/live4.htm</a:t>
            </a:r>
            <a:endParaRPr lang="en-US" dirty="0" smtClean="0"/>
          </a:p>
          <a:p>
            <a:pPr marL="0" indent="0">
              <a:buNone/>
            </a:pPr>
            <a:endParaRPr lang="en-US" dirty="0"/>
          </a:p>
        </p:txBody>
      </p:sp>
    </p:spTree>
    <p:extLst>
      <p:ext uri="{BB962C8B-B14F-4D97-AF65-F5344CB8AC3E}">
        <p14:creationId xmlns:p14="http://schemas.microsoft.com/office/powerpoint/2010/main" val="31623839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2500" b="1" dirty="0">
                <a:solidFill>
                  <a:srgbClr val="0070C0"/>
                </a:solidFill>
              </a:rPr>
              <a:t>Example- The shape of the distribution of the time required to get an oil change at a 10-minute oil-change facility is unknown.  However, records indicate that the mean time for an oil-change is 11.4 minutes and the standard deviation for oil-change time is 3.2 minutes</a:t>
            </a:r>
            <a:r>
              <a:rPr lang="en-US" sz="2500" b="1" dirty="0" smtClean="0">
                <a:solidFill>
                  <a:srgbClr val="0070C0"/>
                </a:solidFill>
              </a:rPr>
              <a:t>.</a:t>
            </a:r>
            <a:endParaRPr lang="en-US" sz="2500" dirty="0">
              <a:solidFill>
                <a:srgbClr val="0070C0"/>
              </a:solidFill>
            </a:endParaRPr>
          </a:p>
        </p:txBody>
      </p:sp>
      <p:sp>
        <p:nvSpPr>
          <p:cNvPr id="3" name="Content Placeholder 2"/>
          <p:cNvSpPr>
            <a:spLocks noGrp="1"/>
          </p:cNvSpPr>
          <p:nvPr>
            <p:ph idx="1"/>
          </p:nvPr>
        </p:nvSpPr>
        <p:spPr>
          <a:xfrm>
            <a:off x="457200" y="2057401"/>
            <a:ext cx="8229600" cy="1676400"/>
          </a:xfrm>
        </p:spPr>
        <p:txBody>
          <a:bodyPr/>
          <a:lstStyle/>
          <a:p>
            <a:pPr marL="0" lvl="0" indent="0">
              <a:buNone/>
            </a:pPr>
            <a:r>
              <a:rPr lang="en-US" b="1" dirty="0" smtClean="0"/>
              <a:t>a.</a:t>
            </a:r>
            <a:r>
              <a:rPr lang="en-US" dirty="0" smtClean="0"/>
              <a:t> </a:t>
            </a:r>
            <a:r>
              <a:rPr lang="en-US" b="1" dirty="0"/>
              <a:t>To compute probabilities regarding the sample mean using the normal model, what size sample would be required?</a:t>
            </a:r>
            <a:endParaRPr lang="en-US" dirty="0"/>
          </a:p>
          <a:p>
            <a:pPr marL="0" indent="0">
              <a:buNone/>
            </a:pPr>
            <a:endParaRPr lang="en-US" dirty="0"/>
          </a:p>
        </p:txBody>
      </p:sp>
      <p:sp>
        <p:nvSpPr>
          <p:cNvPr id="4" name="TextBox 3"/>
          <p:cNvSpPr txBox="1"/>
          <p:nvPr/>
        </p:nvSpPr>
        <p:spPr>
          <a:xfrm>
            <a:off x="2514600" y="4038600"/>
            <a:ext cx="4038600" cy="1862048"/>
          </a:xfrm>
          <a:prstGeom prst="rect">
            <a:avLst/>
          </a:prstGeom>
          <a:noFill/>
        </p:spPr>
        <p:txBody>
          <a:bodyPr wrap="square" rtlCol="0">
            <a:spAutoFit/>
          </a:bodyPr>
          <a:lstStyle/>
          <a:p>
            <a:r>
              <a:rPr lang="en-US" sz="11500" dirty="0"/>
              <a:t>n</a:t>
            </a:r>
            <a:r>
              <a:rPr lang="en-US" sz="11500" dirty="0" smtClean="0"/>
              <a:t> ≥ 30</a:t>
            </a:r>
            <a:endParaRPr lang="en-US" sz="11500" dirty="0"/>
          </a:p>
        </p:txBody>
      </p:sp>
    </p:spTree>
    <p:extLst>
      <p:ext uri="{BB962C8B-B14F-4D97-AF65-F5344CB8AC3E}">
        <p14:creationId xmlns:p14="http://schemas.microsoft.com/office/powerpoint/2010/main" val="343983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b="1" dirty="0" smtClean="0"/>
              <a:t>b. What </a:t>
            </a:r>
            <a:r>
              <a:rPr lang="en-US" sz="2800" b="1" dirty="0"/>
              <a:t>is the probability that a random sample of n = 40 oil changes results in a sample mean times of less than 10 minutes</a:t>
            </a:r>
            <a:r>
              <a:rPr lang="en-US" sz="2800" b="1" dirty="0" smtClean="0"/>
              <a:t>?</a:t>
            </a:r>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3921999616"/>
              </p:ext>
            </p:extLst>
          </p:nvPr>
        </p:nvGraphicFramePr>
        <p:xfrm>
          <a:off x="1154113" y="2133600"/>
          <a:ext cx="1628775" cy="419100"/>
        </p:xfrm>
        <a:graphic>
          <a:graphicData uri="http://schemas.openxmlformats.org/presentationml/2006/ole">
            <mc:AlternateContent xmlns:mc="http://schemas.openxmlformats.org/markup-compatibility/2006">
              <mc:Choice xmlns:v="urn:schemas-microsoft-com:vml" Requires="v">
                <p:oleObj spid="_x0000_s70674" name="Equation" r:id="rId3" imgW="888840" imgH="228600" progId="Equation.DSMT4">
                  <p:embed/>
                </p:oleObj>
              </mc:Choice>
              <mc:Fallback>
                <p:oleObj name="Equation" r:id="rId3" imgW="888840" imgH="228600" progId="Equation.DSMT4">
                  <p:embed/>
                  <p:pic>
                    <p:nvPicPr>
                      <p:cNvPr id="0" name="Object 2"/>
                      <p:cNvPicPr>
                        <a:picLocks noChangeAspect="1" noChangeArrowheads="1"/>
                      </p:cNvPicPr>
                      <p:nvPr/>
                    </p:nvPicPr>
                    <p:blipFill>
                      <a:blip r:embed="rId4"/>
                      <a:srcRect/>
                      <a:stretch>
                        <a:fillRect/>
                      </a:stretch>
                    </p:blipFill>
                    <p:spPr bwMode="auto">
                      <a:xfrm>
                        <a:off x="1154113" y="2133600"/>
                        <a:ext cx="16287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23706587"/>
              </p:ext>
            </p:extLst>
          </p:nvPr>
        </p:nvGraphicFramePr>
        <p:xfrm>
          <a:off x="5207000" y="1752600"/>
          <a:ext cx="2736850" cy="1104900"/>
        </p:xfrm>
        <a:graphic>
          <a:graphicData uri="http://schemas.openxmlformats.org/presentationml/2006/ole">
            <mc:AlternateContent xmlns:mc="http://schemas.openxmlformats.org/markup-compatibility/2006">
              <mc:Choice xmlns:v="urn:schemas-microsoft-com:vml" Requires="v">
                <p:oleObj spid="_x0000_s70675" name="Equation" r:id="rId5" imgW="1320480" imgH="533160" progId="Equation.DSMT4">
                  <p:embed/>
                </p:oleObj>
              </mc:Choice>
              <mc:Fallback>
                <p:oleObj name="Equation" r:id="rId5" imgW="1320480" imgH="533160" progId="Equation.DSMT4">
                  <p:embed/>
                  <p:pic>
                    <p:nvPicPr>
                      <p:cNvPr id="0" name="Object 3"/>
                      <p:cNvPicPr>
                        <a:picLocks noChangeAspect="1" noChangeArrowheads="1"/>
                      </p:cNvPicPr>
                      <p:nvPr/>
                    </p:nvPicPr>
                    <p:blipFill>
                      <a:blip r:embed="rId6"/>
                      <a:srcRect/>
                      <a:stretch>
                        <a:fillRect/>
                      </a:stretch>
                    </p:blipFill>
                    <p:spPr bwMode="auto">
                      <a:xfrm>
                        <a:off x="5207000" y="1752600"/>
                        <a:ext cx="27368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00312541"/>
              </p:ext>
            </p:extLst>
          </p:nvPr>
        </p:nvGraphicFramePr>
        <p:xfrm>
          <a:off x="1057275" y="5486400"/>
          <a:ext cx="6972300" cy="514350"/>
        </p:xfrm>
        <a:graphic>
          <a:graphicData uri="http://schemas.openxmlformats.org/presentationml/2006/ole">
            <mc:AlternateContent xmlns:mc="http://schemas.openxmlformats.org/markup-compatibility/2006">
              <mc:Choice xmlns:v="urn:schemas-microsoft-com:vml" Requires="v">
                <p:oleObj spid="_x0000_s70676" name="Equation" r:id="rId7" imgW="3098520" imgH="228600" progId="Equation.DSMT4">
                  <p:embed/>
                </p:oleObj>
              </mc:Choice>
              <mc:Fallback>
                <p:oleObj name="Equation" r:id="rId7" imgW="3098520" imgH="228600" progId="Equation.DSMT4">
                  <p:embed/>
                  <p:pic>
                    <p:nvPicPr>
                      <p:cNvPr id="0" name="Object 4"/>
                      <p:cNvPicPr>
                        <a:picLocks noChangeAspect="1" noChangeArrowheads="1"/>
                      </p:cNvPicPr>
                      <p:nvPr/>
                    </p:nvPicPr>
                    <p:blipFill>
                      <a:blip r:embed="rId8"/>
                      <a:srcRect/>
                      <a:stretch>
                        <a:fillRect/>
                      </a:stretch>
                    </p:blipFill>
                    <p:spPr bwMode="auto">
                      <a:xfrm>
                        <a:off x="1057275" y="5486400"/>
                        <a:ext cx="6972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0661" name="Picture 5">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4999" y="2590800"/>
            <a:ext cx="42767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96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500" dirty="0" smtClean="0"/>
              <a:t>c. </a:t>
            </a:r>
            <a:r>
              <a:rPr lang="en-US" sz="2500" b="1" dirty="0"/>
              <a:t>What is the probability that a random sample of n = 35 oil changes results in a sample mean time between 10 and 12 minutes</a:t>
            </a:r>
            <a:r>
              <a:rPr lang="en-US" sz="2500" b="1" dirty="0" smtClean="0"/>
              <a:t>?</a:t>
            </a:r>
            <a:endParaRPr lang="en-US" sz="2500" dirty="0"/>
          </a:p>
        </p:txBody>
      </p:sp>
      <p:graphicFrame>
        <p:nvGraphicFramePr>
          <p:cNvPr id="3" name="Object 2"/>
          <p:cNvGraphicFramePr>
            <a:graphicFrameLocks noChangeAspect="1"/>
          </p:cNvGraphicFramePr>
          <p:nvPr>
            <p:extLst>
              <p:ext uri="{D42A27DB-BD31-4B8C-83A1-F6EECF244321}">
                <p14:modId xmlns:p14="http://schemas.microsoft.com/office/powerpoint/2010/main" val="1655032329"/>
              </p:ext>
            </p:extLst>
          </p:nvPr>
        </p:nvGraphicFramePr>
        <p:xfrm>
          <a:off x="898525" y="2133600"/>
          <a:ext cx="2141538" cy="419100"/>
        </p:xfrm>
        <a:graphic>
          <a:graphicData uri="http://schemas.openxmlformats.org/presentationml/2006/ole">
            <mc:AlternateContent xmlns:mc="http://schemas.openxmlformats.org/markup-compatibility/2006">
              <mc:Choice xmlns:v="urn:schemas-microsoft-com:vml" Requires="v">
                <p:oleObj spid="_x0000_s71692" name="Equation" r:id="rId3" imgW="1168200" imgH="228600" progId="Equation.DSMT4">
                  <p:embed/>
                </p:oleObj>
              </mc:Choice>
              <mc:Fallback>
                <p:oleObj name="Equation" r:id="rId3" imgW="1168200" imgH="228600" progId="Equation.DSMT4">
                  <p:embed/>
                  <p:pic>
                    <p:nvPicPr>
                      <p:cNvPr id="0" name="Object 2"/>
                      <p:cNvPicPr>
                        <a:picLocks noChangeAspect="1" noChangeArrowheads="1"/>
                      </p:cNvPicPr>
                      <p:nvPr/>
                    </p:nvPicPr>
                    <p:blipFill>
                      <a:blip r:embed="rId4"/>
                      <a:srcRect/>
                      <a:stretch>
                        <a:fillRect/>
                      </a:stretch>
                    </p:blipFill>
                    <p:spPr bwMode="auto">
                      <a:xfrm>
                        <a:off x="898525" y="2133600"/>
                        <a:ext cx="21415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05655220"/>
              </p:ext>
            </p:extLst>
          </p:nvPr>
        </p:nvGraphicFramePr>
        <p:xfrm>
          <a:off x="271463" y="5515518"/>
          <a:ext cx="8491537" cy="485231"/>
        </p:xfrm>
        <a:graphic>
          <a:graphicData uri="http://schemas.openxmlformats.org/presentationml/2006/ole">
            <mc:AlternateContent xmlns:mc="http://schemas.openxmlformats.org/markup-compatibility/2006">
              <mc:Choice xmlns:v="urn:schemas-microsoft-com:vml" Requires="v">
                <p:oleObj spid="_x0000_s71693" name="Equation" r:id="rId5" imgW="4000320" imgH="228600" progId="Equation.DSMT4">
                  <p:embed/>
                </p:oleObj>
              </mc:Choice>
              <mc:Fallback>
                <p:oleObj name="Equation" r:id="rId5" imgW="4000320" imgH="228600" progId="Equation.DSMT4">
                  <p:embed/>
                  <p:pic>
                    <p:nvPicPr>
                      <p:cNvPr id="0" name="Object 4"/>
                      <p:cNvPicPr>
                        <a:picLocks noChangeAspect="1" noChangeArrowheads="1"/>
                      </p:cNvPicPr>
                      <p:nvPr/>
                    </p:nvPicPr>
                    <p:blipFill>
                      <a:blip r:embed="rId6"/>
                      <a:srcRect/>
                      <a:stretch>
                        <a:fillRect/>
                      </a:stretch>
                    </p:blipFill>
                    <p:spPr bwMode="auto">
                      <a:xfrm>
                        <a:off x="271463" y="5515518"/>
                        <a:ext cx="8491537" cy="485231"/>
                      </a:xfrm>
                      <a:prstGeom prst="rect">
                        <a:avLst/>
                      </a:prstGeom>
                      <a:noFill/>
                      <a:ln>
                        <a:noFill/>
                      </a:ln>
                    </p:spPr>
                  </p:pic>
                </p:oleObj>
              </mc:Fallback>
            </mc:AlternateContent>
          </a:graphicData>
        </a:graphic>
      </p:graphicFrame>
      <p:pic>
        <p:nvPicPr>
          <p:cNvPr id="71689" name="Picture 9">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438400"/>
            <a:ext cx="424815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03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Density Function for Normal Random Variable (x)</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21450797"/>
              </p:ext>
            </p:extLst>
          </p:nvPr>
        </p:nvGraphicFramePr>
        <p:xfrm>
          <a:off x="1447800" y="1600200"/>
          <a:ext cx="6629400" cy="2079043"/>
        </p:xfrm>
        <a:graphic>
          <a:graphicData uri="http://schemas.openxmlformats.org/presentationml/2006/ole">
            <mc:AlternateContent xmlns:mc="http://schemas.openxmlformats.org/markup-compatibility/2006">
              <mc:Choice xmlns:v="urn:schemas-microsoft-com:vml" Requires="v">
                <p:oleObj spid="_x0000_s19480" name="Equation" r:id="rId3" imgW="1612900" imgH="508000" progId="Equation.DSMT4">
                  <p:embed/>
                </p:oleObj>
              </mc:Choice>
              <mc:Fallback>
                <p:oleObj name="Equation" r:id="rId3" imgW="1612900" imgH="508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00200"/>
                        <a:ext cx="6629400" cy="2079043"/>
                      </a:xfrm>
                      <a:prstGeom prst="rect">
                        <a:avLst/>
                      </a:prstGeom>
                      <a:noFill/>
                    </p:spPr>
                  </p:pic>
                </p:oleObj>
              </mc:Fallback>
            </mc:AlternateContent>
          </a:graphicData>
        </a:graphic>
      </p:graphicFrame>
      <p:sp>
        <p:nvSpPr>
          <p:cNvPr id="6" name="TextBox 5"/>
          <p:cNvSpPr txBox="1"/>
          <p:nvPr/>
        </p:nvSpPr>
        <p:spPr>
          <a:xfrm>
            <a:off x="609600" y="5135940"/>
            <a:ext cx="7924800" cy="1569660"/>
          </a:xfrm>
          <a:prstGeom prst="rect">
            <a:avLst/>
          </a:prstGeom>
          <a:noFill/>
        </p:spPr>
        <p:txBody>
          <a:bodyPr wrap="square" rtlCol="0">
            <a:spAutoFit/>
          </a:bodyPr>
          <a:lstStyle/>
          <a:p>
            <a:r>
              <a:rPr lang="en-US" sz="3200" dirty="0" smtClean="0"/>
              <a:t>This is the function you would integrate – </a:t>
            </a:r>
            <a:r>
              <a:rPr lang="en-US" sz="3200" b="1" dirty="0" smtClean="0"/>
              <a:t>DO NOT USE in calculations </a:t>
            </a:r>
            <a:r>
              <a:rPr lang="en-US" sz="3200" dirty="0" smtClean="0"/>
              <a:t>– this is what gives you the curve</a:t>
            </a:r>
            <a:endParaRPr lang="en-US" sz="3200" dirty="0"/>
          </a:p>
        </p:txBody>
      </p:sp>
      <p:sp>
        <p:nvSpPr>
          <p:cNvPr id="7" name="Rectangle 6"/>
          <p:cNvSpPr/>
          <p:nvPr/>
        </p:nvSpPr>
        <p:spPr>
          <a:xfrm>
            <a:off x="2298700" y="3657600"/>
            <a:ext cx="4572000" cy="1477328"/>
          </a:xfrm>
          <a:prstGeom prst="rect">
            <a:avLst/>
          </a:prstGeom>
        </p:spPr>
        <p:txBody>
          <a:bodyPr>
            <a:spAutoFit/>
          </a:bodyPr>
          <a:lstStyle/>
          <a:p>
            <a:r>
              <a:rPr lang="en-US" b="1" dirty="0"/>
              <a:t>Where</a:t>
            </a:r>
            <a:endParaRPr lang="en-US" dirty="0"/>
          </a:p>
          <a:p>
            <a:r>
              <a:rPr lang="en-US" b="1" dirty="0"/>
              <a:t>µ = mean of the normal random variable x</a:t>
            </a:r>
            <a:endParaRPr lang="en-US" dirty="0"/>
          </a:p>
          <a:p>
            <a:r>
              <a:rPr lang="en-US" b="1" dirty="0"/>
              <a:t>σ = standard deviation</a:t>
            </a:r>
            <a:endParaRPr lang="en-US" dirty="0"/>
          </a:p>
          <a:p>
            <a:r>
              <a:rPr lang="en-US" b="1" dirty="0"/>
              <a:t>π = 3.1415…</a:t>
            </a:r>
            <a:endParaRPr lang="en-US" dirty="0"/>
          </a:p>
          <a:p>
            <a:r>
              <a:rPr lang="en-US" b="1" i="1" dirty="0"/>
              <a:t>e</a:t>
            </a:r>
            <a:r>
              <a:rPr lang="en-US" b="1" dirty="0"/>
              <a:t> = 2.71828…</a:t>
            </a:r>
            <a:endParaRPr lang="en-US" dirty="0"/>
          </a:p>
        </p:txBody>
      </p:sp>
    </p:spTree>
    <p:extLst>
      <p:ext uri="{BB962C8B-B14F-4D97-AF65-F5344CB8AC3E}">
        <p14:creationId xmlns:p14="http://schemas.microsoft.com/office/powerpoint/2010/main" val="1031072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Normal Probabilities?</a:t>
            </a:r>
            <a:endParaRPr lang="en-US" dirty="0"/>
          </a:p>
        </p:txBody>
      </p:sp>
      <p:sp>
        <p:nvSpPr>
          <p:cNvPr id="3" name="Content Placeholder 2"/>
          <p:cNvSpPr>
            <a:spLocks noGrp="1"/>
          </p:cNvSpPr>
          <p:nvPr>
            <p:ph idx="1"/>
          </p:nvPr>
        </p:nvSpPr>
        <p:spPr>
          <a:xfrm>
            <a:off x="457200" y="1600200"/>
            <a:ext cx="8229600" cy="2819399"/>
          </a:xfrm>
        </p:spPr>
        <p:txBody>
          <a:bodyPr>
            <a:normAutofit fontScale="92500" lnSpcReduction="20000"/>
          </a:bodyPr>
          <a:lstStyle/>
          <a:p>
            <a:pPr marL="0" indent="0" algn="ctr">
              <a:buNone/>
            </a:pPr>
            <a:r>
              <a:rPr lang="en-US" b="1" dirty="0" smtClean="0"/>
              <a:t>From Table IV in book </a:t>
            </a:r>
          </a:p>
          <a:p>
            <a:pPr marL="0" indent="0" algn="ctr">
              <a:buNone/>
            </a:pPr>
            <a:r>
              <a:rPr lang="en-US" b="1" dirty="0" smtClean="0"/>
              <a:t>(Called Z-table or Standard Normal Table)</a:t>
            </a:r>
          </a:p>
          <a:p>
            <a:pPr marL="0" indent="0" algn="ctr">
              <a:buNone/>
            </a:pPr>
            <a:endParaRPr lang="en-US" b="1" dirty="0" smtClean="0"/>
          </a:p>
          <a:p>
            <a:pPr marL="0" indent="0" algn="ctr">
              <a:buNone/>
            </a:pPr>
            <a:r>
              <a:rPr lang="en-US" b="1" dirty="0" smtClean="0"/>
              <a:t>Standard Normal Random Variables have </a:t>
            </a:r>
          </a:p>
          <a:p>
            <a:pPr marL="0" indent="0" algn="ctr">
              <a:buNone/>
            </a:pPr>
            <a:r>
              <a:rPr lang="en-US" b="1" dirty="0" smtClean="0"/>
              <a:t>mean = 0 and standard deviation = 1</a:t>
            </a:r>
          </a:p>
          <a:p>
            <a:pPr marL="0" indent="0" algn="ctr">
              <a:buNone/>
            </a:pPr>
            <a:r>
              <a:rPr lang="en-US" b="1" dirty="0" err="1" smtClean="0"/>
              <a:t>Z~N</a:t>
            </a:r>
            <a:r>
              <a:rPr lang="en-US" b="1" dirty="0" smtClean="0"/>
              <a:t>(µ=0, </a:t>
            </a:r>
            <a:r>
              <a:rPr lang="el-GR" b="1" dirty="0" smtClean="0">
                <a:cs typeface="Times New Roman"/>
              </a:rPr>
              <a:t>σ</a:t>
            </a:r>
            <a:r>
              <a:rPr lang="en-US" b="1" dirty="0" smtClean="0">
                <a:cs typeface="Times New Roman"/>
              </a:rPr>
              <a:t>=1)</a:t>
            </a:r>
            <a:endParaRPr lang="en-US" b="1" dirty="0"/>
          </a:p>
        </p:txBody>
      </p:sp>
    </p:spTree>
    <p:extLst>
      <p:ext uri="{BB962C8B-B14F-4D97-AF65-F5344CB8AC3E}">
        <p14:creationId xmlns:p14="http://schemas.microsoft.com/office/powerpoint/2010/main" val="2099351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95326"/>
            <a:ext cx="8960120" cy="541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907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1975</TotalTime>
  <Words>2533</Words>
  <Application>Microsoft Office PowerPoint</Application>
  <PresentationFormat>On-screen Show (4:3)</PresentationFormat>
  <Paragraphs>193</Paragraphs>
  <Slides>69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Office Theme</vt:lpstr>
      <vt:lpstr>Equation</vt:lpstr>
      <vt:lpstr>MathType 6.0 Equation</vt:lpstr>
      <vt:lpstr>Probability distributions for continuous random variables</vt:lpstr>
      <vt:lpstr>Continuous Probability Distribution</vt:lpstr>
      <vt:lpstr>Continuous Probability Distribution Properties</vt:lpstr>
      <vt:lpstr>How do you find AREA (Probability)under curve</vt:lpstr>
      <vt:lpstr>The Normal Distribution</vt:lpstr>
      <vt:lpstr>Relationship between normal R.V with different mean and standard deviation</vt:lpstr>
      <vt:lpstr>Probability Density Function for Normal Random Variable (x)</vt:lpstr>
      <vt:lpstr>How to find Normal Probabilities?</vt:lpstr>
      <vt:lpstr>PowerPoint Presentation</vt:lpstr>
      <vt:lpstr>Example – Find the probability that the standard normal random variable z falls between 0 and 0.47.  P(0 &lt; z &lt; 0.47) </vt:lpstr>
      <vt:lpstr>Example – Find the probability that the standard normal random variable z falls between -1.2 and 0.58.     P(-1.2 &lt; z &lt; 0.58) </vt:lpstr>
      <vt:lpstr>Example – Find the probability that the standard normal random variable z falls to the left (is less than) 0.78.    P(z &lt; 0.78)  </vt:lpstr>
      <vt:lpstr>Example – Find the probability that the standard normal random variable z falls to the right (is greater than) 1.43.     P(z &gt; 1.43) </vt:lpstr>
      <vt:lpstr>Example – Find the probability that a standard normal random variable exceeds 1.67 in absolute value.    P(|z| &gt; 1.67) </vt:lpstr>
      <vt:lpstr>Example – Find the probability that a standard normal random variable lies between 0.23 and 1.56.    P(0.23 &lt; z&lt; 1.56) </vt:lpstr>
      <vt:lpstr>Example – Suppose Z has a standard normal probability distribution IF P(Z &lt; c) = .8554  Find c.</vt:lpstr>
      <vt:lpstr>Finding Probability for Normal Random Variables (µ not 0 and/or σ not 1)</vt:lpstr>
      <vt:lpstr>Steps for Finding a Probability Corresponding to a Normal Random Variable</vt:lpstr>
      <vt:lpstr>Translate X~N(µ,σ) to Z~N(0,1)</vt:lpstr>
      <vt:lpstr>Example – Fast-food restaurants spend quite a bit of time studying the amount of time cars spend in their drive-thrus.  Certainly, the faster get through the drive-thru, the more the opportunity for making money.  In 2007, QSR Magazine studied drive-thru times for fast-food restaurants and Wendy’s had the best time, with a mean time spent in the drive-thru of 138.5 seconds.  Assuming drive-thru times are normally distributed with a standard deviation of 29 seconds, answer the following.</vt:lpstr>
      <vt:lpstr>What is the probability that a randomly selected car will get through Wendy’s drive-thru in less than 100 seconds?</vt:lpstr>
      <vt:lpstr>What is the probability that a randomly selected car will spend more than 160 seconds in Wendy’s drive thru?</vt:lpstr>
      <vt:lpstr>What proportion of cars spend between 2 and 3 minutes in Wendy’s drive-thru?</vt:lpstr>
      <vt:lpstr>Example – General Electric manufactures a decorative Crystal Clear 60-watt light bulb that is it advertises will last 1,500 hours.  Suppose that the lifetimes of the light bulbs are approximately normally distributed, with a mean of 1550 hours and a standard deviation of 57 hours.</vt:lpstr>
      <vt:lpstr>What proportion of the light bulbs will last less than the advertised time?</vt:lpstr>
      <vt:lpstr>What proportion of the light bulbs will last more than 1650 hours?</vt:lpstr>
      <vt:lpstr>What is the probability that a randomly selected GE Crystal Clear 60-watt light bulb will last between 1625 and 1725 hours?</vt:lpstr>
      <vt:lpstr>What is the probability that a randomly selected GE Crystal Clear 60-watt light bulb will last longer than 1400 hours?</vt:lpstr>
      <vt:lpstr>PowerPoint Presentation</vt:lpstr>
      <vt:lpstr>Example – Refer to our Wendy’s example from above (mean = 138.5 seconds, standard deviation = 29 seconds).  Suppose that Wendy’s wants to institute a policy at its restaurants that it will not charge any patron that must wait more than a certain amount of time for an order.  Management does not want to give away free meals to more than 1% of the patrons.  What time would you recommend Wendy’s advertise as the maximum wait time before a free meal is awarded? </vt:lpstr>
      <vt:lpstr>PowerPoint Presentation</vt:lpstr>
      <vt:lpstr>Example – The number of chocolate chips in an 18-ounce bag of Chips Ahoy! chocolate cookies is approximately normally distributed, with a mean of 1262 chips and a standard deviation of 118 chips, according to a study by cadets of the US Air Force Academy.</vt:lpstr>
      <vt:lpstr>Determine the 30th percentile for the number of chocolate chips in an 8-ounce bag of Chips Ahoy! cookies</vt:lpstr>
      <vt:lpstr>Determine the number of chocolate chips in a bag of Chips Ahoy! that make up the middle 99% of bags.</vt:lpstr>
      <vt:lpstr>Descriptive measures for assessing normality</vt:lpstr>
      <vt:lpstr>Determining Whether the Data are from an Approximately Normal Distribution</vt:lpstr>
      <vt:lpstr>Recommendations</vt:lpstr>
      <vt:lpstr>PowerPoint Presentation</vt:lpstr>
      <vt:lpstr>PowerPoint Presentation</vt:lpstr>
      <vt:lpstr>Other Continuous Distributions:  Uniform and Exponential</vt:lpstr>
      <vt:lpstr>Probability Density Function:  Uniform</vt:lpstr>
      <vt:lpstr>How to find Uniform Probabilities?</vt:lpstr>
      <vt:lpstr>Uniform:  Mean &amp; Standard Deviation</vt:lpstr>
      <vt:lpstr>Example - The reaction time X (in minutes) of a certain chemical process follows a uniform probability distribution with 5 ≤  X ≤ 10.</vt:lpstr>
      <vt:lpstr>Example - The reaction time X (in minutes) of a certain chemical process follows a uniform probability distribution with 5 ≤  X ≤ 10.</vt:lpstr>
      <vt:lpstr>Example - The reaction time X (in minutes) of a certain chemical process follows a uniform probability distribution with 5 ≤  X ≤ 10.</vt:lpstr>
      <vt:lpstr>Example - The reaction time X (in minutes) of a certain chemical process follows a uniform probability distribution with 5 ≤  X ≤ 10.</vt:lpstr>
      <vt:lpstr>Probability Density Function:  Exponential (Waiting-Time)</vt:lpstr>
      <vt:lpstr>How to find Exponential Probabilities?</vt:lpstr>
      <vt:lpstr>Exponential: Mean and Standard Deviation</vt:lpstr>
      <vt:lpstr>Example – In NASCAR races such as the Daytona 500, 43 drivers start the race; however, about 10% of the cars do not finish due to the failure of critical parts.  University of Portland professors conducted a study of critical-part failures from 36 NASCAR races.  The researchers discovered that the time (in hours) until the first critical-part failure is exponentially distributed with a mean of .10 hour. </vt:lpstr>
      <vt:lpstr>b. Find the probability that the time until the first critical part failure is less than 30 minutes. </vt:lpstr>
      <vt:lpstr>Sampling Distribution</vt:lpstr>
      <vt:lpstr>Now to Inference….</vt:lpstr>
      <vt:lpstr>Book Example</vt:lpstr>
      <vt:lpstr>Why does this happen?</vt:lpstr>
      <vt:lpstr>Sampling Distribution</vt:lpstr>
      <vt:lpstr>Which do we choose?</vt:lpstr>
      <vt:lpstr>Sampling Distribution of Sample Mean</vt:lpstr>
      <vt:lpstr>What is the distribution?</vt:lpstr>
      <vt:lpstr>What is the distribution?</vt:lpstr>
      <vt:lpstr>Applet</vt:lpstr>
      <vt:lpstr>Example – The most famous geyser in the world, Old Faithful in Yellowstone National Park, has a mean time between eruptions of 85 minutes.  If the interval of time between eruptions is normally distributed with standard deviation 21.25 minutes answer the following questions:</vt:lpstr>
      <vt:lpstr>b.  What is the probability that a random sample of 20 time intervals between eruptions has a mean longer than 95 minutes?</vt:lpstr>
      <vt:lpstr>c. What is the probability that a random sample of 30 time intervals between eruptions has a mean longer than 95 minutes?</vt:lpstr>
      <vt:lpstr>Old Faithful</vt:lpstr>
      <vt:lpstr>Example- The shape of the distribution of the time required to get an oil change at a 10-minute oil-change facility is unknown.  However, records indicate that the mean time for an oil-change is 11.4 minutes and the standard deviation for oil-change time is 3.2 minutes.</vt:lpstr>
      <vt:lpstr>b. What is the probability that a random sample of n = 40 oil changes results in a sample mean times of less than 10 minutes?</vt:lpstr>
      <vt:lpstr>c. What is the probability that a random sample of n = 35 oil changes results in a sample mean time between 10 and 12 minutes?</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Ellen Breazel</dc:creator>
  <cp:lastModifiedBy>Ellen Breazel</cp:lastModifiedBy>
  <cp:revision>59</cp:revision>
  <dcterms:created xsi:type="dcterms:W3CDTF">2012-02-16T14:03:38Z</dcterms:created>
  <dcterms:modified xsi:type="dcterms:W3CDTF">2013-02-20T17:54:20Z</dcterms:modified>
</cp:coreProperties>
</file>