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302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301" r:id="rId40"/>
    <p:sldId id="297" r:id="rId41"/>
    <p:sldId id="299" r:id="rId42"/>
    <p:sldId id="300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</c:trendline>
          <c:xVal>
            <c:numRef>
              <c:f>Sheet1!$A$2:$A$5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8</c:v>
                </c:pt>
                <c:pt idx="2">
                  <c:v>6</c:v>
                </c:pt>
                <c:pt idx="3">
                  <c:v>4</c:v>
                </c:pt>
              </c:numCache>
            </c:numRef>
          </c:yVal>
        </c:ser>
        <c:dLbls/>
        <c:axId val="98259712"/>
        <c:axId val="98261632"/>
      </c:scatterChart>
      <c:valAx>
        <c:axId val="98259712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</c:title>
        <c:numFmt formatCode="General" sourceLinked="1"/>
        <c:tickLblPos val="nextTo"/>
        <c:crossAx val="98261632"/>
        <c:crosses val="autoZero"/>
        <c:crossBetween val="midCat"/>
      </c:valAx>
      <c:valAx>
        <c:axId val="9826163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/>
        </c:title>
        <c:numFmt formatCode="General" sourceLinked="1"/>
        <c:tickLblPos val="nextTo"/>
        <c:crossAx val="98259712"/>
        <c:crosses val="autoZero"/>
        <c:crossBetween val="midCat"/>
      </c:valAx>
    </c:plotArea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7D46-9EA6-43AD-94AA-3633BDCF1ABD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75683-D1CA-4D46-B9D7-752214830B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404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7D46-9EA6-43AD-94AA-3633BDCF1ABD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75683-D1CA-4D46-B9D7-752214830B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6380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7D46-9EA6-43AD-94AA-3633BDCF1ABD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75683-D1CA-4D46-B9D7-752214830B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509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7D46-9EA6-43AD-94AA-3633BDCF1ABD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75683-D1CA-4D46-B9D7-752214830B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4677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7D46-9EA6-43AD-94AA-3633BDCF1ABD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75683-D1CA-4D46-B9D7-752214830B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99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7D46-9EA6-43AD-94AA-3633BDCF1ABD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75683-D1CA-4D46-B9D7-752214830B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0974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7D46-9EA6-43AD-94AA-3633BDCF1ABD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75683-D1CA-4D46-B9D7-752214830B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3693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7D46-9EA6-43AD-94AA-3633BDCF1ABD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75683-D1CA-4D46-B9D7-752214830B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2300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7D46-9EA6-43AD-94AA-3633BDCF1ABD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75683-D1CA-4D46-B9D7-752214830B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9313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7D46-9EA6-43AD-94AA-3633BDCF1ABD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75683-D1CA-4D46-B9D7-752214830B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379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7D46-9EA6-43AD-94AA-3633BDCF1ABD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75683-D1CA-4D46-B9D7-752214830B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6286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F7D46-9EA6-43AD-94AA-3633BDCF1ABD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75683-D1CA-4D46-B9D7-752214830B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950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24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6.png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25.png"/><Relationship Id="rId9" Type="http://schemas.openxmlformats.org/officeDocument/2006/relationships/oleObject" Target="../embeddings/oleObject1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1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Simple Linear Regression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229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solidFill>
                  <a:srgbClr val="FF0000"/>
                </a:solidFill>
              </a:rPr>
              <a:t>Step 1:  </a:t>
            </a:r>
            <a:r>
              <a:rPr lang="en-US" sz="3000" b="1" dirty="0">
                <a:solidFill>
                  <a:srgbClr val="FF0000"/>
                </a:solidFill>
              </a:rPr>
              <a:t>Hypothesize the deterministic component of the model that relates the mean E(y), to the independent variable x.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1600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are considering only straight lines with one explanatory variable therefore the model in </a:t>
            </a:r>
            <a:r>
              <a:rPr lang="en-US" u="sng" dirty="0"/>
              <a:t>this</a:t>
            </a:r>
            <a:r>
              <a:rPr lang="en-US" dirty="0"/>
              <a:t> Chapter will always be…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76200" y="152400"/>
            <a:ext cx="533400" cy="5334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62953908"/>
              </p:ext>
            </p:extLst>
          </p:nvPr>
        </p:nvGraphicFramePr>
        <p:xfrm>
          <a:off x="1752600" y="3810000"/>
          <a:ext cx="5191125" cy="1143000"/>
        </p:xfrm>
        <a:graphic>
          <a:graphicData uri="http://schemas.openxmlformats.org/presentationml/2006/ole">
            <p:oleObj spid="_x0000_s5132" name="Equation" r:id="rId3" imgW="1040948" imgH="228501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80374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solidFill>
                  <a:srgbClr val="FF0000"/>
                </a:solidFill>
              </a:rPr>
              <a:t>Step 2:  </a:t>
            </a:r>
            <a:r>
              <a:rPr lang="en-US" sz="3200" b="1" dirty="0">
                <a:solidFill>
                  <a:srgbClr val="FF0000"/>
                </a:solidFill>
              </a:rPr>
              <a:t>Use the sample data to estimate unknown parameters in the </a:t>
            </a:r>
            <a:r>
              <a:rPr lang="en-US" sz="3200" b="1" dirty="0" smtClean="0">
                <a:solidFill>
                  <a:srgbClr val="FF0000"/>
                </a:solidFill>
              </a:rPr>
              <a:t>model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229600" cy="685800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/>
              <a:t>1. </a:t>
            </a:r>
            <a:r>
              <a:rPr lang="en-US" dirty="0"/>
              <a:t>Plot the data to a </a:t>
            </a:r>
            <a:r>
              <a:rPr lang="en-US" dirty="0" err="1"/>
              <a:t>scattergram</a:t>
            </a:r>
            <a:r>
              <a:rPr lang="en-US" dirty="0"/>
              <a:t> (or scatterplot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76200" y="152400"/>
            <a:ext cx="533400" cy="5334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6" name="Chart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05000"/>
            <a:ext cx="4800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0" y="5226784"/>
            <a:ext cx="7239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Determine whether fitting a line to the data seems appropriate based on the graph</a:t>
            </a:r>
            <a:r>
              <a:rPr lang="en-US" sz="2500" dirty="0" smtClean="0"/>
              <a:t>.  (Note:  not all data points will fall EXACTLY on line – it is an approximation)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xmlns="" val="5790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solidFill>
                  <a:srgbClr val="FF0000"/>
                </a:solidFill>
              </a:rPr>
              <a:t>Step 2:  </a:t>
            </a:r>
            <a:r>
              <a:rPr lang="en-US" sz="3200" b="1" dirty="0">
                <a:solidFill>
                  <a:srgbClr val="FF0000"/>
                </a:solidFill>
              </a:rPr>
              <a:t>Use the sample data to estimate unknown parameters in the </a:t>
            </a:r>
            <a:r>
              <a:rPr lang="en-US" sz="3200" b="1" dirty="0" smtClean="0">
                <a:solidFill>
                  <a:srgbClr val="FF0000"/>
                </a:solidFill>
              </a:rPr>
              <a:t>model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76200" y="152400"/>
            <a:ext cx="533400" cy="5334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19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500" u="sng" dirty="0" smtClean="0"/>
              <a:t>Errors of prediction</a:t>
            </a:r>
            <a:r>
              <a:rPr lang="en-US" sz="2500" dirty="0" smtClean="0"/>
              <a:t> (</a:t>
            </a:r>
            <a:r>
              <a:rPr lang="el-GR" sz="2500" dirty="0" smtClean="0">
                <a:latin typeface="Times New Roman"/>
                <a:cs typeface="Times New Roman"/>
              </a:rPr>
              <a:t>ε</a:t>
            </a:r>
            <a:r>
              <a:rPr lang="en-US" sz="2500" dirty="0" smtClean="0">
                <a:latin typeface="Times New Roman"/>
                <a:cs typeface="Times New Roman"/>
              </a:rPr>
              <a:t>) </a:t>
            </a:r>
            <a:r>
              <a:rPr lang="en-US" sz="2500" dirty="0" smtClean="0"/>
              <a:t>– deviations from the fitted prediction line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" y="5791200"/>
            <a:ext cx="78867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GOAL:  To fit a line that minimizes the errors of prediction</a:t>
            </a:r>
            <a:endParaRPr lang="en-US" sz="25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19641132"/>
              </p:ext>
            </p:extLst>
          </p:nvPr>
        </p:nvGraphicFramePr>
        <p:xfrm>
          <a:off x="2286000" y="2057400"/>
          <a:ext cx="52578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3961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solidFill>
                  <a:srgbClr val="FF0000"/>
                </a:solidFill>
              </a:rPr>
              <a:t>Step 2:  </a:t>
            </a:r>
            <a:r>
              <a:rPr lang="en-US" sz="3200" b="1" dirty="0">
                <a:solidFill>
                  <a:srgbClr val="FF0000"/>
                </a:solidFill>
              </a:rPr>
              <a:t>Use the sample data to estimate unknown parameters in the </a:t>
            </a:r>
            <a:r>
              <a:rPr lang="en-US" sz="3200" b="1" dirty="0" smtClean="0">
                <a:solidFill>
                  <a:srgbClr val="FF0000"/>
                </a:solidFill>
              </a:rPr>
              <a:t>model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76200" y="152400"/>
            <a:ext cx="533400" cy="5334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19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The line that minimizes these errors is called:</a:t>
            </a:r>
          </a:p>
          <a:p>
            <a:r>
              <a:rPr lang="en-US" dirty="0" smtClean="0"/>
              <a:t>Least squares line</a:t>
            </a:r>
          </a:p>
          <a:p>
            <a:r>
              <a:rPr lang="en-US" dirty="0" smtClean="0"/>
              <a:t>Least squares regression line</a:t>
            </a:r>
          </a:p>
          <a:p>
            <a:r>
              <a:rPr lang="en-US" dirty="0" smtClean="0"/>
              <a:t>Regression line</a:t>
            </a:r>
          </a:p>
          <a:p>
            <a:r>
              <a:rPr lang="en-US" dirty="0" smtClean="0"/>
              <a:t>Least square prediction line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methodology used to obtain this line is called the </a:t>
            </a:r>
            <a:r>
              <a:rPr lang="en-US" b="1" dirty="0" smtClean="0"/>
              <a:t>method of least squares.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0619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solidFill>
                  <a:srgbClr val="FF0000"/>
                </a:solidFill>
              </a:rPr>
              <a:t>Step 2:  </a:t>
            </a:r>
            <a:r>
              <a:rPr lang="en-US" sz="3200" b="1" dirty="0">
                <a:solidFill>
                  <a:srgbClr val="FF0000"/>
                </a:solidFill>
              </a:rPr>
              <a:t>Use the sample data to estimate unknown parameters in the </a:t>
            </a:r>
            <a:r>
              <a:rPr lang="en-US" sz="3200" b="1" dirty="0" smtClean="0">
                <a:solidFill>
                  <a:srgbClr val="FF0000"/>
                </a:solidFill>
              </a:rPr>
              <a:t>model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76200" y="152400"/>
            <a:ext cx="533400" cy="5334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19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500" dirty="0" smtClean="0"/>
              <a:t>Recall – We are finding the EQUATION for the line that best fits the sample data (to estimate the line for the population)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89325589"/>
              </p:ext>
            </p:extLst>
          </p:nvPr>
        </p:nvGraphicFramePr>
        <p:xfrm>
          <a:off x="2701925" y="2160588"/>
          <a:ext cx="3062288" cy="989012"/>
        </p:xfrm>
        <a:graphic>
          <a:graphicData uri="http://schemas.openxmlformats.org/presentationml/2006/ole">
            <p:oleObj spid="_x0000_s7191" name="Equation" r:id="rId3" imgW="787320" imgH="253800" progId="Equation.DSMT4">
              <p:embed/>
            </p:oleObj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101600" y="3276600"/>
                <a:ext cx="7391400" cy="578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/>
                  <a:t>2.  Find the slope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sz="3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000" dirty="0" smtClean="0"/>
                  <a:t> from the sample data</a:t>
                </a:r>
                <a:endParaRPr lang="en-US" sz="30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" y="3276600"/>
                <a:ext cx="7391400" cy="57849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980" t="-8511" b="-32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66488123"/>
              </p:ext>
            </p:extLst>
          </p:nvPr>
        </p:nvGraphicFramePr>
        <p:xfrm>
          <a:off x="914400" y="4038600"/>
          <a:ext cx="6987458" cy="1981200"/>
        </p:xfrm>
        <a:graphic>
          <a:graphicData uri="http://schemas.openxmlformats.org/presentationml/2006/ole">
            <p:oleObj spid="_x0000_s7192" name="Equation" r:id="rId5" imgW="3124200" imgH="8890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0619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solidFill>
                  <a:srgbClr val="FF0000"/>
                </a:solidFill>
              </a:rPr>
              <a:t>Step 2:  </a:t>
            </a:r>
            <a:r>
              <a:rPr lang="en-US" sz="3200" b="1" dirty="0">
                <a:solidFill>
                  <a:srgbClr val="FF0000"/>
                </a:solidFill>
              </a:rPr>
              <a:t>Use the sample data to estimate unknown parameters in the </a:t>
            </a:r>
            <a:r>
              <a:rPr lang="en-US" sz="3200" b="1" dirty="0" smtClean="0">
                <a:solidFill>
                  <a:srgbClr val="FF0000"/>
                </a:solidFill>
              </a:rPr>
              <a:t>model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76200" y="152400"/>
            <a:ext cx="533400" cy="5334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75649843"/>
              </p:ext>
            </p:extLst>
          </p:nvPr>
        </p:nvGraphicFramePr>
        <p:xfrm>
          <a:off x="76200" y="1066800"/>
          <a:ext cx="5627687" cy="1595438"/>
        </p:xfrm>
        <a:graphic>
          <a:graphicData uri="http://schemas.openxmlformats.org/presentationml/2006/ole">
            <p:oleObj spid="_x0000_s10260" name="Equation" r:id="rId3" imgW="3124200" imgH="889000" progId="Equation.DSMT4">
              <p:embed/>
            </p:oleObj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3115985"/>
                  </p:ext>
                </p:extLst>
              </p:nvPr>
            </p:nvGraphicFramePr>
            <p:xfrm>
              <a:off x="108857" y="2819400"/>
              <a:ext cx="8992044" cy="27247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499110"/>
                    <a:gridCol w="499110"/>
                    <a:gridCol w="968629"/>
                    <a:gridCol w="1257935"/>
                    <a:gridCol w="2218055"/>
                    <a:gridCol w="1347025"/>
                    <a:gridCol w="734060"/>
                    <a:gridCol w="734060"/>
                    <a:gridCol w="734060"/>
                  </a:tblGrid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x</a:t>
                          </a:r>
                          <a:endParaRPr lang="en-US" sz="23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y</a:t>
                          </a:r>
                          <a:endParaRPr lang="en-US" sz="23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30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3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3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3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3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3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30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3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3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3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3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3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30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300" i="1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300" b="0" i="1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300" b="0" i="1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3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300" b="0" i="1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300" b="0" i="1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  <m:d>
                                  <m:dPr>
                                    <m:ctrlPr>
                                      <a:rPr lang="en-US" sz="230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300" i="1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300" b="0" i="1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300" b="0" i="1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3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300" b="0" i="1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300" b="0" i="1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30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300" i="1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300" i="1" smtClean="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3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3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2300" b="0" i="1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23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3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n-US" sz="23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Palatino Linotype"/>
                                  </a:rPr>
                                  <m:t>𝑥𝑦</m:t>
                                </m:r>
                              </m:oMath>
                            </m:oMathPara>
                          </a14:m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3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Palatino Linotype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3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Palatino Linotype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3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Palatino Linotype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3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Palatino Linotype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3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Palatino Linotype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3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Palatino Linotype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3</a:t>
                          </a:r>
                          <a:endParaRPr lang="en-US" sz="23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5</a:t>
                          </a:r>
                          <a:endParaRPr lang="en-US" sz="23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r>
                            <a:rPr lang="en-US" sz="23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0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-0.75</a:t>
                          </a:r>
                          <a:r>
                            <a:rPr lang="en-US" sz="23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r>
                            <a:rPr lang="en-US" sz="23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0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r>
                            <a:rPr lang="en-US" sz="23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0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r>
                            <a:rPr lang="en-US" sz="23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15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9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25</a:t>
                          </a:r>
                          <a:r>
                            <a:rPr lang="en-US" sz="23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1</a:t>
                          </a:r>
                          <a:endParaRPr lang="en-US" sz="23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8</a:t>
                          </a:r>
                          <a:endParaRPr lang="en-US" sz="23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r>
                            <a:rPr lang="en-US" sz="23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-2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2.25</a:t>
                          </a:r>
                          <a:r>
                            <a:rPr lang="en-US" sz="23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r>
                            <a:rPr lang="en-US" sz="23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-4.5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r>
                            <a:rPr lang="en-US" sz="23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4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r>
                            <a:rPr lang="en-US" sz="23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8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r>
                            <a:rPr lang="en-US" sz="23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1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64</a:t>
                          </a:r>
                          <a:r>
                            <a:rPr lang="en-US" sz="23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3</a:t>
                          </a:r>
                          <a:endParaRPr lang="en-US" sz="23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6</a:t>
                          </a:r>
                          <a:endParaRPr lang="en-US" sz="23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r>
                            <a:rPr lang="en-US" sz="23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0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r>
                            <a:rPr lang="en-US" sz="23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0.25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r>
                            <a:rPr lang="en-US" sz="23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0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r>
                            <a:rPr lang="en-US" sz="23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0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r>
                            <a:rPr lang="en-US" sz="23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18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r>
                            <a:rPr lang="en-US" sz="23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9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36</a:t>
                          </a:r>
                          <a:r>
                            <a:rPr lang="en-US" sz="23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5</a:t>
                          </a:r>
                          <a:endParaRPr lang="en-US" sz="23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4</a:t>
                          </a:r>
                          <a:endParaRPr lang="en-US" sz="23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r>
                            <a:rPr lang="en-US" sz="23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2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r>
                            <a:rPr lang="en-US" sz="23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-1.75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r>
                            <a:rPr lang="en-US" sz="23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-3.5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r>
                            <a:rPr lang="en-US" sz="23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4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r>
                            <a:rPr lang="en-US" sz="23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20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r>
                            <a:rPr lang="en-US" sz="23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25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16</a:t>
                          </a:r>
                          <a:r>
                            <a:rPr lang="en-US" sz="23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12</a:t>
                          </a:r>
                          <a:endParaRPr lang="en-US" sz="23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23</a:t>
                          </a:r>
                          <a:endParaRPr lang="en-US" sz="23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dirty="0" smtClean="0">
                              <a:solidFill>
                                <a:srgbClr val="000000"/>
                              </a:solidFill>
                              <a:effectLst/>
                              <a:latin typeface="Palatino Linotype"/>
                              <a:ea typeface="Calibri"/>
                              <a:cs typeface="Palatino Linotype"/>
                            </a:rPr>
                            <a:t>0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dirty="0" smtClean="0">
                              <a:solidFill>
                                <a:srgbClr val="000000"/>
                              </a:solidFill>
                              <a:effectLst/>
                              <a:latin typeface="Palatino Linotype"/>
                              <a:ea typeface="Calibri"/>
                              <a:cs typeface="Palatino Linotype"/>
                            </a:rPr>
                            <a:t>0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dirty="0" smtClean="0">
                              <a:solidFill>
                                <a:srgbClr val="000000"/>
                              </a:solidFill>
                              <a:effectLst/>
                              <a:latin typeface="Palatino Linotype"/>
                              <a:ea typeface="Calibri"/>
                              <a:cs typeface="Palatino Linotype"/>
                            </a:rPr>
                            <a:t>-8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dirty="0" smtClean="0">
                              <a:solidFill>
                                <a:srgbClr val="000000"/>
                              </a:solidFill>
                              <a:effectLst/>
                              <a:latin typeface="Palatino Linotype"/>
                              <a:ea typeface="Calibri"/>
                              <a:cs typeface="Palatino Linotype"/>
                            </a:rPr>
                            <a:t>8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dirty="0" smtClean="0">
                              <a:solidFill>
                                <a:srgbClr val="000000"/>
                              </a:solidFill>
                              <a:effectLst/>
                              <a:latin typeface="Palatino Linotype"/>
                              <a:ea typeface="Calibri"/>
                              <a:cs typeface="Palatino Linotype"/>
                            </a:rPr>
                            <a:t>61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dirty="0" smtClean="0">
                              <a:solidFill>
                                <a:srgbClr val="000000"/>
                              </a:solidFill>
                              <a:effectLst/>
                              <a:latin typeface="Palatino Linotype"/>
                              <a:ea typeface="Calibri"/>
                              <a:cs typeface="Palatino Linotype"/>
                            </a:rPr>
                            <a:t>44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dirty="0" smtClean="0">
                              <a:solidFill>
                                <a:srgbClr val="000000"/>
                              </a:solidFill>
                              <a:effectLst/>
                              <a:latin typeface="Palatino Linotype"/>
                              <a:ea typeface="Calibri"/>
                              <a:cs typeface="Palatino Linotype"/>
                            </a:rPr>
                            <a:t>141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873115985"/>
                  </p:ext>
                </p:extLst>
              </p:nvPr>
            </p:nvGraphicFramePr>
            <p:xfrm>
              <a:off x="108857" y="2819400"/>
              <a:ext cx="8992044" cy="27247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499110"/>
                    <a:gridCol w="499110"/>
                    <a:gridCol w="968629"/>
                    <a:gridCol w="1257935"/>
                    <a:gridCol w="2218055"/>
                    <a:gridCol w="1347025"/>
                    <a:gridCol w="734060"/>
                    <a:gridCol w="734060"/>
                    <a:gridCol w="734060"/>
                  </a:tblGrid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x</a:t>
                          </a:r>
                          <a:endParaRPr lang="en-US" sz="23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y</a:t>
                          </a:r>
                          <a:endParaRPr lang="en-US" sz="23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3774" t="-10811" r="-724528" b="-5324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57282" t="-10811" r="-459223" b="-5324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45604" t="-10811" r="-159890" b="-5324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404525" t="-10811" r="-163348" b="-5324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929167" t="-10811" r="-200833" b="-5324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20661" t="-10811" r="-99174" b="-5324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130000" t="-10811" b="-532432"/>
                          </a:stretch>
                        </a:blipFill>
                      </a:tcPr>
                    </a:tc>
                  </a:tr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3</a:t>
                          </a:r>
                          <a:endParaRPr lang="en-US" sz="23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5</a:t>
                          </a:r>
                          <a:endParaRPr lang="en-US" sz="23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r>
                            <a:rPr lang="en-US" sz="23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0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-0.75</a:t>
                          </a:r>
                          <a:r>
                            <a:rPr lang="en-US" sz="23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r>
                            <a:rPr lang="en-US" sz="23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0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r>
                            <a:rPr lang="en-US" sz="23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0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r>
                            <a:rPr lang="en-US" sz="23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15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9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25</a:t>
                          </a:r>
                          <a:r>
                            <a:rPr lang="en-US" sz="23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1</a:t>
                          </a:r>
                          <a:endParaRPr lang="en-US" sz="23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8</a:t>
                          </a:r>
                          <a:endParaRPr lang="en-US" sz="23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r>
                            <a:rPr lang="en-US" sz="23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-2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2.25</a:t>
                          </a:r>
                          <a:r>
                            <a:rPr lang="en-US" sz="23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r>
                            <a:rPr lang="en-US" sz="23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-4.5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r>
                            <a:rPr lang="en-US" sz="23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4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r>
                            <a:rPr lang="en-US" sz="23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8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r>
                            <a:rPr lang="en-US" sz="23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1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64</a:t>
                          </a:r>
                          <a:r>
                            <a:rPr lang="en-US" sz="23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3</a:t>
                          </a:r>
                          <a:endParaRPr lang="en-US" sz="23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6</a:t>
                          </a:r>
                          <a:endParaRPr lang="en-US" sz="23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r>
                            <a:rPr lang="en-US" sz="23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0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r>
                            <a:rPr lang="en-US" sz="23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0.25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r>
                            <a:rPr lang="en-US" sz="23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0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r>
                            <a:rPr lang="en-US" sz="23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0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r>
                            <a:rPr lang="en-US" sz="23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18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r>
                            <a:rPr lang="en-US" sz="23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9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36</a:t>
                          </a:r>
                          <a:r>
                            <a:rPr lang="en-US" sz="23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5</a:t>
                          </a:r>
                          <a:endParaRPr lang="en-US" sz="23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4</a:t>
                          </a:r>
                          <a:endParaRPr lang="en-US" sz="23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r>
                            <a:rPr lang="en-US" sz="23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2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r>
                            <a:rPr lang="en-US" sz="23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-1.75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r>
                            <a:rPr lang="en-US" sz="23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-3.5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r>
                            <a:rPr lang="en-US" sz="23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4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r>
                            <a:rPr lang="en-US" sz="23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20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r>
                            <a:rPr lang="en-US" sz="23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25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16</a:t>
                          </a:r>
                          <a:r>
                            <a:rPr lang="en-US" sz="23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12</a:t>
                          </a:r>
                          <a:endParaRPr lang="en-US" sz="23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23</a:t>
                          </a:r>
                          <a:endParaRPr lang="en-US" sz="23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dirty="0" smtClean="0">
                              <a:solidFill>
                                <a:srgbClr val="000000"/>
                              </a:solidFill>
                              <a:effectLst/>
                              <a:latin typeface="Palatino Linotype"/>
                              <a:ea typeface="Calibri"/>
                              <a:cs typeface="Palatino Linotype"/>
                            </a:rPr>
                            <a:t>0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dirty="0" smtClean="0">
                              <a:solidFill>
                                <a:srgbClr val="000000"/>
                              </a:solidFill>
                              <a:effectLst/>
                              <a:latin typeface="Palatino Linotype"/>
                              <a:ea typeface="Calibri"/>
                              <a:cs typeface="Palatino Linotype"/>
                            </a:rPr>
                            <a:t>0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dirty="0" smtClean="0">
                              <a:solidFill>
                                <a:srgbClr val="000000"/>
                              </a:solidFill>
                              <a:effectLst/>
                              <a:latin typeface="Palatino Linotype"/>
                              <a:ea typeface="Calibri"/>
                              <a:cs typeface="Palatino Linotype"/>
                            </a:rPr>
                            <a:t>-8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dirty="0" smtClean="0">
                              <a:solidFill>
                                <a:srgbClr val="000000"/>
                              </a:solidFill>
                              <a:effectLst/>
                              <a:latin typeface="Palatino Linotype"/>
                              <a:ea typeface="Calibri"/>
                              <a:cs typeface="Palatino Linotype"/>
                            </a:rPr>
                            <a:t>8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dirty="0" smtClean="0">
                              <a:solidFill>
                                <a:srgbClr val="000000"/>
                              </a:solidFill>
                              <a:effectLst/>
                              <a:latin typeface="Palatino Linotype"/>
                              <a:ea typeface="Calibri"/>
                              <a:cs typeface="Palatino Linotype"/>
                            </a:rPr>
                            <a:t>61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dirty="0" smtClean="0">
                              <a:solidFill>
                                <a:srgbClr val="000000"/>
                              </a:solidFill>
                              <a:effectLst/>
                              <a:latin typeface="Palatino Linotype"/>
                              <a:ea typeface="Calibri"/>
                              <a:cs typeface="Palatino Linotype"/>
                            </a:rPr>
                            <a:t>44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dirty="0" smtClean="0">
                              <a:solidFill>
                                <a:srgbClr val="000000"/>
                              </a:solidFill>
                              <a:effectLst/>
                              <a:latin typeface="Palatino Linotype"/>
                              <a:ea typeface="Calibri"/>
                              <a:cs typeface="Palatino Linotype"/>
                            </a:rPr>
                            <a:t>141</a:t>
                          </a: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7373551"/>
                  </p:ext>
                </p:extLst>
              </p:nvPr>
            </p:nvGraphicFramePr>
            <p:xfrm>
              <a:off x="75756" y="2819400"/>
              <a:ext cx="8992044" cy="27247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499110"/>
                    <a:gridCol w="499110"/>
                    <a:gridCol w="968629"/>
                    <a:gridCol w="1257935"/>
                    <a:gridCol w="2218055"/>
                    <a:gridCol w="1347025"/>
                    <a:gridCol w="734060"/>
                    <a:gridCol w="734060"/>
                    <a:gridCol w="734060"/>
                  </a:tblGrid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x</a:t>
                          </a:r>
                          <a:endParaRPr lang="en-US" sz="23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y</a:t>
                          </a:r>
                          <a:endParaRPr lang="en-US" sz="23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30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3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3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3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3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3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30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3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3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3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3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3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30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300" i="1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300" b="0" i="1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300" b="0" i="1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3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300" b="0" i="1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300" b="0" i="1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  <m:d>
                                  <m:dPr>
                                    <m:ctrlPr>
                                      <a:rPr lang="en-US" sz="230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300" i="1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300" b="0" i="1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300" b="0" i="1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3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300" b="0" i="1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300" b="0" i="1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30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300" i="1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300" i="1" smtClean="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3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3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2300" b="0" i="1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23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3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n-US" sz="23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Palatino Linotype"/>
                                  </a:rPr>
                                  <m:t>𝑥𝑦</m:t>
                                </m:r>
                              </m:oMath>
                            </m:oMathPara>
                          </a14:m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3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Palatino Linotype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3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Palatino Linotype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3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Palatino Linotype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3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Palatino Linotype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3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Palatino Linotype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3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Palatino Linotype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3</a:t>
                          </a:r>
                          <a:endParaRPr lang="en-US" sz="23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5</a:t>
                          </a:r>
                          <a:endParaRPr lang="en-US" sz="23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1</a:t>
                          </a:r>
                          <a:endParaRPr lang="en-US" sz="23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8</a:t>
                          </a:r>
                          <a:endParaRPr lang="en-US" sz="23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3</a:t>
                          </a:r>
                          <a:endParaRPr lang="en-US" sz="23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6</a:t>
                          </a:r>
                          <a:endParaRPr lang="en-US" sz="23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5</a:t>
                          </a:r>
                          <a:endParaRPr lang="en-US" sz="23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4</a:t>
                          </a:r>
                          <a:endParaRPr lang="en-US" sz="23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607373551"/>
                  </p:ext>
                </p:extLst>
              </p:nvPr>
            </p:nvGraphicFramePr>
            <p:xfrm>
              <a:off x="75756" y="2819400"/>
              <a:ext cx="8992044" cy="27247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499110"/>
                    <a:gridCol w="499110"/>
                    <a:gridCol w="968629"/>
                    <a:gridCol w="1257935"/>
                    <a:gridCol w="2218055"/>
                    <a:gridCol w="1347025"/>
                    <a:gridCol w="734060"/>
                    <a:gridCol w="734060"/>
                    <a:gridCol w="734060"/>
                  </a:tblGrid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x</a:t>
                          </a:r>
                          <a:endParaRPr lang="en-US" sz="23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y</a:t>
                          </a:r>
                          <a:endParaRPr lang="en-US" sz="23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03145" t="-10811" r="-725157" b="-5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56796" t="-10811" r="-459709" b="-5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45330" t="-10811" r="-160165" b="-5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402252" t="-10811" r="-162613" b="-5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929167" t="-10811" r="-200833" b="-5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020661" t="-10811" r="-99174" b="-5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130000" t="-10811" b="-504054"/>
                          </a:stretch>
                        </a:blipFill>
                      </a:tcPr>
                    </a:tc>
                  </a:tr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3</a:t>
                          </a:r>
                          <a:endParaRPr lang="en-US" sz="23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 dirty="0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5</a:t>
                          </a:r>
                          <a:endParaRPr lang="en-US" sz="23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1</a:t>
                          </a:r>
                          <a:endParaRPr lang="en-US" sz="23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8</a:t>
                          </a:r>
                          <a:endParaRPr lang="en-US" sz="23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3</a:t>
                          </a:r>
                          <a:endParaRPr lang="en-US" sz="23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6</a:t>
                          </a:r>
                          <a:endParaRPr lang="en-US" sz="23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5</a:t>
                          </a:r>
                          <a:endParaRPr lang="en-US" sz="23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3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4</a:t>
                          </a:r>
                          <a:endParaRPr lang="en-US" sz="23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3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0970397"/>
              </p:ext>
            </p:extLst>
          </p:nvPr>
        </p:nvGraphicFramePr>
        <p:xfrm>
          <a:off x="5943600" y="1219200"/>
          <a:ext cx="2819400" cy="1273951"/>
        </p:xfrm>
        <a:graphic>
          <a:graphicData uri="http://schemas.openxmlformats.org/presentationml/2006/ole">
            <p:oleObj spid="_x0000_s10261" name="Equation" r:id="rId6" imgW="1714320" imgH="77436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27118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solidFill>
                  <a:srgbClr val="FF0000"/>
                </a:solidFill>
              </a:rPr>
              <a:t>Step 2:  </a:t>
            </a:r>
            <a:r>
              <a:rPr lang="en-US" sz="3200" b="1" dirty="0">
                <a:solidFill>
                  <a:srgbClr val="FF0000"/>
                </a:solidFill>
              </a:rPr>
              <a:t>Use the sample data to estimate unknown parameters in the </a:t>
            </a:r>
            <a:r>
              <a:rPr lang="en-US" sz="3200" b="1" dirty="0" smtClean="0">
                <a:solidFill>
                  <a:srgbClr val="FF0000"/>
                </a:solidFill>
              </a:rPr>
              <a:t>model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76200" y="152400"/>
            <a:ext cx="533400" cy="5334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770851"/>
                  </p:ext>
                </p:extLst>
              </p:nvPr>
            </p:nvGraphicFramePr>
            <p:xfrm>
              <a:off x="2667000" y="3352800"/>
              <a:ext cx="3648076" cy="27247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61023"/>
                    <a:gridCol w="561023"/>
                    <a:gridCol w="842010"/>
                    <a:gridCol w="842010"/>
                    <a:gridCol w="842010"/>
                  </a:tblGrid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x</a:t>
                          </a:r>
                          <a:endParaRPr lang="en-US" sz="27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y</a:t>
                          </a:r>
                          <a:endParaRPr lang="en-US" sz="27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Palatino Linotype"/>
                                  </a:rPr>
                                  <m:t>𝑥𝑦</m:t>
                                </m:r>
                              </m:oMath>
                            </m:oMathPara>
                          </a14:m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7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Palatino Linotype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7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Palatino Linotype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7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Palatino Linotype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7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Palatino Linotype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7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Palatino Linotype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7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Palatino Linotype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3</a:t>
                          </a:r>
                          <a:endParaRPr lang="en-US" sz="2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5</a:t>
                          </a:r>
                          <a:endParaRPr lang="en-US" sz="2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15</a:t>
                          </a:r>
                          <a:r>
                            <a:rPr lang="en-US" sz="27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9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25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1</a:t>
                          </a:r>
                          <a:endParaRPr lang="en-US" sz="2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8</a:t>
                          </a:r>
                          <a:endParaRPr lang="en-US" sz="27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8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1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64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3</a:t>
                          </a:r>
                          <a:endParaRPr lang="en-US" sz="2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6</a:t>
                          </a:r>
                          <a:endParaRPr lang="en-US" sz="2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18</a:t>
                          </a:r>
                          <a:r>
                            <a:rPr lang="en-US" sz="27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9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36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5</a:t>
                          </a:r>
                          <a:endParaRPr lang="en-US" sz="2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4</a:t>
                          </a:r>
                          <a:endParaRPr lang="en-US" sz="2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20</a:t>
                          </a:r>
                          <a:r>
                            <a:rPr lang="en-US" sz="27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25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16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Palatino Linotype" pitchFamily="18" charset="0"/>
                              <a:ea typeface="Calibri"/>
                              <a:cs typeface="Times New Roman"/>
                            </a:rPr>
                            <a:t>12</a:t>
                          </a:r>
                          <a:endParaRPr lang="en-US" sz="2700" dirty="0">
                            <a:effectLst/>
                            <a:latin typeface="Palatino Linotype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Palatino Linotype" pitchFamily="18" charset="0"/>
                              <a:ea typeface="Calibri"/>
                              <a:cs typeface="Times New Roman"/>
                            </a:rPr>
                            <a:t>23</a:t>
                          </a:r>
                          <a:endParaRPr lang="en-US" sz="2700" dirty="0">
                            <a:effectLst/>
                            <a:latin typeface="Palatino Linotype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dirty="0" smtClean="0">
                              <a:solidFill>
                                <a:srgbClr val="000000"/>
                              </a:solidFill>
                              <a:effectLst/>
                              <a:latin typeface="Palatino Linotype"/>
                              <a:ea typeface="Calibri"/>
                              <a:cs typeface="Palatino Linotype"/>
                            </a:rPr>
                            <a:t>61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dirty="0" smtClean="0">
                              <a:solidFill>
                                <a:srgbClr val="000000"/>
                              </a:solidFill>
                              <a:effectLst/>
                              <a:latin typeface="Palatino Linotype"/>
                              <a:ea typeface="Calibri"/>
                              <a:cs typeface="Palatino Linotype"/>
                            </a:rPr>
                            <a:t>44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dirty="0" smtClean="0">
                              <a:solidFill>
                                <a:srgbClr val="000000"/>
                              </a:solidFill>
                              <a:effectLst/>
                              <a:latin typeface="Palatino Linotype"/>
                              <a:ea typeface="Calibri"/>
                              <a:cs typeface="Palatino Linotype"/>
                            </a:rPr>
                            <a:t>141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51770851"/>
                  </p:ext>
                </p:extLst>
              </p:nvPr>
            </p:nvGraphicFramePr>
            <p:xfrm>
              <a:off x="2667000" y="3352800"/>
              <a:ext cx="3648076" cy="27247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61023"/>
                    <a:gridCol w="561023"/>
                    <a:gridCol w="842010"/>
                    <a:gridCol w="842010"/>
                    <a:gridCol w="842010"/>
                  </a:tblGrid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x</a:t>
                          </a:r>
                          <a:endParaRPr lang="en-US" sz="27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y</a:t>
                          </a:r>
                          <a:endParaRPr lang="en-US" sz="27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34058" t="-17333" r="-200000" b="-53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34058" t="-17333" r="-100000" b="-53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34058" t="-17333" b="-536000"/>
                          </a:stretch>
                        </a:blipFill>
                      </a:tcPr>
                    </a:tc>
                  </a:tr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3</a:t>
                          </a:r>
                          <a:endParaRPr lang="en-US" sz="2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5</a:t>
                          </a:r>
                          <a:endParaRPr lang="en-US" sz="2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15</a:t>
                          </a:r>
                          <a:r>
                            <a:rPr lang="en-US" sz="27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9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25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1</a:t>
                          </a:r>
                          <a:endParaRPr lang="en-US" sz="2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8</a:t>
                          </a:r>
                          <a:endParaRPr lang="en-US" sz="27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8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1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64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3</a:t>
                          </a:r>
                          <a:endParaRPr lang="en-US" sz="2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6</a:t>
                          </a:r>
                          <a:endParaRPr lang="en-US" sz="2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18</a:t>
                          </a:r>
                          <a:r>
                            <a:rPr lang="en-US" sz="27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9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36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5</a:t>
                          </a:r>
                          <a:endParaRPr lang="en-US" sz="2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4</a:t>
                          </a:r>
                          <a:endParaRPr lang="en-US" sz="2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20</a:t>
                          </a:r>
                          <a:r>
                            <a:rPr lang="en-US" sz="27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25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16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Palatino Linotype" pitchFamily="18" charset="0"/>
                              <a:ea typeface="Calibri"/>
                              <a:cs typeface="Times New Roman"/>
                            </a:rPr>
                            <a:t>12</a:t>
                          </a:r>
                          <a:endParaRPr lang="en-US" sz="2700" dirty="0">
                            <a:effectLst/>
                            <a:latin typeface="Palatino Linotype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Palatino Linotype" pitchFamily="18" charset="0"/>
                              <a:ea typeface="Calibri"/>
                              <a:cs typeface="Times New Roman"/>
                            </a:rPr>
                            <a:t>23</a:t>
                          </a:r>
                          <a:endParaRPr lang="en-US" sz="2700" dirty="0">
                            <a:effectLst/>
                            <a:latin typeface="Palatino Linotype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dirty="0" smtClean="0">
                              <a:solidFill>
                                <a:srgbClr val="000000"/>
                              </a:solidFill>
                              <a:effectLst/>
                              <a:latin typeface="Palatino Linotype"/>
                              <a:ea typeface="Calibri"/>
                              <a:cs typeface="Palatino Linotype"/>
                            </a:rPr>
                            <a:t>61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dirty="0" smtClean="0">
                              <a:solidFill>
                                <a:srgbClr val="000000"/>
                              </a:solidFill>
                              <a:effectLst/>
                              <a:latin typeface="Palatino Linotype"/>
                              <a:ea typeface="Calibri"/>
                              <a:cs typeface="Palatino Linotype"/>
                            </a:rPr>
                            <a:t>44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dirty="0" smtClean="0">
                              <a:solidFill>
                                <a:srgbClr val="000000"/>
                              </a:solidFill>
                              <a:effectLst/>
                              <a:latin typeface="Palatino Linotype"/>
                              <a:ea typeface="Calibri"/>
                              <a:cs typeface="Palatino Linotype"/>
                            </a:rPr>
                            <a:t>141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342900" y="1219200"/>
                <a:ext cx="7429500" cy="528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dirty="0" smtClean="0"/>
                  <a:t>3.  Find the y – intercept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50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50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50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500" i="1" smtClean="0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en-US" sz="25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500" dirty="0" smtClean="0"/>
                  <a:t> from the sample</a:t>
                </a:r>
                <a:endParaRPr lang="en-US" sz="25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1219200"/>
                <a:ext cx="7429500" cy="52879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313" t="-2299" b="-22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40589169"/>
              </p:ext>
            </p:extLst>
          </p:nvPr>
        </p:nvGraphicFramePr>
        <p:xfrm>
          <a:off x="228600" y="1905000"/>
          <a:ext cx="3048000" cy="935182"/>
        </p:xfrm>
        <a:graphic>
          <a:graphicData uri="http://schemas.openxmlformats.org/presentationml/2006/ole">
            <p:oleObj spid="_x0000_s11280" name="Equation" r:id="rId5" imgW="837836" imgH="25389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94792758"/>
              </p:ext>
            </p:extLst>
          </p:nvPr>
        </p:nvGraphicFramePr>
        <p:xfrm>
          <a:off x="4057650" y="2184400"/>
          <a:ext cx="2895600" cy="482600"/>
        </p:xfrm>
        <a:graphic>
          <a:graphicData uri="http://schemas.openxmlformats.org/presentationml/2006/ole">
            <p:oleObj spid="_x0000_s11281" name="Equation" r:id="rId6" imgW="1523880" imgH="2538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5734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solidFill>
                  <a:srgbClr val="FF0000"/>
                </a:solidFill>
              </a:rPr>
              <a:t>Step 2:  </a:t>
            </a:r>
            <a:r>
              <a:rPr lang="en-US" sz="3200" b="1" dirty="0">
                <a:solidFill>
                  <a:srgbClr val="FF0000"/>
                </a:solidFill>
              </a:rPr>
              <a:t>Use the sample data to estimate unknown parameters in the </a:t>
            </a:r>
            <a:r>
              <a:rPr lang="en-US" sz="3200" b="1" dirty="0" smtClean="0">
                <a:solidFill>
                  <a:srgbClr val="FF0000"/>
                </a:solidFill>
              </a:rPr>
              <a:t>model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76200" y="152400"/>
            <a:ext cx="533400" cy="5334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2900" y="1219200"/>
            <a:ext cx="74295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4.  Be able to interpret these values</a:t>
            </a:r>
            <a:endParaRPr lang="en-US" sz="25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28" t="41794" r="35201" b="35385"/>
          <a:stretch>
            <a:fillRect/>
          </a:stretch>
        </p:blipFill>
        <p:spPr bwMode="auto">
          <a:xfrm>
            <a:off x="76200" y="1683554"/>
            <a:ext cx="8673266" cy="273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2900" y="4648200"/>
            <a:ext cx="803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y-intercept:  the line crosses the y-axis at 8.75</a:t>
            </a:r>
          </a:p>
          <a:p>
            <a:endParaRPr lang="en-US" dirty="0"/>
          </a:p>
          <a:p>
            <a:r>
              <a:rPr lang="en-US" dirty="0" smtClean="0"/>
              <a:t>Slope: For every 1 unit increase in </a:t>
            </a:r>
            <a:r>
              <a:rPr lang="en-US" i="1" dirty="0" smtClean="0"/>
              <a:t>x</a:t>
            </a:r>
            <a:r>
              <a:rPr lang="en-US" dirty="0" smtClean="0"/>
              <a:t> there is a 1 unit decrease in </a:t>
            </a:r>
            <a:r>
              <a:rPr lang="en-US" i="1" dirty="0" smtClean="0"/>
              <a:t>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994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solidFill>
                  <a:srgbClr val="FF0000"/>
                </a:solidFill>
              </a:rPr>
              <a:t>Step 3:  Specify the probability distribution of the random error term and estimate the standard deviation of this distribution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76200" y="152400"/>
            <a:ext cx="533400" cy="5334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2900" y="1219200"/>
            <a:ext cx="74295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Know the assumptions needed for the probability distribution of the random error </a:t>
            </a:r>
            <a:r>
              <a:rPr lang="el-GR" sz="2500" dirty="0" smtClean="0">
                <a:latin typeface="Times New Roman"/>
                <a:cs typeface="Times New Roman"/>
              </a:rPr>
              <a:t>ε</a:t>
            </a:r>
            <a:endParaRPr lang="en-US" sz="25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2438400"/>
            <a:ext cx="8763000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Assumption 1:</a:t>
            </a:r>
            <a:r>
              <a:rPr lang="en-US" sz="2800" dirty="0"/>
              <a:t>  </a:t>
            </a:r>
            <a:r>
              <a:rPr lang="en-US" sz="2800" b="1" dirty="0"/>
              <a:t>The mean of the probability distribution of ε is 0 </a:t>
            </a:r>
            <a:endParaRPr lang="en-US" sz="2800" b="1" dirty="0" smtClean="0"/>
          </a:p>
          <a:p>
            <a:endParaRPr lang="en-US" sz="2500" dirty="0"/>
          </a:p>
          <a:p>
            <a:r>
              <a:rPr lang="en-US" sz="2500" dirty="0" smtClean="0"/>
              <a:t>– </a:t>
            </a:r>
            <a:r>
              <a:rPr lang="en-US" sz="2500" dirty="0"/>
              <a:t>that is, the average of the values of ε over an infinitely long series of experiments is 0 for each setting of the independent variable </a:t>
            </a:r>
            <a:r>
              <a:rPr lang="en-US" sz="2500" i="1" dirty="0"/>
              <a:t>x</a:t>
            </a:r>
            <a:r>
              <a:rPr lang="en-US" sz="2500" dirty="0"/>
              <a:t>.  This assumption implies that the mean value of y, E(y), for a given value of </a:t>
            </a:r>
            <a:r>
              <a:rPr lang="en-US" sz="2500" i="1" dirty="0"/>
              <a:t>x</a:t>
            </a:r>
            <a:r>
              <a:rPr lang="en-US" sz="2500" dirty="0"/>
              <a:t> is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00835737"/>
              </p:ext>
            </p:extLst>
          </p:nvPr>
        </p:nvGraphicFramePr>
        <p:xfrm>
          <a:off x="3278170" y="4934754"/>
          <a:ext cx="1558959" cy="343257"/>
        </p:xfrm>
        <a:graphic>
          <a:graphicData uri="http://schemas.openxmlformats.org/presentationml/2006/ole">
            <p:oleObj spid="_x0000_s14347" name="Equation" r:id="rId3" imgW="1040948" imgH="228501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89519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solidFill>
                  <a:srgbClr val="FF0000"/>
                </a:solidFill>
              </a:rPr>
              <a:t>Step 3:  Specify the probability distribution of the random error term and estimate the standard deviation of this distribution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76200" y="152400"/>
            <a:ext cx="533400" cy="5334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2900" y="1219200"/>
            <a:ext cx="74295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Know the assumptions needed for the probability distribution of the random error </a:t>
            </a:r>
            <a:r>
              <a:rPr lang="el-GR" sz="2500" dirty="0" smtClean="0">
                <a:latin typeface="Times New Roman"/>
                <a:cs typeface="Times New Roman"/>
              </a:rPr>
              <a:t>ε</a:t>
            </a:r>
            <a:endParaRPr lang="en-US" sz="25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2438400"/>
            <a:ext cx="8763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Assumption </a:t>
            </a:r>
            <a:r>
              <a:rPr lang="en-US" sz="2800" b="1" dirty="0" smtClean="0"/>
              <a:t>2:  </a:t>
            </a:r>
            <a:r>
              <a:rPr lang="en-US" sz="2800" b="1" dirty="0"/>
              <a:t>The variance of the probability distribution of ε is constant for all setting of the independent variable </a:t>
            </a:r>
            <a:r>
              <a:rPr lang="en-US" sz="2800" b="1" i="1" dirty="0"/>
              <a:t>x</a:t>
            </a:r>
            <a:r>
              <a:rPr lang="en-US" sz="2800" b="1" dirty="0"/>
              <a:t>.  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dirty="0" smtClean="0"/>
              <a:t>For </a:t>
            </a:r>
            <a:r>
              <a:rPr lang="en-US" sz="2800" dirty="0"/>
              <a:t>our straight line model, this assumption means that the variance of ε is equal to a constant, say </a:t>
            </a:r>
            <a:r>
              <a:rPr lang="en-US" sz="2800" dirty="0" smtClean="0"/>
              <a:t>σ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, </a:t>
            </a:r>
            <a:r>
              <a:rPr lang="en-US" sz="2800" dirty="0"/>
              <a:t>for all values of </a:t>
            </a:r>
            <a:r>
              <a:rPr lang="en-US" sz="2800" i="1" dirty="0"/>
              <a:t>x</a:t>
            </a:r>
            <a:r>
              <a:rPr lang="en-US" sz="2800" dirty="0" smtClean="0"/>
              <a:t>.  (We will estimate this by s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)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xmlns="" val="241627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Linear Regression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FFC000"/>
                </a:solidFill>
              </a:rPr>
              <a:t>Chapter 10 introduces inference about a response variable from an explanatory variable.  </a:t>
            </a:r>
            <a:endParaRPr lang="en-US" b="1" i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rgbClr val="FFC000"/>
                </a:solidFill>
              </a:rPr>
              <a:t>It </a:t>
            </a:r>
            <a:r>
              <a:rPr lang="en-US" b="1" i="1" dirty="0">
                <a:solidFill>
                  <a:srgbClr val="FFC000"/>
                </a:solidFill>
              </a:rPr>
              <a:t>is possible to perform this same type of analysis with multiple explanatory </a:t>
            </a:r>
            <a:r>
              <a:rPr lang="en-US" b="1" i="1" dirty="0" smtClean="0">
                <a:solidFill>
                  <a:srgbClr val="FFC000"/>
                </a:solidFill>
              </a:rPr>
              <a:t>variables </a:t>
            </a:r>
            <a:r>
              <a:rPr lang="en-US" b="1" i="1" dirty="0">
                <a:solidFill>
                  <a:srgbClr val="FFC000"/>
                </a:solidFill>
              </a:rPr>
              <a:t>which you will see in Chapter 11 in </a:t>
            </a:r>
            <a:r>
              <a:rPr lang="en-US" b="1" i="1" dirty="0" err="1">
                <a:solidFill>
                  <a:srgbClr val="FFC000"/>
                </a:solidFill>
              </a:rPr>
              <a:t>MGT</a:t>
            </a:r>
            <a:r>
              <a:rPr lang="en-US" b="1" i="1" dirty="0">
                <a:solidFill>
                  <a:srgbClr val="FFC000"/>
                </a:solidFill>
              </a:rPr>
              <a:t> 310.  </a:t>
            </a:r>
            <a:endParaRPr lang="en-US" b="1" i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rgbClr val="FFC000"/>
                </a:solidFill>
              </a:rPr>
              <a:t>Rather </a:t>
            </a:r>
            <a:r>
              <a:rPr lang="en-US" b="1" i="1" dirty="0">
                <a:solidFill>
                  <a:srgbClr val="FFC000"/>
                </a:solidFill>
              </a:rPr>
              <a:t>than break down this Chapter into sections I will break down the Chapter into steps to </a:t>
            </a:r>
            <a:r>
              <a:rPr lang="en-US" b="1" i="1" dirty="0" err="1">
                <a:solidFill>
                  <a:srgbClr val="FFC000"/>
                </a:solidFill>
              </a:rPr>
              <a:t>perfrom</a:t>
            </a:r>
            <a:r>
              <a:rPr lang="en-US" b="1" i="1" dirty="0">
                <a:solidFill>
                  <a:srgbClr val="FFC000"/>
                </a:solidFill>
              </a:rPr>
              <a:t> a simple linear regression. </a:t>
            </a:r>
            <a:endParaRPr lang="en-US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0066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solidFill>
                  <a:srgbClr val="FF0000"/>
                </a:solidFill>
              </a:rPr>
              <a:t>Step 3:  Specify the probability distribution of the random error term and estimate the standard deviation of this distribution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76200" y="152400"/>
            <a:ext cx="533400" cy="5334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2900" y="1219200"/>
            <a:ext cx="74295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Know the assumptions needed for the probability distribution of the random error </a:t>
            </a:r>
            <a:r>
              <a:rPr lang="el-GR" sz="2500" dirty="0" smtClean="0">
                <a:latin typeface="Times New Roman"/>
                <a:cs typeface="Times New Roman"/>
              </a:rPr>
              <a:t>ε</a:t>
            </a:r>
            <a:endParaRPr lang="en-US" sz="25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24384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Assumption </a:t>
            </a:r>
            <a:r>
              <a:rPr lang="en-US" sz="2800" b="1" dirty="0" smtClean="0"/>
              <a:t>3:  </a:t>
            </a:r>
            <a:r>
              <a:rPr lang="en-US" sz="2800" b="1" dirty="0"/>
              <a:t>The probability distribution of ε is normal. </a:t>
            </a:r>
          </a:p>
        </p:txBody>
      </p:sp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81" t="50256" r="36000" b="17693"/>
          <a:stretch>
            <a:fillRect/>
          </a:stretch>
        </p:blipFill>
        <p:spPr bwMode="auto">
          <a:xfrm>
            <a:off x="687066" y="2895600"/>
            <a:ext cx="7769868" cy="384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1811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solidFill>
                  <a:srgbClr val="FF0000"/>
                </a:solidFill>
              </a:rPr>
              <a:t>Step 3:  Specify the probability distribution of the random error term and estimate the standard deviation of this distribution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76200" y="152400"/>
            <a:ext cx="533400" cy="5334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2900" y="1219200"/>
            <a:ext cx="74295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Know the assumptions needed for the probability distribution of the random error </a:t>
            </a:r>
            <a:r>
              <a:rPr lang="el-GR" sz="2500" dirty="0" smtClean="0">
                <a:latin typeface="Times New Roman"/>
                <a:cs typeface="Times New Roman"/>
              </a:rPr>
              <a:t>ε</a:t>
            </a:r>
            <a:endParaRPr lang="en-US" sz="25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2438400"/>
            <a:ext cx="87630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Assumption </a:t>
            </a:r>
            <a:r>
              <a:rPr lang="en-US" sz="2800" b="1" dirty="0" smtClean="0"/>
              <a:t>4:  </a:t>
            </a:r>
            <a:r>
              <a:rPr lang="en-US" sz="2800" b="1" dirty="0"/>
              <a:t>The values of ε associated with any two observed values of y are independent 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dirty="0" smtClean="0"/>
              <a:t>– </a:t>
            </a:r>
            <a:r>
              <a:rPr lang="en-US" sz="2800" dirty="0"/>
              <a:t>that is, the value of ε associated with one value of y has no effect on the values of ε associated with other y values.  </a:t>
            </a:r>
          </a:p>
          <a:p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xmlns="" val="179855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solidFill>
                  <a:srgbClr val="FF0000"/>
                </a:solidFill>
              </a:rPr>
              <a:t>Step 3:  Specify the probability distribution of the random error term and estimate the standard deviation of this distribution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76200" y="152400"/>
            <a:ext cx="533400" cy="5334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2900" y="1600200"/>
            <a:ext cx="74295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Recall Assumption 3 – that </a:t>
            </a:r>
            <a:r>
              <a:rPr lang="el-GR" sz="2500" dirty="0" smtClean="0">
                <a:cs typeface="Times New Roman"/>
              </a:rPr>
              <a:t>ε</a:t>
            </a:r>
            <a:r>
              <a:rPr lang="en-US" sz="2500" dirty="0" smtClean="0">
                <a:cs typeface="Times New Roman"/>
              </a:rPr>
              <a:t>’s have a constant variance – know how to estimate this value with s</a:t>
            </a:r>
            <a:r>
              <a:rPr lang="en-US" sz="2500" baseline="30000" dirty="0" smtClean="0">
                <a:cs typeface="Times New Roman"/>
              </a:rPr>
              <a:t>2 </a:t>
            </a:r>
            <a:r>
              <a:rPr lang="en-US" sz="2500" dirty="0" smtClean="0">
                <a:cs typeface="Times New Roman"/>
              </a:rPr>
              <a:t>(variability of random error term)</a:t>
            </a:r>
            <a:endParaRPr lang="en-US" sz="2500" baseline="300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19" t="45897" r="29761" b="15385"/>
          <a:stretch>
            <a:fillRect/>
          </a:stretch>
        </p:blipFill>
        <p:spPr bwMode="auto">
          <a:xfrm>
            <a:off x="635000" y="2971800"/>
            <a:ext cx="7315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6299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solidFill>
                  <a:srgbClr val="FF0000"/>
                </a:solidFill>
              </a:rPr>
              <a:t>Step 3:  Specify the probability distribution of the random error term and estimate the standard deviation of this distribution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76200" y="152400"/>
            <a:ext cx="533400" cy="5334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76200" y="1600200"/>
                <a:ext cx="2971800" cy="1228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/>
                        </a:rPr>
                        <m:t>𝑠</m:t>
                      </m:r>
                      <m:r>
                        <a:rPr lang="en-US" sz="25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5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5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5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5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5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5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5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500" b="0" i="1" smtClean="0">
                                  <a:latin typeface="Cambria Math"/>
                                </a:rPr>
                                <m:t>𝑆𝑆𝐸</m:t>
                              </m:r>
                            </m:num>
                            <m:den>
                              <m:r>
                                <a:rPr lang="en-US" sz="25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500" b="0" i="1" smtClean="0">
                                  <a:latin typeface="Cambria Math"/>
                                </a:rPr>
                                <m:t>−2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5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600200"/>
                <a:ext cx="2971800" cy="122899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177800" y="2935599"/>
                <a:ext cx="3175000" cy="537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/>
                        </a:rPr>
                        <m:t>𝑆𝑆𝐸</m:t>
                      </m:r>
                      <m:r>
                        <a:rPr lang="en-US" sz="2500" b="0" i="1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latin typeface="Cambria Math"/>
                            </a:rPr>
                            <m:t>𝑆𝑆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/>
                            </a:rPr>
                            <m:t>𝑦𝑦</m:t>
                          </m:r>
                        </m:sub>
                      </m:sSub>
                      <m:r>
                        <a:rPr lang="en-US" sz="25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5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5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5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US" sz="25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latin typeface="Cambria Math"/>
                            </a:rPr>
                            <m:t>𝑆𝑆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/>
                            </a:rPr>
                            <m:t>𝑥𝑦</m:t>
                          </m:r>
                        </m:sub>
                      </m:sSub>
                    </m:oMath>
                  </m:oMathPara>
                </a14:m>
                <a:endParaRPr lang="en-US" sz="25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00" y="2935599"/>
                <a:ext cx="3175000" cy="53719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9072138"/>
                  </p:ext>
                </p:extLst>
              </p:nvPr>
            </p:nvGraphicFramePr>
            <p:xfrm>
              <a:off x="571500" y="3657600"/>
              <a:ext cx="3648076" cy="27247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61023"/>
                    <a:gridCol w="561023"/>
                    <a:gridCol w="842010"/>
                    <a:gridCol w="842010"/>
                    <a:gridCol w="842010"/>
                  </a:tblGrid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x</a:t>
                          </a:r>
                          <a:endParaRPr lang="en-US" sz="27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y</a:t>
                          </a:r>
                          <a:endParaRPr lang="en-US" sz="27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Palatino Linotype"/>
                                  </a:rPr>
                                  <m:t>𝑥𝑦</m:t>
                                </m:r>
                              </m:oMath>
                            </m:oMathPara>
                          </a14:m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7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Palatino Linotype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7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Palatino Linotype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7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Palatino Linotype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7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Palatino Linotype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7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Palatino Linotype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7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Palatino Linotype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3</a:t>
                          </a:r>
                          <a:endParaRPr lang="en-US" sz="2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5</a:t>
                          </a:r>
                          <a:endParaRPr lang="en-US" sz="2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15</a:t>
                          </a:r>
                          <a:r>
                            <a:rPr lang="en-US" sz="27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9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25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1</a:t>
                          </a:r>
                          <a:endParaRPr lang="en-US" sz="2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8</a:t>
                          </a:r>
                          <a:endParaRPr lang="en-US" sz="27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8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1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64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3</a:t>
                          </a:r>
                          <a:endParaRPr lang="en-US" sz="2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6</a:t>
                          </a:r>
                          <a:endParaRPr lang="en-US" sz="2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18</a:t>
                          </a:r>
                          <a:r>
                            <a:rPr lang="en-US" sz="27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9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36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5</a:t>
                          </a:r>
                          <a:endParaRPr lang="en-US" sz="2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4</a:t>
                          </a:r>
                          <a:endParaRPr lang="en-US" sz="2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20</a:t>
                          </a:r>
                          <a:r>
                            <a:rPr lang="en-US" sz="27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25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16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Palatino Linotype" pitchFamily="18" charset="0"/>
                              <a:ea typeface="Calibri"/>
                              <a:cs typeface="Times New Roman"/>
                            </a:rPr>
                            <a:t>12</a:t>
                          </a:r>
                          <a:endParaRPr lang="en-US" sz="2700" dirty="0">
                            <a:effectLst/>
                            <a:latin typeface="Palatino Linotype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Palatino Linotype" pitchFamily="18" charset="0"/>
                              <a:ea typeface="Calibri"/>
                              <a:cs typeface="Times New Roman"/>
                            </a:rPr>
                            <a:t>23</a:t>
                          </a:r>
                          <a:endParaRPr lang="en-US" sz="2700" dirty="0">
                            <a:effectLst/>
                            <a:latin typeface="Palatino Linotype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dirty="0" smtClean="0">
                              <a:solidFill>
                                <a:srgbClr val="000000"/>
                              </a:solidFill>
                              <a:effectLst/>
                              <a:latin typeface="Palatino Linotype"/>
                              <a:ea typeface="Calibri"/>
                              <a:cs typeface="Palatino Linotype"/>
                            </a:rPr>
                            <a:t>61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dirty="0" smtClean="0">
                              <a:solidFill>
                                <a:srgbClr val="000000"/>
                              </a:solidFill>
                              <a:effectLst/>
                              <a:latin typeface="Palatino Linotype"/>
                              <a:ea typeface="Calibri"/>
                              <a:cs typeface="Palatino Linotype"/>
                            </a:rPr>
                            <a:t>44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dirty="0" smtClean="0">
                              <a:solidFill>
                                <a:srgbClr val="000000"/>
                              </a:solidFill>
                              <a:effectLst/>
                              <a:latin typeface="Palatino Linotype"/>
                              <a:ea typeface="Calibri"/>
                              <a:cs typeface="Palatino Linotype"/>
                            </a:rPr>
                            <a:t>141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429072138"/>
                  </p:ext>
                </p:extLst>
              </p:nvPr>
            </p:nvGraphicFramePr>
            <p:xfrm>
              <a:off x="571500" y="3657600"/>
              <a:ext cx="3648076" cy="27247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61023"/>
                    <a:gridCol w="561023"/>
                    <a:gridCol w="842010"/>
                    <a:gridCol w="842010"/>
                    <a:gridCol w="842010"/>
                  </a:tblGrid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x</a:t>
                          </a:r>
                          <a:endParaRPr lang="en-US" sz="27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y</a:t>
                          </a:r>
                          <a:endParaRPr lang="en-US" sz="27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34058" t="-17333" r="-200725" b="-53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34058" t="-17333" r="-100725" b="-53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334058" t="-17333" r="-725" b="-536000"/>
                          </a:stretch>
                        </a:blipFill>
                      </a:tcPr>
                    </a:tc>
                  </a:tr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3</a:t>
                          </a:r>
                          <a:endParaRPr lang="en-US" sz="2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5</a:t>
                          </a:r>
                          <a:endParaRPr lang="en-US" sz="2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15</a:t>
                          </a:r>
                          <a:r>
                            <a:rPr lang="en-US" sz="27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9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25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1</a:t>
                          </a:r>
                          <a:endParaRPr lang="en-US" sz="2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8</a:t>
                          </a:r>
                          <a:endParaRPr lang="en-US" sz="27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8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1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64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3</a:t>
                          </a:r>
                          <a:endParaRPr lang="en-US" sz="2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6</a:t>
                          </a:r>
                          <a:endParaRPr lang="en-US" sz="2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18</a:t>
                          </a:r>
                          <a:r>
                            <a:rPr lang="en-US" sz="27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9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36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5</a:t>
                          </a:r>
                          <a:endParaRPr lang="en-US" sz="2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4</a:t>
                          </a:r>
                          <a:endParaRPr lang="en-US" sz="2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20</a:t>
                          </a:r>
                          <a:r>
                            <a:rPr lang="en-US" sz="27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25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16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Palatino Linotype" pitchFamily="18" charset="0"/>
                              <a:ea typeface="Calibri"/>
                              <a:cs typeface="Times New Roman"/>
                            </a:rPr>
                            <a:t>12</a:t>
                          </a:r>
                          <a:endParaRPr lang="en-US" sz="2700" dirty="0">
                            <a:effectLst/>
                            <a:latin typeface="Palatino Linotype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Palatino Linotype" pitchFamily="18" charset="0"/>
                              <a:ea typeface="Calibri"/>
                              <a:cs typeface="Times New Roman"/>
                            </a:rPr>
                            <a:t>23</a:t>
                          </a:r>
                          <a:endParaRPr lang="en-US" sz="2700" dirty="0">
                            <a:effectLst/>
                            <a:latin typeface="Palatino Linotype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dirty="0" smtClean="0">
                              <a:solidFill>
                                <a:srgbClr val="000000"/>
                              </a:solidFill>
                              <a:effectLst/>
                              <a:latin typeface="Palatino Linotype"/>
                              <a:ea typeface="Calibri"/>
                              <a:cs typeface="Palatino Linotype"/>
                            </a:rPr>
                            <a:t>61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dirty="0" smtClean="0">
                              <a:solidFill>
                                <a:srgbClr val="000000"/>
                              </a:solidFill>
                              <a:effectLst/>
                              <a:latin typeface="Palatino Linotype"/>
                              <a:ea typeface="Calibri"/>
                              <a:cs typeface="Palatino Linotype"/>
                            </a:rPr>
                            <a:t>44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dirty="0" smtClean="0">
                              <a:solidFill>
                                <a:srgbClr val="000000"/>
                              </a:solidFill>
                              <a:effectLst/>
                              <a:latin typeface="Palatino Linotype"/>
                              <a:ea typeface="Calibri"/>
                              <a:cs typeface="Palatino Linotype"/>
                            </a:rPr>
                            <a:t>141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38488250"/>
              </p:ext>
            </p:extLst>
          </p:nvPr>
        </p:nvGraphicFramePr>
        <p:xfrm>
          <a:off x="4495800" y="1794007"/>
          <a:ext cx="4427538" cy="841375"/>
        </p:xfrm>
        <a:graphic>
          <a:graphicData uri="http://schemas.openxmlformats.org/presentationml/2006/ole">
            <p:oleObj spid="_x0000_s17434" name="Equation" r:id="rId6" imgW="2539800" imgH="48240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36591723"/>
              </p:ext>
            </p:extLst>
          </p:nvPr>
        </p:nvGraphicFramePr>
        <p:xfrm>
          <a:off x="4814888" y="2935288"/>
          <a:ext cx="3940175" cy="841375"/>
        </p:xfrm>
        <a:graphic>
          <a:graphicData uri="http://schemas.openxmlformats.org/presentationml/2006/ole">
            <p:oleObj spid="_x0000_s17435" name="Equation" r:id="rId7" imgW="2260440" imgH="482400" progId="Equation.DSMT4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75019153"/>
              </p:ext>
            </p:extLst>
          </p:nvPr>
        </p:nvGraphicFramePr>
        <p:xfrm>
          <a:off x="4419600" y="4114800"/>
          <a:ext cx="4592637" cy="703541"/>
        </p:xfrm>
        <a:graphic>
          <a:graphicData uri="http://schemas.openxmlformats.org/presentationml/2006/ole">
            <p:oleObj spid="_x0000_s17436" name="Equation" r:id="rId8" imgW="2984400" imgH="457200" progId="Equation.DSMT4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01238325"/>
              </p:ext>
            </p:extLst>
          </p:nvPr>
        </p:nvGraphicFramePr>
        <p:xfrm>
          <a:off x="4800600" y="5029200"/>
          <a:ext cx="4000500" cy="457200"/>
        </p:xfrm>
        <a:graphic>
          <a:graphicData uri="http://schemas.openxmlformats.org/presentationml/2006/ole">
            <p:oleObj spid="_x0000_s17437" name="Equation" r:id="rId9" imgW="1777680" imgH="203040" progId="Equation.DSMT4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6971256"/>
              </p:ext>
            </p:extLst>
          </p:nvPr>
        </p:nvGraphicFramePr>
        <p:xfrm>
          <a:off x="4957354" y="5715000"/>
          <a:ext cx="3424646" cy="838200"/>
        </p:xfrm>
        <a:graphic>
          <a:graphicData uri="http://schemas.openxmlformats.org/presentationml/2006/ole">
            <p:oleObj spid="_x0000_s17438" name="Equation" r:id="rId10" imgW="1815840" imgH="44424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54999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solidFill>
                  <a:srgbClr val="FF0000"/>
                </a:solidFill>
              </a:rPr>
              <a:t>Step 3:  Specify the probability distribution of the random error term and estimate the standard deviation of this distribution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76200" y="152400"/>
            <a:ext cx="533400" cy="5334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1600200"/>
            <a:ext cx="8839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Be able to interpret this estimation of the standard deviation of the random error (in context of the problem)</a:t>
            </a:r>
            <a:endParaRPr lang="en-US" sz="2500" dirty="0"/>
          </a:p>
        </p:txBody>
      </p:sp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79" t="49231" r="31520" b="36667"/>
          <a:stretch>
            <a:fillRect/>
          </a:stretch>
        </p:blipFill>
        <p:spPr bwMode="auto">
          <a:xfrm>
            <a:off x="279400" y="2461974"/>
            <a:ext cx="8865017" cy="150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457200" y="4419600"/>
                <a:ext cx="807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We expect approximately 95% of the observed values of </a:t>
                </a:r>
                <a:r>
                  <a:rPr lang="en-US" i="1" dirty="0" smtClean="0"/>
                  <a:t>y</a:t>
                </a:r>
                <a:r>
                  <a:rPr lang="en-US" dirty="0" smtClean="0"/>
                  <a:t> to lie within 2(0.6124) = 1.2247 of their respective least squares predicted values of,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419600"/>
                <a:ext cx="8077200" cy="64633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604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21577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solidFill>
                  <a:srgbClr val="FF0000"/>
                </a:solidFill>
              </a:rPr>
              <a:t>Step 4:  Assess Model Adequacy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76200" y="152400"/>
            <a:ext cx="533400" cy="5334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76200" y="1600200"/>
                <a:ext cx="8839200" cy="1246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dirty="0" smtClean="0"/>
                  <a:t>Evaluate Statistical Usefulness of Model</a:t>
                </a:r>
              </a:p>
              <a:p>
                <a:endParaRPr lang="en-US" sz="2500" dirty="0"/>
              </a:p>
              <a:p>
                <a:r>
                  <a:rPr lang="en-US" sz="2500" dirty="0" smtClean="0"/>
                  <a:t>Hypothesis Test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0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25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sz="25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600200"/>
                <a:ext cx="8839200" cy="124649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172" t="-3431" b="-10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91638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solidFill>
                  <a:srgbClr val="FF0000"/>
                </a:solidFill>
              </a:rPr>
              <a:t>Step 4:  Assess Model Adequacy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76200" y="152400"/>
            <a:ext cx="533400" cy="5334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1600200"/>
            <a:ext cx="8839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Hypotheses:</a:t>
            </a:r>
            <a:endParaRPr lang="en-US" sz="2500" dirty="0"/>
          </a:p>
        </p:txBody>
      </p:sp>
      <p:sp>
        <p:nvSpPr>
          <p:cNvPr id="3" name="TextBox 2"/>
          <p:cNvSpPr txBox="1"/>
          <p:nvPr/>
        </p:nvSpPr>
        <p:spPr>
          <a:xfrm>
            <a:off x="342900" y="2362200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Tailed Test:</a:t>
            </a:r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81443421"/>
              </p:ext>
            </p:extLst>
          </p:nvPr>
        </p:nvGraphicFramePr>
        <p:xfrm>
          <a:off x="1066800" y="2819400"/>
          <a:ext cx="1447800" cy="457200"/>
        </p:xfrm>
        <a:graphic>
          <a:graphicData uri="http://schemas.openxmlformats.org/presentationml/2006/ole">
            <p:oleObj spid="_x0000_s15389" name="Equation" r:id="rId3" imgW="723586" imgH="228501" progId="Equation.DSMT4">
              <p:embed/>
            </p:oleObj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24355205"/>
              </p:ext>
            </p:extLst>
          </p:nvPr>
        </p:nvGraphicFramePr>
        <p:xfrm>
          <a:off x="1066800" y="3505200"/>
          <a:ext cx="1973263" cy="838200"/>
        </p:xfrm>
        <a:graphic>
          <a:graphicData uri="http://schemas.openxmlformats.org/presentationml/2006/ole">
            <p:oleObj spid="_x0000_s15390" name="Equation" r:id="rId4" imgW="1079500" imgH="457200" progId="Equation.DSMT4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029200" y="2514600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Tailed Test:</a:t>
            </a:r>
            <a:endParaRPr lang="en-US" dirty="0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37502648"/>
              </p:ext>
            </p:extLst>
          </p:nvPr>
        </p:nvGraphicFramePr>
        <p:xfrm>
          <a:off x="5276849" y="2883932"/>
          <a:ext cx="1243449" cy="392668"/>
        </p:xfrm>
        <a:graphic>
          <a:graphicData uri="http://schemas.openxmlformats.org/presentationml/2006/ole">
            <p:oleObj spid="_x0000_s15391" name="Equation" r:id="rId5" imgW="723586" imgH="228501" progId="Equation.DSMT4">
              <p:embed/>
            </p:oleObj>
          </a:graphicData>
        </a:graphic>
      </p:graphicFrame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73694888"/>
              </p:ext>
            </p:extLst>
          </p:nvPr>
        </p:nvGraphicFramePr>
        <p:xfrm>
          <a:off x="5267325" y="3505200"/>
          <a:ext cx="1711325" cy="533400"/>
        </p:xfrm>
        <a:graphic>
          <a:graphicData uri="http://schemas.openxmlformats.org/presentationml/2006/ole">
            <p:oleObj spid="_x0000_s15392" name="Equation" r:id="rId6" imgW="736600" imgH="2286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54985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solidFill>
                  <a:srgbClr val="FF0000"/>
                </a:solidFill>
              </a:rPr>
              <a:t>Step 4:  Assess Model Adequacy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76200" y="152400"/>
            <a:ext cx="533400" cy="5334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1600200"/>
            <a:ext cx="8839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Assumptions: (same for assumptions as Step 3)</a:t>
            </a:r>
            <a:endParaRPr lang="en-US" sz="2500" dirty="0"/>
          </a:p>
        </p:txBody>
      </p:sp>
      <p:sp>
        <p:nvSpPr>
          <p:cNvPr id="3" name="TextBox 2"/>
          <p:cNvSpPr txBox="1"/>
          <p:nvPr/>
        </p:nvSpPr>
        <p:spPr>
          <a:xfrm>
            <a:off x="342900" y="2362200"/>
            <a:ext cx="63627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l-GR" sz="2500" dirty="0" smtClean="0">
                <a:latin typeface="Times New Roman"/>
                <a:cs typeface="Times New Roman"/>
              </a:rPr>
              <a:t>ε</a:t>
            </a:r>
            <a:r>
              <a:rPr lang="en-US" sz="2500" dirty="0" smtClean="0">
                <a:latin typeface="Times New Roman"/>
                <a:cs typeface="Times New Roman"/>
              </a:rPr>
              <a:t>’s have mean of 0</a:t>
            </a:r>
          </a:p>
          <a:p>
            <a:pPr marL="342900" indent="-342900">
              <a:buFontTx/>
              <a:buAutoNum type="arabicPeriod"/>
            </a:pPr>
            <a:r>
              <a:rPr lang="el-GR" sz="2500" dirty="0">
                <a:latin typeface="Times New Roman"/>
                <a:cs typeface="Times New Roman"/>
              </a:rPr>
              <a:t>ε</a:t>
            </a:r>
            <a:r>
              <a:rPr lang="en-US" sz="2500" dirty="0">
                <a:latin typeface="Times New Roman"/>
                <a:cs typeface="Times New Roman"/>
              </a:rPr>
              <a:t>’s have </a:t>
            </a:r>
            <a:r>
              <a:rPr lang="en-US" sz="2500" dirty="0" smtClean="0">
                <a:latin typeface="Times New Roman"/>
                <a:cs typeface="Times New Roman"/>
              </a:rPr>
              <a:t>constant variance</a:t>
            </a:r>
          </a:p>
          <a:p>
            <a:pPr marL="342900" indent="-342900">
              <a:buFontTx/>
              <a:buAutoNum type="arabicPeriod"/>
            </a:pPr>
            <a:r>
              <a:rPr lang="el-GR" sz="2500" dirty="0">
                <a:latin typeface="Times New Roman"/>
                <a:cs typeface="Times New Roman"/>
              </a:rPr>
              <a:t>ε</a:t>
            </a:r>
            <a:r>
              <a:rPr lang="en-US" sz="2500" dirty="0">
                <a:latin typeface="Times New Roman"/>
                <a:cs typeface="Times New Roman"/>
              </a:rPr>
              <a:t>’s </a:t>
            </a:r>
            <a:r>
              <a:rPr lang="en-US" sz="2500" dirty="0" smtClean="0">
                <a:latin typeface="Times New Roman"/>
                <a:cs typeface="Times New Roman"/>
              </a:rPr>
              <a:t>are normally distributed</a:t>
            </a:r>
          </a:p>
          <a:p>
            <a:pPr marL="342900" indent="-342900">
              <a:buFontTx/>
              <a:buAutoNum type="arabicPeriod"/>
            </a:pPr>
            <a:r>
              <a:rPr lang="el-GR" sz="2500" dirty="0">
                <a:latin typeface="Times New Roman"/>
                <a:cs typeface="Times New Roman"/>
              </a:rPr>
              <a:t>ε</a:t>
            </a:r>
            <a:r>
              <a:rPr lang="en-US" sz="2500" dirty="0">
                <a:latin typeface="Times New Roman"/>
                <a:cs typeface="Times New Roman"/>
              </a:rPr>
              <a:t>’s </a:t>
            </a:r>
            <a:r>
              <a:rPr lang="en-US" sz="2500" dirty="0" smtClean="0">
                <a:latin typeface="Times New Roman"/>
                <a:cs typeface="Times New Roman"/>
              </a:rPr>
              <a:t>are independent</a:t>
            </a:r>
            <a:endParaRPr lang="en-US" sz="2500" dirty="0">
              <a:latin typeface="Times New Roman"/>
              <a:cs typeface="Times New Roman"/>
            </a:endParaRP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840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solidFill>
                  <a:srgbClr val="FF0000"/>
                </a:solidFill>
              </a:rPr>
              <a:t>Step 4:  Assess Model Adequacy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76200" y="152400"/>
            <a:ext cx="533400" cy="5334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1524000"/>
            <a:ext cx="8839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Test Statistic: </a:t>
            </a:r>
            <a:endParaRPr lang="en-US" sz="25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80117914"/>
              </p:ext>
            </p:extLst>
          </p:nvPr>
        </p:nvGraphicFramePr>
        <p:xfrm>
          <a:off x="2362200" y="2102654"/>
          <a:ext cx="3810000" cy="1981200"/>
        </p:xfrm>
        <a:graphic>
          <a:graphicData uri="http://schemas.openxmlformats.org/presentationml/2006/ole">
            <p:oleObj spid="_x0000_s16392" name="Equation" r:id="rId3" imgW="1193800" imgH="6223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9524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solidFill>
                  <a:srgbClr val="FF0000"/>
                </a:solidFill>
              </a:rPr>
              <a:t>Step 4:  Assess Model Adequacy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76200" y="152400"/>
            <a:ext cx="533400" cy="5334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990600"/>
            <a:ext cx="883920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Rejection Region:</a:t>
            </a:r>
          </a:p>
          <a:p>
            <a:endParaRPr lang="en-US" sz="2500" dirty="0" smtClean="0"/>
          </a:p>
          <a:p>
            <a:r>
              <a:rPr lang="en-US" sz="2500" dirty="0"/>
              <a:t>One-tailed:</a:t>
            </a:r>
          </a:p>
          <a:p>
            <a:r>
              <a:rPr lang="en-US" sz="2500" dirty="0"/>
              <a:t>	t&lt;-t</a:t>
            </a:r>
            <a:r>
              <a:rPr lang="en-US" sz="2500" baseline="-25000" dirty="0"/>
              <a:t>α</a:t>
            </a:r>
            <a:r>
              <a:rPr lang="en-US" sz="2500" dirty="0"/>
              <a:t>  when   (or t&gt;t</a:t>
            </a:r>
            <a:r>
              <a:rPr lang="en-US" sz="2500" baseline="-25000" dirty="0"/>
              <a:t>α</a:t>
            </a:r>
            <a:r>
              <a:rPr lang="en-US" sz="2500" dirty="0"/>
              <a:t>  when )</a:t>
            </a:r>
          </a:p>
          <a:p>
            <a:r>
              <a:rPr lang="en-US" sz="2500" dirty="0"/>
              <a:t> </a:t>
            </a:r>
          </a:p>
          <a:p>
            <a:r>
              <a:rPr lang="en-US" sz="2500" dirty="0"/>
              <a:t> </a:t>
            </a:r>
            <a:endParaRPr lang="en-US" sz="2500" dirty="0" smtClean="0"/>
          </a:p>
          <a:p>
            <a:endParaRPr lang="en-US" sz="2500" dirty="0"/>
          </a:p>
          <a:p>
            <a:r>
              <a:rPr lang="en-US" sz="2500" dirty="0"/>
              <a:t> </a:t>
            </a:r>
          </a:p>
          <a:p>
            <a:r>
              <a:rPr lang="en-US" sz="2500" dirty="0"/>
              <a:t>Two-tailed:</a:t>
            </a:r>
          </a:p>
          <a:p>
            <a:r>
              <a:rPr lang="en-US" sz="2500" dirty="0"/>
              <a:t>	|t| &gt; t</a:t>
            </a:r>
            <a:r>
              <a:rPr lang="en-US" sz="2500" baseline="-25000" dirty="0"/>
              <a:t>α/2</a:t>
            </a:r>
            <a:endParaRPr lang="en-US" sz="2500" dirty="0"/>
          </a:p>
          <a:p>
            <a:r>
              <a:rPr lang="en-US" sz="2500" baseline="-25000" dirty="0"/>
              <a:t>  </a:t>
            </a:r>
            <a:endParaRPr lang="en-US" sz="2500" dirty="0"/>
          </a:p>
          <a:p>
            <a:r>
              <a:rPr lang="en-US" sz="2500" baseline="-25000" dirty="0"/>
              <a:t> </a:t>
            </a:r>
            <a:endParaRPr lang="en-US" sz="2500" dirty="0"/>
          </a:p>
          <a:p>
            <a:r>
              <a:rPr lang="en-US" sz="2500" baseline="-25000" dirty="0"/>
              <a:t> </a:t>
            </a:r>
            <a:endParaRPr lang="en-US" sz="2500" dirty="0"/>
          </a:p>
          <a:p>
            <a:r>
              <a:rPr lang="en-US" sz="2500" dirty="0"/>
              <a:t> </a:t>
            </a:r>
          </a:p>
          <a:p>
            <a:r>
              <a:rPr lang="en-US" sz="2500" dirty="0"/>
              <a:t>t</a:t>
            </a:r>
            <a:r>
              <a:rPr lang="en-US" sz="2500" baseline="-25000" dirty="0"/>
              <a:t>α</a:t>
            </a:r>
            <a:r>
              <a:rPr lang="en-US" sz="2500" dirty="0"/>
              <a:t>  and t</a:t>
            </a:r>
            <a:r>
              <a:rPr lang="en-US" sz="2500" baseline="-25000" dirty="0"/>
              <a:t>α/2  </a:t>
            </a:r>
            <a:r>
              <a:rPr lang="en-US" sz="2500" dirty="0"/>
              <a:t>based on (n-2) degrees of </a:t>
            </a:r>
            <a:r>
              <a:rPr lang="en-US" sz="2500" dirty="0" smtClean="0"/>
              <a:t>freedom </a:t>
            </a:r>
            <a:endParaRPr lang="en-US" sz="25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743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Quantitative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When you have two quantitative variables often you would like to know if how these </a:t>
            </a:r>
            <a:r>
              <a:rPr lang="en-US" u="sng" dirty="0"/>
              <a:t>two variables are related or associated</a:t>
            </a:r>
            <a:r>
              <a:rPr lang="en-US" dirty="0"/>
              <a:t>.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you determine that the two quantitative variables are linearly associated it is appropriate to </a:t>
            </a:r>
            <a:r>
              <a:rPr lang="en-US" u="sng" dirty="0"/>
              <a:t>fit a line to the data</a:t>
            </a:r>
            <a:r>
              <a:rPr lang="en-US" dirty="0"/>
              <a:t>.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Once </a:t>
            </a:r>
            <a:r>
              <a:rPr lang="en-US" dirty="0"/>
              <a:t>a line has been fit you can then plug in any value of the explanatory variable to </a:t>
            </a:r>
            <a:r>
              <a:rPr lang="en-US" u="sng" dirty="0"/>
              <a:t>predict what the response variable </a:t>
            </a:r>
            <a:r>
              <a:rPr lang="en-US" dirty="0"/>
              <a:t>will be.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45377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solidFill>
                  <a:srgbClr val="FF0000"/>
                </a:solidFill>
              </a:rPr>
              <a:t>Step 4:  Assess Model Adequacy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76200" y="152400"/>
            <a:ext cx="533400" cy="5334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990600"/>
            <a:ext cx="8839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Summary:</a:t>
            </a:r>
          </a:p>
          <a:p>
            <a:r>
              <a:rPr lang="en-US" sz="2400" b="1" dirty="0"/>
              <a:t>If test statistic falls in rejection region OR p-value &lt; α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At the ___% significance level, my test statistic (t = ___) falls in the rejection region (or my p-value (_____) &lt; α) therefore, I reject my null hypothesis.  The data provides sufficient evidence to support that the slope of the line is </a:t>
            </a:r>
            <a:r>
              <a:rPr lang="en-US" sz="2400" u="sng" dirty="0"/>
              <a:t>(</a:t>
            </a:r>
            <a:r>
              <a:rPr lang="en-US" sz="2400" i="1" u="sng" dirty="0"/>
              <a:t>greater than, less than or different from)</a:t>
            </a:r>
            <a:r>
              <a:rPr lang="en-US" sz="2400" dirty="0"/>
              <a:t> 0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b="1" dirty="0"/>
              <a:t>If test statistic does not fall in rejection region OR p-value &gt; α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At the ___% significance level, my test statistic (t = ___) does not fall in the rejection region (or my p-value (______) &gt; α) therefore, I do not reject my null hypothesis.  The data provides insufficient evidence to support that the slope of the line is </a:t>
            </a:r>
            <a:r>
              <a:rPr lang="en-US" sz="2400" u="sng" dirty="0"/>
              <a:t>(</a:t>
            </a:r>
            <a:r>
              <a:rPr lang="en-US" sz="2400" i="1" u="sng" dirty="0"/>
              <a:t>greater than, less than or different from)</a:t>
            </a:r>
            <a:r>
              <a:rPr lang="en-US" sz="2400" dirty="0"/>
              <a:t> 0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194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808672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0</a:t>
            </a:r>
            <a:r>
              <a:rPr lang="en-US" dirty="0" smtClean="0"/>
              <a:t>: </a:t>
            </a:r>
            <a:r>
              <a:rPr lang="el-GR" dirty="0" smtClean="0">
                <a:cs typeface="Times New Roman"/>
              </a:rPr>
              <a:t>β</a:t>
            </a:r>
            <a:r>
              <a:rPr lang="en-US" baseline="-25000" dirty="0" smtClean="0">
                <a:cs typeface="Times New Roman"/>
              </a:rPr>
              <a:t>1</a:t>
            </a:r>
            <a:r>
              <a:rPr lang="en-US" dirty="0" smtClean="0">
                <a:cs typeface="Times New Roman"/>
              </a:rPr>
              <a:t> = 0</a:t>
            </a:r>
          </a:p>
          <a:p>
            <a:r>
              <a:rPr lang="en-US" dirty="0" smtClean="0">
                <a:cs typeface="Times New Roman"/>
              </a:rPr>
              <a:t>H</a:t>
            </a:r>
            <a:r>
              <a:rPr lang="en-US" baseline="-25000" dirty="0" smtClean="0">
                <a:cs typeface="Times New Roman"/>
              </a:rPr>
              <a:t>A</a:t>
            </a:r>
            <a:r>
              <a:rPr lang="en-US" dirty="0" smtClean="0">
                <a:latin typeface="Times New Roman"/>
                <a:cs typeface="Times New Roman"/>
              </a:rPr>
              <a:t>: </a:t>
            </a:r>
            <a:r>
              <a:rPr lang="el-GR" dirty="0">
                <a:cs typeface="Times New Roman"/>
              </a:rPr>
              <a:t>β</a:t>
            </a:r>
            <a:r>
              <a:rPr lang="en-US" baseline="-25000" dirty="0">
                <a:cs typeface="Times New Roman"/>
              </a:rPr>
              <a:t>1</a:t>
            </a:r>
            <a:r>
              <a:rPr lang="en-US" dirty="0">
                <a:cs typeface="Times New Roman"/>
              </a:rPr>
              <a:t> </a:t>
            </a:r>
            <a:r>
              <a:rPr lang="en-US" dirty="0" smtClean="0">
                <a:cs typeface="Times New Roman"/>
              </a:rPr>
              <a:t>≠ 0</a:t>
            </a:r>
            <a:endParaRPr lang="en-US" dirty="0"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646872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</a:t>
            </a:r>
            <a:r>
              <a:rPr lang="el-GR" dirty="0">
                <a:cs typeface="Times New Roman"/>
              </a:rPr>
              <a:t>β</a:t>
            </a:r>
            <a:r>
              <a:rPr lang="en-US" baseline="-25000" dirty="0" smtClean="0">
                <a:cs typeface="Times New Roman"/>
              </a:rPr>
              <a:t>1 </a:t>
            </a:r>
            <a:r>
              <a:rPr lang="en-US" dirty="0" smtClean="0">
                <a:cs typeface="Times New Roman"/>
              </a:rPr>
              <a:t>is the slope of the least squares regression equation for the population of x and 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408872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Assumptions</a:t>
            </a:r>
          </a:p>
          <a:p>
            <a:pPr marL="342900" indent="-342900">
              <a:buAutoNum type="arabicPeriod"/>
            </a:pPr>
            <a:r>
              <a:rPr lang="el-GR" dirty="0" smtClean="0">
                <a:latin typeface="Times New Roman"/>
                <a:cs typeface="Times New Roman"/>
              </a:rPr>
              <a:t>ε</a:t>
            </a:r>
            <a:r>
              <a:rPr lang="en-US" dirty="0" smtClean="0">
                <a:latin typeface="Times New Roman"/>
                <a:cs typeface="Times New Roman"/>
              </a:rPr>
              <a:t>’s have a mean of 0</a:t>
            </a:r>
          </a:p>
          <a:p>
            <a:pPr marL="342900" indent="-342900">
              <a:buFontTx/>
              <a:buAutoNum type="arabicPeriod"/>
            </a:pPr>
            <a:r>
              <a:rPr lang="el-GR" dirty="0">
                <a:latin typeface="Times New Roman"/>
                <a:cs typeface="Times New Roman"/>
              </a:rPr>
              <a:t>ε</a:t>
            </a:r>
            <a:r>
              <a:rPr lang="en-US" dirty="0">
                <a:latin typeface="Times New Roman"/>
                <a:cs typeface="Times New Roman"/>
              </a:rPr>
              <a:t>’s have </a:t>
            </a:r>
            <a:r>
              <a:rPr lang="en-US" dirty="0" smtClean="0">
                <a:latin typeface="Times New Roman"/>
                <a:cs typeface="Times New Roman"/>
              </a:rPr>
              <a:t>constant variance</a:t>
            </a:r>
            <a:endParaRPr lang="en-US" dirty="0">
              <a:latin typeface="Times New Roman"/>
              <a:cs typeface="Times New Roman"/>
            </a:endParaRPr>
          </a:p>
          <a:p>
            <a:pPr marL="342900" indent="-342900">
              <a:buFontTx/>
              <a:buAutoNum type="arabicPeriod"/>
            </a:pPr>
            <a:r>
              <a:rPr lang="el-GR" dirty="0">
                <a:latin typeface="Times New Roman"/>
                <a:cs typeface="Times New Roman"/>
              </a:rPr>
              <a:t>ε</a:t>
            </a:r>
            <a:r>
              <a:rPr lang="en-US" dirty="0">
                <a:latin typeface="Times New Roman"/>
                <a:cs typeface="Times New Roman"/>
              </a:rPr>
              <a:t>’s </a:t>
            </a:r>
            <a:r>
              <a:rPr lang="en-US" dirty="0" smtClean="0">
                <a:latin typeface="Times New Roman"/>
                <a:cs typeface="Times New Roman"/>
              </a:rPr>
              <a:t>are normally distributed</a:t>
            </a:r>
            <a:endParaRPr lang="en-US" dirty="0">
              <a:latin typeface="Times New Roman"/>
              <a:cs typeface="Times New Roman"/>
            </a:endParaRPr>
          </a:p>
          <a:p>
            <a:pPr marL="342900" indent="-342900">
              <a:buFontTx/>
              <a:buAutoNum type="arabicPeriod"/>
            </a:pPr>
            <a:r>
              <a:rPr lang="el-GR" dirty="0">
                <a:latin typeface="Times New Roman"/>
                <a:cs typeface="Times New Roman"/>
              </a:rPr>
              <a:t>ε</a:t>
            </a:r>
            <a:r>
              <a:rPr lang="en-US" dirty="0">
                <a:latin typeface="Times New Roman"/>
                <a:cs typeface="Times New Roman"/>
              </a:rPr>
              <a:t>’s </a:t>
            </a:r>
            <a:r>
              <a:rPr lang="en-US" dirty="0" smtClean="0">
                <a:latin typeface="Times New Roman"/>
                <a:cs typeface="Times New Roman"/>
              </a:rPr>
              <a:t>are independent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38045049"/>
              </p:ext>
            </p:extLst>
          </p:nvPr>
        </p:nvGraphicFramePr>
        <p:xfrm>
          <a:off x="381000" y="4648200"/>
          <a:ext cx="4071938" cy="1143000"/>
        </p:xfrm>
        <a:graphic>
          <a:graphicData uri="http://schemas.openxmlformats.org/presentationml/2006/ole">
            <p:oleObj spid="_x0000_s18440" name="Equation" r:id="rId3" imgW="2171520" imgH="609480" progId="Equation.DSMT4">
              <p:embed/>
            </p:oleObj>
          </a:graphicData>
        </a:graphic>
      </p:graphicFrame>
      <p:pic>
        <p:nvPicPr>
          <p:cNvPr id="18436" name="Picture 4" descr="C:\Users\ehepfer\AppData\Local\Microsoft\Windows\Temporary Internet Files\Content.IE5\XJ1A10RH\Snapshot (5)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965700" y="4550349"/>
            <a:ext cx="3949700" cy="223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196334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Perform a two-tailed Hypothesis test for slope (using </a:t>
            </a:r>
            <a:r>
              <a:rPr lang="el-GR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α</a:t>
            </a:r>
            <a:r>
              <a:rPr lang="en-US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 = 0.05)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2026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Statistic: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3974068"/>
            <a:ext cx="193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Rejection Region: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081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8200"/>
            <a:ext cx="7543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At the 5% significance level the test statistic (t = -4.619) falls in the rejection region therefore, I reject the null hypothesis.  </a:t>
            </a:r>
          </a:p>
          <a:p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There is sufficient evidence to support the slope of the population data is different from 0. 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853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67" t="43077" r="35201" b="20769"/>
          <a:stretch>
            <a:fillRect/>
          </a:stretch>
        </p:blipFill>
        <p:spPr bwMode="auto">
          <a:xfrm>
            <a:off x="1271587" y="1219200"/>
            <a:ext cx="64484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solidFill>
                  <a:srgbClr val="FF0000"/>
                </a:solidFill>
              </a:rPr>
              <a:t>Step 4:  Assess Model Adequacy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76200" y="152400"/>
            <a:ext cx="533400" cy="5334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9906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Calculate coefficient of correlation (r)</a:t>
            </a:r>
            <a:endParaRPr lang="en-US" sz="24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177941"/>
                  </p:ext>
                </p:extLst>
              </p:nvPr>
            </p:nvGraphicFramePr>
            <p:xfrm>
              <a:off x="304800" y="4038600"/>
              <a:ext cx="3648076" cy="27247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61023"/>
                    <a:gridCol w="561023"/>
                    <a:gridCol w="842010"/>
                    <a:gridCol w="842010"/>
                    <a:gridCol w="842010"/>
                  </a:tblGrid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x</a:t>
                          </a:r>
                          <a:endParaRPr lang="en-US" sz="27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y</a:t>
                          </a:r>
                          <a:endParaRPr lang="en-US" sz="27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Palatino Linotype"/>
                                  </a:rPr>
                                  <m:t>𝑥𝑦</m:t>
                                </m:r>
                              </m:oMath>
                            </m:oMathPara>
                          </a14:m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7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Palatino Linotype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7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Palatino Linotype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7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Palatino Linotype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7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Palatino Linotype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7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Palatino Linotype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7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Palatino Linotype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3</a:t>
                          </a:r>
                          <a:endParaRPr lang="en-US" sz="2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5</a:t>
                          </a:r>
                          <a:endParaRPr lang="en-US" sz="2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15</a:t>
                          </a:r>
                          <a:r>
                            <a:rPr lang="en-US" sz="27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9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25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1</a:t>
                          </a:r>
                          <a:endParaRPr lang="en-US" sz="2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8</a:t>
                          </a:r>
                          <a:endParaRPr lang="en-US" sz="27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8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1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64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3</a:t>
                          </a:r>
                          <a:endParaRPr lang="en-US" sz="2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6</a:t>
                          </a:r>
                          <a:endParaRPr lang="en-US" sz="2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18</a:t>
                          </a:r>
                          <a:r>
                            <a:rPr lang="en-US" sz="27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9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36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5</a:t>
                          </a:r>
                          <a:endParaRPr lang="en-US" sz="2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4</a:t>
                          </a:r>
                          <a:endParaRPr lang="en-US" sz="2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20</a:t>
                          </a:r>
                          <a:r>
                            <a:rPr lang="en-US" sz="27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25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16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Palatino Linotype" pitchFamily="18" charset="0"/>
                              <a:ea typeface="Calibri"/>
                              <a:cs typeface="Times New Roman"/>
                            </a:rPr>
                            <a:t>12</a:t>
                          </a:r>
                          <a:endParaRPr lang="en-US" sz="2700" dirty="0">
                            <a:effectLst/>
                            <a:latin typeface="Palatino Linotype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Palatino Linotype" pitchFamily="18" charset="0"/>
                              <a:ea typeface="Calibri"/>
                              <a:cs typeface="Times New Roman"/>
                            </a:rPr>
                            <a:t>23</a:t>
                          </a:r>
                          <a:endParaRPr lang="en-US" sz="2700" dirty="0">
                            <a:effectLst/>
                            <a:latin typeface="Palatino Linotype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dirty="0" smtClean="0">
                              <a:solidFill>
                                <a:srgbClr val="000000"/>
                              </a:solidFill>
                              <a:effectLst/>
                              <a:latin typeface="Palatino Linotype"/>
                              <a:ea typeface="Calibri"/>
                              <a:cs typeface="Palatino Linotype"/>
                            </a:rPr>
                            <a:t>61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dirty="0" smtClean="0">
                              <a:solidFill>
                                <a:srgbClr val="000000"/>
                              </a:solidFill>
                              <a:effectLst/>
                              <a:latin typeface="Palatino Linotype"/>
                              <a:ea typeface="Calibri"/>
                              <a:cs typeface="Palatino Linotype"/>
                            </a:rPr>
                            <a:t>44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dirty="0" smtClean="0">
                              <a:solidFill>
                                <a:srgbClr val="000000"/>
                              </a:solidFill>
                              <a:effectLst/>
                              <a:latin typeface="Palatino Linotype"/>
                              <a:ea typeface="Calibri"/>
                              <a:cs typeface="Palatino Linotype"/>
                            </a:rPr>
                            <a:t>141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76177941"/>
                  </p:ext>
                </p:extLst>
              </p:nvPr>
            </p:nvGraphicFramePr>
            <p:xfrm>
              <a:off x="304800" y="4038600"/>
              <a:ext cx="3648076" cy="27247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61023"/>
                    <a:gridCol w="561023"/>
                    <a:gridCol w="842010"/>
                    <a:gridCol w="842010"/>
                    <a:gridCol w="842010"/>
                  </a:tblGrid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x</a:t>
                          </a:r>
                          <a:endParaRPr lang="en-US" sz="27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y</a:t>
                          </a:r>
                          <a:endParaRPr lang="en-US" sz="27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33333" t="-18919" r="-200725" b="-5445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33333" t="-18919" r="-100725" b="-5445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333333" t="-18919" r="-725" b="-544595"/>
                          </a:stretch>
                        </a:blipFill>
                      </a:tcPr>
                    </a:tc>
                  </a:tr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3</a:t>
                          </a:r>
                          <a:endParaRPr lang="en-US" sz="2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5</a:t>
                          </a:r>
                          <a:endParaRPr lang="en-US" sz="2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15</a:t>
                          </a:r>
                          <a:r>
                            <a:rPr lang="en-US" sz="27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9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25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1</a:t>
                          </a:r>
                          <a:endParaRPr lang="en-US" sz="2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8</a:t>
                          </a:r>
                          <a:endParaRPr lang="en-US" sz="27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8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1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64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3</a:t>
                          </a:r>
                          <a:endParaRPr lang="en-US" sz="2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6</a:t>
                          </a:r>
                          <a:endParaRPr lang="en-US" sz="2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18</a:t>
                          </a:r>
                          <a:r>
                            <a:rPr lang="en-US" sz="27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9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36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5</a:t>
                          </a:r>
                          <a:endParaRPr lang="en-US" sz="2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>
                              <a:solidFill>
                                <a:srgbClr val="4F81BD"/>
                              </a:solidFill>
                              <a:effectLst/>
                              <a:latin typeface="Courant"/>
                              <a:ea typeface="Calibri"/>
                              <a:cs typeface="Calibri"/>
                            </a:rPr>
                            <a:t>4</a:t>
                          </a:r>
                          <a:endParaRPr lang="en-US" sz="2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20</a:t>
                          </a:r>
                          <a:r>
                            <a:rPr lang="en-US" sz="2700" b="1" dirty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 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25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b="1" dirty="0" smtClean="0">
                              <a:solidFill>
                                <a:srgbClr val="F79646"/>
                              </a:solidFill>
                              <a:effectLst/>
                              <a:latin typeface="Courant"/>
                              <a:ea typeface="Calibri"/>
                              <a:cs typeface="Palatino Linotype"/>
                            </a:rPr>
                            <a:t>16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4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Palatino Linotype" pitchFamily="18" charset="0"/>
                              <a:ea typeface="Calibri"/>
                              <a:cs typeface="Times New Roman"/>
                            </a:rPr>
                            <a:t>12</a:t>
                          </a:r>
                          <a:endParaRPr lang="en-US" sz="2700" dirty="0">
                            <a:effectLst/>
                            <a:latin typeface="Palatino Linotype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Palatino Linotype" pitchFamily="18" charset="0"/>
                              <a:ea typeface="Calibri"/>
                              <a:cs typeface="Times New Roman"/>
                            </a:rPr>
                            <a:t>23</a:t>
                          </a:r>
                          <a:endParaRPr lang="en-US" sz="2700" dirty="0">
                            <a:effectLst/>
                            <a:latin typeface="Palatino Linotype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dirty="0" smtClean="0">
                              <a:solidFill>
                                <a:srgbClr val="000000"/>
                              </a:solidFill>
                              <a:effectLst/>
                              <a:latin typeface="Palatino Linotype"/>
                              <a:ea typeface="Calibri"/>
                              <a:cs typeface="Palatino Linotype"/>
                            </a:rPr>
                            <a:t>61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dirty="0" smtClean="0">
                              <a:solidFill>
                                <a:srgbClr val="000000"/>
                              </a:solidFill>
                              <a:effectLst/>
                              <a:latin typeface="Palatino Linotype"/>
                              <a:ea typeface="Calibri"/>
                              <a:cs typeface="Palatino Linotype"/>
                            </a:rPr>
                            <a:t>44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dirty="0" smtClean="0">
                              <a:solidFill>
                                <a:srgbClr val="000000"/>
                              </a:solidFill>
                              <a:effectLst/>
                              <a:latin typeface="Palatino Linotype"/>
                              <a:ea typeface="Calibri"/>
                              <a:cs typeface="Palatino Linotype"/>
                            </a:rPr>
                            <a:t>141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effectLst/>
                            <a:latin typeface="Palatino Linotype"/>
                            <a:ea typeface="Calibri"/>
                            <a:cs typeface="Palatino Linotype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34002454"/>
              </p:ext>
            </p:extLst>
          </p:nvPr>
        </p:nvGraphicFramePr>
        <p:xfrm>
          <a:off x="4533900" y="4419600"/>
          <a:ext cx="3853543" cy="1143000"/>
        </p:xfrm>
        <a:graphic>
          <a:graphicData uri="http://schemas.openxmlformats.org/presentationml/2006/ole">
            <p:oleObj spid="_x0000_s19461" name="Equation" r:id="rId5" imgW="1498320" imgH="44424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03618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solidFill>
                  <a:srgbClr val="FF0000"/>
                </a:solidFill>
              </a:rPr>
              <a:t>Step 4:  Assess Model Adequacy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76200" y="152400"/>
            <a:ext cx="533400" cy="5334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9906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Interpret coefficient of correlation </a:t>
            </a:r>
            <a:endParaRPr lang="en-US" sz="24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0600" y="19812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There is a strong negative linear relationship between x and y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023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solidFill>
                  <a:srgbClr val="FF0000"/>
                </a:solidFill>
              </a:rPr>
              <a:t>Step 4:  Assess Model Adequacy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76200" y="152400"/>
            <a:ext cx="533400" cy="5334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9906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Calculate coefficient of determination (r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19" t="43333" r="39680" b="32051"/>
          <a:stretch>
            <a:fillRect/>
          </a:stretch>
        </p:blipFill>
        <p:spPr bwMode="auto">
          <a:xfrm>
            <a:off x="1447800" y="1600200"/>
            <a:ext cx="60960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55253423"/>
              </p:ext>
            </p:extLst>
          </p:nvPr>
        </p:nvGraphicFramePr>
        <p:xfrm>
          <a:off x="2186709" y="4343400"/>
          <a:ext cx="4618182" cy="812800"/>
        </p:xfrm>
        <a:graphic>
          <a:graphicData uri="http://schemas.openxmlformats.org/presentationml/2006/ole">
            <p:oleObj spid="_x0000_s20485" name="Equation" r:id="rId4" imgW="1587240" imgH="27936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45297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solidFill>
                  <a:srgbClr val="FF0000"/>
                </a:solidFill>
              </a:rPr>
              <a:t>Step 4:  Assess Model Adequacy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76200" y="152400"/>
            <a:ext cx="533400" cy="5334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9906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Interpret coefficient of determination (r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00" t="21552" r="32800" b="12820"/>
          <a:stretch>
            <a:fillRect/>
          </a:stretch>
        </p:blipFill>
        <p:spPr bwMode="auto">
          <a:xfrm>
            <a:off x="1357312" y="1452265"/>
            <a:ext cx="5865641" cy="510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7008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solidFill>
                  <a:srgbClr val="FF0000"/>
                </a:solidFill>
              </a:rPr>
              <a:t>Step 4:  Assess Model Adequacy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76200" y="152400"/>
            <a:ext cx="533400" cy="5334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9906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Interpret coefficient of determination (r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59" t="41026" r="36320" b="42050"/>
          <a:stretch>
            <a:fillRect/>
          </a:stretch>
        </p:blipFill>
        <p:spPr bwMode="auto">
          <a:xfrm>
            <a:off x="157833" y="1452265"/>
            <a:ext cx="8675933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38200" y="38862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About 91.43% of the variation in the sample of y can be explained by using x to predict y in our model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806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solidFill>
                  <a:srgbClr val="FF0000"/>
                </a:solidFill>
              </a:rPr>
              <a:t>Step 5:  When satisfied that model is useful, use it for prediction, estimation, and other purposes.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76200" y="152400"/>
            <a:ext cx="533400" cy="5334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1214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do we know model is useful?</a:t>
            </a:r>
            <a:endParaRPr lang="en-US" sz="24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2000" y="1905000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Statistically Useful if:</a:t>
            </a:r>
          </a:p>
          <a:p>
            <a:r>
              <a:rPr lang="en-US" sz="2800" dirty="0" smtClean="0"/>
              <a:t>Reject H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in hypothesis test for slope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927100" y="3733800"/>
            <a:ext cx="6845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Practically Useful if:   </a:t>
            </a:r>
            <a:endParaRPr lang="en-US" sz="2800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 smtClean="0"/>
              <a:t>2s is “small” (relative to values of y)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/>
              <a:t>r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is “large”  </a:t>
            </a:r>
          </a:p>
        </p:txBody>
      </p:sp>
    </p:spTree>
    <p:extLst>
      <p:ext uri="{BB962C8B-B14F-4D97-AF65-F5344CB8AC3E}">
        <p14:creationId xmlns:p14="http://schemas.microsoft.com/office/powerpoint/2010/main" xmlns="" val="180629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solidFill>
                  <a:srgbClr val="FF0000"/>
                </a:solidFill>
              </a:rPr>
              <a:t>Step 5:  When satisfied that model is useful, use it for prediction, estimation, and other purposes.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76200" y="152400"/>
            <a:ext cx="533400" cy="5334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1214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 line for prediction and estimation</a:t>
            </a:r>
            <a:endParaRPr lang="en-US" sz="24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2900" y="2133600"/>
            <a:ext cx="71247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Plug in value of x into equation to predict y at that level  </a:t>
            </a:r>
            <a:endParaRPr lang="en-US" sz="2500" dirty="0" smtClean="0"/>
          </a:p>
          <a:p>
            <a:r>
              <a:rPr lang="en-US" sz="2500" b="1" dirty="0" smtClean="0"/>
              <a:t>(</a:t>
            </a:r>
            <a:r>
              <a:rPr lang="en-US" sz="2500" b="1" dirty="0"/>
              <a:t>Note: it is only appropriate to plug in value that are x-values used in the scope of the problem</a:t>
            </a:r>
            <a:r>
              <a:rPr lang="en-US" sz="2500" b="1" dirty="0" smtClean="0"/>
              <a:t>)</a:t>
            </a:r>
            <a:endParaRPr lang="en-US" sz="25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2900" y="4114800"/>
            <a:ext cx="74295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accent1"/>
                </a:solidFill>
              </a:rPr>
              <a:t>Example – What is the predicted value of y when x is </a:t>
            </a:r>
            <a:r>
              <a:rPr lang="en-US" sz="2500" b="1" dirty="0" smtClean="0">
                <a:solidFill>
                  <a:schemeClr val="accent1"/>
                </a:solidFill>
              </a:rPr>
              <a:t>4</a:t>
            </a:r>
            <a:endParaRPr lang="en-US" sz="2500" dirty="0">
              <a:solidFill>
                <a:schemeClr val="accent1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14311734"/>
              </p:ext>
            </p:extLst>
          </p:nvPr>
        </p:nvGraphicFramePr>
        <p:xfrm>
          <a:off x="2838450" y="4846638"/>
          <a:ext cx="2438400" cy="1584325"/>
        </p:xfrm>
        <a:graphic>
          <a:graphicData uri="http://schemas.openxmlformats.org/presentationml/2006/ole">
            <p:oleObj spid="_x0000_s23555" name="Equation" r:id="rId3" imgW="1015920" imgH="66024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9450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Autofit/>
          </a:bodyPr>
          <a:lstStyle/>
          <a:p>
            <a:r>
              <a:rPr lang="en-US" sz="2500" b="1" dirty="0">
                <a:solidFill>
                  <a:srgbClr val="0070C0"/>
                </a:solidFill>
              </a:rPr>
              <a:t>For Example</a:t>
            </a:r>
            <a:r>
              <a:rPr lang="en-US" sz="2500" dirty="0">
                <a:solidFill>
                  <a:srgbClr val="0070C0"/>
                </a:solidFill>
              </a:rPr>
              <a:t>:  </a:t>
            </a:r>
            <a:r>
              <a:rPr lang="en-US" sz="2500" b="1" dirty="0">
                <a:solidFill>
                  <a:srgbClr val="0070C0"/>
                </a:solidFill>
              </a:rPr>
              <a:t>A nation job placement company is interested in developing a model that might be used to explain the variation in starting salaries for college graduates based on the college GPA. The following data were collected through a random sample of the clients with which this company has been associated.</a:t>
            </a:r>
            <a:r>
              <a:rPr lang="en-US" sz="2500" dirty="0">
                <a:solidFill>
                  <a:srgbClr val="0070C0"/>
                </a:solidFill>
              </a:rPr>
              <a:t/>
            </a:r>
            <a:br>
              <a:rPr lang="en-US" sz="2500" dirty="0">
                <a:solidFill>
                  <a:srgbClr val="0070C0"/>
                </a:solidFill>
              </a:rPr>
            </a:br>
            <a:endParaRPr lang="en-US" sz="2500" dirty="0">
              <a:solidFill>
                <a:srgbClr val="0070C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39704559"/>
              </p:ext>
            </p:extLst>
          </p:nvPr>
        </p:nvGraphicFramePr>
        <p:xfrm>
          <a:off x="2590800" y="2362200"/>
          <a:ext cx="3964717" cy="4263417"/>
        </p:xfrm>
        <a:graphic>
          <a:graphicData uri="http://schemas.openxmlformats.org/drawingml/2006/table">
            <a:tbl>
              <a:tblPr/>
              <a:tblGrid>
                <a:gridCol w="1035779"/>
                <a:gridCol w="2928938"/>
              </a:tblGrid>
              <a:tr h="4534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4F81BD"/>
                          </a:solidFill>
                          <a:effectLst/>
                          <a:latin typeface="Courant"/>
                          <a:ea typeface="Calibri"/>
                          <a:cs typeface="Palatino Linotype"/>
                        </a:rPr>
                        <a:t>GPA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4F81BD"/>
                          </a:solidFill>
                          <a:effectLst/>
                          <a:latin typeface="Courant"/>
                          <a:ea typeface="Calibri"/>
                          <a:cs typeface="Palatino Linotype"/>
                        </a:rPr>
                        <a:t>Starting Salary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7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4F81BD"/>
                          </a:solidFill>
                          <a:effectLst/>
                          <a:latin typeface="Courant"/>
                          <a:ea typeface="Calibri"/>
                          <a:cs typeface="Palatino Linotype"/>
                        </a:rPr>
                        <a:t>3.20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4F81BD"/>
                          </a:solidFill>
                          <a:effectLst/>
                          <a:latin typeface="Courant"/>
                          <a:ea typeface="Calibri"/>
                          <a:cs typeface="Palatino Linotype"/>
                        </a:rPr>
                        <a:t>$35,000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7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4F81BD"/>
                          </a:solidFill>
                          <a:effectLst/>
                          <a:latin typeface="Courant"/>
                          <a:ea typeface="Calibri"/>
                          <a:cs typeface="Palatino Linotype"/>
                        </a:rPr>
                        <a:t>3.40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4F81BD"/>
                          </a:solidFill>
                          <a:effectLst/>
                          <a:latin typeface="Courant"/>
                          <a:ea typeface="Calibri"/>
                          <a:cs typeface="Palatino Linotype"/>
                        </a:rPr>
                        <a:t>$29,500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7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4F81BD"/>
                          </a:solidFill>
                          <a:effectLst/>
                          <a:latin typeface="Courant"/>
                          <a:ea typeface="Calibri"/>
                          <a:cs typeface="Palatino Linotype"/>
                        </a:rPr>
                        <a:t>2.90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4F81BD"/>
                          </a:solidFill>
                          <a:effectLst/>
                          <a:latin typeface="Courant"/>
                          <a:ea typeface="Calibri"/>
                          <a:cs typeface="Palatino Linotype"/>
                        </a:rPr>
                        <a:t>$30,000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7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4F81BD"/>
                          </a:solidFill>
                          <a:effectLst/>
                          <a:latin typeface="Courant"/>
                          <a:ea typeface="Calibri"/>
                          <a:cs typeface="Palatino Linotype"/>
                        </a:rPr>
                        <a:t>3.60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4F81BD"/>
                          </a:solidFill>
                          <a:effectLst/>
                          <a:latin typeface="Courant"/>
                          <a:ea typeface="Calibri"/>
                          <a:cs typeface="Palatino Linotype"/>
                        </a:rPr>
                        <a:t>$36,400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7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4F81BD"/>
                          </a:solidFill>
                          <a:effectLst/>
                          <a:latin typeface="Courant"/>
                          <a:ea typeface="Calibri"/>
                          <a:cs typeface="Palatino Linotype"/>
                        </a:rPr>
                        <a:t>2.80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4F81BD"/>
                          </a:solidFill>
                          <a:effectLst/>
                          <a:latin typeface="Courant"/>
                          <a:ea typeface="Calibri"/>
                          <a:cs typeface="Palatino Linotype"/>
                        </a:rPr>
                        <a:t>$31,500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7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4F81BD"/>
                          </a:solidFill>
                          <a:effectLst/>
                          <a:latin typeface="Courant"/>
                          <a:ea typeface="Calibri"/>
                          <a:cs typeface="Palatino Linotype"/>
                        </a:rPr>
                        <a:t>2.50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4F81BD"/>
                          </a:solidFill>
                          <a:effectLst/>
                          <a:latin typeface="Courant"/>
                          <a:ea typeface="Calibri"/>
                          <a:cs typeface="Palatino Linotype"/>
                        </a:rPr>
                        <a:t>$29,000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7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4F81BD"/>
                          </a:solidFill>
                          <a:effectLst/>
                          <a:latin typeface="Courant"/>
                          <a:ea typeface="Calibri"/>
                          <a:cs typeface="Palatino Linotype"/>
                        </a:rPr>
                        <a:t>3.00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4F81BD"/>
                          </a:solidFill>
                          <a:effectLst/>
                          <a:latin typeface="Courant"/>
                          <a:ea typeface="Calibri"/>
                          <a:cs typeface="Palatino Linotype"/>
                        </a:rPr>
                        <a:t>$33,200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7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4F81BD"/>
                          </a:solidFill>
                          <a:effectLst/>
                          <a:latin typeface="Courant"/>
                          <a:ea typeface="Calibri"/>
                          <a:cs typeface="Palatino Linotype"/>
                        </a:rPr>
                        <a:t>3.60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4F81BD"/>
                          </a:solidFill>
                          <a:effectLst/>
                          <a:latin typeface="Courant"/>
                          <a:ea typeface="Calibri"/>
                          <a:cs typeface="Palatino Linotype"/>
                        </a:rPr>
                        <a:t>$37,600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7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4F81BD"/>
                          </a:solidFill>
                          <a:effectLst/>
                          <a:latin typeface="Courant"/>
                          <a:ea typeface="Calibri"/>
                          <a:cs typeface="Palatino Linotype"/>
                        </a:rPr>
                        <a:t>2.90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4F81BD"/>
                          </a:solidFill>
                          <a:effectLst/>
                          <a:latin typeface="Courant"/>
                          <a:ea typeface="Calibri"/>
                          <a:cs typeface="Palatino Linotype"/>
                        </a:rPr>
                        <a:t>$32,000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7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4F81BD"/>
                          </a:solidFill>
                          <a:effectLst/>
                          <a:latin typeface="Courant"/>
                          <a:ea typeface="Calibri"/>
                          <a:cs typeface="Palatino Linotype"/>
                        </a:rPr>
                        <a:t>3.50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4F81BD"/>
                          </a:solidFill>
                          <a:effectLst/>
                          <a:latin typeface="Courant"/>
                          <a:ea typeface="Calibri"/>
                          <a:cs typeface="Palatino Linotype"/>
                        </a:rPr>
                        <a:t>$36,000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571124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solidFill>
                  <a:srgbClr val="FF0000"/>
                </a:solidFill>
              </a:rPr>
              <a:t>Step 5:  When satisfied that model is useful, use it for prediction, estimation, and other purposes.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76200" y="152400"/>
            <a:ext cx="533400" cy="5334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1214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Create and interpret confidence intervals for estimation</a:t>
            </a:r>
            <a:endParaRPr lang="en-US" sz="24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93" t="30513" r="28566" b="44615"/>
          <a:stretch>
            <a:fillRect/>
          </a:stretch>
        </p:blipFill>
        <p:spPr bwMode="auto">
          <a:xfrm>
            <a:off x="342900" y="1638300"/>
            <a:ext cx="8154649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5623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solidFill>
                  <a:srgbClr val="FF0000"/>
                </a:solidFill>
              </a:rPr>
              <a:t>Step 5:  When satisfied that model is useful, use it for prediction, estimation, and other purposes.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76200" y="152400"/>
            <a:ext cx="533400" cy="5334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1214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Example – Create a confidence interval for the prediction at x = </a:t>
            </a:r>
            <a:r>
              <a:rPr lang="en-US" sz="2400" b="1" dirty="0" smtClean="0">
                <a:solidFill>
                  <a:schemeClr val="accent1"/>
                </a:solidFill>
              </a:rPr>
              <a:t>4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42243160"/>
              </p:ext>
            </p:extLst>
          </p:nvPr>
        </p:nvGraphicFramePr>
        <p:xfrm>
          <a:off x="2025650" y="1555750"/>
          <a:ext cx="6378575" cy="4862513"/>
        </p:xfrm>
        <a:graphic>
          <a:graphicData uri="http://schemas.openxmlformats.org/presentationml/2006/ole">
            <p:oleObj spid="_x0000_s22533" name="Equation" r:id="rId3" imgW="2349360" imgH="179064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20724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On </a:t>
            </a:r>
            <a:r>
              <a:rPr lang="en-US" dirty="0" err="1" smtClean="0"/>
              <a:t>DDXL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Simple Linear Regression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773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Other Examples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Example:  College GPA and high school GPA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Example:  Test 3 Score and Test 4 Score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Example:  Mother’s heights and daughter’s heights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0440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Before we begin looking a simple linear regression let’s review from your previous math courses what the equation for a line looks like.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Recall:    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Where m is the slope and b is the y-intercept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The concept covered in this Chapter fits a line to data with one response and one explanatory variable, then uses hypothesis testing to determine if the fit line can be used to predict values of the response variable. 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4114800" y="2971800"/>
                <a:ext cx="14029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𝑚𝑥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1800"/>
                <a:ext cx="1402948" cy="36933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68234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60" t="23590" r="43671" b="13846"/>
          <a:stretch>
            <a:fillRect/>
          </a:stretch>
        </p:blipFill>
        <p:spPr bwMode="auto">
          <a:xfrm>
            <a:off x="1114424" y="20966"/>
            <a:ext cx="6429375" cy="648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6221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1143000" cy="5791200"/>
          </a:xfrm>
        </p:spPr>
        <p:txBody>
          <a:bodyPr vert="vert270"/>
          <a:lstStyle/>
          <a:p>
            <a:r>
              <a:rPr lang="en-US" dirty="0" smtClean="0"/>
              <a:t>Step-by-Step Process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7048500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9303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algn="l"/>
            <a:r>
              <a:rPr lang="en-US" sz="2500" dirty="0" smtClean="0">
                <a:solidFill>
                  <a:srgbClr val="7030A0"/>
                </a:solidFill>
              </a:rPr>
              <a:t>EXAMPLE:  </a:t>
            </a:r>
            <a:r>
              <a:rPr lang="en-US" sz="2500" b="1" dirty="0">
                <a:solidFill>
                  <a:srgbClr val="7030A0"/>
                </a:solidFill>
              </a:rPr>
              <a:t>For simplicity purposes we are going to use an example without any units</a:t>
            </a:r>
            <a:r>
              <a:rPr lang="en-US" sz="2500" dirty="0">
                <a:solidFill>
                  <a:srgbClr val="7030A0"/>
                </a:solidFill>
              </a:rPr>
              <a:t/>
            </a:r>
            <a:br>
              <a:rPr lang="en-US" sz="2500" dirty="0">
                <a:solidFill>
                  <a:srgbClr val="7030A0"/>
                </a:solidFill>
              </a:rPr>
            </a:br>
            <a:endParaRPr lang="en-US" sz="2500" dirty="0">
              <a:solidFill>
                <a:srgbClr val="7030A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13484913"/>
              </p:ext>
            </p:extLst>
          </p:nvPr>
        </p:nvGraphicFramePr>
        <p:xfrm>
          <a:off x="2438400" y="1905000"/>
          <a:ext cx="3200400" cy="2133600"/>
        </p:xfrm>
        <a:graphic>
          <a:graphicData uri="http://schemas.openxmlformats.org/drawingml/2006/table">
            <a:tbl>
              <a:tblPr firstRow="1" firstCol="1" bandRow="1"/>
              <a:tblGrid>
                <a:gridCol w="640080"/>
                <a:gridCol w="640080"/>
                <a:gridCol w="640080"/>
                <a:gridCol w="640080"/>
                <a:gridCol w="640080"/>
              </a:tblGrid>
              <a:tr h="1066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en-US" sz="4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4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4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4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4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en-US" sz="4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4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n-US" sz="4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4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4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477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1663</Words>
  <Application>Microsoft Office PowerPoint</Application>
  <PresentationFormat>On-screen Show (4:3)</PresentationFormat>
  <Paragraphs>339</Paragraphs>
  <Slides>42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Equation</vt:lpstr>
      <vt:lpstr>Chapter 10</vt:lpstr>
      <vt:lpstr>Simple Linear Regression</vt:lpstr>
      <vt:lpstr>TWO Quantitative Variables</vt:lpstr>
      <vt:lpstr>For Example:  A nation job placement company is interested in developing a model that might be used to explain the variation in starting salaries for college graduates based on the college GPA. The following data were collected through a random sample of the clients with which this company has been associated. </vt:lpstr>
      <vt:lpstr>Other Examples</vt:lpstr>
      <vt:lpstr>Slide 6</vt:lpstr>
      <vt:lpstr>Slide 7</vt:lpstr>
      <vt:lpstr>Step-by-Step Process</vt:lpstr>
      <vt:lpstr>EXAMPLE:  For simplicity purposes we are going to use an example without any units </vt:lpstr>
      <vt:lpstr>Step 1:  Hypothesize the deterministic component of the model that relates the mean E(y), to the independent variable x. </vt:lpstr>
      <vt:lpstr>Step 2:  Use the sample data to estimate unknown parameters in the model</vt:lpstr>
      <vt:lpstr>Step 2:  Use the sample data to estimate unknown parameters in the model</vt:lpstr>
      <vt:lpstr>Step 2:  Use the sample data to estimate unknown parameters in the model</vt:lpstr>
      <vt:lpstr>Step 2:  Use the sample data to estimate unknown parameters in the model</vt:lpstr>
      <vt:lpstr>Step 2:  Use the sample data to estimate unknown parameters in the model</vt:lpstr>
      <vt:lpstr>Step 2:  Use the sample data to estimate unknown parameters in the model</vt:lpstr>
      <vt:lpstr>Step 2:  Use the sample data to estimate unknown parameters in the model</vt:lpstr>
      <vt:lpstr>Step 3:  Specify the probability distribution of the random error term and estimate the standard deviation of this distribution</vt:lpstr>
      <vt:lpstr>Step 3:  Specify the probability distribution of the random error term and estimate the standard deviation of this distribution</vt:lpstr>
      <vt:lpstr>Step 3:  Specify the probability distribution of the random error term and estimate the standard deviation of this distribution</vt:lpstr>
      <vt:lpstr>Step 3:  Specify the probability distribution of the random error term and estimate the standard deviation of this distribution</vt:lpstr>
      <vt:lpstr>Step 3:  Specify the probability distribution of the random error term and estimate the standard deviation of this distribution</vt:lpstr>
      <vt:lpstr>Step 3:  Specify the probability distribution of the random error term and estimate the standard deviation of this distribution</vt:lpstr>
      <vt:lpstr>Step 3:  Specify the probability distribution of the random error term and estimate the standard deviation of this distribution</vt:lpstr>
      <vt:lpstr>Step 4:  Assess Model Adequacy</vt:lpstr>
      <vt:lpstr>Step 4:  Assess Model Adequacy</vt:lpstr>
      <vt:lpstr>Step 4:  Assess Model Adequacy</vt:lpstr>
      <vt:lpstr>Step 4:  Assess Model Adequacy</vt:lpstr>
      <vt:lpstr>Step 4:  Assess Model Adequacy</vt:lpstr>
      <vt:lpstr>Step 4:  Assess Model Adequacy</vt:lpstr>
      <vt:lpstr>Slide 31</vt:lpstr>
      <vt:lpstr>Slide 32</vt:lpstr>
      <vt:lpstr>Step 4:  Assess Model Adequacy</vt:lpstr>
      <vt:lpstr>Step 4:  Assess Model Adequacy</vt:lpstr>
      <vt:lpstr>Step 4:  Assess Model Adequacy</vt:lpstr>
      <vt:lpstr>Step 4:  Assess Model Adequacy</vt:lpstr>
      <vt:lpstr>Step 4:  Assess Model Adequacy</vt:lpstr>
      <vt:lpstr>Step 5:  When satisfied that model is useful, use it for prediction, estimation, and other purposes.</vt:lpstr>
      <vt:lpstr>Step 5:  When satisfied that model is useful, use it for prediction, estimation, and other purposes.</vt:lpstr>
      <vt:lpstr>Step 5:  When satisfied that model is useful, use it for prediction, estimation, and other purposes.</vt:lpstr>
      <vt:lpstr>Step 5:  When satisfied that model is useful, use it for prediction, estimation, and other purposes.</vt:lpstr>
      <vt:lpstr>Now On DDXL</vt:lpstr>
    </vt:vector>
  </TitlesOfParts>
  <Company>Clemson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</dc:title>
  <dc:creator>Ellen Breazel</dc:creator>
  <cp:lastModifiedBy>chendi</cp:lastModifiedBy>
  <cp:revision>17</cp:revision>
  <dcterms:created xsi:type="dcterms:W3CDTF">2012-04-12T12:08:03Z</dcterms:created>
  <dcterms:modified xsi:type="dcterms:W3CDTF">2013-11-19T14:10:33Z</dcterms:modified>
</cp:coreProperties>
</file>