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5" r:id="rId30"/>
    <p:sldId id="286" r:id="rId31"/>
    <p:sldId id="287" r:id="rId32"/>
    <p:sldId id="288" r:id="rId33"/>
    <p:sldId id="289" r:id="rId34"/>
    <p:sldId id="306" r:id="rId35"/>
    <p:sldId id="305" r:id="rId36"/>
    <p:sldId id="307"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39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4" Type="http://schemas.openxmlformats.org/officeDocument/2006/relationships/image" Target="../media/image1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ink/ink1.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18:17.811"/>
    </inkml:context>
    <inkml:brush xml:id="br0">
      <inkml:brushProperty name="width" value="0.05292" units="cm"/>
      <inkml:brushProperty name="height" value="0.05292" units="cm"/>
      <inkml:brushProperty name="color" value="#FF0000"/>
    </inkml:brush>
  </inkml:definitions>
  <inkml:trace contextRef="#ctx0" brushRef="#br0">8233 9291 3583,'-11'10'4384,"11"-10"-384,0 14-1408,0-14-544,0 0-640,0 0-224,10 13-544,-10-13 128,26 0-256,-4 0-128,10 0 0,2 0 0,10-3 0,2 3 0,2 0-256,1 0 160,1 6-160,-4-1 128,-4 4-128,-7 1 0,-5 4 0,-7 1-128,-5 0 256,-5 2-256,-8 0 256,-5 1-128,-12 1 0,-6 0 0,-8 1 0,-9 1 0,-10 2 0,-14 1 128,-12 2-128,-10 0 0,-7 4-128,-10 3 256,-10 1-256,-7 2 128,-2 4-128,2 4 0,6 6 128,3-1-128,7 4 128,12-2-128,15-1 128,17-4-128,18-6 128,17-4-128,20-7 0,13-8 0,28-6 128,19-7-128,19-8 0,14 0 128,12-4-128,10-4 0,4-1 0,3 1 0,-3 0 0,-8 4 0,-11 4 0,-11 6-128,-12 1 128,-14 4 256,-18 8-256,-16 2 0,-22 5 0,-18 4 128,-22 4-128,-19 1 128,-20 8-128,-14 4-128,-15 5 128,-10 4 0,-6 1 0,-3 2 0,4 2 0,7 0 0,9-1 0,10-2 0,14-6 0,12-5 128,19-4-128,14-5 0,15-7 0,16-7 128,24-7-128,16-7-128,22-6 256,18-4-128,14-7-128,11-2 256,12-1-256,6-4 128,4 1 0,0 4 0,-9 0 0,-6 2-128,-9 7 128,-11 0 0,-13 7-128,-18 6 256,-21 5-128,-18 7-128,-22 8 256,-18 7-128,-21 3 0,-19 7 0,-19 3 128,-10 3-256,-4 0 128,0-3 0,9-4-128,11-5 256,17-6-256,17-7-128,16-13-768,27 0-3488,11-18-256,20-6-640,9-18-256</inkml:trace>
  <inkml:trace contextRef="#ctx0" brushRef="#br0" timeOffset="1857.8139">10462 6931 3327,'-29'0'4640,"18"0"-256,11 0 128,-10-14-2432,20 14-800,-10 0-128,26-14-384,-1 6-256,17 2 0,9-2-96,12 4-288,6-3 128,6 7-256,4-6 128,2 6-128,-4 0 0,-11 7 0,-8 2 0,-10 1 0,-11 2 0,-10 4 0,-13 4 128,-14 3 0,-8 1 0,-11 3 128,-14 0-128,-11 4 128,-15 5-128,-10 0 128,-14 0-128,-11 3 0,-8 1 0,-9 2 128,-5 0-128,-2 3 0,0 3 0,-1 2 0,9 2 0,7 4 0,9 0-128,16 2 0,12-2 0,16-3 0,15-3 0,20-6 0,19-5 0,25-7 128,20-9-128,20-5 0,15-7 0,17-6 0,15-5 0,15-6 0,4-1 0,1-1-128,-5 0 128,-7-1 0,-12 3 0,-10 6 0,-15 0 0,-21 5-128,-19 3 128,-21 5 0,-19 6 0,-19 7 0,-19 4 0,-19 5-128,-18 4 128,-18 9 0,-15 2 0,-11 7-128,-10 3 128,-6 1 0,-3 2-128,-1 2 128,5 1-128,15-4 128,14-3 0,14-5 0,19-6 128,24-5-128,22-7 0,31-5 128,22-8 0,27-6-128,22-3 0,20-5 128,18-4-128,13-2 0,6-3 0,2 0 128,-9 4-128,-9-4 0,-14 7 0,-15 0 0,-18 2 0,-19 4 0,-18 4 0,-21 2 0,-19 3 0,-13 5 128,-21 4-256,-18 5 256,-18 3-128,-15 1 0,-16 3 0,-13 3 0,-9 0-128,-5 3 128,0-3 0,6-1 0,8 1 0,13 0 0,16-3 0,19-2-128,19 0 128,22-4 0,20-4 0,27-5 0,21-6 0,26-3 0,23-4 0,23-3 0,17-3 0,13-3 0,6 1 0,0 2 0,-5 1-128,-9 2 128,-11 4 0,-21 4 0,-18 1 0,-22 5 0,-22 1-128,-25 3 128,-22 4 0,-26 4 0,-24 1 128,-26 6-128,-21 6 128,-28 7-128,-11 5 128,-17 7-128,-6 6 128,-6 4-128,-3 4 0,10-1 0,13-1 0,18 2 0,19-5 0,20-8 0,24-3 128,25-5-256,22-7 0,24-5 256,21-10-256,17-8 128,18-9 0,21-7-128,12-9 0,9-8-128,8-3 0,-2-8-512,9 8-384,-14-9-3360,7 8-384,-18-7-128,-3 11 0</inkml:trace>
  <inkml:trace contextRef="#ctx0" brushRef="#br0" timeOffset="3495.6503">12126 7040 5279,'4'13'4640,"14"-7"0,3-6-256,2-8-2976,23 8-256,2-12-256,19 6-256,15-5-96,20 2-288,9-4 128,13 5-256,3 0 128,3 2-128,-2 6-128,-6 0 0,-15 9 0,-18 4 0,-18 4 0,-24 6 0,-18 6 0,-29 7 0,-22 2 0,-22 6 128,-24 1 0,-19 6 0,-20 2 0,-16 5 128,-12 2 0,-7 10-128,-3 2 128,-3 7 0,5 1-128,8 5 0,15 0 0,20-1-128,19-3 0,27-7 0,21-7 128,30-11-128,28-8 0,26-12 0,27-7 0,26-11 0,22-7 0,18-11 0,19 0-128,9-9 128,5-1 0,1 3-128,-6 2 128,-11 5 0,-16 0 0,-22 9-128,-26 6 128,-25 7 0,-32 8 0,-29 6 0,-31 6-128,-32 4 128,-28 6 0,-25 2 0,-21 5 128,-17 1-128,-15 0 128,-4 0 0,-1 2-128,7 3 128,12 0-128,13-4 128,18-1-256,24-4 128,23-4 0,24-6 0,30-8 0,24-7 0,32-9 0,28-4 0,26-7 0,20-4-128,17-3 128,10-4-128,3 0 128,2 0 0,-7 0-128,-13 6 128,-21 1 0,-20 4-128,-19 4 256,-25 4 0,-23 4-128,-29 6 0,-27 4 128,-21 6 0,-20 3-128,-22 9 128,-13 5-256,-15 4 128,-10 2 0,-4 2 0,-2 1 128,5 1 0,8-2-128,13-4 128,11-6-128,29-3 0,22-5 128,27-3-128,26-8-128,33-8 128,20-5 0,32-5 0,24-4 0,16-6 0,15-2 128,7-1-128,4 2 0,1 1 0,-4 3 0,-14 8 0,-15 4 0,-16 5 0,-20 7-128,-25 5 128,-25 7 0,-29 7 0,-28 5 128,-27 3-128,-25 6 128,-18 7-128,-16 3 0,-7 4 128,0-1-128,8-2 128,13-5-256,20-5 128,22-4 128,24-11-256,30-9 0,19-13-512,29 1-2304,7-19-1696,20-4-384,5-14-416,16-8-352</inkml:trace>
  <inkml:trace contextRef="#ctx0" brushRef="#br0" timeOffset="4766.5232">14738 9445 1791,'-19'6'4384,"9"-3"256,10-3-512,14 0-1696,-4-8-608,21 8-672,0-13-128,19 9-384,5-6-128,12 4 0,2-3-96,7 6-160,-2 3 0,-3 0-128,-9 0 0,-9 10-128,-12 2 128,-13 4-128,-16 5 0,-17 5 128,-17 8 0,-18 4 0,-18 5 0,-15 5 0,-12 3 0,-7 8 0,-5 0 0,2 4 128,6-4-256,10-1 128,15-5 0,19-3 0,17-5-128,22-8 128,23-7-128,20-6 0,19-7 0,24-4 0,20-4 0,16-5 0,12-4 0,10 0-128,7-6 128,0 1 0,-3 1 0,-12 4 0,-16 0 0,-18 0 0,-21 8-128,-25 1 256,-28 7 128,-26 6-256,-26 4 128,-23 3 0,-22 6 0,-17 5 0,-11 3 0,-10 3-128,-1 3-128,2-1 256,7 2-256,17-4 128,14-3 0,18-3 128,17-4-128,28-5 0,23-7 0,29-6 0,19-4 0,20-1 0,22-3 0,17-3 0,12 0 128,3 0-128,-1 2 0,-8 3 0,-10 2 0,-15 4 0,-21 3 128,-24 5-128,-29 2 0,-26 6 128,-29 2-128,-28 6 0,-25 1 128,-27 3-128,-15 3 0,-13 1 0,0 2 0,7-3 0,11-2 0,16-4 128,20-3-128,30-7 0,21-6 128,32-7-128,19-4 0,23-6 0,17-7 0,14-3 0,12 0-128,5-8-128,4 3-128,-12-7-1024,-5 7-2976,-22-4-384,-8 5-512,-21 0-256</inkml:trace>
</inkml:ink>
</file>

<file path=ppt/ink/ink2.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19:52.414"/>
    </inkml:context>
    <inkml:brush xml:id="br0">
      <inkml:brushProperty name="width" value="0.05292" units="cm"/>
      <inkml:brushProperty name="height" value="0.05292" units="cm"/>
      <inkml:brushProperty name="color" value="#00B050"/>
    </inkml:brush>
  </inkml:definitions>
  <inkml:trace contextRef="#ctx0" brushRef="#br0">3268 11716 3583,'0'0'4256,"0"16"-128,-4-5-1408,4-11-544,-10 18-768,10-18-224,-9 19-288,9-19-256,-12 25-128,3-10-128,3 5 0,-3-1 0,4 4 256,-5-1-352,2 1-32,-1-2 0,9-1-128,-5-5 128,5-1-128,0-14 0,0 0-128,12 3 128,1-12-128,2-6 128,1-2-128,6-6 0,3-5 0,1-1-256,4-2 256,2-1 0,3 0 128,-3 4-256,0 1 256,-4 5-256,1 5 256,-6 6 0,-8 11-128,-4 7 0,-7 8-128,-4 5 256,-3 6-128,-2 4 128,-4 3-128,1-1 128,3-2-128,1-5 128,0-5 0,4-5-128,0-4 256,0-11-256,12 0 128,-12 0-128,19-19 0,-5 2 128,5-6-256,4-6 0,1 1 128,3 0 0,0 1 0,1 5 0,-3 6 0,-2 6 0,-4 10 0,-4 12 128,-6 6-256,-3 2 128,-2 3 0,-4 3 128,0-1-256,0-4 256,4-7 0,-4-2-128,0-12 128,8 4-128,-8-4 128,15-16-128,-2 1 128,5-1-256,4-4 128,5-5-128,-1 0 256,4 1-128,2-1 0,3-1 0,-2 6 0,-1 1 128,-5 5 0,-2 6-128,-3 8 0,-6 8 0,-7 10 0,-4 6 0,-5 5 0,-4 2 0,1 2 0,-2 0 128,2-6-128,-2-4 128,5-6-128,0-17 128,5 11-128,-5-11 128,17-16-128,-5-1-128,4-6 128,4-6-128,4-6 256,5 2-256,1-4 128,5 1-128,1 3 128,0 5 128,0 8-128,0 8 0,-10 8 0,-4 9 0,-4 10 0,-9 10 0,-6 6-128,-3 2 256,-8 0-128,-1-1 0,4-2 0,0-6 128,0-4-128,5-8 128,0-12-128,0 0 128,16-7 0,-2-8-128,2-6 0,5-7 0,7-6-128,4-7 128,3-3 0,6 0 0,-2-1-128,5 4 256,-5 5-256,0 6 128,-7 13 0,-5 13 0,-6 12 0,-9 12 128,-6 13-128,-6 6 0,-7 10 128,-3 5 0,0 0 0,-3-6-128,0-2 128,1-7 0,8-6-128,-3-11 128,2-6 32,5-16-160,0 0 0,12 6 0,-1-16-160,2-6 160,1-10 0,9-4 0,6-9 0,3-9-128,4-9 128,7-10 0,5-5 0,4-2 0,1 6-128,0 6 128,-5 8 0,-4 11 0,-7 16 0,-9 17 0,-12 18 0,-8 15 128,-8 13-128,-9 9 128,-3 13 32,-5 5-160,-3 6 256,-1-2-256,3-3 0,3-7 128,2-5-128,4-10 0,3-11 0,2-9 128,4-9-256,0-13 128,19-4 128,-6-13-256,2-12 128,7-11-128,4-15 0,8-9 128,3-12 0,6-8-128,3-5-32,6-1 32,4 2 128,2 5-128,-1 10 128,-3 11-128,-4 15 128,-6 13-128,-9 17 128,-12 17 128,-13 12-128,-10 19 256,-11 15-256,-9 12 128,-4 12 32,-10 11-32,-1 5 0,2 1-128,3-4 128,3-5-128,4-9 0,7-9 0,3-12-128,5-14 128,8-10 0,0-9 0,0-15 0,11 0-256,4-19 384,2-9 0,6-17-128,6-15-128,4-11 128,7-7 0,3-4 0,3 3-128,-1 3-32,0 9 32,-4 16 128,-3 17-128,-9 16 128,-9 18 128,-10 13-128,-10 18 128,-10 16 32,-10 13-32,-8 12-128,-3 6 128,1 4 0,-4-2-128,5-6-128,5-10 128,4-10 0,9-13 0,3-11 0,8-11 0,0-8-128,0-11 128,15-5 0,-3-11-128,3-5 128,6-4-160,4-6 160,0-4-128,2 3 128,1 1-128,-2 4 128,1 10 128,-5 3-128,-1 9 0,-5 12 128,-6 8-128,-3 8-128,-3 6 256,-4 5-128,-5-1 0,1 5 0,-3-2 0,1-5 0,1-6 0,1-6 160,4-4-160,0-15-160,0 12-224,0-12-768,0 0-3744,4-19 128,-4 19-896,0-23-128</inkml:trace>
  <inkml:trace contextRef="#ctx0" brushRef="#br0" timeOffset="6491.3508">17272 10987 1919,'0'0'4256,"0"0"0,0 0 0,0-13-2208,0 13-640,0 0-96,0 0-416,-9 13-256,6-3 0,-9-1-128,3 9-128,-9 1 256,6 8-224,-7 2-32,0 5 0,-5 5 0,2 7-256,-2 4 256,-1 4-128,3-2-128,0 1 128,2-1-256,6-2 128,2-9 0,5-5-128,3-8 0,4-9 128,5-7-128,-5-12 0,19 0 0,-3-14 128,6-10-128,7-11 0,7-8 128,9-7-128,6-4 0,7-4 0,1 4 0,1 3 0,-2 6-128,-3 10 128,-7 11 0,-9 8 0,-10 11 0,-10 11 0,-8 8 0,-8 13 128,-11 8 0,-7 13-128,-6 6 128,-4 8 0,-3 4-128,1 1 128,2-4-128,2-5 0,6-8 0,7-9-128,5-11 128,5-13 0,0-17-128,26 0 256,-3-15 0,7-11 0,7-14 0,7-9 0,8-7-128,4-1 0,2 1 128,1 8-256,-5 8 128,-4 10 0,-7 12 0,-11 18 0,-11 18 0,-9 9 0,-12 8 128,-5 6 0,-6 4-128,-4 5 128,-3-3-128,4-4 128,2-10-128,2-6 160,6-5-160,4-9 128,0-13-256,16 0 256,-1-12-128,6-5 0,2-6 128,7-6-256,5-5 256,1 1-256,2 1 128,1 2 0,-3 8 0,-2 7-128,-4 9 128,-9 13 0,-6 10 0,-8 7 0,-7 12 0,-6 3 128,-1 1-128,-3-4-128,-1 0 128,2-5 0,2-8 0,4-6-160,3-17 160,10 11-128,2-16 128,5-1 288,3-11-288,6-2 128,6-5-128,5-3 0,3 1 128,1 1-128,-3 5 0,-1 5-128,-3 9 256,-7 6-128,-6 10 0,-4 10 0,-8 3 0,-6 2-128,-3 4 256,4-2-128,-4-4 0,0-3 0,8-5 0,-8-15 0,20 10 128,-2-10 128,4-12-256,7-1 0,3-4 0,8-5 128,3 1-128,1 2 0,-1 3 0,-2 2-128,-4 3 256,-3 8-256,-7 10 128,-7 9 0,-7 3-128,-5 2 128,-4 5 0,-4 0-128,0 1 128,-4-4 128,4-3-128,0-8 0,0-12 128,11 12-128,3-12 128,5-7-128,6-2-128,2-6 128,8-5 0,7-2 0,2 2-128,-1 0 128,-1 0-128,-4 6 128,-3 6 0,-4 8-256,-7 8 384,-8 4-256,-4 4 128,-2 4 128,-4 0 0,1 1-128,1-2 128,1-3-128,2-6 128,5-2 0,3-8-128,4 0 0,5 0-128,1-9 128,1-1 0,1-7 128,3 2-256,-3 0 0,0 4 0,-7 0 0,0 6 0,-4 5 0,-1 0-32,-5 4 32,-4 4 128,-10-8-128,13 18-256,-13-18-1280,9 10-3104,-9-10-128,-10 8-768,10-8-32</inkml:trace>
</inkml:ink>
</file>

<file path=ppt/ink/ink3.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18:49.567"/>
    </inkml:context>
    <inkml:brush xml:id="br0">
      <inkml:brushProperty name="width" value="0.05292" units="cm"/>
      <inkml:brushProperty name="height" value="0.05292" units="cm"/>
      <inkml:brushProperty name="color" value="#FF0000"/>
    </inkml:brush>
  </inkml:definitions>
  <inkml:trace contextRef="#ctx0" brushRef="#br0">10741 6624 383,'-15'5'3968,"0"2"160,15-7-896,0 0-768,-14 5-288,14-5-768,0 0-96,25 6-416,-7-9-128,18 3-128,3-7-256,16 7 0,6-7-128,7 3-128,2 1 0,2 3-128,-5 0 128,-10 5-128,-8 0 0,-12 3 0,-11 0 0,-9 4 256,-11 0-256,-6 1 256,-12 0 32,-1 2-32,-9 1 128,-6 3-128,-8 0 128,-9 4-128,-12 3 128,-11 1-384,-15 4 128,-14 5-128,-11 3 128,-6 1-128,-7 1 128,-1 1 0,0-2-128,5 3 128,7-3 0,15-3 0,8-4-128,11-1 256,15-4-128,12 1 0,18-5 0,16-3 0,15-5 128,26-3-256,16-7 128,21-6-128,23 0 0,20-9-128,23-3 0,19-2 0,11-1 0,3 3 0,-1 2 0,-3 2 128,-16 2-128,-18 6 128,-24 0 0,-26 0 0,-23 7 0,-26 1 0,-25-8 128,-26 26-128,-22-9 128,-21 4-128,-23 5 256,-24 6-256,-19 4 128,-16 8 0,-9 7-128,-7 3 0,-1 3 0,5 3 128,16 2-256,20-2 256,22 1-256,25-6 0,25-4 128,28-7-128,27-4 128,30-6-128,27-9 0,24-4 0,21-11 128,25-4 0,22-6 0,16-3 0,8-3 0,1-2-128,-5 1 256,-8 1-128,-14 3 0,-22 3 0,-25 0 0,-28 9 0,-27 1-128,-32 5 128,-32 5 0,-32 4 0,-31 3-128,-33 7 256,-33 8-256,-27 5 256,-20 5-256,-12 4 128,0 4 0,7 0 128,16 1-128,25-4 0,33-6 128,35-8-128,33-4 128,38-8 0,29-12 0,35-5-128,32-7 128,28-7-128,22-7 128,27-6-128,13-2-128,9-1 0,1 1 0,-8 0 128,-14 5-128,-20 1 0,-19 3-128,-29 6 256,-27 0 0,-26 6 0,-33-6 128,-11 22 0,-32-6 0,-26 8-128,-24 5 128,-24 8-128,-21 7 128,-16 5-128,-13 5 0,-3 1 0,4 1-128,12-1 128,18-4-128,24-5 128,24-8 0,28-7 0,28-5 0,27-5 0,23-8 0,28-2 0,26-7 0,27-4 0,24-3 0,26-2 128,17 0-128,11-1 0,4 0 0,-6 3 0,-12 3 0,-17 0 0,-23 8 0,-32 1-128,-27 2 256,-35 6-256,-29 0 128,-34 6 0,-28 3 0,-30 7 0,-26 5 0,-25 4 0,-20 7 0,-12 4 0,-9 3 0,1 1 0,10-2 0,15-2 0,21-3-128,28-9 128,28-6 0,36-10 0,34-7-128,37-8 128,31-5 0,34-5 0,28-8 0,24-2 0,19-1 128,11 0-128,3 3 0,-9 3 0,-18 5 0,-21 0 0,-29 0 0,-31 11 0,-32 2 0,-36 6 0,-31 3 128,-33 5-128,-28 3 128,-26 8-128,-24 3 128,-19 7-128,-8 1 128,3 4-128,9-1 0,20-1 0,26-3-128,29-6 128,34-9 0,42-10 0,41-5 128,37-14-256,31-4 128,27-11 0,24-3 128,15-2-128,7 1 0,-2 3 0,-13 3 0,-14 5 0,-22 7 0,-25 7 128,-34 8-256,-33 7 128,-28 6 0,-32 5 0,-27 7 128,-33 5-128,-28 5 0,-21 6 0,-15 1 0,-8 4 0,0 2 0,7 0 0,14-8-128,24-7 128,29-4 0,30-12 0,33-7 0,36-14 0,32-10 0,30-10 0,27-6 0,23-3 128,20-5-128,9 1 0,2 0 0,-6 6-128,-10 3 256,-20 10-128,-22 6-128,-33 8 128,-31 7 0,-32 7 0,-26 8 0,-30 3-128,-20 3 128,-19-1 0,-3-2 0,4-5 0,7-3 0,19-5-128,19-4-128,22-13-1280,34 3-3104,17-12-384,26 0-384,11-10-160</inkml:trace>
  <inkml:trace contextRef="#ctx0" brushRef="#br0" timeOffset="2639.7359">12267 6720 3327,'-28'3'4640,"17"-3"-128,11 0 0,0 0-2432,0 0-800,13 0 0,9-8-640,19 8-128,7-9 0,17 3-224,8 0-32,14 6 0,6-4-128,3 4-128,0 7 0,-6 1 128,-6 2 128,-12 4-256,-13 2 128,-18 4 0,-15 2 0,-19 4 0,-21 4 0,-18 5-128,-19 5 0,-21 5 0,-19 2 0,-13 4 256,-12 0-256,-1 0 256,-2-5-128,5-1 128,11-7 128,19-5-128,19-3 0,25-4-128,23-6 0,26-2-128,21-6 128,27-4 0,22-4-128,26-4 0,22-9-128,18-3 128,14-1-128,9 2 128,6-1-256,-6 2 256,-7 3-128,-23 7 128,-22 0 128,-26 0-256,-30 12 256,-29-1-256,-31 6 256,-33 3-128,-34 4 128,-26 6-128,-27 6 0,-32 10 0,-22 4 128,-19 6-128,-12 6 0,2 4 128,12 2-256,21-3 256,26-1-256,37-6 128,36-6 0,46-9-128,41-10 128,41-8-128,31-8 128,33-7-128,27-10 256,23-6-256,21-3 128,10-4 0,1 1 0,-5 1 0,-11 5-128,-23 6 128,-25 0-128,-31 4 128,-34 6 0,-40 6-128,-34 3 0,-41 5 128,-33 6 0,-35 5 0,-30 5 0,-24 7 128,-23 2-128,-9 2 0,-1 0 128,9-1 0,20-5-128,27 0 0,27-5 0,34-4 0,36-5 0,36-3 0,35-5-128,30-6 0,26-4 128,30-7-128,26-6 128,20 0 0,17 0-128,7 0 128,3 3 0,-9-3 0,-13 9 128,-23 1-256,-27 1 256,-32 1-128,-33 4 128,-37 0-256,-35 4 128,-37 4 128,-37 3-256,-33 5 128,-30 4 128,-27 7-128,-14 2 128,-5 2-128,3 3 0,19-3 128,24-3-128,34-2 128,37-7-256,45-5 256,40-5-256,42-9 128,34-6 0,36-4-128,29-6 128,23 0 0,17-6-128,8 3 128,-1 3-128,-9 0 128,-16 0-128,-27 9 128,-27 2-128,-37 6 128,-38 2 128,-36 5-128,-41 4 128,-35 4-128,-30 4 128,-33 3 0,-27 6 0,-23 5-128,-8 1 0,-4-1 128,6 0-256,27-3 256,23-3-256,38-5 256,39-9-256,46-7 128,42-8 0,42-5 0,34-10 0,31-5 0,26-5 0,17-3 0,10-2 0,4 0 0,-1 1 0,-10 4 0,-17 3 0,-26 3 0,-30 4-128,-31 7 128,-35 4 0,-38 4-128,-35 3 128,-36 3 0,-30 5 0,-29 7 0,-27 2 128,-19 3 0,-10 5 0,-3 3-128,12 4 128,20-1-128,28 0 128,38-4-128,44-9-128,48-5 128,45-7 128,44-11-128,36-13 0,29-6 0,21-8 0,13-5 0,6 2 128,-3 2-128,-13 3 0,-16 2 0,-25 10-128,-27 5 128,-34 9 0,-35 8 0,-33 5 0,-35 4-128,-29 5 128,-29 6 0,-25 0 0,-20 2 128,-14 2-256,-4-2 128,4 1 128,12-1-256,16-1 256,22-4-256,28-3 256,33-5-256,36-6 256,32-8 0,34-5-256,31-12 256,29-4-128,23-6 0,15-4 0,9 0 0,4 1 0,-8 2 0,-14 1 0,-23 6 0,-26 4 0,-33 0-128,-29 12 128,-35-1 0,-32 6 0,-33 2 128,-32 4-256,-25 6 128,-23 7 128,-21 4-128,-11 5-128,2 2 128,11 2 0,20-1 0,25 1-128,31-7 128,33-4-128,45-8 256,33-5-128,41-9 0,25-7 0,26-9 0,17-5 128,16-7-128,7-4 0,-4-3 0,-13 1 0,-22 2 0,-24 2-128,-31 7 256,-32 7-128,-33 0-128,-27 15 128,-23-3 128,-13 5-256,-9-1 0,2 8-512,-8-4-3872,21 3 0,10-8-768,22 1-384</inkml:trace>
</inkml:ink>
</file>

<file path=ppt/ink/ink4.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20:36.650"/>
    </inkml:context>
    <inkml:brush xml:id="br0">
      <inkml:brushProperty name="width" value="0.05292" units="cm"/>
      <inkml:brushProperty name="height" value="0.05292" units="cm"/>
      <inkml:brushProperty name="color" value="#00B050"/>
    </inkml:brush>
  </inkml:definitions>
  <inkml:trace contextRef="#ctx0" brushRef="#br0">14530 9094 1919,'0'0'3360,"0"0"-416,0 0-480,0 0-416,0 0-224,7-14 96,-7 14-512,0 0-96,12-6-288,-12-5-128,11 5-256,-5-9 128,9 3-128,3-8-224,6 0-160,4-4-128,6 1 128,2 0-256,5 4 128,-2-1-128,1 4 128,-7 5-256,-3 6 256,-4 5-128,-9 4 0,-5 7 128,-8 4-128,-4 4 128,-11 9-128,-4 4 128,-7 6-128,-6 7 128,-4 8 0,-8 7-128,-3 5 0,-3 3 0,1 3 256,-4 1-128,4 1 0,0-4 0,3-4 0,7-3 0,6-6 0,6-2 0,6-9-128,6-8 0,8-5 0,3-10 128,10-10-128,7-12 0,7-14 128,6-12-128,12-11 128,8-11-256,9-8 128,11-5 0,10-5-128,4 1 128,5 4 0,-2 4 0,-4 6-128,-4 8 384,-10 10-256,-8 6 128,-14 10-128,-13 10 0,-11 7 0,-14 16 0,-9 6 0,-17 12 0,-10 7 0,-10 11 128,-15 10 0,-11 12-128,-7 12 0,-4 11 0,-4 8 0,3 6 128,3 4-128,7 0 0,12 0 0,12-8 128,12-14-128,11-14 128,12-16 0,9-18-256,10-18 128,7-23-128,9-20 128,8-15 0,10-20 0,12-12-128,7-15 0,9-7 128,8-6-128,4 0 128,4-3 0,3 5-128,0 8 128,-5 10 128,-4 12-128,-10 12 128,-11 14-128,-11 14 0,-14 14 0,-15 14 0,-24 17 0,-17 16 0,-20 19 0,-14 14-128,-18 14 256,-9 14-128,-6 16 128,-4 6-128,1 4 128,2-2 128,9-2-128,9-11 128,14-10-256,9-14 0,15-16 128,12-19-128,17-14 0,8-18 0,14-17 0,13-14 0,8-11 0,10-16-128,7-18 128,9-13 0,8-16 0,8-8-128,6-5 128,7-1 0,2-1 0,1 8 0,-2 11-128,-7 11 0,-6 16 128,-12 15-256,-15 13 128,-13 13 0,-19 16 0,-15 11 256,-12 15 0,-19 16 0,-13 17-128,-12 17 128,-11 13-128,-7 7 256,-4 7-256,-1 2 0,1-2 0,7-5 0,8-11 128,10-14 0,14-15-128,15-16-128,17-18 256,14-15-128,13-15 0,11-21 0,12-17 0,11-11 128,6-11-128,6-5 0,6-7-128,4 2 128,1 1 0,1 6 0,-4 10-128,-6 7 0,-6 13 128,-8 11 0,-16 13 0,-15 9 0,-19 19 0,-16 10 0,-10 14 0,-17 13 0,-17 15 0,-9 12 128,-9 9-128,2 2 128,2 0-128,4-7 128,8-6-256,12-9 128,12-15-128,15-16 128,13-16 128,12-16-256,14-14 128,13-13 0,8-16 256,9-15 32,9-13-288,8-12 0,5-5 0,1 0 128,-4 6-128,-5 10 0,-11 13-128,-6 15 0,-10 16 128,-13 19 128,-16 15-256,-13 15 128,-12 15 0,-10 9 0,-4 10 0,-8 5 0,-6 1 0,3 3 0,3-5 0,8-9 0,5-11 0,10-13 0,8-18 0,9-12 0,13-12 128,7-14-128,4-10 128,9-11-128,3-8 128,4-10 0,5 0-256,0 3 256,-6 2-128,0 5 0,-3 12 0,-6 14 0,-7 13 0,-8 15-128,-10 19 128,-11 15 0,-7 13 0,-5 8 0,-5 5 0,-2 1 0,-1-2 0,3-1 0,5-14 0,5-11 0,12-14-128,5-13 128,9-10 0,5-15 0,10-8 128,6-6 0,4-9-128,5-7 128,0-1-128,-1 5 128,-5 4-256,-4 10 256,-5 8-128,-10 12-128,-4 15 128,-10 13-128,-3 10 128,-5 3 128,2 4-128,-3 2-128,-3-3 0,6-6 128,0-9 0,6-9 0,1-6 0,7-7 0,6-13 0,4-2 128,7-6-128,5-3 128,4-5-128,2 2 128,0 2 0,-2 5-128,-8 6 0,-2 9 0,-12 5 0,-6 15 0,-8 7 0,-5 5-128,-4 3 0,0 2-128,0 0 256,2-5 0,6-5-128,2-6 128,6-6-128,5-10 256,5 3 0,2-8-128,4-2 128,-2-4-256,1-1 256,0 3 0,0 1 0,-3 1-128,-3 7-128,-2 0 128,-4 11-128,-3 1 128,0 6 0,-1 0-128,0-1 0,4 2 256,1-4-128,3-5 128,6-3-128,6-3 0,2-4 0,4-7-256,-5-3-416,1 10-1760,-13-7-2464,-3 4-384,-11-4-128,-1 7-672</inkml:trace>
</inkml:ink>
</file>

<file path=ppt/ink/ink5.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19:08.929"/>
    </inkml:context>
    <inkml:brush xml:id="br0">
      <inkml:brushProperty name="width" value="0.05292" units="cm"/>
      <inkml:brushProperty name="height" value="0.05292" units="cm"/>
      <inkml:brushProperty name="color" value="#FF0000"/>
    </inkml:brush>
  </inkml:definitions>
  <inkml:trace contextRef="#ctx0" brushRef="#br0">8273 9293 2559,'-20'0'4896,"1"0"0,19 0-128,0 0-2432,-22 3-672,22-3-384,0 0-224,0 0-416,0 0-128,0 0-128,20 0 0,4 0-128,8-5-128,10 1 128,10-2-256,5 0 128,6 2-128,3 4 128,-1 0-128,-6 0 0,-5 0 0,-9 7 128,-8 1-256,-10 1 256,-12 2-128,-15 3 0,-5 4 0,-17 1 0,-12 2-128,-12 3 128,-15 4 0,-15 4 0,-16 2 128,-12 1 0,-11 2-128,-7 4 128,-7 1-128,-4 1 128,2 2 0,4 1 0,10 0-128,11 1 128,10-3-128,13 0 0,16-5 0,19-2 128,14-7-128,18-8 0,20-7 0,24-6 0,20-9 0,23-3 0,22-10 0,20-4-128,15-7 128,13-4 0,11 0 0,2 2 0,-3 2 0,-9 4-128,-12 5 128,-19 5 0,-15 6 0,-20 11 0,-26 6-128,-23 5 128,-20 5 0,-26 8 128,-20 3-256,-21 4 256,-21 5-128,-19-1 0,-15 7 128,-15 0-128,-16 4 128,-4 2-128,0 0 0,6 3 0,7 0 128,12 3-128,13-5 0,18-3 0,22-5 0,20-5 0,22-5-128,19-10 128,23-10 0,26-7-128,22-8 128,23-8 0,21-4-128,19-5 128,10-1 0,13-2-128,1-1 128,-1 0 128,-4 6-128,-16 2-128,-15 5 128,-17 5 0,-25 4 0,-25 11 128,-26 8-128,-30 8 0,-27 4 0,-26 9 0,-24 8 0,-25 5 128,-15 2-128,-15 2 128,-6 3 0,2-2-128,9 0 0,14-8 128,18-3-128,25-8 0,27-6 0,29-8 0,26-9 0,31-6 0,27-7 0,26-7-128,14-3 256,18-3-128,11-1 0,7-1-128,1 1 128,-8 1 0,-16 6 0,-20 0 0,-18 7-128,-25 1 256,-20 4-256,-25 4 128,-19-1-128,-15 1-128,-9 5-256,-11-14-2048,8 9-2208,4-10-672,12-6 32,11-6-384</inkml:trace>
  <inkml:trace contextRef="#ctx0" brushRef="#br0" timeOffset="2481.7518">10448 6727 2815,'-12'9'4128,"12"-9"256,0 0-2080,12 14 32,-12-14-672,30 3-352,-8-3-416,15 4-256,4-4 0,13 0-128,5 0 0,13 5-128,2-5 256,8 5-352,-3-5 96,2 8-128,-6-4 0,-4 4 0,-12-3 0,-8 2-128,-13 0 128,-10 4 0,-13-1-256,-15 3 256,-11 3-128,-11 2 0,-13 0 0,-9 6 0,-11 2-128,-7 4 128,-10 3 0,-9 2-128,-8 2 128,-10 5 0,-7 2-256,-9 1 256,-3-2 0,-5 6-128,-2 0 256,2 3-256,7-2 128,12 0 0,11-3 128,17 0-256,15-3 0,19-5 128,18-4-128,24-6 0,13-6-128,28-7 128,17-5 0,17-6 0,18-9 0,16-2 0,15-7 0,11-1 0,5 0 0,1-1 0,-5 1 0,-1 3-128,-11 4 128,-12 7 0,-17 0 0,-19 6 0,-16 6 0,-23 6 0,-22 5 0,-26 7 0,-20 4 0,-22 4 0,-20 7 0,-21 5-128,-20 2 128,-15 3-128,-12 3 128,-8 1-128,-6 2 128,-4 0-128,6 2 128,11-3 0,13-1-128,19-4 128,20-3 0,21-6 0,23-4-128,24-6 128,18-6-128,24-7 128,23-6-128,24-5 128,22-7-128,20-5 128,16-3 0,19-6 0,10-3 128,6-1-128,-1 1 128,-11-1-128,-12 2 128,-15 2-128,-14 4 0,-26 5 0,-22 0 128,-21 0-128,-19 9 128,-19 2-128,-21 6 0,-19 3 0,-19 3 0,-18 4 0,-21 5 128,-16 3-128,-14 2 128,-6 2-128,-4 2 0,3 1 0,2 1 128,18-2-128,15-2 0,21-1-128,19-3 128,19-5-128,19-3 128,22-3 0,28-7 0,21-4 0,19-4-128,23-4 256,19-5-128,19 0 0,14-4 0,3 0 0,1-1 128,-3 5-128,-7-4 0,-9 4 0,-18 7 0,-22 1 0,-18 3 0,-24 3 128,-25 4-128,-28 3 0,-27 3 0,-26 6 128,-26 4-128,-26 4 0,-24 2 0,-18 6 0,-10 1 0,-4 3 0,-1 3 0,10 1 0,18-1-128,24-1 256,24-2-256,29-6 128,26-4-128,32-7 128,33-6 0,25-9-128,26-4 0,22-6 128,22-3 0,17-5 128,14 0-128,3 0 0,-3 0 0,-6 3-128,-12 2 128,-15 0 0,-19 4 0,-26 0 0,-23 5 0,-30 3 0,-25 6 128,-27 4 0,-28 3-128,-29 7 0,-25 2 128,-23 7-128,-12 4 128,-6 6-256,-5-1 0,0 2 128,11-1 0,21-4 0,24-2-128,26-6 128,28-7 0,29-9 0,31-5 0,32-4 0,25-8 0,20-2 0,19-5 0,18-4 0,10 0 0,3 0 0,-2 0 0,-9 0 0,-11 4 0,-15-1-128,-21 5 256,-25 7-128,-25 5 0,-24 4 0,-23 4 128,-27 5-256,-18 5 256,-23 7-128,-15 4-128,-13 0 256,-3 5-128,1 1 0,6-1-128,15-4 256,15-1-128,23-4-128,24-7 128,25-7 0,21-6-128,18-10 0,11-1-512,2-14-1536,10 0-2464,-8-10-512,6 1-160,-13-9-352</inkml:trace>
  <inkml:trace contextRef="#ctx0" brushRef="#br0" timeOffset="4272.5726">12248 6930 5407,'-16'0'4896,"5"0"-384,11 0 256,0 0-3232,11-7-128,11 7-352,3-6-416,16 6-128,9-3-256,17 3 128,13 0-256,14 0 0,4 8-128,9 1 128,-5 2-128,0 2-128,-7 1 128,-10 2 0,-15 1 0,-16-1 0,-13 2 0,-19 1 128,-15 3-128,-16 3 128,-22 1-128,-16 4 128,-20 1 0,-20 5 0,-16 2 128,-13 3-128,-7 2 0,-3 1 128,1 2 0,8 3-128,11-1 0,22 2 0,18-1 0,23 0-128,21-4 0,25-4 0,22-3 0,22-4 0,21-6-128,23-5 128,19-6-128,15-5 256,12-2-256,6-4 128,6 1 0,-1-2-128,-6 2 256,-11 1-256,-18 2 128,-17 3 0,-19 2 0,-21 2 0,-21 6 0,-27 6 0,-22 1 0,-27 6 0,-21 5 0,-24 7-128,-20 5 128,-22 6 0,-17 1 0,-10 2-128,-2 1 128,5 0 128,9 1-128,15-3 0,18-3 0,23-6 0,25-5 128,26-3-128,24-3 0,26-4 0,25-7 128,25-4-256,25-4 128,23-5 0,19-3-128,16-4 128,10-2 0,5-2-128,-1 0 128,-12-2 0,-11 3-128,-20 1 128,-20 3 0,-24 3-128,-29 5 128,-28 4 128,-27 4-256,-27 5 256,-30 3-128,-26 3 0,-22 3 0,-23 2 128,-16 1 0,-11-2-128,-4 3 128,5 1 0,13-3-128,18 0 128,23-3-128,33-1 0,29-5 0,33 0 0,34-4 0,29-2 0,25-4 0,27-2 0,16-5 0,14 2 0,7-2 0,8-2 0,-3-2-128,-7 1 128,-11 3 0,-17 2 0,-19 2 0,-22 2 0,-23 6 0,-29 2 0,-26 5 128,-27 5 0,-23 1 0,-19 7 32,-19 1-160,-14 6 128,-11 1 0,-3 7-128,5 2-128,12-3 128,10-1-128,20-2 128,20-2 128,22-5-128,25-6 0,23-9 0,23-3 0,22-7 0,15-4 0,16-3 0,11-5-128,9-4 128,5-1 0,-1-1 0,-6 2 0,-10-1 128,-14 2-256,-19 2 128,-18 4 0,-27 5 128,-20 3-256,-25 7 256,-17 1-256,-18 5 256,-9 1-128,-4 3 0,4-1 0,11-1 0,15-1 0,16-4 0,17-3-128,20-5-160,20-1-224,7-17-2560,19 4-1568,2-15-512,11 0-160,2-9-480</inkml:trace>
  <inkml:trace contextRef="#ctx0" brushRef="#br0" timeOffset="5789.421">14756 9372 5663,'-30'9'5024,"16"-9"-512,14 0-1056,-20 6-1888,20-6-288,0 0-256,25 0-256,-3-11-224,18 4-32,11-5-256,14 3 0,8-3 0,7 3-128,3 0-128,2 4 128,-6 5-128,-10 0-128,-13 8 128,-13 4 0,-14 4 0,-15 4 0,-14 4 0,-22 2 0,-12 4 0,-16 6 128,-16 2 0,-14 3 0,-10-2 0,-4 5 128,-2 1-128,6 1 128,7-1-128,13 0 0,17-3 0,19-1-128,20-3 0,20-6 0,16-7-128,19-1 128,18-7 0,20-8 0,15-5-128,14-4 128,8 0 0,8-5 0,8 0 0,-1-3 0,-5 5 0,-12 3 0,-12 0 0,-16 3-128,-16 5 128,-23 4 0,-24 3 0,-23 7 0,-22 1 0,-23 3 0,-19 7 0,-19 1 128,-17 4 0,-14 5-128,-14 2 256,-10 0-256,2 2 128,5-2 0,13 1 0,18 0-256,19-3 128,23-4 0,29-4-128,29-3 128,30-5 0,25-5 0,23-6-128,20-7 256,20-4-128,20-2-128,11-3 128,9 0 0,-2-3 0,-5 3 0,-10 4 0,-11 4 0,-20 4 0,-24 3 0,-26 3 0,-27 4 0,-24 5-128,-28 3 256,-26 4 0,-26 3-128,-24 4 128,-23 1-128,-15 3 128,-11 2-128,-2 0 0,5-2 0,6-3-128,18 0 128,21-8 0,26-3 0,24-5 0,29-8 0,23-5 0,23-4 0,21-4 0,18-5 0,18-7 0,17 1 0,10 0 0,8 2-128,4 4 128,-1-6 0,-8 6 0,-9 0 0,-12 3 0,-20 2 0,-20 2 0,-21 2 0,-25 6 0,-22 2 0,-19 3 0,-21 4 0,-13 3 128,-12 4-128,-5-2 0,3 1 0,8-4 0,12-1-128,17-2 0,17-10-640,32 4-3872,6-17 0,21 4-896,8-12-256</inkml:trace>
</inkml:ink>
</file>

<file path=ppt/ink/ink6.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20:48.473"/>
    </inkml:context>
    <inkml:brush xml:id="br0">
      <inkml:brushProperty name="width" value="0.05292" units="cm"/>
      <inkml:brushProperty name="height" value="0.05292" units="cm"/>
      <inkml:brushProperty name="color" value="#00B050"/>
    </inkml:brush>
  </inkml:definitions>
  <inkml:trace contextRef="#ctx0" brushRef="#br0">11243 6535 1535,'10'5'3488,"-20"-5"-1568,10 0 128,0 0-224,-13 10-160,2-10-384,11 0 160,-16 7-32,16-7-512,-20 9 0,10-2-96,-7-1-288,3 6 0,-7-2-128,0 4-128,-7 0 128,-1 3-128,-8 1 128,-2 6-128,-8-4 0,-5 4 0,-6 2 128,-3 2-256,-7 2 160,-4 2-160,0 4-128,-4 2 0,-3 3 128,1 3-128,-1 1 128,3 1-128,3-1 128,3-1 0,8-5-128,10-3 0,10-5 128,13-5 0,14-5-128,15-6 128,21-4 0,15-6-128,14-5 128,17 0-128,14-8 0,15 1 0,11-2 0,7-1 0,6-3 0,1 3 0,-3-1 0,-3 1 0,-9 3 0,-10 1 0,-13 3 0,-13 3 0,-16 0 0,-13 6 0,-16 2 0,-16 2 0,-9 0 128,-19 4-128,-10 4 256,-11 2-256,-7 1 256,-8 4-128,-8 3 128,-7 6-256,-6 2 256,-7 7-256,-5 7 128,-4 4-128,-6 6-128,-5 3 256,-2 4-128,-4 2-128,-2 2 128,3-2-128,1-2 128,7-4-128,5-4 128,12-4-128,14-4 0,16-7 128,14-4-128,22-5 256,14-6-256,19-8 128,19-5 128,21-6-128,20-4 0,19-6 0,15-9 128,15-3-128,15-2 128,8 0-128,9-1 128,-4 0-128,-5 3 128,-9 2-128,-13 6 0,-15 4 0,-20 4 0,-21 6 0,-24 4 0,-21 3 0,-20 5 0,-19 5 0,-20 1 0,-18 3 0,-19 3 0,-16-1 128,-18 3-256,-14 3 128,-12 0 128,-11 2 0,-3 1 0,-3 2-128,6 0 128,8 2 0,12-1 0,13 2-128,15-2-128,18-2 128,18-1 0,18-7 0,18-4 0,22-3-128,13-7 128,24-7 128,25-6-128,18-5 0,19-3 128,17-4-128,10-3 0,11-1 128,5-2-128,0 2 0,-7 0 0,-8 1 128,-15 3-128,-14 4 0,-14 0 0,-20 7 0,-17 1 0,-18 3 0,-16 4-128,-19 3 128,-15 2 0,-17 2 0,-15 2 0,-16 3 0,-13 2 0,-12 2 0,-8 1 0,-9 4-128,-6 1 128,2 3 0,-1 2 0,5 2 0,10 2-128,11 1 128,10-1 0,19-2 0,12-4-128,19-3 128,20-5 0,21-6 0,18-8 0,22-4 0,22-5 0,19-3 0,18-1 0,17-5 0,11 4 0,7 1 0,-2 0 0,-2-2 0,-12 3 0,-11 1 0,-16 2 0,-19 0 0,-24 3 0,-21 0 0,-23 6 0,-22 0 0,-21 3 0,-23 5 0,-22 3 128,-21 5-128,-16 1 128,-15 7-128,-11 4 128,-11 8-128,-6 5 0,1 0 0,7 3-128,11 2 128,14-3-128,20-6 128,15-4 0,24-9 0,20-3-128,21-8 128,20-7 128,18-7-128,18-8 0,17-1-128,20-8 128,11 0 0,14-10 0,10 1 0,4-4 0,8 2 0,2 0 128,-4 0-128,-2 3 0,-7 1 0,-9 1 128,-10 1-128,-11 5 0,-16 0 0,-14 0 0,-14 8 0,-18 2 0,-13 5 0,-15 1 0,-15 2 0,-13 4 128,-10 4-128,-11-1 0,-13 5 0,-6 2 0,-11 2 0,-4 1 0,-4 6 0,2 0-128,1 2 128,2 2 0,11-4 0,10 0 0,14-5-128,14-3 128,18-6 0,14-6 0,20-4 0,15-5 0,18-5 0,13-7 0,16 4 0,12-4 0,13-7 0,7 1 0,7 0 0,2-1 0,3 3 0,-2 4 0,-7-6 128,-6 6-128,-13 0 0,-12 7 0,-18 0 0,-14 1 0,-18 3 0,-19 2 0,-14 2 0,-14 0 0,-11 0 0,-6 1 0,-8-1 0,3-1 0,1-1-128,8-2 0,5-2-640,17 8-1952,2-14-2048,12-3-512,21-7 0,13-6-512</inkml:trace>
  <inkml:trace contextRef="#ctx0" brushRef="#br0" timeOffset="2270.7727">12145 7262 2559,'-27'-5'4640,"16"1"0,11 4-128,0 0-2208,-18-5-736,29 10-288,-11-5-512,26 0 0,-1 0-224,14 8-160,11-4 0,18 1-128,12 1-128,18-1 0,8 3 0,12 1 0,5 0-128,3 0 0,-4 1 0,-8 2 0,-9-1 128,-18 2-128,-15 2 128,-17 0-256,-18 1 256,-19 3-128,-18 1 256,-25 2-256,-16 3 0,-23 3 0,-17 4 128,-19 4-128,-13 6 0,-15 4 128,-5 5-128,-4 2 0,2 3 0,5 1 128,8-1-128,14 0 0,13-4 128,17-4-256,15-5 128,17-4 0,17-4 0,19-5-128,18-5 256,18-7-128,21-4 0,20-2 0,17-3-128,21-4 128,14-5 0,17 4 0,10-4 0,4 0-128,1 0 128,-1 0 0,-4 0 0,-8 7 0,-8-3 0,-17 3-128,-14 2 128,-17 2 0,-17 2 0,-16 1 0,-20 3 0,-15 4 0,-20 2 0,-17 1 128,-16 3-128,-15 1 0,-16 5 0,-18 3 0,-15-2 0,-20 2 0,-12 2 0,-10 1 128,-5 0 0,-5-1 0,5 0 0,6 1-128,10-5 128,18 2 0,19-5 0,23-1-128,20-3 0,29-6 0,25-1 0,30-5 0,28-5 0,29-3 0,19-3 0,24-4 0,16-4 0,12 1-128,6-3 128,1 1-128,-2 1 128,-9 4 0,-10-5 0,-16 5-128,-21 0 128,-23 6 0,-22 3 0,-28 3 0,-23 4-128,-30 4 128,-23 4 0,-27 3 0,-20 5 0,-21 3 0,-19 3 0,-12 0 128,-11 2-128,-3 1 0,0 2 128,1 1-128,8 1 0,13 0 0,13-2 128,19 2-256,18-2 128,22-3 0,22-2 0,28-3 0,26-5-128,25-2 128,26-6 0,21-3 0,21-3 0,16-2 0,14-3 0,9-3 0,1 0 0,4-1 0,-5 1 0,-7-1 0,-10 3 0,-13 0 0,-21 3 0,-18 0 0,-20 2-128,-28 2 128,-24 2 0,-25 0 0,-24 2 0,-25 2 0,-20 1 0,-21 3 0,-21 3 256,-15 0-256,-9 3 128,-4 4-128,-1 2 128,7 3-128,10 3 128,15 1-256,22 0 128,26-1-128,24-1 128,25-4 0,30-2 0,24-4 0,29-8 0,25-3 0,25-1 0,15-5 0,18 1 0,10-3 0,2-1 0,1-2 0,-3 2 0,-7 0 0,-13-1 0,-13 0 0,-20 1-128,-22 2 128,-19 2 128,-26 2-128,-26 1 0,-23 1 0,-25 2 128,-21 3-128,-19 2 128,-15 3-128,-14 1 0,-8 3 0,-4 3-128,2 3 128,7-2-128,11 1 128,14-2 0,18-3 0,19-5-128,22-2 256,21-6-256,23-4 256,15-3-256,23-3 256,18-1-128,17-4 0,13-3 0,13 0 0,4-1 0,2-1 0,2-3 0,-10 3 0,-11-3 0,-17 0 0,-17 4 0,-18-4 0,-20 6 0,-22-6-128,-11 9 0,-15-4-640,-1 11-2208,-11-8-1536,9 4-256,-1-2-512,17 0-384</inkml:trace>
</inkml:ink>
</file>

<file path=ppt/ink/ink7.xml><?xml version="1.0" encoding="utf-8"?>
<inkml:ink xmlns:inkml="http://www.w3.org/2003/InkML">
  <inkml:definitions>
    <inkml:context xml:id="ctx0">
      <inkml:inkSource xml:id="inkSrc0">
        <inkml:traceFormat>
          <inkml:channel name="X" type="integer" max="26311" units="in"/>
          <inkml:channel name="Y" type="integer" max="16519" units="in"/>
          <inkml:channel name="F" type="integer" max="32767" units="dev"/>
        </inkml:traceFormat>
        <inkml:channelProperties>
          <inkml:channelProperty channel="X" name="resolution" value="2540.16211" units="1/in"/>
          <inkml:channelProperty channel="Y" name="resolution" value="2540.21216" units="1/in"/>
          <inkml:channelProperty channel="F" name="resolution" value="0" units="1/dev"/>
        </inkml:channelProperties>
      </inkml:inkSource>
      <inkml:timestamp xml:id="ts0" timeString="2013-01-14T22:22:28.621"/>
    </inkml:context>
    <inkml:brush xml:id="br0">
      <inkml:brushProperty name="width" value="0.05292" units="cm"/>
      <inkml:brushProperty name="height" value="0.05292" units="cm"/>
      <inkml:brushProperty name="color" value="#0070C0"/>
    </inkml:brush>
  </inkml:definitions>
  <inkml:trace contextRef="#ctx0" brushRef="#br0">8037 9470 1663,'0'0'4128,"0"0"512,0 0-384,0 0-1568,0 0-1120,0 0-416,15 0-384,1 0-256,2-7-128,8 7-128,5-7 128,14 7 0,7-5 128,13 5-96,4-5-160,10 5 128,2 0-128,1 0-128,-2 0 0,-6 7 0,-10-2-128,-11 1 128,-14 5-128,-13 0 0,-16 4 0,-19 3 0,-13 2 256,-22 6-256,-18 0 128,-23 2 0,-16 2 0,-16 3-128,-12 0 128,-10 2 0,-13 0-128,3 2 128,1 1-128,14 1 128,10-2 0,17-1 128,18-3-128,22-4 0,24-5 0,27-4 0,21-6-128,27-7 128,23-7-128,27-5 128,20-3-128,19-2 0,13-4-128,6-1 128,5 2 128,-9 2-128,-6 5-128,-15 6 128,-18 0 0,-18 8 0,-19 3-128,-22 8 128,-24 2 0,-17 4 0,-23 5 0,-24 1 0,-18 5 0,-18 3 0,-17 5 128,-15 1 0,-11 1-128,-4 2 0,1 2 128,8 4-128,10-2 128,13-2-128,16-4 0,21-3 0,18-4-128,23-6 256,16-5-128,22-10 0,18-5 0,22-7 0,19-6 0,19-4 0,14-3 0,13-2 0,9 0 0,1 1 0,-2 2 0,-11 6 0,-13 4 0,-15 4 0,-17 7 0,-24 7 0,-21 4 0,-23 6 0,-23 5 128,-22 6-128,-20 3 0,-21 6 0,-17 2 128,-14 3 32,-10 1-32,-2 2-128,1-3 0,13-1 128,13-2-128,21-8 128,18-6-128,24-8 128,26-4 0,27-6-128,21-7 0,20-7 0,16-8 128,14 0-128,10 0 0,9-6-128,2-1 128,-9 0 0,-9 7-128,-13 0 128,-18 4-128,-18 3 128,-17 7-128,-18 4 0,-19 2 0,-8-1-160,-7 3 32,-3-5-384,11 9-1024,0-15-3104,18-11-512,0 0 0,43-17-160</inkml:trace>
  <inkml:trace contextRef="#ctx0" brushRef="#br0" timeOffset="2062">9962 7020 3455,'-38'10'4640,"20"-7"0,6 3 256,2-13-2432,10 7-672,0 0-224,30-7-544,-1-5-384,22 1-128,10-5-128,20 1-128,15-1 128,16 3-256,9 2 0,7 4-128,-2 1 128,-2 6-128,-8 0 0,-9 4 0,-17 5 0,-19 4 0,-18 2 0,-22 6 0,-20 5 0,-23 5 0,-24 4 0,-30 6 0,-22 3 0,-26 3 256,-21 5-128,-19 2 256,-14 3-96,-5 3-32,-3 3 128,11 4-128,11 0 128,20 2-256,22-5 0,26-4 0,27-6-128,31-9 128,28-8-128,27-12 0,33-11 0,33-14 0,27 0 0,27-12 0,21-5 0,14-1-128,7-3 128,0 0 0,-9 6 0,-15 5 0,-21 6 0,-29 4-128,-28 13 128,-33 6 0,-36 9 0,-33 10-128,-34 7 128,-40 7-128,-34 7 0,-30 8 128,-24 7-128,-19 2 0,-3 2 128,2-2 0,11-2-128,22-4 128,29-4-128,32-7 128,34-11 128,40-7-128,35-10 128,36-6 0,33-7-128,33-8 128,25-4 0,22-6-128,17 0 0,6-5 0,-2 2 0,-9 3 0,-21 0 0,-24 3 0,-34 6 0,-35 6 0,-39 6 128,-43 6-128,-40 5-128,-44 7 128,-33 8 0,-31 8 0,-19 1-128,-10 3 128,0 1 0,15 0 0,22-6-128,34-3 256,37-7-128,43-8 0,44-4 128,43-8 0,42-7-128,37-7 0,34 0 256,24-3-256,16-4-128,10 2 128,-1 0 0,-11 7-128,-21 2 128,-26 8 0,-39 4-128,-39 12 128,-40 7-128,-44 7 128,-40 6-128,-39 5 128,-29 5 256,-21 2-256,-16 2 128,0-3-128,7-1 128,20-3 0,27-7-128,33-3 128,37-8-256,41-8 128,42-10 0,36-9 0,31-9 0,28-2 0,16-5 0,13-4 0,1 0 0,-9 8 0,-18 4 0,-22 4-128,-30 7 128,-36 6 0,-36 7-128,-38 4 128,-36 9 0,-36 1 0,-25 4 128,-19 5-128,-10-1 0,-2 1 0,9-3 128,19-3-128,26-8 0,34-7 0,35-6 128,38-10-128,37-9 0,34-13 0,26 0 0,22-9 0,16-3 0,7 2 0,-3-3 0,-10 5 0,-14 8 0,-22 0 0,-21 13 0,-31 2 0,-29 9 0,-32 5-128,-24 4 128,-29 2 0,-20 4 0,-17 1-128,-8 2 128,-3-2-128,6-2 256,16-4-256,21-4 128,29-4 0,29-7 0,29-8 0,26-5-128,28-6 0,17-4-384,8-8-288,17 6-2784,-16-12-1312,-1 3-512,-15-8-288,1 2-224</inkml:trace>
  <inkml:trace contextRef="#ctx0" brushRef="#br0" timeOffset="4224">12044 7201 2047,'-30'3'4256,"30"-3"384,-15 0-768,15 0-1056,0 0-736,0 0-672,25 0-384,13 0 0,9-7-224,21 7-288,16-8 128,20 8-256,12-4 128,13 4-256,4 3 0,1 4 0,-6 1-128,-8 5 0,-15 1-128,-17 4 128,-19 3-128,-23 3 0,-24 5 128,-25 7 0,-25 3 0,-25 3-128,-24 8 256,-22 7-256,-17 2 288,-12 6-160,-10-3 128,1 3-128,-4-4 0,15-3 128,14-8 0,21-6-128,22-6 0,27-4 0,33-11 0,30-6-128,37-9 128,30-8-128,25 0 0,27-9 0,18-3 0,16-3 0,5 3-128,3-2 256,-8 8-256,-17 6 128,-19 0 0,-25 9 0,-28 9-128,-36 7 0,-41 5 128,-40 6 0,-41 4 0,-38 6-128,-37 6 128,-29 8 0,-23 0 128,-12 1-128,1 3 0,12 0 128,19-3-256,33-4 256,33-5 0,43-10 0,41-5-128,45-7 0,41-7 128,37-8-128,30-3 128,25-4-256,21-2 128,7-2-128,2 2 128,-13 2-128,-18 5 0,-26 5 128,-35 8-128,-40 6 0,-41 6 128,-41 6 0,-41 4 0,-38 3 0,-28 4 0,-27 0 128,-10-2-128,2-1 128,8-2 0,21-4 0,27-4-128,42-5 128,39-6-128,49-5 0,43-5 128,40-7-128,33-4 0,28-1 0,24-4 0,13 0 0,4 1 0,-5 4 0,-13 4-128,-26 4 128,-26 5 0,-36 9-128,-38 6 128,-42 7 0,-42 3-128,-40 3 128,-35 3 0,-29 4 0,-22-1 128,-13 0 0,-1-2 0,8-2 0,16-2-128,28-3 128,28-5 0,37-3-128,40-4 0,41-7-128,35-7 128,33-6 128,29-4-128,20-3 0,18-2 0,2-2 0,-3 2 0,-13 4-128,-19 5 128,-29 6 0,-33 6-128,-37 3 128,-34 6 0,-37 2-128,-31 1 128,-32 3 128,-23 2-128,-14 0 0,-7 0 128,6 1-128,10-2 0,18 1 0,25-4 128,34-3-256,31-4 128,38-3 0,31-7-128,31-4 128,29-7 0,20-1 128,11-4-256,12-1 256,-2 1-128,-8-2 0,-16 3-128,-23 3 128,-27 4 0,-34 3-128,-31 7 0,-34-2 128,-28 4 0,-29 0-128,-20 6 128,-12-2 0,-3 0 0,9-4 0,14-3 0,16-1-128,23-7 128,32-4 0,29-13 0,26 6-128,20-9-128,12-7-128,12 4-672,-7-11-3424,7 5-160,-16-5-928,-6 3 288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29C2AE-3574-4D23-BF52-833177C06417}" type="datetimeFigureOut">
              <a:rPr lang="en-US" smtClean="0"/>
              <a:t>1/15/13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CEAB3-E346-4605-A694-F5C417940DA5}" type="slidenum">
              <a:rPr lang="en-US" smtClean="0"/>
              <a:t>‹#›</a:t>
            </a:fld>
            <a:endParaRPr lang="en-US"/>
          </a:p>
        </p:txBody>
      </p:sp>
    </p:spTree>
    <p:extLst>
      <p:ext uri="{BB962C8B-B14F-4D97-AF65-F5344CB8AC3E}">
        <p14:creationId xmlns:p14="http://schemas.microsoft.com/office/powerpoint/2010/main" val="284361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EBBB608-C684-4F30-A379-54C0DF6D12FF}" type="slidenum">
              <a:rPr lang="en-US">
                <a:solidFill>
                  <a:prstClr val="black"/>
                </a:solidFill>
              </a:rPr>
              <a:pPr eaLnBrk="1" hangingPunct="1"/>
              <a:t>18</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0AA25657-005D-4744-9731-73360CEB9267}" type="datetimeFigureOut">
              <a:rPr lang="en-US">
                <a:solidFill>
                  <a:srgbClr val="F0A22E">
                    <a:shade val="75000"/>
                  </a:srgbClr>
                </a:solidFill>
              </a:rPr>
              <a:pPr>
                <a:defRPr/>
              </a:pPr>
              <a:t>1/15/13</a:t>
            </a:fld>
            <a:endParaRPr lang="en-US">
              <a:solidFill>
                <a:srgbClr val="F0A22E">
                  <a:shade val="75000"/>
                </a:srgbClr>
              </a:solidFill>
            </a:endParaRPr>
          </a:p>
        </p:txBody>
      </p:sp>
      <p:sp>
        <p:nvSpPr>
          <p:cNvPr id="6" name="Footer Placeholder 1"/>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D53CEA9F-B360-4A3E-A329-63473257E1B7}"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1585519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F182C22E-C98A-4A79-A3A7-8E8EC1331A64}" type="datetimeFigureOut">
              <a:rPr lang="en-US">
                <a:solidFill>
                  <a:srgbClr val="F0A22E">
                    <a:shade val="75000"/>
                  </a:srgbClr>
                </a:solidFill>
              </a:rPr>
              <a:pPr>
                <a:defRPr/>
              </a:pPr>
              <a:t>1/15/13</a:t>
            </a:fld>
            <a:endParaRPr lang="en-US">
              <a:solidFill>
                <a:srgbClr val="F0A22E">
                  <a:shade val="75000"/>
                </a:srgbClr>
              </a:solidFill>
            </a:endParaRPr>
          </a:p>
        </p:txBody>
      </p:sp>
      <p:sp>
        <p:nvSpPr>
          <p:cNvPr id="5"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BA66432B-F4E0-4256-AEB8-53B46AED7D44}"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40794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8D25FB86-660C-42BF-991E-3DB17E57E104}" type="datetimeFigureOut">
              <a:rPr lang="en-US">
                <a:solidFill>
                  <a:srgbClr val="F0A22E">
                    <a:shade val="75000"/>
                  </a:srgbClr>
                </a:solidFill>
              </a:rPr>
              <a:pPr>
                <a:defRPr/>
              </a:pPr>
              <a:t>1/15/13</a:t>
            </a:fld>
            <a:endParaRPr lang="en-US">
              <a:solidFill>
                <a:srgbClr val="F0A22E">
                  <a:shade val="75000"/>
                </a:srgbClr>
              </a:solidFill>
            </a:endParaRPr>
          </a:p>
        </p:txBody>
      </p:sp>
      <p:sp>
        <p:nvSpPr>
          <p:cNvPr id="5"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7D241511-A08F-471E-B8D4-C50CEBAA16D1}"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2978528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4075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1625"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194175" cy="4498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54"/>
          <p:cNvSpPr>
            <a:spLocks noGrp="1" noChangeArrowheads="1"/>
          </p:cNvSpPr>
          <p:nvPr>
            <p:ph type="dt" sz="half" idx="10"/>
          </p:nvPr>
        </p:nvSpPr>
        <p:spPr/>
        <p:txBody>
          <a:bodyPr/>
          <a:lstStyle>
            <a:lvl1pPr>
              <a:defRPr/>
            </a:lvl1pPr>
          </a:lstStyle>
          <a:p>
            <a:pPr>
              <a:defRPr/>
            </a:pPr>
            <a:endParaRPr lang="en-US">
              <a:solidFill>
                <a:srgbClr val="F0A22E">
                  <a:shade val="75000"/>
                </a:srgbClr>
              </a:solidFill>
            </a:endParaRPr>
          </a:p>
        </p:txBody>
      </p:sp>
      <p:sp>
        <p:nvSpPr>
          <p:cNvPr id="6" name="Rectangle 155"/>
          <p:cNvSpPr>
            <a:spLocks noGrp="1" noChangeArrowheads="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7" name="Rectangle 156"/>
          <p:cNvSpPr>
            <a:spLocks noGrp="1" noChangeArrowheads="1"/>
          </p:cNvSpPr>
          <p:nvPr>
            <p:ph type="sldNum" sz="quarter" idx="12"/>
          </p:nvPr>
        </p:nvSpPr>
        <p:spPr/>
        <p:txBody>
          <a:bodyPr/>
          <a:lstStyle>
            <a:lvl1pPr>
              <a:defRPr/>
            </a:lvl1pPr>
          </a:lstStyle>
          <a:p>
            <a:pPr>
              <a:defRPr/>
            </a:pPr>
            <a:fld id="{20136FF1-BD5C-4ADC-A7C6-6780D7B98859}"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408127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F91D5B38-7A25-4D0E-A2A9-9B2164501F68}" type="datetimeFigureOut">
              <a:rPr lang="en-US">
                <a:solidFill>
                  <a:srgbClr val="F0A22E">
                    <a:shade val="75000"/>
                  </a:srgbClr>
                </a:solidFill>
              </a:rPr>
              <a:pPr>
                <a:defRPr/>
              </a:pPr>
              <a:t>1/15/13</a:t>
            </a:fld>
            <a:endParaRPr lang="en-US">
              <a:solidFill>
                <a:srgbClr val="F0A22E">
                  <a:shade val="75000"/>
                </a:srgbClr>
              </a:solidFill>
            </a:endParaRPr>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solidFill>
                <a:srgbClr val="F0A22E">
                  <a:shade val="75000"/>
                </a:srgbClr>
              </a:solidFill>
            </a:endParaRPr>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95BB0708-28CC-4229-8C4D-15BEA56CFBE7}"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4248864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white"/>
              </a:solidFill>
              <a:cs typeface="Arial" charset="0"/>
            </a:endParaRPr>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8E692891-503F-4E4D-AC1B-A68465666EB2}" type="datetimeFigureOut">
              <a:rPr lang="en-US">
                <a:solidFill>
                  <a:srgbClr val="F0A22E">
                    <a:shade val="75000"/>
                  </a:srgbClr>
                </a:solidFill>
              </a:rPr>
              <a:pPr>
                <a:defRPr/>
              </a:pPr>
              <a:t>1/15/13</a:t>
            </a:fld>
            <a:endParaRPr lang="en-US">
              <a:solidFill>
                <a:srgbClr val="F0A22E">
                  <a:shade val="75000"/>
                </a:srgbClr>
              </a:solidFill>
            </a:endParaRPr>
          </a:p>
        </p:txBody>
      </p:sp>
      <p:sp>
        <p:nvSpPr>
          <p:cNvPr id="7" name="Footer Placeholder 10"/>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9" name="Slide Number Placeholder 15"/>
          <p:cNvSpPr>
            <a:spLocks noGrp="1"/>
          </p:cNvSpPr>
          <p:nvPr>
            <p:ph type="sldNum" sz="quarter" idx="12"/>
          </p:nvPr>
        </p:nvSpPr>
        <p:spPr/>
        <p:txBody>
          <a:bodyPr/>
          <a:lstStyle>
            <a:lvl1pPr>
              <a:defRPr/>
            </a:lvl1pPr>
          </a:lstStyle>
          <a:p>
            <a:pPr>
              <a:defRPr/>
            </a:pPr>
            <a:fld id="{E49EA840-41DF-4A16-877D-B37D79460CCB}"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2834720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0C9059AE-F490-41B5-A9CC-C800459B5761}" type="datetimeFigureOut">
              <a:rPr lang="en-US">
                <a:solidFill>
                  <a:srgbClr val="F0A22E">
                    <a:shade val="75000"/>
                  </a:srgbClr>
                </a:solidFill>
              </a:rPr>
              <a:pPr>
                <a:defRPr/>
              </a:pPr>
              <a:t>1/15/13</a:t>
            </a:fld>
            <a:endParaRPr lang="en-US">
              <a:solidFill>
                <a:srgbClr val="F0A22E">
                  <a:shade val="75000"/>
                </a:srgbClr>
              </a:solidFill>
            </a:endParaRPr>
          </a:p>
        </p:txBody>
      </p:sp>
      <p:sp>
        <p:nvSpPr>
          <p:cNvPr id="6"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4C47CE94-3F3C-4B10-8466-520D07B4CD50}"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983430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AE91C366-100E-4057-96A6-F2803A7152F9}" type="datetimeFigureOut">
              <a:rPr lang="en-US">
                <a:solidFill>
                  <a:srgbClr val="F0A22E">
                    <a:shade val="75000"/>
                  </a:srgbClr>
                </a:solidFill>
              </a:rPr>
              <a:pPr>
                <a:defRPr/>
              </a:pPr>
              <a:t>1/15/13</a:t>
            </a:fld>
            <a:endParaRPr lang="en-US">
              <a:solidFill>
                <a:srgbClr val="F0A22E">
                  <a:shade val="75000"/>
                </a:srgbClr>
              </a:solidFill>
            </a:endParaRP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E8079612-7EC5-4289-BB7E-37BCAE5D1817}"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261892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A692F973-91A8-440F-901A-761F43D0C0C7}" type="datetimeFigureOut">
              <a:rPr lang="en-US">
                <a:solidFill>
                  <a:srgbClr val="F0A22E">
                    <a:shade val="75000"/>
                  </a:srgbClr>
                </a:solidFill>
              </a:rPr>
              <a:pPr>
                <a:defRPr/>
              </a:pPr>
              <a:t>1/15/13</a:t>
            </a:fld>
            <a:endParaRPr lang="en-US">
              <a:solidFill>
                <a:srgbClr val="F0A22E">
                  <a:shade val="75000"/>
                </a:srgbClr>
              </a:solidFill>
            </a:endParaRPr>
          </a:p>
        </p:txBody>
      </p:sp>
      <p:sp>
        <p:nvSpPr>
          <p:cNvPr id="4"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ED1786A8-FABB-4F3A-890A-A240F6E6B5D2}"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79040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0"/>
          <p:cNvSpPr>
            <a:spLocks noGrp="1"/>
          </p:cNvSpPr>
          <p:nvPr>
            <p:ph type="dt" sz="half" idx="10"/>
          </p:nvPr>
        </p:nvSpPr>
        <p:spPr/>
        <p:txBody>
          <a:bodyPr/>
          <a:lstStyle>
            <a:lvl1pPr>
              <a:defRPr/>
            </a:lvl1pPr>
          </a:lstStyle>
          <a:p>
            <a:pPr>
              <a:defRPr/>
            </a:pPr>
            <a:fld id="{6DD878FD-AC30-4E07-8662-047A498BE196}" type="datetimeFigureOut">
              <a:rPr lang="en-US">
                <a:solidFill>
                  <a:srgbClr val="F0A22E">
                    <a:shade val="75000"/>
                  </a:srgbClr>
                </a:solidFill>
              </a:rPr>
              <a:pPr>
                <a:defRPr/>
              </a:pPr>
              <a:t>1/15/13</a:t>
            </a:fld>
            <a:endParaRPr lang="en-US">
              <a:solidFill>
                <a:srgbClr val="F0A22E">
                  <a:shade val="75000"/>
                </a:srgbClr>
              </a:solidFill>
            </a:endParaRPr>
          </a:p>
        </p:txBody>
      </p:sp>
      <p:sp>
        <p:nvSpPr>
          <p:cNvPr id="3"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4" name="Slide Number Placeholder 4"/>
          <p:cNvSpPr>
            <a:spLocks noGrp="1"/>
          </p:cNvSpPr>
          <p:nvPr>
            <p:ph type="sldNum" sz="quarter" idx="12"/>
          </p:nvPr>
        </p:nvSpPr>
        <p:spPr/>
        <p:txBody>
          <a:bodyPr/>
          <a:lstStyle>
            <a:lvl1pPr>
              <a:defRPr/>
            </a:lvl1pPr>
          </a:lstStyle>
          <a:p>
            <a:pPr>
              <a:defRPr/>
            </a:pPr>
            <a:fld id="{2652FD5A-AEA2-44A2-8630-2B20D1CCCD3B}"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566388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1A87E4DA-D82D-4F3A-98B2-356338184D77}" type="datetimeFigureOut">
              <a:rPr lang="en-US">
                <a:solidFill>
                  <a:srgbClr val="F0A22E">
                    <a:shade val="75000"/>
                  </a:srgbClr>
                </a:solidFill>
              </a:rPr>
              <a:pPr>
                <a:defRPr/>
              </a:pPr>
              <a:t>1/15/13</a:t>
            </a:fld>
            <a:endParaRPr lang="en-US">
              <a:solidFill>
                <a:srgbClr val="F0A22E">
                  <a:shade val="75000"/>
                </a:srgbClr>
              </a:solidFill>
            </a:endParaRPr>
          </a:p>
        </p:txBody>
      </p:sp>
      <p:sp>
        <p:nvSpPr>
          <p:cNvPr id="7" name="Footer Placeholder 28"/>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8" name="Slide Number Placeholder 6"/>
          <p:cNvSpPr>
            <a:spLocks noGrp="1"/>
          </p:cNvSpPr>
          <p:nvPr>
            <p:ph type="sldNum" sz="quarter" idx="12"/>
          </p:nvPr>
        </p:nvSpPr>
        <p:spPr/>
        <p:txBody>
          <a:bodyPr/>
          <a:lstStyle>
            <a:lvl1pPr>
              <a:defRPr/>
            </a:lvl1pPr>
          </a:lstStyle>
          <a:p>
            <a:pPr>
              <a:defRPr/>
            </a:pPr>
            <a:fld id="{DF837E21-CE97-41A4-AD06-6BB3327EC118}"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392487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0"/>
          <p:cNvSpPr>
            <a:spLocks noGrp="1"/>
          </p:cNvSpPr>
          <p:nvPr>
            <p:ph type="dt" sz="half" idx="10"/>
          </p:nvPr>
        </p:nvSpPr>
        <p:spPr/>
        <p:txBody>
          <a:bodyPr/>
          <a:lstStyle>
            <a:lvl1pPr>
              <a:defRPr/>
            </a:lvl1pPr>
          </a:lstStyle>
          <a:p>
            <a:pPr>
              <a:defRPr/>
            </a:pPr>
            <a:fld id="{ED961479-0D6E-49CA-9C92-FFAC6E9C9C52}" type="datetimeFigureOut">
              <a:rPr lang="en-US">
                <a:solidFill>
                  <a:srgbClr val="F0A22E">
                    <a:shade val="75000"/>
                  </a:srgbClr>
                </a:solidFill>
              </a:rPr>
              <a:pPr>
                <a:defRPr/>
              </a:pPr>
              <a:t>1/15/13</a:t>
            </a:fld>
            <a:endParaRPr lang="en-US">
              <a:solidFill>
                <a:srgbClr val="F0A22E">
                  <a:shade val="75000"/>
                </a:srgbClr>
              </a:solidFill>
            </a:endParaRPr>
          </a:p>
        </p:txBody>
      </p:sp>
      <p:sp>
        <p:nvSpPr>
          <p:cNvPr id="6" name="Footer Placeholder 27"/>
          <p:cNvSpPr>
            <a:spLocks noGrp="1"/>
          </p:cNvSpPr>
          <p:nvPr>
            <p:ph type="ftr" sz="quarter" idx="11"/>
          </p:nvPr>
        </p:nvSpPr>
        <p:spPr/>
        <p:txBody>
          <a:bodyPr/>
          <a:lstStyle>
            <a:lvl1pPr>
              <a:defRPr/>
            </a:lvl1pPr>
          </a:lstStyle>
          <a:p>
            <a:pPr>
              <a:defRPr/>
            </a:pPr>
            <a:endParaRPr lang="en-US">
              <a:solidFill>
                <a:srgbClr val="F0A22E">
                  <a:shade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553B4E91-4252-4072-87A8-CAFC5717CDDC}" type="slidenum">
              <a:rPr lang="en-US">
                <a:solidFill>
                  <a:srgbClr val="F0A22E">
                    <a:shade val="75000"/>
                  </a:srgbClr>
                </a:solidFill>
              </a:rPr>
              <a:pPr>
                <a:defRPr/>
              </a:pPr>
              <a:t>‹#›</a:t>
            </a:fld>
            <a:endParaRPr lang="en-US">
              <a:solidFill>
                <a:srgbClr val="F0A22E">
                  <a:shade val="75000"/>
                </a:srgbClr>
              </a:solidFill>
            </a:endParaRPr>
          </a:p>
        </p:txBody>
      </p:sp>
    </p:spTree>
    <p:extLst>
      <p:ext uri="{BB962C8B-B14F-4D97-AF65-F5344CB8AC3E}">
        <p14:creationId xmlns:p14="http://schemas.microsoft.com/office/powerpoint/2010/main" val="2375982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DE4537CC-D14D-4BA3-8170-8B44F51E9B32}" type="datetimeFigureOut">
              <a:rPr lang="en-US">
                <a:solidFill>
                  <a:srgbClr val="F0A22E">
                    <a:shade val="75000"/>
                  </a:srgbClr>
                </a:solidFill>
              </a:rPr>
              <a:pPr>
                <a:defRPr/>
              </a:pPr>
              <a:t>1/15/13</a:t>
            </a:fld>
            <a:endParaRPr lang="en-US">
              <a:solidFill>
                <a:srgbClr val="F0A22E">
                  <a:shade val="75000"/>
                </a:srgb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endParaRPr lang="en-US">
              <a:solidFill>
                <a:srgbClr val="F0A22E">
                  <a:shade val="75000"/>
                </a:srgb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fontAlgn="auto" latinLnBrk="0" hangingPunct="1">
              <a:spcBef>
                <a:spcPts val="0"/>
              </a:spcBef>
              <a:spcAft>
                <a:spcPts val="0"/>
              </a:spcAft>
              <a:defRPr kumimoji="0" sz="1200">
                <a:solidFill>
                  <a:schemeClr val="accent1">
                    <a:shade val="75000"/>
                  </a:schemeClr>
                </a:solidFill>
                <a:latin typeface="+mn-lt"/>
                <a:cs typeface="+mn-cs"/>
              </a:defRPr>
            </a:lvl1pPr>
          </a:lstStyle>
          <a:p>
            <a:pPr>
              <a:defRPr/>
            </a:pPr>
            <a:fld id="{82E2B252-8B8E-4003-8122-BEEB340E1671}" type="slidenum">
              <a:rPr lang="en-US">
                <a:solidFill>
                  <a:srgbClr val="F0A22E">
                    <a:shade val="75000"/>
                  </a:srgbClr>
                </a:solidFill>
              </a:rPr>
              <a:pPr>
                <a:defRPr/>
              </a:pPr>
              <a:t>‹#›</a:t>
            </a:fld>
            <a:endParaRPr lang="en-US">
              <a:solidFill>
                <a:srgbClr val="F0A22E">
                  <a:shade val="75000"/>
                </a:srgb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solidFill>
                <a:prstClr val="black"/>
              </a:solidFill>
              <a:cs typeface="Arial" charset="0"/>
            </a:endParaRPr>
          </a:p>
        </p:txBody>
      </p:sp>
    </p:spTree>
    <p:extLst>
      <p:ext uri="{BB962C8B-B14F-4D97-AF65-F5344CB8AC3E}">
        <p14:creationId xmlns:p14="http://schemas.microsoft.com/office/powerpoint/2010/main" val="2613494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eaLnBrk="1" fontAlgn="base" hangingPunct="1">
        <a:spcBef>
          <a:spcPct val="0"/>
        </a:spcBef>
        <a:spcAft>
          <a:spcPct val="0"/>
        </a:spcAft>
        <a:defRPr sz="3600">
          <a:solidFill>
            <a:schemeClr val="tx2"/>
          </a:solidFill>
          <a:latin typeface="Franklin Gothic Medium" pitchFamily="34" charset="0"/>
        </a:defRPr>
      </a:lvl6pPr>
      <a:lvl7pPr marL="914400" algn="l" rtl="0" eaLnBrk="1" fontAlgn="base" hangingPunct="1">
        <a:spcBef>
          <a:spcPct val="0"/>
        </a:spcBef>
        <a:spcAft>
          <a:spcPct val="0"/>
        </a:spcAft>
        <a:defRPr sz="3600">
          <a:solidFill>
            <a:schemeClr val="tx2"/>
          </a:solidFill>
          <a:latin typeface="Franklin Gothic Medium" pitchFamily="34" charset="0"/>
        </a:defRPr>
      </a:lvl7pPr>
      <a:lvl8pPr marL="1371600" algn="l" rtl="0" eaLnBrk="1" fontAlgn="base" hangingPunct="1">
        <a:spcBef>
          <a:spcPct val="0"/>
        </a:spcBef>
        <a:spcAft>
          <a:spcPct val="0"/>
        </a:spcAft>
        <a:defRPr sz="3600">
          <a:solidFill>
            <a:schemeClr val="tx2"/>
          </a:solidFill>
          <a:latin typeface="Franklin Gothic Medium" pitchFamily="34" charset="0"/>
        </a:defRPr>
      </a:lvl8pPr>
      <a:lvl9pPr marL="1828800" algn="l" rtl="0" eaLnBrk="1" fontAlgn="base" hangingPunct="1">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1.wmf"/><Relationship Id="rId5" Type="http://schemas.openxmlformats.org/officeDocument/2006/relationships/oleObject" Target="../embeddings/oleObject7.bin"/><Relationship Id="rId4" Type="http://schemas.openxmlformats.org/officeDocument/2006/relationships/image" Target="../media/image10.wmf"/></Relationships>
</file>

<file path=ppt/slides/_rels/slide11.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oleObject" Target="../embeddings/oleObject12.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7.wmf"/><Relationship Id="rId5" Type="http://schemas.openxmlformats.org/officeDocument/2006/relationships/oleObject" Target="../embeddings/oleObject13.bin"/><Relationship Id="rId10" Type="http://schemas.openxmlformats.org/officeDocument/2006/relationships/image" Target="../media/image19.wmf"/><Relationship Id="rId4" Type="http://schemas.openxmlformats.org/officeDocument/2006/relationships/image" Target="../media/image16.wmf"/><Relationship Id="rId9" Type="http://schemas.openxmlformats.org/officeDocument/2006/relationships/oleObject" Target="../embeddings/oleObject15.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17.bin"/><Relationship Id="rId4" Type="http://schemas.openxmlformats.org/officeDocument/2006/relationships/image" Target="../media/image20.wmf"/></Relationships>
</file>

<file path=ppt/slides/_rels/slide14.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18.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3.wmf"/><Relationship Id="rId5" Type="http://schemas.openxmlformats.org/officeDocument/2006/relationships/oleObject" Target="../embeddings/oleObject19.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21.bin"/></Relationships>
</file>

<file path=ppt/slides/_rels/slide15.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7.wmf"/><Relationship Id="rId5" Type="http://schemas.openxmlformats.org/officeDocument/2006/relationships/oleObject" Target="../embeddings/oleObject23.bin"/><Relationship Id="rId10" Type="http://schemas.openxmlformats.org/officeDocument/2006/relationships/image" Target="../media/image29.wmf"/><Relationship Id="rId4" Type="http://schemas.openxmlformats.org/officeDocument/2006/relationships/image" Target="../media/image26.wmf"/><Relationship Id="rId9" Type="http://schemas.openxmlformats.org/officeDocument/2006/relationships/oleObject" Target="../embeddings/oleObject2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6.xml"/><Relationship Id="rId1" Type="http://schemas.openxmlformats.org/officeDocument/2006/relationships/vmlDrawing" Target="../drawings/vmlDrawing12.vml"/><Relationship Id="rId4" Type="http://schemas.openxmlformats.org/officeDocument/2006/relationships/image" Target="../media/image30.wm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35.wmf"/></Relationships>
</file>

<file path=ppt/slides/_rels/slide4.xml.rels><?xml version="1.0" encoding="UTF-8" standalone="yes"?>
<Relationships xmlns="http://schemas.openxmlformats.org/package/2006/relationships"><Relationship Id="rId8" Type="http://schemas.openxmlformats.org/officeDocument/2006/relationships/customXml" Target="../ink/ink2.xml"/><Relationship Id="rId3" Type="http://schemas.openxmlformats.org/officeDocument/2006/relationships/image" Target="../media/image5.jpeg"/><Relationship Id="rId7" Type="http://schemas.openxmlformats.org/officeDocument/2006/relationships/image" Target="../media/image6.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ustomXml" Target="../ink/ink1.xml"/><Relationship Id="rId5" Type="http://schemas.openxmlformats.org/officeDocument/2006/relationships/image" Target="../media/image4.wmf"/><Relationship Id="rId4" Type="http://schemas.openxmlformats.org/officeDocument/2006/relationships/oleObject" Target="../embeddings/oleObject1.bin"/><Relationship Id="rId9" Type="http://schemas.openxmlformats.org/officeDocument/2006/relationships/image" Target="../media/image7.emf"/></Relationships>
</file>

<file path=ppt/slides/_rels/slide40.xml.rels><?xml version="1.0" encoding="UTF-8" standalone="yes"?>
<Relationships xmlns="http://schemas.openxmlformats.org/package/2006/relationships"><Relationship Id="rId8" Type="http://schemas.openxmlformats.org/officeDocument/2006/relationships/image" Target="../media/image38.w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7.wmf"/><Relationship Id="rId5" Type="http://schemas.openxmlformats.org/officeDocument/2006/relationships/oleObject" Target="../embeddings/oleObject29.bin"/><Relationship Id="rId4" Type="http://schemas.openxmlformats.org/officeDocument/2006/relationships/image" Target="../media/image36.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5.jpeg"/><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customXml" Target="../ink/ink3.xml"/><Relationship Id="rId5" Type="http://schemas.openxmlformats.org/officeDocument/2006/relationships/image" Target="../media/image6.wmf"/><Relationship Id="rId4" Type="http://schemas.openxmlformats.org/officeDocument/2006/relationships/oleObject" Target="../embeddings/oleObject2.bin"/><Relationship Id="rId9" Type="http://schemas.openxmlformats.org/officeDocument/2006/relationships/image" Target="../media/image9.emf"/></Relationships>
</file>

<file path=ppt/slides/_rels/slide5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hyperlink" Target="http://stockcharts.com/freecharts/historical/djia190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customXml" Target="../ink/ink7.xml"/><Relationship Id="rId3" Type="http://schemas.openxmlformats.org/officeDocument/2006/relationships/image" Target="../media/image5.jpeg"/><Relationship Id="rId7" Type="http://schemas.openxmlformats.org/officeDocument/2006/relationships/image" Target="../media/image11.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customXml" Target="../ink/ink6.xml"/><Relationship Id="rId11" Type="http://schemas.openxmlformats.org/officeDocument/2006/relationships/image" Target="../media/image7.wmf"/><Relationship Id="rId5" Type="http://schemas.openxmlformats.org/officeDocument/2006/relationships/image" Target="../media/image10.emf"/><Relationship Id="rId10" Type="http://schemas.openxmlformats.org/officeDocument/2006/relationships/oleObject" Target="../embeddings/oleObject3.bin"/><Relationship Id="rId4" Type="http://schemas.openxmlformats.org/officeDocument/2006/relationships/customXml" Target="../ink/ink5.xml"/><Relationship Id="rId9" Type="http://schemas.openxmlformats.org/officeDocument/2006/relationships/image" Target="../media/image1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2b</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65938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0899" name="Content Placeholder 2"/>
          <p:cNvSpPr>
            <a:spLocks noGrp="1"/>
          </p:cNvSpPr>
          <p:nvPr>
            <p:ph idx="1"/>
          </p:nvPr>
        </p:nvSpPr>
        <p:spPr/>
        <p:txBody>
          <a:bodyPr/>
          <a:lstStyle/>
          <a:p>
            <a:pPr marL="0" indent="0">
              <a:buFont typeface="Wingdings 2" pitchFamily="18" charset="2"/>
              <a:buNone/>
            </a:pPr>
            <a:r>
              <a:rPr lang="en-US" smtClean="0"/>
              <a:t>For any data set, what percentage of the data should lie within 2 standard deviations of the mean? </a:t>
            </a:r>
          </a:p>
        </p:txBody>
      </p:sp>
      <p:graphicFrame>
        <p:nvGraphicFramePr>
          <p:cNvPr id="3" name="Object 2"/>
          <p:cNvGraphicFramePr>
            <a:graphicFrameLocks noChangeAspect="1"/>
          </p:cNvGraphicFramePr>
          <p:nvPr>
            <p:extLst>
              <p:ext uri="{D42A27DB-BD31-4B8C-83A1-F6EECF244321}">
                <p14:modId xmlns:p14="http://schemas.microsoft.com/office/powerpoint/2010/main" val="1387043966"/>
              </p:ext>
            </p:extLst>
          </p:nvPr>
        </p:nvGraphicFramePr>
        <p:xfrm>
          <a:off x="1295400" y="4495800"/>
          <a:ext cx="6340475" cy="1066800"/>
        </p:xfrm>
        <a:graphic>
          <a:graphicData uri="http://schemas.openxmlformats.org/presentationml/2006/ole">
            <mc:AlternateContent xmlns:mc="http://schemas.openxmlformats.org/markup-compatibility/2006">
              <mc:Choice xmlns:v="urn:schemas-microsoft-com:vml" Requires="v">
                <p:oleObj spid="_x0000_s44062" name="Equation" r:id="rId3" imgW="2565360" imgH="431640" progId="Equation.DSMT4">
                  <p:embed/>
                </p:oleObj>
              </mc:Choice>
              <mc:Fallback>
                <p:oleObj name="Equation" r:id="rId3" imgW="2565360" imgH="431640" progId="Equation.DSMT4">
                  <p:embed/>
                  <p:pic>
                    <p:nvPicPr>
                      <p:cNvPr id="0" name=""/>
                      <p:cNvPicPr/>
                      <p:nvPr/>
                    </p:nvPicPr>
                    <p:blipFill>
                      <a:blip r:embed="rId4"/>
                      <a:stretch>
                        <a:fillRect/>
                      </a:stretch>
                    </p:blipFill>
                    <p:spPr>
                      <a:xfrm>
                        <a:off x="1295400" y="4495800"/>
                        <a:ext cx="6340475" cy="1066800"/>
                      </a:xfrm>
                      <a:prstGeom prst="rect">
                        <a:avLst/>
                      </a:prstGeom>
                      <a:ln w="38100">
                        <a:solidFill>
                          <a:srgbClr val="FF0000"/>
                        </a:solidFill>
                      </a:ln>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507868905"/>
              </p:ext>
            </p:extLst>
          </p:nvPr>
        </p:nvGraphicFramePr>
        <p:xfrm>
          <a:off x="2667000" y="3473450"/>
          <a:ext cx="3302000" cy="825500"/>
        </p:xfrm>
        <a:graphic>
          <a:graphicData uri="http://schemas.openxmlformats.org/presentationml/2006/ole">
            <mc:AlternateContent xmlns:mc="http://schemas.openxmlformats.org/markup-compatibility/2006">
              <mc:Choice xmlns:v="urn:schemas-microsoft-com:vml" Requires="v">
                <p:oleObj spid="_x0000_s44063" name="Equation" r:id="rId5" imgW="1726920" imgH="431640" progId="Equation.DSMT4">
                  <p:embed/>
                </p:oleObj>
              </mc:Choice>
              <mc:Fallback>
                <p:oleObj name="Equation" r:id="rId5" imgW="1726920" imgH="431640" progId="Equation.DSMT4">
                  <p:embed/>
                  <p:pic>
                    <p:nvPicPr>
                      <p:cNvPr id="0" name=""/>
                      <p:cNvPicPr/>
                      <p:nvPr/>
                    </p:nvPicPr>
                    <p:blipFill>
                      <a:blip r:embed="rId6"/>
                      <a:stretch>
                        <a:fillRect/>
                      </a:stretch>
                    </p:blipFill>
                    <p:spPr>
                      <a:xfrm>
                        <a:off x="2667000" y="3473450"/>
                        <a:ext cx="3302000" cy="825500"/>
                      </a:xfrm>
                      <a:prstGeom prst="rect">
                        <a:avLst/>
                      </a:prstGeom>
                      <a:ln w="38100">
                        <a:solidFill>
                          <a:srgbClr val="FF0000"/>
                        </a:solidFill>
                      </a:ln>
                    </p:spPr>
                  </p:pic>
                </p:oleObj>
              </mc:Fallback>
            </mc:AlternateContent>
          </a:graphicData>
        </a:graphic>
      </p:graphicFrame>
    </p:spTree>
    <p:extLst>
      <p:ext uri="{BB962C8B-B14F-4D97-AF65-F5344CB8AC3E}">
        <p14:creationId xmlns:p14="http://schemas.microsoft.com/office/powerpoint/2010/main" val="4267772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1923" name="Content Placeholder 2"/>
          <p:cNvSpPr>
            <a:spLocks noGrp="1"/>
          </p:cNvSpPr>
          <p:nvPr>
            <p:ph idx="1"/>
          </p:nvPr>
        </p:nvSpPr>
        <p:spPr>
          <a:xfrm>
            <a:off x="304800" y="1554163"/>
            <a:ext cx="8686800" cy="1722437"/>
          </a:xfrm>
        </p:spPr>
        <p:txBody>
          <a:bodyPr/>
          <a:lstStyle/>
          <a:p>
            <a:pPr marL="0" indent="0">
              <a:buFont typeface="Wingdings 2" pitchFamily="18" charset="2"/>
              <a:buNone/>
            </a:pPr>
            <a:r>
              <a:rPr lang="en-US" sz="2500" dirty="0" smtClean="0"/>
              <a:t>Consider the sample data:</a:t>
            </a:r>
          </a:p>
          <a:p>
            <a:pPr marL="0" indent="0">
              <a:buFont typeface="Wingdings 2" pitchFamily="18" charset="2"/>
              <a:buNone/>
            </a:pPr>
            <a:r>
              <a:rPr lang="en-US" sz="2500" dirty="0" smtClean="0"/>
              <a:t>41	44	45	47	48	51	53	58	66</a:t>
            </a:r>
          </a:p>
          <a:p>
            <a:pPr marL="0" indent="0">
              <a:buFont typeface="Wingdings 2" pitchFamily="18" charset="2"/>
              <a:buNone/>
            </a:pPr>
            <a:r>
              <a:rPr lang="en-US" sz="2500" dirty="0" smtClean="0"/>
              <a:t>What exact percentage of this data lies within 2 standard deviations of the mean?</a:t>
            </a:r>
          </a:p>
        </p:txBody>
      </p:sp>
      <p:graphicFrame>
        <p:nvGraphicFramePr>
          <p:cNvPr id="3" name="Object 2"/>
          <p:cNvGraphicFramePr>
            <a:graphicFrameLocks noChangeAspect="1"/>
          </p:cNvGraphicFramePr>
          <p:nvPr>
            <p:extLst>
              <p:ext uri="{D42A27DB-BD31-4B8C-83A1-F6EECF244321}">
                <p14:modId xmlns:p14="http://schemas.microsoft.com/office/powerpoint/2010/main" val="2534241473"/>
              </p:ext>
            </p:extLst>
          </p:nvPr>
        </p:nvGraphicFramePr>
        <p:xfrm>
          <a:off x="1524000" y="3581400"/>
          <a:ext cx="1992086" cy="457200"/>
        </p:xfrm>
        <a:graphic>
          <a:graphicData uri="http://schemas.openxmlformats.org/presentationml/2006/ole">
            <mc:AlternateContent xmlns:mc="http://schemas.openxmlformats.org/markup-compatibility/2006">
              <mc:Choice xmlns:v="urn:schemas-microsoft-com:vml" Requires="v">
                <p:oleObj spid="_x0000_s43065" name="Equation" r:id="rId3" imgW="774360" imgH="177480" progId="Equation.DSMT4">
                  <p:embed/>
                </p:oleObj>
              </mc:Choice>
              <mc:Fallback>
                <p:oleObj name="Equation" r:id="rId3" imgW="774360" imgH="177480" progId="Equation.DSMT4">
                  <p:embed/>
                  <p:pic>
                    <p:nvPicPr>
                      <p:cNvPr id="0" name=""/>
                      <p:cNvPicPr/>
                      <p:nvPr/>
                    </p:nvPicPr>
                    <p:blipFill>
                      <a:blip r:embed="rId4"/>
                      <a:stretch>
                        <a:fillRect/>
                      </a:stretch>
                    </p:blipFill>
                    <p:spPr>
                      <a:xfrm>
                        <a:off x="1524000" y="3581400"/>
                        <a:ext cx="1992086" cy="457200"/>
                      </a:xfrm>
                      <a:prstGeom prst="rect">
                        <a:avLst/>
                      </a:prstGeom>
                      <a:ln w="38100">
                        <a:solidFill>
                          <a:srgbClr val="0070C0"/>
                        </a:solid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35591442"/>
              </p:ext>
            </p:extLst>
          </p:nvPr>
        </p:nvGraphicFramePr>
        <p:xfrm>
          <a:off x="5791200" y="3571875"/>
          <a:ext cx="1600200" cy="466725"/>
        </p:xfrm>
        <a:graphic>
          <a:graphicData uri="http://schemas.openxmlformats.org/presentationml/2006/ole">
            <mc:AlternateContent xmlns:mc="http://schemas.openxmlformats.org/markup-compatibility/2006">
              <mc:Choice xmlns:v="urn:schemas-microsoft-com:vml" Requires="v">
                <p:oleObj spid="_x0000_s43066" name="Equation" r:id="rId5" imgW="609480" imgH="177480" progId="Equation.DSMT4">
                  <p:embed/>
                </p:oleObj>
              </mc:Choice>
              <mc:Fallback>
                <p:oleObj name="Equation" r:id="rId5" imgW="609480" imgH="177480" progId="Equation.DSMT4">
                  <p:embed/>
                  <p:pic>
                    <p:nvPicPr>
                      <p:cNvPr id="0" name=""/>
                      <p:cNvPicPr/>
                      <p:nvPr/>
                    </p:nvPicPr>
                    <p:blipFill>
                      <a:blip r:embed="rId6"/>
                      <a:stretch>
                        <a:fillRect/>
                      </a:stretch>
                    </p:blipFill>
                    <p:spPr>
                      <a:xfrm>
                        <a:off x="5791200" y="3571875"/>
                        <a:ext cx="1600200" cy="466725"/>
                      </a:xfrm>
                      <a:prstGeom prst="rect">
                        <a:avLst/>
                      </a:prstGeom>
                      <a:ln w="38100">
                        <a:solidFill>
                          <a:srgbClr val="0070C0"/>
                        </a:solid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94957342"/>
              </p:ext>
            </p:extLst>
          </p:nvPr>
        </p:nvGraphicFramePr>
        <p:xfrm>
          <a:off x="2209800" y="4191000"/>
          <a:ext cx="4878070" cy="584200"/>
        </p:xfrm>
        <a:graphic>
          <a:graphicData uri="http://schemas.openxmlformats.org/presentationml/2006/ole">
            <mc:AlternateContent xmlns:mc="http://schemas.openxmlformats.org/markup-compatibility/2006">
              <mc:Choice xmlns:v="urn:schemas-microsoft-com:vml" Requires="v">
                <p:oleObj spid="_x0000_s43067" name="Equation" r:id="rId7" imgW="2120760" imgH="253800" progId="Equation.DSMT4">
                  <p:embed/>
                </p:oleObj>
              </mc:Choice>
              <mc:Fallback>
                <p:oleObj name="Equation" r:id="rId7" imgW="2120760" imgH="253800" progId="Equation.DSMT4">
                  <p:embed/>
                  <p:pic>
                    <p:nvPicPr>
                      <p:cNvPr id="0" name=""/>
                      <p:cNvPicPr/>
                      <p:nvPr/>
                    </p:nvPicPr>
                    <p:blipFill>
                      <a:blip r:embed="rId8"/>
                      <a:stretch>
                        <a:fillRect/>
                      </a:stretch>
                    </p:blipFill>
                    <p:spPr>
                      <a:xfrm>
                        <a:off x="2209800" y="4191000"/>
                        <a:ext cx="4878070" cy="584200"/>
                      </a:xfrm>
                      <a:prstGeom prst="rect">
                        <a:avLst/>
                      </a:prstGeom>
                      <a:ln w="38100">
                        <a:solidFill>
                          <a:srgbClr val="0070C0"/>
                        </a:solidFill>
                      </a:ln>
                    </p:spPr>
                  </p:pic>
                </p:oleObj>
              </mc:Fallback>
            </mc:AlternateContent>
          </a:graphicData>
        </a:graphic>
      </p:graphicFrame>
      <p:sp>
        <p:nvSpPr>
          <p:cNvPr id="8" name="Content Placeholder 2"/>
          <p:cNvSpPr txBox="1">
            <a:spLocks/>
          </p:cNvSpPr>
          <p:nvPr/>
        </p:nvSpPr>
        <p:spPr bwMode="auto">
          <a:xfrm>
            <a:off x="304800" y="1554163"/>
            <a:ext cx="8686800"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buFont typeface="Wingdings 2" pitchFamily="18" charset="2"/>
              <a:buNone/>
            </a:pPr>
            <a:r>
              <a:rPr lang="en-US" sz="2500" dirty="0" smtClean="0"/>
              <a:t>Consider the sample data:</a:t>
            </a:r>
          </a:p>
          <a:p>
            <a:pPr marL="0" indent="0">
              <a:buFont typeface="Wingdings 2" pitchFamily="18" charset="2"/>
              <a:buNone/>
            </a:pPr>
            <a:r>
              <a:rPr lang="en-US" sz="2500" b="1" dirty="0" smtClean="0">
                <a:solidFill>
                  <a:srgbClr val="FF0000"/>
                </a:solidFill>
              </a:rPr>
              <a:t>41	44	45	47	48	51	53	58</a:t>
            </a:r>
            <a:r>
              <a:rPr lang="en-US" sz="2500" dirty="0" smtClean="0"/>
              <a:t>	66</a:t>
            </a:r>
          </a:p>
          <a:p>
            <a:pPr marL="0" indent="0">
              <a:buFont typeface="Wingdings 2" pitchFamily="18" charset="2"/>
              <a:buNone/>
            </a:pPr>
            <a:r>
              <a:rPr lang="en-US" sz="2500" dirty="0" smtClean="0"/>
              <a:t>What exact percentage of this data lies within 2 standard deviations of the mean?</a:t>
            </a:r>
          </a:p>
        </p:txBody>
      </p:sp>
      <p:graphicFrame>
        <p:nvGraphicFramePr>
          <p:cNvPr id="7" name="Object 6"/>
          <p:cNvGraphicFramePr>
            <a:graphicFrameLocks noChangeAspect="1"/>
          </p:cNvGraphicFramePr>
          <p:nvPr>
            <p:extLst>
              <p:ext uri="{D42A27DB-BD31-4B8C-83A1-F6EECF244321}">
                <p14:modId xmlns:p14="http://schemas.microsoft.com/office/powerpoint/2010/main" val="131858953"/>
              </p:ext>
            </p:extLst>
          </p:nvPr>
        </p:nvGraphicFramePr>
        <p:xfrm>
          <a:off x="3886200" y="5181600"/>
          <a:ext cx="1917290" cy="990600"/>
        </p:xfrm>
        <a:graphic>
          <a:graphicData uri="http://schemas.openxmlformats.org/presentationml/2006/ole">
            <mc:AlternateContent xmlns:mc="http://schemas.openxmlformats.org/markup-compatibility/2006">
              <mc:Choice xmlns:v="urn:schemas-microsoft-com:vml" Requires="v">
                <p:oleObj spid="_x0000_s43068" name="Equation" r:id="rId9" imgW="761760" imgH="393480" progId="Equation.DSMT4">
                  <p:embed/>
                </p:oleObj>
              </mc:Choice>
              <mc:Fallback>
                <p:oleObj name="Equation" r:id="rId9" imgW="761760" imgH="393480" progId="Equation.DSMT4">
                  <p:embed/>
                  <p:pic>
                    <p:nvPicPr>
                      <p:cNvPr id="0" name=""/>
                      <p:cNvPicPr/>
                      <p:nvPr/>
                    </p:nvPicPr>
                    <p:blipFill>
                      <a:blip r:embed="rId10"/>
                      <a:stretch>
                        <a:fillRect/>
                      </a:stretch>
                    </p:blipFill>
                    <p:spPr>
                      <a:xfrm>
                        <a:off x="3886200" y="5181600"/>
                        <a:ext cx="1917290" cy="990600"/>
                      </a:xfrm>
                      <a:prstGeom prst="rect">
                        <a:avLst/>
                      </a:prstGeom>
                      <a:ln w="38100">
                        <a:solidFill>
                          <a:srgbClr val="FF0000"/>
                        </a:solidFill>
                      </a:ln>
                    </p:spPr>
                  </p:pic>
                </p:oleObj>
              </mc:Fallback>
            </mc:AlternateContent>
          </a:graphicData>
        </a:graphic>
      </p:graphicFrame>
      <p:sp>
        <p:nvSpPr>
          <p:cNvPr id="4" name="TextBox 3"/>
          <p:cNvSpPr txBox="1"/>
          <p:nvPr/>
        </p:nvSpPr>
        <p:spPr>
          <a:xfrm>
            <a:off x="7010400" y="5181600"/>
            <a:ext cx="1676400" cy="646331"/>
          </a:xfrm>
          <a:prstGeom prst="rect">
            <a:avLst/>
          </a:prstGeom>
          <a:noFill/>
        </p:spPr>
        <p:txBody>
          <a:bodyPr wrap="square" rtlCol="0">
            <a:spAutoFit/>
          </a:bodyPr>
          <a:lstStyle/>
          <a:p>
            <a:r>
              <a:rPr lang="en-US" dirty="0" smtClean="0"/>
              <a:t>Note: Right skewed</a:t>
            </a:r>
            <a:endParaRPr lang="en-US" dirty="0"/>
          </a:p>
        </p:txBody>
      </p:sp>
    </p:spTree>
    <p:extLst>
      <p:ext uri="{BB962C8B-B14F-4D97-AF65-F5344CB8AC3E}">
        <p14:creationId xmlns:p14="http://schemas.microsoft.com/office/powerpoint/2010/main" val="1492140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2947" name="Content Placeholder 2"/>
          <p:cNvSpPr>
            <a:spLocks noGrp="1"/>
          </p:cNvSpPr>
          <p:nvPr>
            <p:ph idx="1"/>
          </p:nvPr>
        </p:nvSpPr>
        <p:spPr>
          <a:xfrm>
            <a:off x="152400" y="1570038"/>
            <a:ext cx="8839200" cy="2011362"/>
          </a:xfrm>
        </p:spPr>
        <p:txBody>
          <a:bodyPr/>
          <a:lstStyle/>
          <a:p>
            <a:pPr marL="0" indent="0">
              <a:buFont typeface="Wingdings 2" pitchFamily="18" charset="2"/>
              <a:buNone/>
            </a:pPr>
            <a:r>
              <a:rPr lang="en-US" dirty="0" smtClean="0"/>
              <a:t>Consider the sample data:</a:t>
            </a:r>
          </a:p>
          <a:p>
            <a:pPr marL="0" indent="0">
              <a:buFont typeface="Wingdings 2" pitchFamily="18" charset="2"/>
              <a:buNone/>
            </a:pPr>
            <a:r>
              <a:rPr lang="en-US" sz="2000" dirty="0" smtClean="0"/>
              <a:t>20	37	48	48	49	50	53	61	64	70</a:t>
            </a:r>
          </a:p>
          <a:p>
            <a:pPr marL="0" indent="0">
              <a:buFont typeface="Wingdings 2" pitchFamily="18" charset="2"/>
              <a:buNone/>
            </a:pPr>
            <a:endParaRPr lang="en-US" sz="2000" dirty="0" smtClean="0"/>
          </a:p>
          <a:p>
            <a:pPr marL="0" indent="0">
              <a:buFont typeface="Wingdings 2" pitchFamily="18" charset="2"/>
              <a:buNone/>
            </a:pPr>
            <a:r>
              <a:rPr lang="en-US" sz="2000" dirty="0" smtClean="0"/>
              <a:t>What exact percentage of this data lies within 2 standard deviations of the mean?</a:t>
            </a:r>
          </a:p>
        </p:txBody>
      </p:sp>
      <p:graphicFrame>
        <p:nvGraphicFramePr>
          <p:cNvPr id="3" name="Object 2"/>
          <p:cNvGraphicFramePr>
            <a:graphicFrameLocks noChangeAspect="1"/>
          </p:cNvGraphicFramePr>
          <p:nvPr>
            <p:extLst>
              <p:ext uri="{D42A27DB-BD31-4B8C-83A1-F6EECF244321}">
                <p14:modId xmlns:p14="http://schemas.microsoft.com/office/powerpoint/2010/main" val="382046732"/>
              </p:ext>
            </p:extLst>
          </p:nvPr>
        </p:nvGraphicFramePr>
        <p:xfrm>
          <a:off x="1947863" y="3581400"/>
          <a:ext cx="1143000" cy="457200"/>
        </p:xfrm>
        <a:graphic>
          <a:graphicData uri="http://schemas.openxmlformats.org/presentationml/2006/ole">
            <mc:AlternateContent xmlns:mc="http://schemas.openxmlformats.org/markup-compatibility/2006">
              <mc:Choice xmlns:v="urn:schemas-microsoft-com:vml" Requires="v">
                <p:oleObj spid="_x0000_s49182" name="Equation" r:id="rId3" imgW="444240" imgH="177480" progId="Equation.DSMT4">
                  <p:embed/>
                </p:oleObj>
              </mc:Choice>
              <mc:Fallback>
                <p:oleObj name="Equation" r:id="rId3" imgW="444240" imgH="177480" progId="Equation.DSMT4">
                  <p:embed/>
                  <p:pic>
                    <p:nvPicPr>
                      <p:cNvPr id="0" name="Object 2"/>
                      <p:cNvPicPr>
                        <a:picLocks noChangeAspect="1" noChangeArrowheads="1"/>
                      </p:cNvPicPr>
                      <p:nvPr/>
                    </p:nvPicPr>
                    <p:blipFill>
                      <a:blip r:embed="rId4"/>
                      <a:srcRect/>
                      <a:stretch>
                        <a:fillRect/>
                      </a:stretch>
                    </p:blipFill>
                    <p:spPr bwMode="auto">
                      <a:xfrm>
                        <a:off x="1947863" y="3581400"/>
                        <a:ext cx="1143000" cy="457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829457454"/>
              </p:ext>
            </p:extLst>
          </p:nvPr>
        </p:nvGraphicFramePr>
        <p:xfrm>
          <a:off x="5624513" y="3571875"/>
          <a:ext cx="1933575" cy="466725"/>
        </p:xfrm>
        <a:graphic>
          <a:graphicData uri="http://schemas.openxmlformats.org/presentationml/2006/ole">
            <mc:AlternateContent xmlns:mc="http://schemas.openxmlformats.org/markup-compatibility/2006">
              <mc:Choice xmlns:v="urn:schemas-microsoft-com:vml" Requires="v">
                <p:oleObj spid="_x0000_s49183" name="Equation" r:id="rId5" imgW="736560" imgH="177480" progId="Equation.DSMT4">
                  <p:embed/>
                </p:oleObj>
              </mc:Choice>
              <mc:Fallback>
                <p:oleObj name="Equation" r:id="rId5" imgW="736560" imgH="177480" progId="Equation.DSMT4">
                  <p:embed/>
                  <p:pic>
                    <p:nvPicPr>
                      <p:cNvPr id="0" name="Object 4"/>
                      <p:cNvPicPr>
                        <a:picLocks noChangeAspect="1" noChangeArrowheads="1"/>
                      </p:cNvPicPr>
                      <p:nvPr/>
                    </p:nvPicPr>
                    <p:blipFill>
                      <a:blip r:embed="rId6"/>
                      <a:srcRect/>
                      <a:stretch>
                        <a:fillRect/>
                      </a:stretch>
                    </p:blipFill>
                    <p:spPr bwMode="auto">
                      <a:xfrm>
                        <a:off x="5624513" y="3571875"/>
                        <a:ext cx="1933575" cy="466725"/>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699489552"/>
              </p:ext>
            </p:extLst>
          </p:nvPr>
        </p:nvGraphicFramePr>
        <p:xfrm>
          <a:off x="2209800" y="4191000"/>
          <a:ext cx="4878388" cy="584200"/>
        </p:xfrm>
        <a:graphic>
          <a:graphicData uri="http://schemas.openxmlformats.org/presentationml/2006/ole">
            <mc:AlternateContent xmlns:mc="http://schemas.openxmlformats.org/markup-compatibility/2006">
              <mc:Choice xmlns:v="urn:schemas-microsoft-com:vml" Requires="v">
                <p:oleObj spid="_x0000_s49184" name="Equation" r:id="rId7" imgW="2120760" imgH="253800" progId="Equation.DSMT4">
                  <p:embed/>
                </p:oleObj>
              </mc:Choice>
              <mc:Fallback>
                <p:oleObj name="Equation" r:id="rId7" imgW="2120760" imgH="253800" progId="Equation.DSMT4">
                  <p:embed/>
                  <p:pic>
                    <p:nvPicPr>
                      <p:cNvPr id="0" name="Object 5"/>
                      <p:cNvPicPr>
                        <a:picLocks noChangeAspect="1" noChangeArrowheads="1"/>
                      </p:cNvPicPr>
                      <p:nvPr/>
                    </p:nvPicPr>
                    <p:blipFill>
                      <a:blip r:embed="rId8"/>
                      <a:srcRect/>
                      <a:stretch>
                        <a:fillRect/>
                      </a:stretch>
                    </p:blipFill>
                    <p:spPr bwMode="auto">
                      <a:xfrm>
                        <a:off x="2209800" y="4191000"/>
                        <a:ext cx="4878388" cy="584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634189979"/>
              </p:ext>
            </p:extLst>
          </p:nvPr>
        </p:nvGraphicFramePr>
        <p:xfrm>
          <a:off x="4044950" y="5181600"/>
          <a:ext cx="1598613" cy="990600"/>
        </p:xfrm>
        <a:graphic>
          <a:graphicData uri="http://schemas.openxmlformats.org/presentationml/2006/ole">
            <mc:AlternateContent xmlns:mc="http://schemas.openxmlformats.org/markup-compatibility/2006">
              <mc:Choice xmlns:v="urn:schemas-microsoft-com:vml" Requires="v">
                <p:oleObj spid="_x0000_s49185" name="Equation" r:id="rId9" imgW="634680" imgH="393480" progId="Equation.DSMT4">
                  <p:embed/>
                </p:oleObj>
              </mc:Choice>
              <mc:Fallback>
                <p:oleObj name="Equation" r:id="rId9" imgW="634680" imgH="393480" progId="Equation.DSMT4">
                  <p:embed/>
                  <p:pic>
                    <p:nvPicPr>
                      <p:cNvPr id="0" name="Object 6"/>
                      <p:cNvPicPr>
                        <a:picLocks noChangeAspect="1" noChangeArrowheads="1"/>
                      </p:cNvPicPr>
                      <p:nvPr/>
                    </p:nvPicPr>
                    <p:blipFill>
                      <a:blip r:embed="rId10"/>
                      <a:srcRect/>
                      <a:stretch>
                        <a:fillRect/>
                      </a:stretch>
                    </p:blipFill>
                    <p:spPr bwMode="auto">
                      <a:xfrm>
                        <a:off x="4044950" y="5181600"/>
                        <a:ext cx="1598613" cy="9906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Content Placeholder 2"/>
          <p:cNvSpPr txBox="1">
            <a:spLocks/>
          </p:cNvSpPr>
          <p:nvPr/>
        </p:nvSpPr>
        <p:spPr bwMode="auto">
          <a:xfrm>
            <a:off x="152400" y="1570038"/>
            <a:ext cx="8839200" cy="2011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0" indent="0">
              <a:buFont typeface="Wingdings 2" pitchFamily="18" charset="2"/>
              <a:buNone/>
            </a:pPr>
            <a:r>
              <a:rPr lang="en-US" dirty="0" smtClean="0"/>
              <a:t>Consider the sample data:</a:t>
            </a:r>
          </a:p>
          <a:p>
            <a:pPr marL="0" indent="0">
              <a:buFont typeface="Wingdings 2" pitchFamily="18" charset="2"/>
              <a:buNone/>
            </a:pPr>
            <a:r>
              <a:rPr lang="en-US" sz="2000" dirty="0" smtClean="0"/>
              <a:t>20	</a:t>
            </a:r>
            <a:r>
              <a:rPr lang="en-US" sz="2000" b="1" dirty="0" smtClean="0">
                <a:solidFill>
                  <a:srgbClr val="FF0000"/>
                </a:solidFill>
              </a:rPr>
              <a:t>37	48	48	49	50	53	61	64	70</a:t>
            </a:r>
          </a:p>
          <a:p>
            <a:pPr marL="0" indent="0">
              <a:buFont typeface="Wingdings 2" pitchFamily="18" charset="2"/>
              <a:buNone/>
            </a:pPr>
            <a:endParaRPr lang="en-US" sz="2000" dirty="0" smtClean="0"/>
          </a:p>
          <a:p>
            <a:pPr marL="0" indent="0">
              <a:buFont typeface="Wingdings 2" pitchFamily="18" charset="2"/>
              <a:buNone/>
            </a:pPr>
            <a:r>
              <a:rPr lang="en-US" sz="2000" dirty="0" smtClean="0"/>
              <a:t>What exact percentage of this data lies within 2 standard deviations of the mean?</a:t>
            </a:r>
          </a:p>
        </p:txBody>
      </p:sp>
      <p:sp>
        <p:nvSpPr>
          <p:cNvPr id="9" name="TextBox 8"/>
          <p:cNvSpPr txBox="1"/>
          <p:nvPr/>
        </p:nvSpPr>
        <p:spPr>
          <a:xfrm>
            <a:off x="7010400" y="5181600"/>
            <a:ext cx="1676400" cy="646331"/>
          </a:xfrm>
          <a:prstGeom prst="rect">
            <a:avLst/>
          </a:prstGeom>
          <a:noFill/>
        </p:spPr>
        <p:txBody>
          <a:bodyPr wrap="square" rtlCol="0">
            <a:spAutoFit/>
          </a:bodyPr>
          <a:lstStyle/>
          <a:p>
            <a:r>
              <a:rPr lang="en-US" dirty="0" smtClean="0"/>
              <a:t>Note: Left skewed</a:t>
            </a:r>
            <a:endParaRPr lang="en-US" dirty="0"/>
          </a:p>
        </p:txBody>
      </p:sp>
    </p:spTree>
    <p:extLst>
      <p:ext uri="{BB962C8B-B14F-4D97-AF65-F5344CB8AC3E}">
        <p14:creationId xmlns:p14="http://schemas.microsoft.com/office/powerpoint/2010/main" val="321155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3971" name="Content Placeholder 2"/>
          <p:cNvSpPr>
            <a:spLocks noGrp="1"/>
          </p:cNvSpPr>
          <p:nvPr>
            <p:ph idx="1"/>
          </p:nvPr>
        </p:nvSpPr>
        <p:spPr/>
        <p:txBody>
          <a:bodyPr/>
          <a:lstStyle/>
          <a:p>
            <a:pPr marL="0" indent="0">
              <a:buFont typeface="Wingdings 2" pitchFamily="18" charset="2"/>
              <a:buNone/>
            </a:pPr>
            <a:r>
              <a:rPr lang="en-US" smtClean="0"/>
              <a:t>For any data set, what percentage of the data should lie within 3 standard deviations of the mean? </a:t>
            </a:r>
          </a:p>
        </p:txBody>
      </p:sp>
      <p:graphicFrame>
        <p:nvGraphicFramePr>
          <p:cNvPr id="3" name="Object 2"/>
          <p:cNvGraphicFramePr>
            <a:graphicFrameLocks noChangeAspect="1"/>
          </p:cNvGraphicFramePr>
          <p:nvPr>
            <p:extLst>
              <p:ext uri="{D42A27DB-BD31-4B8C-83A1-F6EECF244321}">
                <p14:modId xmlns:p14="http://schemas.microsoft.com/office/powerpoint/2010/main" val="54581021"/>
              </p:ext>
            </p:extLst>
          </p:nvPr>
        </p:nvGraphicFramePr>
        <p:xfrm>
          <a:off x="2667000" y="3473450"/>
          <a:ext cx="3302000" cy="825500"/>
        </p:xfrm>
        <a:graphic>
          <a:graphicData uri="http://schemas.openxmlformats.org/presentationml/2006/ole">
            <mc:AlternateContent xmlns:mc="http://schemas.openxmlformats.org/markup-compatibility/2006">
              <mc:Choice xmlns:v="urn:schemas-microsoft-com:vml" Requires="v">
                <p:oleObj spid="_x0000_s51214" name="Equation" r:id="rId3" imgW="1726920" imgH="431640" progId="Equation.DSMT4">
                  <p:embed/>
                </p:oleObj>
              </mc:Choice>
              <mc:Fallback>
                <p:oleObj name="Equation" r:id="rId3" imgW="1726920" imgH="431640" progId="Equation.DSMT4">
                  <p:embed/>
                  <p:pic>
                    <p:nvPicPr>
                      <p:cNvPr id="0" name="Object 3"/>
                      <p:cNvPicPr>
                        <a:picLocks noChangeAspect="1" noChangeArrowheads="1"/>
                      </p:cNvPicPr>
                      <p:nvPr/>
                    </p:nvPicPr>
                    <p:blipFill>
                      <a:blip r:embed="rId4"/>
                      <a:srcRect/>
                      <a:stretch>
                        <a:fillRect/>
                      </a:stretch>
                    </p:blipFill>
                    <p:spPr bwMode="auto">
                      <a:xfrm>
                        <a:off x="2667000" y="3473450"/>
                        <a:ext cx="3302000" cy="8255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122967133"/>
              </p:ext>
            </p:extLst>
          </p:nvPr>
        </p:nvGraphicFramePr>
        <p:xfrm>
          <a:off x="841375" y="4495800"/>
          <a:ext cx="7250113" cy="1066800"/>
        </p:xfrm>
        <a:graphic>
          <a:graphicData uri="http://schemas.openxmlformats.org/presentationml/2006/ole">
            <mc:AlternateContent xmlns:mc="http://schemas.openxmlformats.org/markup-compatibility/2006">
              <mc:Choice xmlns:v="urn:schemas-microsoft-com:vml" Requires="v">
                <p:oleObj spid="_x0000_s51215" name="Equation" r:id="rId5" imgW="2933640" imgH="431640" progId="Equation.DSMT4">
                  <p:embed/>
                </p:oleObj>
              </mc:Choice>
              <mc:Fallback>
                <p:oleObj name="Equation" r:id="rId5" imgW="2933640" imgH="431640" progId="Equation.DSMT4">
                  <p:embed/>
                  <p:pic>
                    <p:nvPicPr>
                      <p:cNvPr id="0" name="Object 2"/>
                      <p:cNvPicPr>
                        <a:picLocks noChangeAspect="1" noChangeArrowheads="1"/>
                      </p:cNvPicPr>
                      <p:nvPr/>
                    </p:nvPicPr>
                    <p:blipFill>
                      <a:blip r:embed="rId6"/>
                      <a:srcRect/>
                      <a:stretch>
                        <a:fillRect/>
                      </a:stretch>
                    </p:blipFill>
                    <p:spPr bwMode="auto">
                      <a:xfrm>
                        <a:off x="841375" y="4495800"/>
                        <a:ext cx="7250113" cy="10668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6474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4995" name="Content Placeholder 2"/>
          <p:cNvSpPr>
            <a:spLocks noGrp="1"/>
          </p:cNvSpPr>
          <p:nvPr>
            <p:ph idx="1"/>
          </p:nvPr>
        </p:nvSpPr>
        <p:spPr>
          <a:xfrm>
            <a:off x="304800" y="1554163"/>
            <a:ext cx="8686800" cy="1722437"/>
          </a:xfrm>
        </p:spPr>
        <p:txBody>
          <a:bodyPr/>
          <a:lstStyle/>
          <a:p>
            <a:pPr marL="0" indent="0">
              <a:buFont typeface="Wingdings 2" pitchFamily="18" charset="2"/>
              <a:buNone/>
            </a:pPr>
            <a:r>
              <a:rPr lang="en-US" sz="2500" dirty="0" smtClean="0"/>
              <a:t>Consider the data:</a:t>
            </a:r>
          </a:p>
          <a:p>
            <a:pPr marL="0" indent="0">
              <a:buFont typeface="Wingdings 2" pitchFamily="18" charset="2"/>
              <a:buNone/>
            </a:pPr>
            <a:r>
              <a:rPr lang="en-US" sz="2500" dirty="0" smtClean="0"/>
              <a:t>41	44	45	47	48	51	53	58	66</a:t>
            </a:r>
          </a:p>
          <a:p>
            <a:pPr marL="0" indent="0">
              <a:buFont typeface="Wingdings 2" pitchFamily="18" charset="2"/>
              <a:buNone/>
            </a:pPr>
            <a:r>
              <a:rPr lang="en-US" sz="2500" dirty="0" smtClean="0"/>
              <a:t>What percentage of the data lies within 3 standard deviations of the mean?</a:t>
            </a:r>
          </a:p>
        </p:txBody>
      </p:sp>
      <p:graphicFrame>
        <p:nvGraphicFramePr>
          <p:cNvPr id="3" name="Object 2"/>
          <p:cNvGraphicFramePr>
            <a:graphicFrameLocks noChangeAspect="1"/>
          </p:cNvGraphicFramePr>
          <p:nvPr>
            <p:extLst>
              <p:ext uri="{D42A27DB-BD31-4B8C-83A1-F6EECF244321}">
                <p14:modId xmlns:p14="http://schemas.microsoft.com/office/powerpoint/2010/main" val="2534241473"/>
              </p:ext>
            </p:extLst>
          </p:nvPr>
        </p:nvGraphicFramePr>
        <p:xfrm>
          <a:off x="1524000" y="3581400"/>
          <a:ext cx="1992313" cy="457200"/>
        </p:xfrm>
        <a:graphic>
          <a:graphicData uri="http://schemas.openxmlformats.org/presentationml/2006/ole">
            <mc:AlternateContent xmlns:mc="http://schemas.openxmlformats.org/markup-compatibility/2006">
              <mc:Choice xmlns:v="urn:schemas-microsoft-com:vml" Requires="v">
                <p:oleObj spid="_x0000_s52242" name="Equation" r:id="rId3" imgW="774360" imgH="177480" progId="Equation.DSMT4">
                  <p:embed/>
                </p:oleObj>
              </mc:Choice>
              <mc:Fallback>
                <p:oleObj name="Equation" r:id="rId3" imgW="774360" imgH="1774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581400"/>
                        <a:ext cx="1992313" cy="457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845097473"/>
              </p:ext>
            </p:extLst>
          </p:nvPr>
        </p:nvGraphicFramePr>
        <p:xfrm>
          <a:off x="2238375" y="4191000"/>
          <a:ext cx="4821238" cy="584200"/>
        </p:xfrm>
        <a:graphic>
          <a:graphicData uri="http://schemas.openxmlformats.org/presentationml/2006/ole">
            <mc:AlternateContent xmlns:mc="http://schemas.openxmlformats.org/markup-compatibility/2006">
              <mc:Choice xmlns:v="urn:schemas-microsoft-com:vml" Requires="v">
                <p:oleObj spid="_x0000_s52243" name="Equation" r:id="rId5" imgW="2095200" imgH="253800" progId="Equation.DSMT4">
                  <p:embed/>
                </p:oleObj>
              </mc:Choice>
              <mc:Fallback>
                <p:oleObj name="Equation" r:id="rId5" imgW="2095200" imgH="253800" progId="Equation.DSMT4">
                  <p:embed/>
                  <p:pic>
                    <p:nvPicPr>
                      <p:cNvPr id="0" name="Object 5"/>
                      <p:cNvPicPr>
                        <a:picLocks noChangeAspect="1" noChangeArrowheads="1"/>
                      </p:cNvPicPr>
                      <p:nvPr/>
                    </p:nvPicPr>
                    <p:blipFill>
                      <a:blip r:embed="rId6"/>
                      <a:srcRect/>
                      <a:stretch>
                        <a:fillRect/>
                      </a:stretch>
                    </p:blipFill>
                    <p:spPr bwMode="auto">
                      <a:xfrm>
                        <a:off x="2238375" y="4191000"/>
                        <a:ext cx="4821238" cy="584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35591442"/>
              </p:ext>
            </p:extLst>
          </p:nvPr>
        </p:nvGraphicFramePr>
        <p:xfrm>
          <a:off x="5791200" y="3571875"/>
          <a:ext cx="1600200" cy="466725"/>
        </p:xfrm>
        <a:graphic>
          <a:graphicData uri="http://schemas.openxmlformats.org/presentationml/2006/ole">
            <mc:AlternateContent xmlns:mc="http://schemas.openxmlformats.org/markup-compatibility/2006">
              <mc:Choice xmlns:v="urn:schemas-microsoft-com:vml" Requires="v">
                <p:oleObj spid="_x0000_s52244" name="Equation" r:id="rId7" imgW="609480" imgH="177480" progId="Equation.DSMT4">
                  <p:embed/>
                </p:oleObj>
              </mc:Choice>
              <mc:Fallback>
                <p:oleObj name="Equation" r:id="rId7" imgW="609480" imgH="177480" progId="Equation.DSMT4">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91200" y="3571875"/>
                        <a:ext cx="1600200" cy="466725"/>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851902073"/>
              </p:ext>
            </p:extLst>
          </p:nvPr>
        </p:nvGraphicFramePr>
        <p:xfrm>
          <a:off x="4044950" y="5181600"/>
          <a:ext cx="1598613" cy="990600"/>
        </p:xfrm>
        <a:graphic>
          <a:graphicData uri="http://schemas.openxmlformats.org/presentationml/2006/ole">
            <mc:AlternateContent xmlns:mc="http://schemas.openxmlformats.org/markup-compatibility/2006">
              <mc:Choice xmlns:v="urn:schemas-microsoft-com:vml" Requires="v">
                <p:oleObj spid="_x0000_s52245" name="Equation" r:id="rId9" imgW="634680" imgH="393480" progId="Equation.DSMT4">
                  <p:embed/>
                </p:oleObj>
              </mc:Choice>
              <mc:Fallback>
                <p:oleObj name="Equation" r:id="rId9" imgW="634680" imgH="393480" progId="Equation.DSMT4">
                  <p:embed/>
                  <p:pic>
                    <p:nvPicPr>
                      <p:cNvPr id="0" name="Object 6"/>
                      <p:cNvPicPr>
                        <a:picLocks noChangeAspect="1" noChangeArrowheads="1"/>
                      </p:cNvPicPr>
                      <p:nvPr/>
                    </p:nvPicPr>
                    <p:blipFill>
                      <a:blip r:embed="rId10"/>
                      <a:srcRect/>
                      <a:stretch>
                        <a:fillRect/>
                      </a:stretch>
                    </p:blipFill>
                    <p:spPr bwMode="auto">
                      <a:xfrm>
                        <a:off x="4044950" y="5181600"/>
                        <a:ext cx="1598613" cy="9906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3359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left)">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6" presetClass="emph" presetSubtype="0" fill="hold" nodeType="clickEffect">
                                  <p:stCondLst>
                                    <p:cond delay="0"/>
                                  </p:stCondLst>
                                  <p:iterate type="lt">
                                    <p:tmPct val="4000"/>
                                  </p:iterate>
                                  <p:childTnLst>
                                    <p:set>
                                      <p:cBhvr override="childStyle">
                                        <p:cTn id="23" dur="500" fill="hold"/>
                                        <p:tgtEl>
                                          <p:spTgt spid="84995">
                                            <p:txEl>
                                              <p:pRg st="1" end="1"/>
                                            </p:txEl>
                                          </p:spTgt>
                                        </p:tgtEl>
                                        <p:attrNameLst>
                                          <p:attrName>style.color</p:attrName>
                                        </p:attrNameLst>
                                      </p:cBhvr>
                                      <p:to>
                                        <p:clrVal>
                                          <a:srgbClr val="FF0000"/>
                                        </p:clrVal>
                                      </p:to>
                                    </p:set>
                                    <p:set>
                                      <p:cBhvr>
                                        <p:cTn id="24" dur="500" fill="hold"/>
                                        <p:tgtEl>
                                          <p:spTgt spid="84995">
                                            <p:txEl>
                                              <p:pRg st="1" end="1"/>
                                            </p:txEl>
                                          </p:spTgt>
                                        </p:tgtEl>
                                        <p:attrNameLst>
                                          <p:attrName>fillcolor</p:attrName>
                                        </p:attrNameLst>
                                      </p:cBhvr>
                                      <p:to>
                                        <p:clrVal>
                                          <a:srgbClr val="FF0000"/>
                                        </p:clrVal>
                                      </p:to>
                                    </p:set>
                                    <p:set>
                                      <p:cBhvr>
                                        <p:cTn id="25" dur="500" fill="hold"/>
                                        <p:tgtEl>
                                          <p:spTgt spid="84995">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86019" name="Content Placeholder 2"/>
          <p:cNvSpPr>
            <a:spLocks noGrp="1"/>
          </p:cNvSpPr>
          <p:nvPr>
            <p:ph idx="1"/>
          </p:nvPr>
        </p:nvSpPr>
        <p:spPr>
          <a:xfrm>
            <a:off x="152400" y="1570038"/>
            <a:ext cx="8839200" cy="1782762"/>
          </a:xfrm>
        </p:spPr>
        <p:txBody>
          <a:bodyPr/>
          <a:lstStyle/>
          <a:p>
            <a:pPr marL="0" indent="0">
              <a:buFont typeface="Wingdings 2" pitchFamily="18" charset="2"/>
              <a:buNone/>
            </a:pPr>
            <a:r>
              <a:rPr lang="en-US" dirty="0" smtClean="0"/>
              <a:t>Consider the data:</a:t>
            </a:r>
          </a:p>
          <a:p>
            <a:pPr marL="0" indent="0">
              <a:buFont typeface="Wingdings 2" pitchFamily="18" charset="2"/>
              <a:buNone/>
            </a:pPr>
            <a:r>
              <a:rPr lang="en-US" sz="2000" dirty="0" smtClean="0"/>
              <a:t>20	37	48	48	49	50	53	61	64	70</a:t>
            </a:r>
          </a:p>
          <a:p>
            <a:pPr marL="0" indent="0">
              <a:buFont typeface="Wingdings 2" pitchFamily="18" charset="2"/>
              <a:buNone/>
            </a:pPr>
            <a:endParaRPr lang="en-US" sz="2000" dirty="0" smtClean="0"/>
          </a:p>
          <a:p>
            <a:pPr marL="0" indent="0">
              <a:buFont typeface="Wingdings 2" pitchFamily="18" charset="2"/>
              <a:buNone/>
            </a:pPr>
            <a:r>
              <a:rPr lang="en-US" sz="2000" dirty="0" smtClean="0"/>
              <a:t>What percentage of the data lies within 3 standard deviations of the mean?</a:t>
            </a:r>
          </a:p>
        </p:txBody>
      </p:sp>
      <p:graphicFrame>
        <p:nvGraphicFramePr>
          <p:cNvPr id="3" name="Object 2"/>
          <p:cNvGraphicFramePr>
            <a:graphicFrameLocks noChangeAspect="1"/>
          </p:cNvGraphicFramePr>
          <p:nvPr>
            <p:extLst>
              <p:ext uri="{D42A27DB-BD31-4B8C-83A1-F6EECF244321}">
                <p14:modId xmlns:p14="http://schemas.microsoft.com/office/powerpoint/2010/main" val="382046732"/>
              </p:ext>
            </p:extLst>
          </p:nvPr>
        </p:nvGraphicFramePr>
        <p:xfrm>
          <a:off x="1947863" y="3581400"/>
          <a:ext cx="1143000" cy="457200"/>
        </p:xfrm>
        <a:graphic>
          <a:graphicData uri="http://schemas.openxmlformats.org/presentationml/2006/ole">
            <mc:AlternateContent xmlns:mc="http://schemas.openxmlformats.org/markup-compatibility/2006">
              <mc:Choice xmlns:v="urn:schemas-microsoft-com:vml" Requires="v">
                <p:oleObj spid="_x0000_s53266" name="Equation" r:id="rId3" imgW="444240" imgH="177480" progId="Equation.DSMT4">
                  <p:embed/>
                </p:oleObj>
              </mc:Choice>
              <mc:Fallback>
                <p:oleObj name="Equation" r:id="rId3" imgW="444240" imgH="177480" progId="Equation.DSMT4">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47863" y="3581400"/>
                        <a:ext cx="1143000" cy="457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829457454"/>
              </p:ext>
            </p:extLst>
          </p:nvPr>
        </p:nvGraphicFramePr>
        <p:xfrm>
          <a:off x="5624513" y="3571875"/>
          <a:ext cx="1933575" cy="466725"/>
        </p:xfrm>
        <a:graphic>
          <a:graphicData uri="http://schemas.openxmlformats.org/presentationml/2006/ole">
            <mc:AlternateContent xmlns:mc="http://schemas.openxmlformats.org/markup-compatibility/2006">
              <mc:Choice xmlns:v="urn:schemas-microsoft-com:vml" Requires="v">
                <p:oleObj spid="_x0000_s53267" name="Equation" r:id="rId5" imgW="736560" imgH="177480" progId="Equation.DSMT4">
                  <p:embed/>
                </p:oleObj>
              </mc:Choice>
              <mc:Fallback>
                <p:oleObj name="Equation" r:id="rId5" imgW="736560" imgH="177480"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24513" y="3571875"/>
                        <a:ext cx="1933575" cy="466725"/>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77429173"/>
              </p:ext>
            </p:extLst>
          </p:nvPr>
        </p:nvGraphicFramePr>
        <p:xfrm>
          <a:off x="2252663" y="4191000"/>
          <a:ext cx="4791075" cy="584200"/>
        </p:xfrm>
        <a:graphic>
          <a:graphicData uri="http://schemas.openxmlformats.org/presentationml/2006/ole">
            <mc:AlternateContent xmlns:mc="http://schemas.openxmlformats.org/markup-compatibility/2006">
              <mc:Choice xmlns:v="urn:schemas-microsoft-com:vml" Requires="v">
                <p:oleObj spid="_x0000_s53268" name="Equation" r:id="rId7" imgW="2082600" imgH="253800" progId="Equation.DSMT4">
                  <p:embed/>
                </p:oleObj>
              </mc:Choice>
              <mc:Fallback>
                <p:oleObj name="Equation" r:id="rId7" imgW="2082600" imgH="253800" progId="Equation.DSMT4">
                  <p:embed/>
                  <p:pic>
                    <p:nvPicPr>
                      <p:cNvPr id="0" name="Object 4"/>
                      <p:cNvPicPr>
                        <a:picLocks noChangeAspect="1" noChangeArrowheads="1"/>
                      </p:cNvPicPr>
                      <p:nvPr/>
                    </p:nvPicPr>
                    <p:blipFill>
                      <a:blip r:embed="rId8"/>
                      <a:srcRect/>
                      <a:stretch>
                        <a:fillRect/>
                      </a:stretch>
                    </p:blipFill>
                    <p:spPr bwMode="auto">
                      <a:xfrm>
                        <a:off x="2252663" y="4191000"/>
                        <a:ext cx="4791075" cy="584200"/>
                      </a:xfrm>
                      <a:prstGeom prst="rect">
                        <a:avLst/>
                      </a:prstGeom>
                      <a:noFill/>
                      <a:ln w="38100">
                        <a:solidFill>
                          <a:srgbClr val="0070C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48464432"/>
              </p:ext>
            </p:extLst>
          </p:nvPr>
        </p:nvGraphicFramePr>
        <p:xfrm>
          <a:off x="3965575" y="5181600"/>
          <a:ext cx="1758950" cy="990600"/>
        </p:xfrm>
        <a:graphic>
          <a:graphicData uri="http://schemas.openxmlformats.org/presentationml/2006/ole">
            <mc:AlternateContent xmlns:mc="http://schemas.openxmlformats.org/markup-compatibility/2006">
              <mc:Choice xmlns:v="urn:schemas-microsoft-com:vml" Requires="v">
                <p:oleObj spid="_x0000_s53269" name="Equation" r:id="rId9" imgW="698400" imgH="393480" progId="Equation.DSMT4">
                  <p:embed/>
                </p:oleObj>
              </mc:Choice>
              <mc:Fallback>
                <p:oleObj name="Equation" r:id="rId9" imgW="698400" imgH="393480" progId="Equation.DSMT4">
                  <p:embed/>
                  <p:pic>
                    <p:nvPicPr>
                      <p:cNvPr id="0" name="Object 5"/>
                      <p:cNvPicPr>
                        <a:picLocks noChangeAspect="1" noChangeArrowheads="1"/>
                      </p:cNvPicPr>
                      <p:nvPr/>
                    </p:nvPicPr>
                    <p:blipFill>
                      <a:blip r:embed="rId10"/>
                      <a:srcRect/>
                      <a:stretch>
                        <a:fillRect/>
                      </a:stretch>
                    </p:blipFill>
                    <p:spPr bwMode="auto">
                      <a:xfrm>
                        <a:off x="3965575" y="5181600"/>
                        <a:ext cx="1758950" cy="990600"/>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8681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6" presetClass="emph" presetSubtype="0" fill="hold" nodeType="clickEffect">
                                  <p:stCondLst>
                                    <p:cond delay="0"/>
                                  </p:stCondLst>
                                  <p:iterate type="lt">
                                    <p:tmPct val="4000"/>
                                  </p:iterate>
                                  <p:childTnLst>
                                    <p:set>
                                      <p:cBhvr override="childStyle">
                                        <p:cTn id="23" dur="500" fill="hold"/>
                                        <p:tgtEl>
                                          <p:spTgt spid="86019">
                                            <p:txEl>
                                              <p:pRg st="1" end="1"/>
                                            </p:txEl>
                                          </p:spTgt>
                                        </p:tgtEl>
                                        <p:attrNameLst>
                                          <p:attrName>style.color</p:attrName>
                                        </p:attrNameLst>
                                      </p:cBhvr>
                                      <p:to>
                                        <p:clrVal>
                                          <a:srgbClr val="FF0000"/>
                                        </p:clrVal>
                                      </p:to>
                                    </p:set>
                                    <p:set>
                                      <p:cBhvr>
                                        <p:cTn id="24" dur="500" fill="hold"/>
                                        <p:tgtEl>
                                          <p:spTgt spid="86019">
                                            <p:txEl>
                                              <p:pRg st="1" end="1"/>
                                            </p:txEl>
                                          </p:spTgt>
                                        </p:tgtEl>
                                        <p:attrNameLst>
                                          <p:attrName>fillcolor</p:attrName>
                                        </p:attrNameLst>
                                      </p:cBhvr>
                                      <p:to>
                                        <p:clrVal>
                                          <a:srgbClr val="FF0000"/>
                                        </p:clrVal>
                                      </p:to>
                                    </p:set>
                                    <p:set>
                                      <p:cBhvr>
                                        <p:cTn id="25" dur="500" fill="hold"/>
                                        <p:tgtEl>
                                          <p:spTgt spid="86019">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57200"/>
            <a:ext cx="8686800" cy="5622925"/>
          </a:xfrm>
        </p:spPr>
        <p:txBody>
          <a:bodyPr>
            <a:normAutofit fontScale="92500" lnSpcReduction="10000"/>
          </a:bodyPr>
          <a:lstStyle/>
          <a:p>
            <a:pPr marL="0" indent="0">
              <a:buFont typeface="Wingdings 2" pitchFamily="18" charset="2"/>
              <a:buNone/>
              <a:defRPr/>
            </a:pPr>
            <a:r>
              <a:rPr lang="en-US" b="1" dirty="0" smtClean="0"/>
              <a:t>Note:</a:t>
            </a:r>
          </a:p>
          <a:p>
            <a:pPr marL="0" indent="0">
              <a:buFont typeface="Wingdings 2" pitchFamily="18" charset="2"/>
              <a:buNone/>
              <a:defRPr/>
            </a:pPr>
            <a:r>
              <a:rPr lang="en-US" dirty="0" smtClean="0"/>
              <a:t>We know from both the Empirical and </a:t>
            </a:r>
            <a:r>
              <a:rPr lang="en-US" dirty="0" err="1" smtClean="0"/>
              <a:t>Chebyshev’s</a:t>
            </a:r>
            <a:r>
              <a:rPr lang="en-US" dirty="0" smtClean="0"/>
              <a:t> rules that </a:t>
            </a:r>
            <a:r>
              <a:rPr lang="en-US" u="sng" dirty="0" smtClean="0"/>
              <a:t>most</a:t>
            </a:r>
            <a:r>
              <a:rPr lang="en-US" dirty="0" smtClean="0"/>
              <a:t> of the measurements from a data set will be within 2 standard deviations from the mean and that </a:t>
            </a:r>
            <a:r>
              <a:rPr lang="en-US" u="sng" dirty="0" smtClean="0"/>
              <a:t>most all </a:t>
            </a:r>
            <a:r>
              <a:rPr lang="en-US" dirty="0" smtClean="0"/>
              <a:t>of the measurements from a data set will be within 3 standard deviations from the mean.  Consequently, we would expect the range of the measurements to be between 4 and 6 standard deviations in length.  </a:t>
            </a:r>
          </a:p>
          <a:p>
            <a:pPr marL="0" indent="0">
              <a:buFont typeface="Wingdings 2" pitchFamily="18" charset="2"/>
              <a:buNone/>
              <a:defRPr/>
            </a:pPr>
            <a:endParaRPr lang="en-US" dirty="0"/>
          </a:p>
          <a:p>
            <a:pPr marL="0" indent="0">
              <a:buFont typeface="Wingdings 2" pitchFamily="18" charset="2"/>
              <a:buNone/>
              <a:defRPr/>
            </a:pPr>
            <a:r>
              <a:rPr lang="en-US" dirty="0" smtClean="0"/>
              <a:t>(sometimes in exercises and examples your book uses</a:t>
            </a:r>
            <a:r>
              <a:rPr lang="en-US" b="1" dirty="0" smtClean="0"/>
              <a:t> range/4</a:t>
            </a:r>
            <a:r>
              <a:rPr lang="en-US" dirty="0" smtClean="0"/>
              <a:t> as a crude approximation for s.)</a:t>
            </a:r>
            <a:endParaRPr lang="en-US" dirty="0"/>
          </a:p>
        </p:txBody>
      </p:sp>
    </p:spTree>
    <p:extLst>
      <p:ext uri="{BB962C8B-B14F-4D97-AF65-F5344CB8AC3E}">
        <p14:creationId xmlns:p14="http://schemas.microsoft.com/office/powerpoint/2010/main" val="3004282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838200" y="1600200"/>
            <a:ext cx="66294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8200" y="16002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467600" y="16002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685800" y="1981200"/>
            <a:ext cx="609600" cy="369332"/>
          </a:xfrm>
          <a:prstGeom prst="rect">
            <a:avLst/>
          </a:prstGeom>
          <a:noFill/>
        </p:spPr>
        <p:txBody>
          <a:bodyPr wrap="square" rtlCol="0">
            <a:spAutoFit/>
          </a:bodyPr>
          <a:lstStyle/>
          <a:p>
            <a:r>
              <a:rPr lang="en-US" dirty="0" smtClean="0"/>
              <a:t>Min</a:t>
            </a:r>
            <a:endParaRPr lang="en-US" dirty="0"/>
          </a:p>
        </p:txBody>
      </p:sp>
      <p:sp>
        <p:nvSpPr>
          <p:cNvPr id="13" name="TextBox 12"/>
          <p:cNvSpPr txBox="1"/>
          <p:nvPr/>
        </p:nvSpPr>
        <p:spPr>
          <a:xfrm>
            <a:off x="7162800" y="1981200"/>
            <a:ext cx="609600" cy="369332"/>
          </a:xfrm>
          <a:prstGeom prst="rect">
            <a:avLst/>
          </a:prstGeom>
          <a:noFill/>
        </p:spPr>
        <p:txBody>
          <a:bodyPr wrap="square" rtlCol="0">
            <a:spAutoFit/>
          </a:bodyPr>
          <a:lstStyle/>
          <a:p>
            <a:r>
              <a:rPr lang="en-US" dirty="0" smtClean="0"/>
              <a:t>Max</a:t>
            </a:r>
            <a:endParaRPr lang="en-US" dirty="0"/>
          </a:p>
        </p:txBody>
      </p:sp>
      <p:cxnSp>
        <p:nvCxnSpPr>
          <p:cNvPr id="15" name="Straight Connector 14"/>
          <p:cNvCxnSpPr/>
          <p:nvPr/>
        </p:nvCxnSpPr>
        <p:spPr>
          <a:xfrm>
            <a:off x="4038600" y="1600200"/>
            <a:ext cx="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619500" y="2048933"/>
            <a:ext cx="838200" cy="381000"/>
          </a:xfrm>
          <a:prstGeom prst="rect">
            <a:avLst/>
          </a:prstGeom>
          <a:noFill/>
        </p:spPr>
        <p:txBody>
          <a:bodyPr wrap="square" rtlCol="0">
            <a:spAutoFit/>
          </a:bodyPr>
          <a:lstStyle/>
          <a:p>
            <a:r>
              <a:rPr lang="en-US" dirty="0" smtClean="0"/>
              <a:t>Mean</a:t>
            </a:r>
            <a:endParaRPr lang="en-US" dirty="0"/>
          </a:p>
        </p:txBody>
      </p:sp>
      <p:cxnSp>
        <p:nvCxnSpPr>
          <p:cNvPr id="19" name="Straight Connector 18"/>
          <p:cNvCxnSpPr/>
          <p:nvPr/>
        </p:nvCxnSpPr>
        <p:spPr>
          <a:xfrm>
            <a:off x="838200" y="2590800"/>
            <a:ext cx="3048000" cy="0"/>
          </a:xfrm>
          <a:prstGeom prst="line">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267200" y="2590800"/>
            <a:ext cx="3048000" cy="0"/>
          </a:xfrm>
          <a:prstGeom prst="line">
            <a:avLst/>
          </a:prstGeom>
          <a:ln w="762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028700" y="2819400"/>
            <a:ext cx="2705100" cy="369332"/>
          </a:xfrm>
          <a:prstGeom prst="rect">
            <a:avLst/>
          </a:prstGeom>
          <a:noFill/>
        </p:spPr>
        <p:txBody>
          <a:bodyPr wrap="square" rtlCol="0">
            <a:spAutoFit/>
          </a:bodyPr>
          <a:lstStyle/>
          <a:p>
            <a:r>
              <a:rPr lang="en-US" b="1" dirty="0" smtClean="0">
                <a:solidFill>
                  <a:srgbClr val="FF0000"/>
                </a:solidFill>
              </a:rPr>
              <a:t>Approx. 2 standard </a:t>
            </a:r>
            <a:r>
              <a:rPr lang="en-US" b="1" dirty="0" err="1" smtClean="0">
                <a:solidFill>
                  <a:srgbClr val="FF0000"/>
                </a:solidFill>
              </a:rPr>
              <a:t>devs</a:t>
            </a:r>
            <a:r>
              <a:rPr lang="en-US" b="1" dirty="0" smtClean="0">
                <a:solidFill>
                  <a:srgbClr val="FF0000"/>
                </a:solidFill>
              </a:rPr>
              <a:t>.</a:t>
            </a:r>
            <a:endParaRPr lang="en-US" b="1" dirty="0">
              <a:solidFill>
                <a:srgbClr val="FF0000"/>
              </a:solidFill>
            </a:endParaRPr>
          </a:p>
        </p:txBody>
      </p:sp>
      <p:sp>
        <p:nvSpPr>
          <p:cNvPr id="22" name="TextBox 21"/>
          <p:cNvSpPr txBox="1"/>
          <p:nvPr/>
        </p:nvSpPr>
        <p:spPr>
          <a:xfrm>
            <a:off x="4438650" y="2831068"/>
            <a:ext cx="2705100" cy="369332"/>
          </a:xfrm>
          <a:prstGeom prst="rect">
            <a:avLst/>
          </a:prstGeom>
          <a:noFill/>
        </p:spPr>
        <p:txBody>
          <a:bodyPr wrap="square" rtlCol="0">
            <a:spAutoFit/>
          </a:bodyPr>
          <a:lstStyle/>
          <a:p>
            <a:r>
              <a:rPr lang="en-US" b="1" dirty="0" smtClean="0">
                <a:solidFill>
                  <a:srgbClr val="FF0000"/>
                </a:solidFill>
              </a:rPr>
              <a:t>Approx. 2 standard </a:t>
            </a:r>
            <a:r>
              <a:rPr lang="en-US" b="1" dirty="0" err="1" smtClean="0">
                <a:solidFill>
                  <a:srgbClr val="FF0000"/>
                </a:solidFill>
              </a:rPr>
              <a:t>devs</a:t>
            </a:r>
            <a:r>
              <a:rPr lang="en-US" b="1" dirty="0" smtClean="0">
                <a:solidFill>
                  <a:srgbClr val="FF0000"/>
                </a:solidFill>
              </a:rPr>
              <a:t>.</a:t>
            </a:r>
            <a:endParaRPr lang="en-US" b="1" dirty="0">
              <a:solidFill>
                <a:srgbClr val="FF0000"/>
              </a:solidFill>
            </a:endParaRPr>
          </a:p>
        </p:txBody>
      </p:sp>
      <p:graphicFrame>
        <p:nvGraphicFramePr>
          <p:cNvPr id="23" name="Object 22"/>
          <p:cNvGraphicFramePr>
            <a:graphicFrameLocks noChangeAspect="1"/>
          </p:cNvGraphicFramePr>
          <p:nvPr>
            <p:extLst>
              <p:ext uri="{D42A27DB-BD31-4B8C-83A1-F6EECF244321}">
                <p14:modId xmlns:p14="http://schemas.microsoft.com/office/powerpoint/2010/main" val="2537641346"/>
              </p:ext>
            </p:extLst>
          </p:nvPr>
        </p:nvGraphicFramePr>
        <p:xfrm>
          <a:off x="2362200" y="3886200"/>
          <a:ext cx="4006645" cy="1035050"/>
        </p:xfrm>
        <a:graphic>
          <a:graphicData uri="http://schemas.openxmlformats.org/presentationml/2006/ole">
            <mc:AlternateContent xmlns:mc="http://schemas.openxmlformats.org/markup-compatibility/2006">
              <mc:Choice xmlns:v="urn:schemas-microsoft-com:vml" Requires="v">
                <p:oleObj spid="_x0000_s54277" name="Equation" r:id="rId3" imgW="1523880" imgH="393480" progId="Equation.DSMT4">
                  <p:embed/>
                </p:oleObj>
              </mc:Choice>
              <mc:Fallback>
                <p:oleObj name="Equation" r:id="rId3" imgW="1523880" imgH="393480" progId="Equation.DSMT4">
                  <p:embed/>
                  <p:pic>
                    <p:nvPicPr>
                      <p:cNvPr id="0" name=""/>
                      <p:cNvPicPr/>
                      <p:nvPr/>
                    </p:nvPicPr>
                    <p:blipFill>
                      <a:blip r:embed="rId4"/>
                      <a:stretch>
                        <a:fillRect/>
                      </a:stretch>
                    </p:blipFill>
                    <p:spPr>
                      <a:xfrm>
                        <a:off x="2362200" y="3886200"/>
                        <a:ext cx="4006645" cy="1035050"/>
                      </a:xfrm>
                      <a:prstGeom prst="rect">
                        <a:avLst/>
                      </a:prstGeom>
                    </p:spPr>
                  </p:pic>
                </p:oleObj>
              </mc:Fallback>
            </mc:AlternateContent>
          </a:graphicData>
        </a:graphic>
      </p:graphicFrame>
      <p:sp>
        <p:nvSpPr>
          <p:cNvPr id="24" name="Title 23"/>
          <p:cNvSpPr>
            <a:spLocks noGrp="1"/>
          </p:cNvSpPr>
          <p:nvPr>
            <p:ph type="title"/>
          </p:nvPr>
        </p:nvSpPr>
        <p:spPr/>
        <p:txBody>
          <a:bodyPr/>
          <a:lstStyle/>
          <a:p>
            <a:r>
              <a:rPr lang="en-US" dirty="0" smtClean="0"/>
              <a:t>Approximation for sample St. Dev.</a:t>
            </a:r>
            <a:endParaRPr lang="en-US" dirty="0"/>
          </a:p>
        </p:txBody>
      </p:sp>
    </p:spTree>
    <p:extLst>
      <p:ext uri="{BB962C8B-B14F-4D97-AF65-F5344CB8AC3E}">
        <p14:creationId xmlns:p14="http://schemas.microsoft.com/office/powerpoint/2010/main" val="327029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right)">
                                      <p:cBhvr>
                                        <p:cTn id="7" dur="500"/>
                                        <p:tgtEl>
                                          <p:spTgt spid="19"/>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right)">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down)">
                                      <p:cBhvr>
                                        <p:cTn id="15" dur="500"/>
                                        <p:tgtEl>
                                          <p:spTgt spid="20"/>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down)">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438400"/>
            <a:ext cx="8458200" cy="1222375"/>
          </a:xfrm>
        </p:spPr>
        <p:txBody>
          <a:bodyPr/>
          <a:lstStyle/>
          <a:p>
            <a:pPr eaLnBrk="1" hangingPunct="1">
              <a:defRPr/>
            </a:pPr>
            <a:r>
              <a:rPr lang="en-US" dirty="0"/>
              <a:t>Measures of </a:t>
            </a:r>
            <a:r>
              <a:rPr lang="en-US" dirty="0" smtClean="0"/>
              <a:t>Position </a:t>
            </a:r>
            <a:endParaRPr lang="en-US" dirty="0"/>
          </a:p>
        </p:txBody>
      </p:sp>
    </p:spTree>
    <p:extLst>
      <p:ext uri="{BB962C8B-B14F-4D97-AF65-F5344CB8AC3E}">
        <p14:creationId xmlns:p14="http://schemas.microsoft.com/office/powerpoint/2010/main" val="2985791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12775" y="228600"/>
            <a:ext cx="8153400" cy="990600"/>
          </a:xfrm>
        </p:spPr>
        <p:txBody>
          <a:bodyPr/>
          <a:lstStyle/>
          <a:p>
            <a:pPr eaLnBrk="1" hangingPunct="1">
              <a:defRPr/>
            </a:pPr>
            <a:r>
              <a:rPr lang="en-US" smtClean="0"/>
              <a:t>Measures of Position</a:t>
            </a:r>
          </a:p>
        </p:txBody>
      </p:sp>
      <p:sp>
        <p:nvSpPr>
          <p:cNvPr id="89091" name="Content Placeholder 3"/>
          <p:cNvSpPr>
            <a:spLocks noGrp="1"/>
          </p:cNvSpPr>
          <p:nvPr>
            <p:ph idx="1"/>
          </p:nvPr>
        </p:nvSpPr>
        <p:spPr>
          <a:xfrm>
            <a:off x="612775" y="1600200"/>
            <a:ext cx="8153400" cy="4495800"/>
          </a:xfrm>
        </p:spPr>
        <p:txBody>
          <a:bodyPr/>
          <a:lstStyle/>
          <a:p>
            <a:pPr eaLnBrk="1" hangingPunct="1">
              <a:buFont typeface="Wingdings" pitchFamily="2" charset="2"/>
              <a:buChar char="§"/>
            </a:pPr>
            <a:r>
              <a:rPr lang="en-US" sz="4200" smtClean="0"/>
              <a:t>Percentiles</a:t>
            </a:r>
          </a:p>
          <a:p>
            <a:pPr eaLnBrk="1" hangingPunct="1">
              <a:buFont typeface="Wingdings" pitchFamily="2" charset="2"/>
              <a:buChar char="§"/>
            </a:pPr>
            <a:endParaRPr lang="en-US" sz="4200" smtClean="0"/>
          </a:p>
          <a:p>
            <a:pPr eaLnBrk="1" hangingPunct="1">
              <a:buFont typeface="Wingdings" pitchFamily="2" charset="2"/>
              <a:buChar char="§"/>
            </a:pPr>
            <a:r>
              <a:rPr lang="en-US" sz="4200" smtClean="0"/>
              <a:t>Quartiles</a:t>
            </a:r>
          </a:p>
          <a:p>
            <a:pPr eaLnBrk="1" hangingPunct="1">
              <a:buFont typeface="Wingdings" pitchFamily="2" charset="2"/>
              <a:buChar char="§"/>
            </a:pPr>
            <a:endParaRPr lang="en-US" sz="4200" smtClean="0"/>
          </a:p>
          <a:p>
            <a:pPr eaLnBrk="1" hangingPunct="1">
              <a:buFont typeface="Wingdings" pitchFamily="2" charset="2"/>
              <a:buChar char="§"/>
            </a:pPr>
            <a:r>
              <a:rPr lang="en-US" sz="4200" smtClean="0"/>
              <a:t>Z-scores</a:t>
            </a:r>
          </a:p>
        </p:txBody>
      </p:sp>
    </p:spTree>
    <p:extLst>
      <p:ext uri="{BB962C8B-B14F-4D97-AF65-F5344CB8AC3E}">
        <p14:creationId xmlns:p14="http://schemas.microsoft.com/office/powerpoint/2010/main" val="4072794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457200" y="274638"/>
            <a:ext cx="7467600" cy="487362"/>
          </a:xfrm>
          <a:prstGeom prst="rect">
            <a:avLst/>
          </a:prstGeom>
        </p:spPr>
        <p:txBody>
          <a:bodyPr/>
          <a:lstStyle/>
          <a:p>
            <a:pPr algn="ctr" fontAlgn="base">
              <a:spcBef>
                <a:spcPct val="0"/>
              </a:spcBef>
              <a:spcAft>
                <a:spcPct val="0"/>
              </a:spcAft>
              <a:defRPr/>
            </a:pPr>
            <a:r>
              <a:rPr lang="en-US" sz="3500" b="1" kern="0" dirty="0">
                <a:solidFill>
                  <a:srgbClr val="A5644E"/>
                </a:solidFill>
                <a:latin typeface="Franklin Gothic Medium"/>
                <a:cs typeface="Arial" charset="0"/>
              </a:rPr>
              <a:t>Empirical Rule</a:t>
            </a:r>
          </a:p>
        </p:txBody>
      </p:sp>
      <p:sp>
        <p:nvSpPr>
          <p:cNvPr id="3" name="Content Placeholder 3"/>
          <p:cNvSpPr txBox="1">
            <a:spLocks/>
          </p:cNvSpPr>
          <p:nvPr/>
        </p:nvSpPr>
        <p:spPr>
          <a:xfrm>
            <a:off x="457200" y="838200"/>
            <a:ext cx="7848600" cy="3352800"/>
          </a:xfrm>
          <a:prstGeom prst="rect">
            <a:avLst/>
          </a:prstGeom>
        </p:spPr>
        <p:txBody>
          <a:bodyPr/>
          <a:lstStyle/>
          <a:p>
            <a:pPr marL="342900" indent="-342900" fontAlgn="base">
              <a:spcBef>
                <a:spcPct val="20000"/>
              </a:spcBef>
              <a:spcAft>
                <a:spcPct val="0"/>
              </a:spcAft>
              <a:buFontTx/>
              <a:buChar char="•"/>
              <a:defRPr/>
            </a:pPr>
            <a:r>
              <a:rPr lang="en-US" sz="2700" b="1" kern="0" dirty="0">
                <a:solidFill>
                  <a:prstClr val="black"/>
                </a:solidFill>
                <a:cs typeface="Arial" charset="0"/>
              </a:rPr>
              <a:t>IF  HISTOGRAM IS BELL SHAPED</a:t>
            </a:r>
          </a:p>
          <a:p>
            <a:pPr marL="457200" indent="-457200" fontAlgn="base">
              <a:spcBef>
                <a:spcPct val="20000"/>
              </a:spcBef>
              <a:spcAft>
                <a:spcPct val="0"/>
              </a:spcAft>
              <a:buFontTx/>
              <a:buAutoNum type="arabicPeriod"/>
              <a:defRPr/>
            </a:pPr>
            <a:r>
              <a:rPr lang="en-US" sz="2700" kern="0" dirty="0">
                <a:solidFill>
                  <a:prstClr val="black"/>
                </a:solidFill>
                <a:cs typeface="Arial" charset="0"/>
              </a:rPr>
              <a:t>Approximately </a:t>
            </a:r>
            <a:r>
              <a:rPr lang="en-US" sz="2700" b="1" kern="0" dirty="0">
                <a:solidFill>
                  <a:prstClr val="black"/>
                </a:solidFill>
                <a:cs typeface="Arial" charset="0"/>
              </a:rPr>
              <a:t>68% </a:t>
            </a:r>
            <a:r>
              <a:rPr lang="en-US" sz="2700" kern="0" dirty="0">
                <a:solidFill>
                  <a:prstClr val="black"/>
                </a:solidFill>
                <a:cs typeface="Arial" charset="0"/>
              </a:rPr>
              <a:t>of all observations fall within </a:t>
            </a:r>
            <a:r>
              <a:rPr lang="en-US" sz="2700" b="1" kern="0" dirty="0">
                <a:solidFill>
                  <a:prstClr val="black"/>
                </a:solidFill>
                <a:cs typeface="Arial" charset="0"/>
              </a:rPr>
              <a:t>one</a:t>
            </a:r>
            <a:r>
              <a:rPr lang="en-US" sz="2700" kern="0" dirty="0">
                <a:solidFill>
                  <a:prstClr val="black"/>
                </a:solidFill>
                <a:cs typeface="Arial" charset="0"/>
              </a:rPr>
              <a:t> standard deviation of the mean.</a:t>
            </a:r>
          </a:p>
          <a:p>
            <a:pPr marL="457200" indent="-457200" fontAlgn="base">
              <a:spcBef>
                <a:spcPct val="20000"/>
              </a:spcBef>
              <a:spcAft>
                <a:spcPct val="0"/>
              </a:spcAft>
              <a:buFontTx/>
              <a:buAutoNum type="arabicPeriod"/>
              <a:defRPr/>
            </a:pPr>
            <a:r>
              <a:rPr lang="en-US" sz="2700" kern="0" dirty="0">
                <a:solidFill>
                  <a:prstClr val="black"/>
                </a:solidFill>
                <a:cs typeface="Arial" charset="0"/>
              </a:rPr>
              <a:t>Approximately </a:t>
            </a:r>
            <a:r>
              <a:rPr lang="en-US" sz="2700" b="1" kern="0" dirty="0">
                <a:solidFill>
                  <a:prstClr val="black"/>
                </a:solidFill>
                <a:cs typeface="Arial" charset="0"/>
              </a:rPr>
              <a:t>95% </a:t>
            </a:r>
            <a:r>
              <a:rPr lang="en-US" sz="2700" kern="0" dirty="0">
                <a:solidFill>
                  <a:prstClr val="black"/>
                </a:solidFill>
                <a:cs typeface="Arial" charset="0"/>
              </a:rPr>
              <a:t>of all observations fall within </a:t>
            </a:r>
            <a:r>
              <a:rPr lang="en-US" sz="2700" b="1" kern="0" dirty="0">
                <a:solidFill>
                  <a:prstClr val="black"/>
                </a:solidFill>
                <a:cs typeface="Arial" charset="0"/>
              </a:rPr>
              <a:t>two</a:t>
            </a:r>
            <a:r>
              <a:rPr lang="en-US" sz="2700" kern="0" dirty="0">
                <a:solidFill>
                  <a:prstClr val="black"/>
                </a:solidFill>
                <a:cs typeface="Arial" charset="0"/>
              </a:rPr>
              <a:t> standard deviations of the mean</a:t>
            </a:r>
          </a:p>
          <a:p>
            <a:pPr marL="457200" indent="-457200" fontAlgn="base">
              <a:spcBef>
                <a:spcPct val="20000"/>
              </a:spcBef>
              <a:spcAft>
                <a:spcPct val="0"/>
              </a:spcAft>
              <a:buFontTx/>
              <a:buAutoNum type="arabicPeriod"/>
              <a:defRPr/>
            </a:pPr>
            <a:r>
              <a:rPr lang="en-US" sz="2700" kern="0" dirty="0">
                <a:solidFill>
                  <a:prstClr val="black"/>
                </a:solidFill>
                <a:cs typeface="Arial" charset="0"/>
              </a:rPr>
              <a:t>Approximately </a:t>
            </a:r>
            <a:r>
              <a:rPr lang="en-US" sz="2700" b="1" kern="0" dirty="0">
                <a:solidFill>
                  <a:prstClr val="black"/>
                </a:solidFill>
                <a:cs typeface="Arial" charset="0"/>
              </a:rPr>
              <a:t>99.7% </a:t>
            </a:r>
            <a:r>
              <a:rPr lang="en-US" sz="2700" kern="0" dirty="0">
                <a:solidFill>
                  <a:prstClr val="black"/>
                </a:solidFill>
                <a:cs typeface="Arial" charset="0"/>
              </a:rPr>
              <a:t>of all observations fall within </a:t>
            </a:r>
            <a:r>
              <a:rPr lang="en-US" sz="2700" b="1" kern="0" dirty="0">
                <a:solidFill>
                  <a:prstClr val="black"/>
                </a:solidFill>
                <a:cs typeface="Arial" charset="0"/>
              </a:rPr>
              <a:t>three</a:t>
            </a:r>
            <a:r>
              <a:rPr lang="en-US" sz="2700" kern="0" dirty="0">
                <a:solidFill>
                  <a:prstClr val="black"/>
                </a:solidFill>
                <a:cs typeface="Arial" charset="0"/>
              </a:rPr>
              <a:t> standard deviations of the mean</a:t>
            </a:r>
          </a:p>
        </p:txBody>
      </p:sp>
      <p:pic>
        <p:nvPicPr>
          <p:cNvPr id="4" name="Picture 0" descr="emp_rul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038600"/>
            <a:ext cx="6477000" cy="2563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11006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pPr eaLnBrk="1" hangingPunct="1">
              <a:defRPr/>
            </a:pPr>
            <a:r>
              <a:rPr lang="en-US" smtClean="0"/>
              <a:t>Percentiles</a:t>
            </a:r>
          </a:p>
        </p:txBody>
      </p:sp>
      <p:sp>
        <p:nvSpPr>
          <p:cNvPr id="90115" name="Content Placeholder 2"/>
          <p:cNvSpPr>
            <a:spLocks noGrp="1"/>
          </p:cNvSpPr>
          <p:nvPr>
            <p:ph idx="1"/>
          </p:nvPr>
        </p:nvSpPr>
        <p:spPr>
          <a:xfrm>
            <a:off x="612775" y="1600200"/>
            <a:ext cx="8153400" cy="1143000"/>
          </a:xfrm>
        </p:spPr>
        <p:txBody>
          <a:bodyPr/>
          <a:lstStyle/>
          <a:p>
            <a:pPr eaLnBrk="1" hangingPunct="1">
              <a:buFont typeface="Wingdings" pitchFamily="2" charset="2"/>
              <a:buChar char="§"/>
            </a:pPr>
            <a:r>
              <a:rPr lang="en-US" smtClean="0"/>
              <a:t>The pth percentile is the value such that </a:t>
            </a:r>
            <a:r>
              <a:rPr lang="en-US" i="1" smtClean="0"/>
              <a:t>p</a:t>
            </a:r>
            <a:r>
              <a:rPr lang="en-US" smtClean="0"/>
              <a:t> percent of the observations fall below or at that value</a:t>
            </a:r>
          </a:p>
        </p:txBody>
      </p:sp>
      <p:cxnSp>
        <p:nvCxnSpPr>
          <p:cNvPr id="6" name="Straight Connector 5"/>
          <p:cNvCxnSpPr/>
          <p:nvPr/>
        </p:nvCxnSpPr>
        <p:spPr>
          <a:xfrm>
            <a:off x="1066800" y="3810000"/>
            <a:ext cx="7010400" cy="1588"/>
          </a:xfrm>
          <a:prstGeom prst="line">
            <a:avLst/>
          </a:prstGeom>
          <a:ln w="57150"/>
        </p:spPr>
        <p:style>
          <a:lnRef idx="2">
            <a:schemeClr val="accent2"/>
          </a:lnRef>
          <a:fillRef idx="0">
            <a:schemeClr val="accent2"/>
          </a:fillRef>
          <a:effectRef idx="1">
            <a:schemeClr val="accent2"/>
          </a:effectRef>
          <a:fontRef idx="minor">
            <a:schemeClr val="tx1"/>
          </a:fontRef>
        </p:style>
      </p:cxnSp>
      <p:cxnSp>
        <p:nvCxnSpPr>
          <p:cNvPr id="9" name="Straight Connector 8"/>
          <p:cNvCxnSpPr/>
          <p:nvPr/>
        </p:nvCxnSpPr>
        <p:spPr>
          <a:xfrm rot="5400000">
            <a:off x="1677194" y="3809206"/>
            <a:ext cx="1219200" cy="1588"/>
          </a:xfrm>
          <a:prstGeom prst="line">
            <a:avLst/>
          </a:prstGeom>
        </p:spPr>
        <p:style>
          <a:lnRef idx="2">
            <a:schemeClr val="accent2"/>
          </a:lnRef>
          <a:fillRef idx="0">
            <a:schemeClr val="accent2"/>
          </a:fillRef>
          <a:effectRef idx="1">
            <a:schemeClr val="accent2"/>
          </a:effectRef>
          <a:fontRef idx="minor">
            <a:schemeClr val="tx1"/>
          </a:fontRef>
        </p:style>
      </p:cxnSp>
      <p:sp>
        <p:nvSpPr>
          <p:cNvPr id="90118" name="TextBox 9"/>
          <p:cNvSpPr txBox="1">
            <a:spLocks noChangeArrowheads="1"/>
          </p:cNvSpPr>
          <p:nvPr/>
        </p:nvSpPr>
        <p:spPr bwMode="auto">
          <a:xfrm>
            <a:off x="1066800" y="3276600"/>
            <a:ext cx="7239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latin typeface="Tw Cen MT" pitchFamily="34" charset="0"/>
              </a:rPr>
              <a:t> 3   5  6  8     9  9  10  13  15  18  23  23  27  28  29  32  34  36  36 37</a:t>
            </a:r>
          </a:p>
        </p:txBody>
      </p:sp>
      <p:sp>
        <p:nvSpPr>
          <p:cNvPr id="90119" name="TextBox 10"/>
          <p:cNvSpPr txBox="1">
            <a:spLocks noChangeArrowheads="1"/>
          </p:cNvSpPr>
          <p:nvPr/>
        </p:nvSpPr>
        <p:spPr bwMode="auto">
          <a:xfrm>
            <a:off x="6248400" y="5562600"/>
            <a:ext cx="914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latin typeface="Tw Cen MT" pitchFamily="34" charset="0"/>
              </a:rPr>
              <a:t>n = 20</a:t>
            </a:r>
          </a:p>
        </p:txBody>
      </p:sp>
      <p:sp>
        <p:nvSpPr>
          <p:cNvPr id="90120" name="TextBox 11"/>
          <p:cNvSpPr txBox="1">
            <a:spLocks noChangeArrowheads="1"/>
          </p:cNvSpPr>
          <p:nvPr/>
        </p:nvSpPr>
        <p:spPr bwMode="auto">
          <a:xfrm>
            <a:off x="1828800" y="4419600"/>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latin typeface="Tw Cen MT" pitchFamily="34" charset="0"/>
              </a:rPr>
              <a:t>8 = 20</a:t>
            </a:r>
            <a:r>
              <a:rPr lang="en-US" baseline="30000">
                <a:solidFill>
                  <a:prstClr val="black"/>
                </a:solidFill>
                <a:latin typeface="Tw Cen MT" pitchFamily="34" charset="0"/>
              </a:rPr>
              <a:t>th</a:t>
            </a:r>
            <a:r>
              <a:rPr lang="en-US">
                <a:solidFill>
                  <a:prstClr val="black"/>
                </a:solidFill>
                <a:latin typeface="Tw Cen MT" pitchFamily="34" charset="0"/>
              </a:rPr>
              <a:t> percentile</a:t>
            </a:r>
          </a:p>
        </p:txBody>
      </p:sp>
      <p:sp>
        <p:nvSpPr>
          <p:cNvPr id="13" name="Up Arrow 12"/>
          <p:cNvSpPr/>
          <p:nvPr/>
        </p:nvSpPr>
        <p:spPr>
          <a:xfrm>
            <a:off x="1143000" y="4038600"/>
            <a:ext cx="91440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20%</a:t>
            </a:r>
          </a:p>
        </p:txBody>
      </p:sp>
      <p:sp>
        <p:nvSpPr>
          <p:cNvPr id="14" name="Up Arrow 13"/>
          <p:cNvSpPr/>
          <p:nvPr/>
        </p:nvSpPr>
        <p:spPr>
          <a:xfrm>
            <a:off x="4343400" y="4038600"/>
            <a:ext cx="914400" cy="1371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prstClr val="white"/>
                </a:solidFill>
              </a:rPr>
              <a:t>80%</a:t>
            </a:r>
          </a:p>
        </p:txBody>
      </p:sp>
    </p:spTree>
    <p:extLst>
      <p:ext uri="{BB962C8B-B14F-4D97-AF65-F5344CB8AC3E}">
        <p14:creationId xmlns:p14="http://schemas.microsoft.com/office/powerpoint/2010/main" val="39697259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wipe(down)">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lstStyle/>
          <a:p>
            <a:pPr eaLnBrk="1" hangingPunct="1">
              <a:defRPr/>
            </a:pPr>
            <a:r>
              <a:rPr lang="en-US" smtClean="0"/>
              <a:t>Quartiles</a:t>
            </a:r>
          </a:p>
        </p:txBody>
      </p:sp>
      <p:sp>
        <p:nvSpPr>
          <p:cNvPr id="91139" name="Content Placeholder 2"/>
          <p:cNvSpPr>
            <a:spLocks noGrp="1"/>
          </p:cNvSpPr>
          <p:nvPr>
            <p:ph idx="1"/>
          </p:nvPr>
        </p:nvSpPr>
        <p:spPr>
          <a:xfrm>
            <a:off x="612775" y="1600200"/>
            <a:ext cx="8153400" cy="4495800"/>
          </a:xfrm>
        </p:spPr>
        <p:txBody>
          <a:bodyPr/>
          <a:lstStyle/>
          <a:p>
            <a:pPr eaLnBrk="1" hangingPunct="1">
              <a:buFont typeface="Wingdings" pitchFamily="2" charset="2"/>
              <a:buChar char="§"/>
            </a:pPr>
            <a:r>
              <a:rPr lang="en-US" sz="4200" smtClean="0"/>
              <a:t>Splits data into quarters (fourths)</a:t>
            </a:r>
          </a:p>
          <a:p>
            <a:pPr eaLnBrk="1" hangingPunct="1">
              <a:buFont typeface="Wingdings" pitchFamily="2" charset="2"/>
              <a:buChar char="§"/>
            </a:pPr>
            <a:r>
              <a:rPr lang="en-US" sz="4200" smtClean="0"/>
              <a:t>First quartile = 25</a:t>
            </a:r>
            <a:r>
              <a:rPr lang="en-US" sz="4200" baseline="30000" smtClean="0"/>
              <a:t>th</a:t>
            </a:r>
            <a:r>
              <a:rPr lang="en-US" sz="4200" smtClean="0"/>
              <a:t> percentile</a:t>
            </a:r>
          </a:p>
          <a:p>
            <a:pPr eaLnBrk="1" hangingPunct="1">
              <a:buFont typeface="Wingdings" pitchFamily="2" charset="2"/>
              <a:buChar char="§"/>
            </a:pPr>
            <a:r>
              <a:rPr lang="en-US" sz="4200" smtClean="0"/>
              <a:t>Second quartile = 50</a:t>
            </a:r>
            <a:r>
              <a:rPr lang="en-US" sz="4200" baseline="30000" smtClean="0"/>
              <a:t>th</a:t>
            </a:r>
            <a:r>
              <a:rPr lang="en-US" sz="4200" smtClean="0"/>
              <a:t> percentile</a:t>
            </a:r>
          </a:p>
          <a:p>
            <a:pPr eaLnBrk="1" hangingPunct="1">
              <a:buFont typeface="Wingdings" pitchFamily="2" charset="2"/>
              <a:buChar char="§"/>
            </a:pPr>
            <a:r>
              <a:rPr lang="en-US" sz="4200" smtClean="0"/>
              <a:t>Third quartile = 75</a:t>
            </a:r>
            <a:r>
              <a:rPr lang="en-US" sz="4200" baseline="30000" smtClean="0"/>
              <a:t>th</a:t>
            </a:r>
            <a:r>
              <a:rPr lang="en-US" sz="4200" smtClean="0"/>
              <a:t> percentile</a:t>
            </a:r>
          </a:p>
          <a:p>
            <a:pPr eaLnBrk="1" hangingPunct="1">
              <a:buFont typeface="Wingdings" pitchFamily="2" charset="2"/>
              <a:buChar char="§"/>
            </a:pPr>
            <a:endParaRPr lang="en-US" sz="4200" smtClean="0"/>
          </a:p>
        </p:txBody>
      </p:sp>
    </p:spTree>
    <p:extLst>
      <p:ext uri="{BB962C8B-B14F-4D97-AF65-F5344CB8AC3E}">
        <p14:creationId xmlns:p14="http://schemas.microsoft.com/office/powerpoint/2010/main" val="16366840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12775" y="228600"/>
            <a:ext cx="8153400" cy="990600"/>
          </a:xfrm>
        </p:spPr>
        <p:txBody>
          <a:bodyPr/>
          <a:lstStyle/>
          <a:p>
            <a:pPr eaLnBrk="1" hangingPunct="1">
              <a:defRPr/>
            </a:pPr>
            <a:r>
              <a:rPr lang="en-US" smtClean="0"/>
              <a:t>Finding Quartiles</a:t>
            </a:r>
          </a:p>
        </p:txBody>
      </p:sp>
      <p:sp>
        <p:nvSpPr>
          <p:cNvPr id="3" name="Content Placeholder 2"/>
          <p:cNvSpPr>
            <a:spLocks noGrp="1"/>
          </p:cNvSpPr>
          <p:nvPr>
            <p:ph idx="1"/>
          </p:nvPr>
        </p:nvSpPr>
        <p:spPr>
          <a:xfrm>
            <a:off x="612775" y="1600200"/>
            <a:ext cx="8153400" cy="5105400"/>
          </a:xfrm>
        </p:spPr>
        <p:txBody>
          <a:bodyPr>
            <a:normAutofit fontScale="92500" lnSpcReduction="10000"/>
          </a:bodyPr>
          <a:lstStyle/>
          <a:p>
            <a:pPr eaLnBrk="1" fontAlgn="auto" hangingPunct="1">
              <a:spcAft>
                <a:spcPts val="0"/>
              </a:spcAft>
              <a:buFont typeface="Wingdings" pitchFamily="2" charset="2"/>
              <a:buChar char="§"/>
              <a:defRPr/>
            </a:pPr>
            <a:r>
              <a:rPr lang="en-US" dirty="0" smtClean="0"/>
              <a:t>Arrange data in order</a:t>
            </a:r>
          </a:p>
          <a:p>
            <a:pPr eaLnBrk="1" fontAlgn="auto" hangingPunct="1">
              <a:spcAft>
                <a:spcPts val="0"/>
              </a:spcAft>
              <a:buFont typeface="Wingdings" pitchFamily="2" charset="2"/>
              <a:buChar char="§"/>
              <a:defRPr/>
            </a:pPr>
            <a:r>
              <a:rPr lang="en-US" dirty="0" smtClean="0"/>
              <a:t>Consider the median (the midpoint).  That is the </a:t>
            </a:r>
            <a:r>
              <a:rPr lang="en-US" b="1" dirty="0" smtClean="0"/>
              <a:t>second quartile</a:t>
            </a:r>
            <a:r>
              <a:rPr lang="en-US" dirty="0" smtClean="0"/>
              <a:t>, Q2</a:t>
            </a:r>
          </a:p>
          <a:p>
            <a:pPr eaLnBrk="1" fontAlgn="auto" hangingPunct="1">
              <a:spcAft>
                <a:spcPts val="0"/>
              </a:spcAft>
              <a:buFont typeface="Wingdings" pitchFamily="2" charset="2"/>
              <a:buChar char="§"/>
              <a:defRPr/>
            </a:pPr>
            <a:r>
              <a:rPr lang="en-US" dirty="0" smtClean="0"/>
              <a:t>Consider the lower half of the observations.  The median of these observations is the </a:t>
            </a:r>
            <a:r>
              <a:rPr lang="en-US" b="1" dirty="0" smtClean="0"/>
              <a:t>first quartile</a:t>
            </a:r>
            <a:r>
              <a:rPr lang="en-US" dirty="0" smtClean="0"/>
              <a:t>, Q1.</a:t>
            </a:r>
          </a:p>
          <a:p>
            <a:pPr eaLnBrk="1" fontAlgn="auto" hangingPunct="1">
              <a:spcAft>
                <a:spcPts val="0"/>
              </a:spcAft>
              <a:buFont typeface="Wingdings" pitchFamily="2" charset="2"/>
              <a:buChar char="§"/>
              <a:defRPr/>
            </a:pPr>
            <a:r>
              <a:rPr lang="en-US" dirty="0" smtClean="0"/>
              <a:t>Consider the upper half of observations.  Their median is the </a:t>
            </a:r>
            <a:r>
              <a:rPr lang="en-US" b="1" dirty="0" smtClean="0"/>
              <a:t>third quartile</a:t>
            </a:r>
            <a:r>
              <a:rPr lang="en-US" dirty="0" smtClean="0"/>
              <a:t>, Q3</a:t>
            </a:r>
          </a:p>
          <a:p>
            <a:pPr eaLnBrk="1" fontAlgn="auto" hangingPunct="1">
              <a:spcAft>
                <a:spcPts val="0"/>
              </a:spcAft>
              <a:buFont typeface="Wingdings" pitchFamily="2" charset="2"/>
              <a:buChar char="§"/>
              <a:defRPr/>
            </a:pPr>
            <a:endParaRPr lang="en-US" dirty="0" smtClean="0"/>
          </a:p>
          <a:p>
            <a:pPr eaLnBrk="1" fontAlgn="auto" hangingPunct="1">
              <a:spcAft>
                <a:spcPts val="0"/>
              </a:spcAft>
              <a:buFont typeface="Wingdings" pitchFamily="2" charset="2"/>
              <a:buChar char="§"/>
              <a:defRPr/>
            </a:pPr>
            <a:r>
              <a:rPr lang="en-US" dirty="0" smtClean="0"/>
              <a:t>Note:  When using technology, different devices use different methods for finding quartiles.</a:t>
            </a:r>
          </a:p>
          <a:p>
            <a:pPr eaLnBrk="1" fontAlgn="auto" hangingPunct="1">
              <a:spcAft>
                <a:spcPts val="0"/>
              </a:spcAft>
              <a:buFont typeface="Wingdings" pitchFamily="2" charset="2"/>
              <a:buChar char="§"/>
              <a:defRPr/>
            </a:pPr>
            <a:endParaRPr lang="en-US" dirty="0"/>
          </a:p>
        </p:txBody>
      </p:sp>
    </p:spTree>
    <p:extLst>
      <p:ext uri="{BB962C8B-B14F-4D97-AF65-F5344CB8AC3E}">
        <p14:creationId xmlns:p14="http://schemas.microsoft.com/office/powerpoint/2010/main" val="21978319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Example</a:t>
            </a:r>
            <a:endParaRPr lang="en-US" dirty="0"/>
          </a:p>
        </p:txBody>
      </p:sp>
      <p:sp>
        <p:nvSpPr>
          <p:cNvPr id="3" name="TextBox 2"/>
          <p:cNvSpPr txBox="1"/>
          <p:nvPr/>
        </p:nvSpPr>
        <p:spPr>
          <a:xfrm>
            <a:off x="228600" y="1524000"/>
            <a:ext cx="8763000" cy="1200329"/>
          </a:xfrm>
          <a:prstGeom prst="rect">
            <a:avLst/>
          </a:prstGeom>
          <a:noFill/>
        </p:spPr>
        <p:txBody>
          <a:bodyPr wrap="square" rtlCol="0">
            <a:spAutoFit/>
          </a:bodyPr>
          <a:lstStyle/>
          <a:p>
            <a:r>
              <a:rPr lang="en-US" dirty="0" smtClean="0"/>
              <a:t>Suppose a personnel manager has hired 10 new employees.  The ages of each of these employees sorted from low to high is listed as follows:</a:t>
            </a:r>
          </a:p>
          <a:p>
            <a:endParaRPr lang="en-US" dirty="0" smtClean="0"/>
          </a:p>
          <a:p>
            <a:r>
              <a:rPr lang="en-US" dirty="0" smtClean="0"/>
              <a:t>23	25	25	34	35	45	46	47	52	54</a:t>
            </a:r>
            <a:endParaRPr lang="en-US" dirty="0"/>
          </a:p>
        </p:txBody>
      </p:sp>
      <p:sp>
        <p:nvSpPr>
          <p:cNvPr id="4" name="TextBox 3"/>
          <p:cNvSpPr txBox="1"/>
          <p:nvPr/>
        </p:nvSpPr>
        <p:spPr>
          <a:xfrm>
            <a:off x="457200" y="3733800"/>
            <a:ext cx="4343400" cy="646331"/>
          </a:xfrm>
          <a:prstGeom prst="rect">
            <a:avLst/>
          </a:prstGeom>
          <a:noFill/>
        </p:spPr>
        <p:txBody>
          <a:bodyPr wrap="square" rtlCol="0">
            <a:spAutoFit/>
          </a:bodyPr>
          <a:lstStyle/>
          <a:p>
            <a:r>
              <a:rPr lang="en-US" dirty="0" smtClean="0">
                <a:solidFill>
                  <a:srgbClr val="FF0000"/>
                </a:solidFill>
              </a:rPr>
              <a:t>n = 10</a:t>
            </a:r>
          </a:p>
          <a:p>
            <a:r>
              <a:rPr lang="en-US" dirty="0" smtClean="0">
                <a:solidFill>
                  <a:srgbClr val="FF0000"/>
                </a:solidFill>
              </a:rPr>
              <a:t>Median = average of 35 and 45 = 40</a:t>
            </a:r>
            <a:endParaRPr lang="en-US" dirty="0">
              <a:solidFill>
                <a:srgbClr val="FF0000"/>
              </a:solidFill>
            </a:endParaRPr>
          </a:p>
        </p:txBody>
      </p:sp>
      <p:cxnSp>
        <p:nvCxnSpPr>
          <p:cNvPr id="6" name="Straight Connector 5"/>
          <p:cNvCxnSpPr/>
          <p:nvPr/>
        </p:nvCxnSpPr>
        <p:spPr>
          <a:xfrm>
            <a:off x="4610100" y="2590800"/>
            <a:ext cx="0" cy="533400"/>
          </a:xfrm>
          <a:prstGeom prst="line">
            <a:avLst/>
          </a:prstGeom>
          <a:ln w="28575">
            <a:solidFill>
              <a:srgbClr val="FF0000"/>
            </a:solidFill>
            <a:head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886200" y="3200400"/>
            <a:ext cx="1447800" cy="369332"/>
          </a:xfrm>
          <a:prstGeom prst="rect">
            <a:avLst/>
          </a:prstGeom>
          <a:noFill/>
        </p:spPr>
        <p:txBody>
          <a:bodyPr wrap="square" rtlCol="0">
            <a:spAutoFit/>
          </a:bodyPr>
          <a:lstStyle/>
          <a:p>
            <a:r>
              <a:rPr lang="en-US" dirty="0" smtClean="0">
                <a:solidFill>
                  <a:srgbClr val="FF0000"/>
                </a:solidFill>
              </a:rPr>
              <a:t>Median = 40</a:t>
            </a:r>
            <a:endParaRPr lang="en-US" dirty="0">
              <a:solidFill>
                <a:srgbClr val="FF0000"/>
              </a:solidFill>
            </a:endParaRPr>
          </a:p>
        </p:txBody>
      </p:sp>
      <p:sp>
        <p:nvSpPr>
          <p:cNvPr id="8" name="TextBox 7"/>
          <p:cNvSpPr txBox="1"/>
          <p:nvPr/>
        </p:nvSpPr>
        <p:spPr>
          <a:xfrm>
            <a:off x="304800" y="4572000"/>
            <a:ext cx="7391400" cy="369332"/>
          </a:xfrm>
          <a:prstGeom prst="rect">
            <a:avLst/>
          </a:prstGeom>
          <a:noFill/>
        </p:spPr>
        <p:txBody>
          <a:bodyPr wrap="square" rtlCol="0">
            <a:spAutoFit/>
          </a:bodyPr>
          <a:lstStyle/>
          <a:p>
            <a:r>
              <a:rPr lang="en-US" dirty="0" smtClean="0">
                <a:solidFill>
                  <a:srgbClr val="0070C0"/>
                </a:solidFill>
              </a:rPr>
              <a:t>Median of all value </a:t>
            </a:r>
            <a:r>
              <a:rPr lang="en-US" b="1" u="sng" dirty="0" smtClean="0">
                <a:solidFill>
                  <a:srgbClr val="0070C0"/>
                </a:solidFill>
              </a:rPr>
              <a:t>less</a:t>
            </a:r>
            <a:r>
              <a:rPr lang="en-US" dirty="0" smtClean="0">
                <a:solidFill>
                  <a:srgbClr val="0070C0"/>
                </a:solidFill>
              </a:rPr>
              <a:t> than 40 = 25 = Q1 or 25</a:t>
            </a:r>
            <a:r>
              <a:rPr lang="en-US" baseline="30000" dirty="0" smtClean="0">
                <a:solidFill>
                  <a:srgbClr val="0070C0"/>
                </a:solidFill>
              </a:rPr>
              <a:t>th</a:t>
            </a:r>
            <a:r>
              <a:rPr lang="en-US" dirty="0" smtClean="0">
                <a:solidFill>
                  <a:srgbClr val="0070C0"/>
                </a:solidFill>
              </a:rPr>
              <a:t> percentile</a:t>
            </a:r>
            <a:endParaRPr lang="en-US" dirty="0">
              <a:solidFill>
                <a:srgbClr val="0070C0"/>
              </a:solidFill>
            </a:endParaRPr>
          </a:p>
        </p:txBody>
      </p:sp>
      <p:cxnSp>
        <p:nvCxnSpPr>
          <p:cNvPr id="9" name="Straight Connector 8"/>
          <p:cNvCxnSpPr/>
          <p:nvPr/>
        </p:nvCxnSpPr>
        <p:spPr>
          <a:xfrm>
            <a:off x="2247900" y="2680732"/>
            <a:ext cx="0" cy="533400"/>
          </a:xfrm>
          <a:prstGeom prst="line">
            <a:avLst/>
          </a:prstGeom>
          <a:ln w="28575">
            <a:solidFill>
              <a:srgbClr val="0070C0"/>
            </a:solidFill>
            <a:head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752600" y="3290332"/>
            <a:ext cx="990600" cy="369332"/>
          </a:xfrm>
          <a:prstGeom prst="rect">
            <a:avLst/>
          </a:prstGeom>
          <a:noFill/>
        </p:spPr>
        <p:txBody>
          <a:bodyPr wrap="square" rtlCol="0">
            <a:spAutoFit/>
          </a:bodyPr>
          <a:lstStyle/>
          <a:p>
            <a:r>
              <a:rPr lang="en-US" dirty="0" smtClean="0">
                <a:solidFill>
                  <a:srgbClr val="0070C0"/>
                </a:solidFill>
              </a:rPr>
              <a:t>Q1 = 25</a:t>
            </a:r>
            <a:endParaRPr lang="en-US" dirty="0">
              <a:solidFill>
                <a:srgbClr val="0070C0"/>
              </a:solidFill>
            </a:endParaRPr>
          </a:p>
        </p:txBody>
      </p:sp>
      <p:sp>
        <p:nvSpPr>
          <p:cNvPr id="11" name="TextBox 10"/>
          <p:cNvSpPr txBox="1"/>
          <p:nvPr/>
        </p:nvSpPr>
        <p:spPr>
          <a:xfrm>
            <a:off x="304800" y="5334000"/>
            <a:ext cx="7391400" cy="369332"/>
          </a:xfrm>
          <a:prstGeom prst="rect">
            <a:avLst/>
          </a:prstGeom>
          <a:noFill/>
        </p:spPr>
        <p:txBody>
          <a:bodyPr wrap="square" rtlCol="0">
            <a:spAutoFit/>
          </a:bodyPr>
          <a:lstStyle/>
          <a:p>
            <a:r>
              <a:rPr lang="en-US" dirty="0" smtClean="0">
                <a:solidFill>
                  <a:srgbClr val="00B050"/>
                </a:solidFill>
              </a:rPr>
              <a:t>Median of all value </a:t>
            </a:r>
            <a:r>
              <a:rPr lang="en-US" b="1" u="sng" dirty="0" smtClean="0">
                <a:solidFill>
                  <a:srgbClr val="00B050"/>
                </a:solidFill>
              </a:rPr>
              <a:t>greater</a:t>
            </a:r>
            <a:r>
              <a:rPr lang="en-US" dirty="0" smtClean="0">
                <a:solidFill>
                  <a:srgbClr val="00B050"/>
                </a:solidFill>
              </a:rPr>
              <a:t> than 40 = 47 = Q3 or 75</a:t>
            </a:r>
            <a:r>
              <a:rPr lang="en-US" baseline="30000" dirty="0" smtClean="0">
                <a:solidFill>
                  <a:srgbClr val="00B050"/>
                </a:solidFill>
              </a:rPr>
              <a:t>th</a:t>
            </a:r>
            <a:r>
              <a:rPr lang="en-US" dirty="0" smtClean="0">
                <a:solidFill>
                  <a:srgbClr val="00B050"/>
                </a:solidFill>
              </a:rPr>
              <a:t> percentile</a:t>
            </a:r>
            <a:endParaRPr lang="en-US" dirty="0">
              <a:solidFill>
                <a:srgbClr val="00B050"/>
              </a:solidFill>
            </a:endParaRPr>
          </a:p>
        </p:txBody>
      </p:sp>
      <p:cxnSp>
        <p:nvCxnSpPr>
          <p:cNvPr id="12" name="Straight Connector 11"/>
          <p:cNvCxnSpPr/>
          <p:nvPr/>
        </p:nvCxnSpPr>
        <p:spPr>
          <a:xfrm>
            <a:off x="6819900" y="2678668"/>
            <a:ext cx="0" cy="533400"/>
          </a:xfrm>
          <a:prstGeom prst="line">
            <a:avLst/>
          </a:prstGeom>
          <a:ln w="28575">
            <a:solidFill>
              <a:srgbClr val="00B050"/>
            </a:solidFill>
            <a:head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24600" y="3288268"/>
            <a:ext cx="990600" cy="369332"/>
          </a:xfrm>
          <a:prstGeom prst="rect">
            <a:avLst/>
          </a:prstGeom>
          <a:noFill/>
        </p:spPr>
        <p:txBody>
          <a:bodyPr wrap="square" rtlCol="0">
            <a:spAutoFit/>
          </a:bodyPr>
          <a:lstStyle/>
          <a:p>
            <a:r>
              <a:rPr lang="en-US" dirty="0" smtClean="0">
                <a:solidFill>
                  <a:srgbClr val="00B050"/>
                </a:solidFill>
              </a:rPr>
              <a:t>Q3 = 47</a:t>
            </a:r>
            <a:endParaRPr lang="en-US" dirty="0">
              <a:solidFill>
                <a:srgbClr val="00B050"/>
              </a:solidFill>
            </a:endParaRPr>
          </a:p>
        </p:txBody>
      </p:sp>
      <p:sp>
        <p:nvSpPr>
          <p:cNvPr id="14" name="Left Bracket 13"/>
          <p:cNvSpPr/>
          <p:nvPr/>
        </p:nvSpPr>
        <p:spPr>
          <a:xfrm>
            <a:off x="4800600" y="2209800"/>
            <a:ext cx="381000" cy="647700"/>
          </a:xfrm>
          <a:prstGeom prst="leftBracket">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ket 14"/>
          <p:cNvSpPr/>
          <p:nvPr/>
        </p:nvSpPr>
        <p:spPr>
          <a:xfrm rot="10800000">
            <a:off x="8534400" y="2209800"/>
            <a:ext cx="381000" cy="647700"/>
          </a:xfrm>
          <a:prstGeom prst="leftBracket">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Left Bracket 15"/>
          <p:cNvSpPr/>
          <p:nvPr/>
        </p:nvSpPr>
        <p:spPr>
          <a:xfrm>
            <a:off x="262467" y="2239433"/>
            <a:ext cx="381000" cy="647700"/>
          </a:xfrm>
          <a:prstGeom prst="leftBracket">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Left Bracket 16"/>
          <p:cNvSpPr/>
          <p:nvPr/>
        </p:nvSpPr>
        <p:spPr>
          <a:xfrm rot="10800000">
            <a:off x="3996267" y="2239433"/>
            <a:ext cx="381000" cy="647700"/>
          </a:xfrm>
          <a:prstGeom prst="leftBracket">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70301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10" grpId="0"/>
      <p:bldP spid="11" grpId="0"/>
      <p:bldP spid="13" grpId="0"/>
      <p:bldP spid="14" grpId="0" animBg="1"/>
      <p:bldP spid="15" grpId="0" animBg="1"/>
      <p:bldP spid="16" grpId="0" animBg="1"/>
      <p:bldP spid="1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12775" y="228600"/>
            <a:ext cx="8153400" cy="990600"/>
          </a:xfrm>
        </p:spPr>
        <p:txBody>
          <a:bodyPr/>
          <a:lstStyle/>
          <a:p>
            <a:pPr eaLnBrk="1" hangingPunct="1">
              <a:defRPr/>
            </a:pPr>
            <a:r>
              <a:rPr lang="en-US" smtClean="0"/>
              <a:t>Interquartile Range</a:t>
            </a:r>
          </a:p>
        </p:txBody>
      </p:sp>
      <p:sp>
        <p:nvSpPr>
          <p:cNvPr id="93187" name="Content Placeholder 2"/>
          <p:cNvSpPr>
            <a:spLocks noGrp="1"/>
          </p:cNvSpPr>
          <p:nvPr>
            <p:ph idx="1"/>
          </p:nvPr>
        </p:nvSpPr>
        <p:spPr>
          <a:xfrm>
            <a:off x="612775" y="1600200"/>
            <a:ext cx="8153400" cy="4495800"/>
          </a:xfrm>
        </p:spPr>
        <p:txBody>
          <a:bodyPr/>
          <a:lstStyle/>
          <a:p>
            <a:pPr algn="ctr" eaLnBrk="1" hangingPunct="1">
              <a:buFont typeface="Wingdings" pitchFamily="2" charset="2"/>
              <a:buNone/>
            </a:pPr>
            <a:r>
              <a:rPr lang="en-US" sz="4000" b="1" smtClean="0"/>
              <a:t>IQR = Q3 – Q1</a:t>
            </a:r>
          </a:p>
          <a:p>
            <a:pPr algn="ctr" eaLnBrk="1" hangingPunct="1">
              <a:buFont typeface="Wingdings" pitchFamily="2" charset="2"/>
              <a:buNone/>
            </a:pPr>
            <a:endParaRPr lang="en-US" b="1" smtClean="0"/>
          </a:p>
          <a:p>
            <a:pPr eaLnBrk="1" hangingPunct="1">
              <a:buFont typeface="Wingdings" pitchFamily="2" charset="2"/>
              <a:buChar char="§"/>
            </a:pPr>
            <a:r>
              <a:rPr lang="en-US" sz="4200" smtClean="0"/>
              <a:t>Measure of spread</a:t>
            </a:r>
          </a:p>
          <a:p>
            <a:pPr eaLnBrk="1" hangingPunct="1">
              <a:buFont typeface="Wingdings" pitchFamily="2" charset="2"/>
              <a:buChar char="§"/>
            </a:pPr>
            <a:endParaRPr lang="en-US" sz="4200" smtClean="0"/>
          </a:p>
          <a:p>
            <a:pPr eaLnBrk="1" hangingPunct="1">
              <a:buFont typeface="Wingdings" pitchFamily="2" charset="2"/>
              <a:buChar char="§"/>
            </a:pPr>
            <a:r>
              <a:rPr lang="en-US" sz="4200" smtClean="0"/>
              <a:t>Resistant statistic</a:t>
            </a:r>
          </a:p>
        </p:txBody>
      </p:sp>
    </p:spTree>
    <p:extLst>
      <p:ext uri="{BB962C8B-B14F-4D97-AF65-F5344CB8AC3E}">
        <p14:creationId xmlns:p14="http://schemas.microsoft.com/office/powerpoint/2010/main" val="222416727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8153400" cy="990600"/>
          </a:xfrm>
        </p:spPr>
        <p:txBody>
          <a:bodyPr/>
          <a:lstStyle/>
          <a:p>
            <a:pPr eaLnBrk="1" hangingPunct="1">
              <a:defRPr/>
            </a:pPr>
            <a:r>
              <a:rPr lang="en-US" smtClean="0"/>
              <a:t>Five Number Summary</a:t>
            </a:r>
          </a:p>
        </p:txBody>
      </p:sp>
      <p:sp>
        <p:nvSpPr>
          <p:cNvPr id="94211" name="Content Placeholder 2"/>
          <p:cNvSpPr>
            <a:spLocks noGrp="1"/>
          </p:cNvSpPr>
          <p:nvPr>
            <p:ph idx="1"/>
          </p:nvPr>
        </p:nvSpPr>
        <p:spPr>
          <a:xfrm>
            <a:off x="612775" y="1600200"/>
            <a:ext cx="8153400" cy="4495800"/>
          </a:xfrm>
        </p:spPr>
        <p:txBody>
          <a:bodyPr/>
          <a:lstStyle/>
          <a:p>
            <a:pPr eaLnBrk="1" hangingPunct="1">
              <a:buFont typeface="Wingdings" pitchFamily="2" charset="2"/>
              <a:buChar char="§"/>
            </a:pPr>
            <a:r>
              <a:rPr lang="en-US" sz="4200" smtClean="0"/>
              <a:t>Min</a:t>
            </a:r>
          </a:p>
          <a:p>
            <a:pPr eaLnBrk="1" hangingPunct="1">
              <a:buFont typeface="Wingdings" pitchFamily="2" charset="2"/>
              <a:buChar char="§"/>
            </a:pPr>
            <a:r>
              <a:rPr lang="en-US" sz="4200" smtClean="0"/>
              <a:t>Q1</a:t>
            </a:r>
          </a:p>
          <a:p>
            <a:pPr eaLnBrk="1" hangingPunct="1">
              <a:buFont typeface="Wingdings" pitchFamily="2" charset="2"/>
              <a:buChar char="§"/>
            </a:pPr>
            <a:r>
              <a:rPr lang="en-US" sz="4200" smtClean="0"/>
              <a:t>Median</a:t>
            </a:r>
          </a:p>
          <a:p>
            <a:pPr eaLnBrk="1" hangingPunct="1">
              <a:buFont typeface="Wingdings" pitchFamily="2" charset="2"/>
              <a:buChar char="§"/>
            </a:pPr>
            <a:r>
              <a:rPr lang="en-US" sz="4200" smtClean="0"/>
              <a:t>Q3</a:t>
            </a:r>
          </a:p>
          <a:p>
            <a:pPr eaLnBrk="1" hangingPunct="1">
              <a:buFont typeface="Wingdings" pitchFamily="2" charset="2"/>
              <a:buChar char="§"/>
            </a:pPr>
            <a:r>
              <a:rPr lang="en-US" sz="4200" smtClean="0"/>
              <a:t>Max</a:t>
            </a:r>
          </a:p>
        </p:txBody>
      </p:sp>
    </p:spTree>
    <p:extLst>
      <p:ext uri="{BB962C8B-B14F-4D97-AF65-F5344CB8AC3E}">
        <p14:creationId xmlns:p14="http://schemas.microsoft.com/office/powerpoint/2010/main" val="26161985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idx="1"/>
          </p:nvPr>
        </p:nvSpPr>
        <p:spPr>
          <a:xfrm>
            <a:off x="228600" y="457200"/>
            <a:ext cx="8915400" cy="4724400"/>
          </a:xfrm>
        </p:spPr>
        <p:txBody>
          <a:bodyPr/>
          <a:lstStyle/>
          <a:p>
            <a:pPr eaLnBrk="1" hangingPunct="1">
              <a:buFontTx/>
              <a:buNone/>
            </a:pPr>
            <a:r>
              <a:rPr lang="en-US" smtClean="0"/>
              <a:t>	A report from the U.S. Department of Justice gave the following percent increase in federal prison populations in 20 northeastern &amp; mid-western states in 1999.</a:t>
            </a:r>
          </a:p>
          <a:p>
            <a:pPr eaLnBrk="1" hangingPunct="1">
              <a:buFontTx/>
              <a:buNone/>
            </a:pPr>
            <a:endParaRPr lang="en-US" sz="3600" smtClean="0"/>
          </a:p>
          <a:p>
            <a:pPr eaLnBrk="1" hangingPunct="1">
              <a:buFontTx/>
              <a:buNone/>
            </a:pPr>
            <a:r>
              <a:rPr lang="en-US" sz="2200" smtClean="0"/>
              <a:t>5.9	1.3	5.0	5.9	4.5	5.6	4.1	6.3	4.8	6.9</a:t>
            </a:r>
          </a:p>
          <a:p>
            <a:pPr eaLnBrk="1" hangingPunct="1">
              <a:buFontTx/>
              <a:buNone/>
            </a:pPr>
            <a:r>
              <a:rPr lang="en-US" sz="2200" smtClean="0"/>
              <a:t>4.5	3.5	7.2	6.4	5.5	5.3	8.0	4.4	7.2	3.2</a:t>
            </a:r>
          </a:p>
          <a:p>
            <a:pPr eaLnBrk="1" hangingPunct="1">
              <a:buFontTx/>
              <a:buNone/>
            </a:pPr>
            <a:endParaRPr lang="en-US" smtClean="0"/>
          </a:p>
          <a:p>
            <a:pPr eaLnBrk="1" hangingPunct="1">
              <a:buFontTx/>
              <a:buNone/>
            </a:pPr>
            <a:r>
              <a:rPr lang="en-US" sz="3000" smtClean="0"/>
              <a:t>Find the Five Number Summary.</a:t>
            </a:r>
          </a:p>
        </p:txBody>
      </p:sp>
      <p:sp>
        <p:nvSpPr>
          <p:cNvPr id="2" name="TextBox 1"/>
          <p:cNvSpPr txBox="1">
            <a:spLocks noChangeArrowheads="1"/>
          </p:cNvSpPr>
          <p:nvPr/>
        </p:nvSpPr>
        <p:spPr bwMode="auto">
          <a:xfrm>
            <a:off x="914400" y="5334000"/>
            <a:ext cx="6477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Min = 1.3   Q1 = 4.45   Med = 5.4   Q3 = 6.35   Max = 8</a:t>
            </a:r>
          </a:p>
        </p:txBody>
      </p:sp>
    </p:spTree>
    <p:extLst>
      <p:ext uri="{BB962C8B-B14F-4D97-AF65-F5344CB8AC3E}">
        <p14:creationId xmlns:p14="http://schemas.microsoft.com/office/powerpoint/2010/main" val="21979320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457200" y="457200"/>
            <a:ext cx="8686800" cy="838200"/>
          </a:xfrm>
        </p:spPr>
        <p:txBody>
          <a:bodyPr>
            <a:normAutofit fontScale="90000"/>
          </a:bodyPr>
          <a:lstStyle/>
          <a:p>
            <a:pPr eaLnBrk="1" fontAlgn="auto" hangingPunct="1">
              <a:spcAft>
                <a:spcPts val="0"/>
              </a:spcAft>
              <a:defRPr/>
            </a:pPr>
            <a:r>
              <a:rPr lang="en-US" sz="7000" dirty="0" err="1" smtClean="0"/>
              <a:t>Boxplots</a:t>
            </a:r>
            <a:endParaRPr lang="en-US" sz="7000" dirty="0"/>
          </a:p>
        </p:txBody>
      </p:sp>
      <p:sp>
        <p:nvSpPr>
          <p:cNvPr id="3075" name="Rectangle 3"/>
          <p:cNvSpPr>
            <a:spLocks noGrp="1" noChangeArrowheads="1"/>
          </p:cNvSpPr>
          <p:nvPr>
            <p:ph type="body" idx="4294967295"/>
          </p:nvPr>
        </p:nvSpPr>
        <p:spPr>
          <a:xfrm>
            <a:off x="76200" y="1447800"/>
            <a:ext cx="7772400" cy="5257800"/>
          </a:xfrm>
        </p:spPr>
        <p:txBody>
          <a:bodyPr/>
          <a:lstStyle/>
          <a:p>
            <a:pPr eaLnBrk="1" hangingPunct="1">
              <a:lnSpc>
                <a:spcPct val="80000"/>
              </a:lnSpc>
              <a:buFont typeface="Wingdings" pitchFamily="2" charset="2"/>
              <a:buNone/>
            </a:pPr>
            <a:r>
              <a:rPr lang="en-US" sz="3600" smtClean="0"/>
              <a:t>Why use them?</a:t>
            </a:r>
          </a:p>
          <a:p>
            <a:pPr eaLnBrk="1" hangingPunct="1">
              <a:lnSpc>
                <a:spcPct val="80000"/>
              </a:lnSpc>
              <a:buFont typeface="Wingdings" pitchFamily="2" charset="2"/>
              <a:buChar char="§"/>
            </a:pPr>
            <a:r>
              <a:rPr lang="en-US" sz="3600" smtClean="0"/>
              <a:t>ease of construction</a:t>
            </a:r>
          </a:p>
          <a:p>
            <a:pPr eaLnBrk="1" hangingPunct="1">
              <a:lnSpc>
                <a:spcPct val="80000"/>
              </a:lnSpc>
              <a:buFont typeface="Wingdings" pitchFamily="2" charset="2"/>
              <a:buChar char="§"/>
            </a:pPr>
            <a:r>
              <a:rPr lang="en-US" sz="3600" smtClean="0"/>
              <a:t>convenient handling of outliers</a:t>
            </a:r>
          </a:p>
          <a:p>
            <a:pPr eaLnBrk="1" hangingPunct="1">
              <a:lnSpc>
                <a:spcPct val="80000"/>
              </a:lnSpc>
              <a:buFont typeface="Wingdings" pitchFamily="2" charset="2"/>
              <a:buChar char="§"/>
            </a:pPr>
            <a:r>
              <a:rPr lang="en-US" sz="3600" smtClean="0"/>
              <a:t>construction is not subjective (like histograms)</a:t>
            </a:r>
          </a:p>
          <a:p>
            <a:pPr eaLnBrk="1" hangingPunct="1">
              <a:lnSpc>
                <a:spcPct val="80000"/>
              </a:lnSpc>
              <a:buFont typeface="Wingdings" pitchFamily="2" charset="2"/>
              <a:buChar char="§"/>
            </a:pPr>
            <a:r>
              <a:rPr lang="en-US" sz="3600" smtClean="0"/>
              <a:t>Used with medium or large size data sets (n </a:t>
            </a:r>
            <a:r>
              <a:rPr lang="en-US" sz="3600" u="sng" smtClean="0"/>
              <a:t>&gt;</a:t>
            </a:r>
            <a:r>
              <a:rPr lang="en-US" sz="3600" smtClean="0"/>
              <a:t> 10)</a:t>
            </a:r>
          </a:p>
          <a:p>
            <a:pPr eaLnBrk="1" hangingPunct="1">
              <a:lnSpc>
                <a:spcPct val="80000"/>
              </a:lnSpc>
              <a:buFont typeface="Wingdings" pitchFamily="2" charset="2"/>
              <a:buChar char="§"/>
            </a:pPr>
            <a:r>
              <a:rPr lang="en-US" sz="3600" smtClean="0"/>
              <a:t>useful for comparative displays</a:t>
            </a:r>
          </a:p>
        </p:txBody>
      </p:sp>
    </p:spTree>
    <p:extLst>
      <p:ext uri="{BB962C8B-B14F-4D97-AF65-F5344CB8AC3E}">
        <p14:creationId xmlns:p14="http://schemas.microsoft.com/office/powerpoint/2010/main" val="16066292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0" y="609600"/>
            <a:ext cx="7772400" cy="1600200"/>
          </a:xfrm>
        </p:spPr>
        <p:txBody>
          <a:bodyPr>
            <a:normAutofit fontScale="90000"/>
          </a:bodyPr>
          <a:lstStyle/>
          <a:p>
            <a:pPr eaLnBrk="1" fontAlgn="auto" hangingPunct="1">
              <a:spcAft>
                <a:spcPts val="0"/>
              </a:spcAft>
              <a:defRPr/>
            </a:pPr>
            <a:r>
              <a:rPr lang="en-US" sz="6100"/>
              <a:t>Disadvantage of boxplots</a:t>
            </a:r>
          </a:p>
        </p:txBody>
      </p:sp>
      <p:sp>
        <p:nvSpPr>
          <p:cNvPr id="5123" name="Rectangle 3"/>
          <p:cNvSpPr>
            <a:spLocks noGrp="1" noChangeArrowheads="1"/>
          </p:cNvSpPr>
          <p:nvPr>
            <p:ph type="body" idx="4294967295"/>
          </p:nvPr>
        </p:nvSpPr>
        <p:spPr>
          <a:xfrm>
            <a:off x="0" y="2667000"/>
            <a:ext cx="7772400" cy="3429000"/>
          </a:xfrm>
        </p:spPr>
        <p:txBody>
          <a:bodyPr/>
          <a:lstStyle/>
          <a:p>
            <a:pPr eaLnBrk="1" hangingPunct="1">
              <a:buFont typeface="Wingdings" pitchFamily="2" charset="2"/>
              <a:buChar char="§"/>
            </a:pPr>
            <a:r>
              <a:rPr lang="en-US" sz="5000" smtClean="0"/>
              <a:t>does not retain the individual observations</a:t>
            </a:r>
          </a:p>
          <a:p>
            <a:pPr eaLnBrk="1" hangingPunct="1">
              <a:buFont typeface="Wingdings" pitchFamily="2" charset="2"/>
              <a:buChar char="§"/>
            </a:pPr>
            <a:r>
              <a:rPr lang="en-US" sz="5000" smtClean="0"/>
              <a:t>should </a:t>
            </a:r>
            <a:r>
              <a:rPr lang="en-US" sz="5000" b="1" smtClean="0">
                <a:solidFill>
                  <a:srgbClr val="FF3300"/>
                </a:solidFill>
              </a:rPr>
              <a:t>not</a:t>
            </a:r>
            <a:r>
              <a:rPr lang="en-US" sz="5000" smtClean="0"/>
              <a:t> be used with small data sets (n &lt; 10)</a:t>
            </a:r>
          </a:p>
        </p:txBody>
      </p:sp>
    </p:spTree>
    <p:extLst>
      <p:ext uri="{BB962C8B-B14F-4D97-AF65-F5344CB8AC3E}">
        <p14:creationId xmlns:p14="http://schemas.microsoft.com/office/powerpoint/2010/main" val="3486280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xfrm>
            <a:off x="0" y="381000"/>
            <a:ext cx="7772400" cy="1143000"/>
          </a:xfrm>
        </p:spPr>
        <p:txBody>
          <a:bodyPr/>
          <a:lstStyle/>
          <a:p>
            <a:pPr eaLnBrk="1" hangingPunct="1">
              <a:defRPr/>
            </a:pPr>
            <a:r>
              <a:rPr lang="en-US" sz="4500" dirty="0" smtClean="0"/>
              <a:t>How to construct </a:t>
            </a:r>
          </a:p>
        </p:txBody>
      </p:sp>
      <p:sp>
        <p:nvSpPr>
          <p:cNvPr id="7171" name="Rectangle 3"/>
          <p:cNvSpPr>
            <a:spLocks noGrp="1" noChangeArrowheads="1"/>
          </p:cNvSpPr>
          <p:nvPr>
            <p:ph type="body" idx="4294967295"/>
          </p:nvPr>
        </p:nvSpPr>
        <p:spPr>
          <a:xfrm>
            <a:off x="0" y="1600200"/>
            <a:ext cx="7772400" cy="4953000"/>
          </a:xfrm>
        </p:spPr>
        <p:txBody>
          <a:bodyPr>
            <a:normAutofit fontScale="77500" lnSpcReduction="20000"/>
          </a:bodyPr>
          <a:lstStyle/>
          <a:p>
            <a:pPr eaLnBrk="1" fontAlgn="auto" hangingPunct="1">
              <a:spcAft>
                <a:spcPts val="0"/>
              </a:spcAft>
              <a:buFont typeface="Wingdings" pitchFamily="2" charset="2"/>
              <a:buChar char="§"/>
              <a:defRPr/>
            </a:pPr>
            <a:r>
              <a:rPr lang="en-US" sz="4500" dirty="0"/>
              <a:t>find five-number summary</a:t>
            </a:r>
          </a:p>
          <a:p>
            <a:pPr marL="1051560" lvl="1" indent="-685800" eaLnBrk="1" fontAlgn="auto" hangingPunct="1">
              <a:spcAft>
                <a:spcPts val="0"/>
              </a:spcAft>
              <a:buFont typeface="Wingdings" pitchFamily="2" charset="2"/>
              <a:buChar char="§"/>
              <a:defRPr/>
            </a:pPr>
            <a:r>
              <a:rPr lang="en-US" sz="4500" dirty="0">
                <a:solidFill>
                  <a:srgbClr val="0033CC"/>
                </a:solidFill>
              </a:rPr>
              <a:t>Min    Q1    Med    Q3    Max</a:t>
            </a:r>
          </a:p>
          <a:p>
            <a:pPr eaLnBrk="1" fontAlgn="auto" hangingPunct="1">
              <a:spcAft>
                <a:spcPts val="0"/>
              </a:spcAft>
              <a:buFont typeface="Wingdings" pitchFamily="2" charset="2"/>
              <a:buChar char="§"/>
              <a:defRPr/>
            </a:pPr>
            <a:r>
              <a:rPr lang="en-US" sz="4500" dirty="0"/>
              <a:t>draw box from Q1 to Q3</a:t>
            </a:r>
          </a:p>
          <a:p>
            <a:pPr eaLnBrk="1" fontAlgn="auto" hangingPunct="1">
              <a:spcAft>
                <a:spcPts val="0"/>
              </a:spcAft>
              <a:buFont typeface="Wingdings" pitchFamily="2" charset="2"/>
              <a:buChar char="§"/>
              <a:defRPr/>
            </a:pPr>
            <a:r>
              <a:rPr lang="en-US" sz="4500" dirty="0"/>
              <a:t>draw median as center line in the </a:t>
            </a:r>
            <a:r>
              <a:rPr lang="en-US" sz="4500" dirty="0" smtClean="0"/>
              <a:t>box</a:t>
            </a:r>
          </a:p>
          <a:p>
            <a:pPr eaLnBrk="1" fontAlgn="auto" hangingPunct="1">
              <a:spcAft>
                <a:spcPts val="0"/>
              </a:spcAft>
              <a:buFont typeface="Wingdings" pitchFamily="2" charset="2"/>
              <a:buChar char="§"/>
              <a:defRPr/>
            </a:pPr>
            <a:r>
              <a:rPr lang="en-US" sz="4500" dirty="0" smtClean="0"/>
              <a:t>Calculate Fences</a:t>
            </a:r>
            <a:endParaRPr lang="en-US" sz="4500" dirty="0"/>
          </a:p>
          <a:p>
            <a:pPr eaLnBrk="1" fontAlgn="auto" hangingPunct="1">
              <a:spcAft>
                <a:spcPts val="0"/>
              </a:spcAft>
              <a:buFont typeface="Wingdings" pitchFamily="2" charset="2"/>
              <a:buChar char="§"/>
              <a:defRPr/>
            </a:pPr>
            <a:r>
              <a:rPr lang="en-US" sz="4500" dirty="0" smtClean="0"/>
              <a:t>whiskers extend to largest (smallest) data value </a:t>
            </a:r>
            <a:r>
              <a:rPr lang="en-US" sz="4500" b="1" u="sng" dirty="0" smtClean="0">
                <a:solidFill>
                  <a:srgbClr val="0033CC"/>
                </a:solidFill>
              </a:rPr>
              <a:t>inside</a:t>
            </a:r>
            <a:r>
              <a:rPr lang="en-US" sz="4500" dirty="0" smtClean="0">
                <a:solidFill>
                  <a:srgbClr val="0033CC"/>
                </a:solidFill>
              </a:rPr>
              <a:t> </a:t>
            </a:r>
            <a:r>
              <a:rPr lang="en-US" sz="4500" dirty="0" smtClean="0"/>
              <a:t>the</a:t>
            </a:r>
            <a:r>
              <a:rPr lang="en-US" sz="4500" dirty="0" smtClean="0">
                <a:solidFill>
                  <a:srgbClr val="0033CC"/>
                </a:solidFill>
              </a:rPr>
              <a:t> </a:t>
            </a:r>
            <a:r>
              <a:rPr lang="en-US" sz="4500" dirty="0" smtClean="0"/>
              <a:t>fence</a:t>
            </a:r>
          </a:p>
          <a:p>
            <a:pPr eaLnBrk="1" fontAlgn="auto" hangingPunct="1">
              <a:spcAft>
                <a:spcPts val="0"/>
              </a:spcAft>
              <a:buFont typeface="Wingdings" pitchFamily="2" charset="2"/>
              <a:buChar char="§"/>
              <a:defRPr/>
            </a:pPr>
            <a:r>
              <a:rPr lang="en-US" sz="4500" dirty="0" smtClean="0"/>
              <a:t>Mark outliers with an asterisk</a:t>
            </a:r>
            <a:endParaRPr lang="en-US" sz="4500" dirty="0"/>
          </a:p>
        </p:txBody>
      </p:sp>
    </p:spTree>
    <p:extLst>
      <p:ext uri="{BB962C8B-B14F-4D97-AF65-F5344CB8AC3E}">
        <p14:creationId xmlns:p14="http://schemas.microsoft.com/office/powerpoint/2010/main" val="4951274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4"/>
          <p:cNvSpPr txBox="1">
            <a:spLocks noChangeArrowheads="1"/>
          </p:cNvSpPr>
          <p:nvPr/>
        </p:nvSpPr>
        <p:spPr bwMode="auto">
          <a:xfrm>
            <a:off x="516467" y="304800"/>
            <a:ext cx="7848600" cy="6386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4000" dirty="0">
                <a:solidFill>
                  <a:prstClr val="black"/>
                </a:solidFill>
                <a:latin typeface="Times New Roman" pitchFamily="18" charset="0"/>
              </a:rPr>
              <a:t>The height of male students at Clemson is approximately normally distributed </a:t>
            </a:r>
            <a:r>
              <a:rPr lang="en-US" sz="4000" dirty="0" smtClean="0">
                <a:solidFill>
                  <a:prstClr val="black"/>
                </a:solidFill>
                <a:latin typeface="Times New Roman" pitchFamily="18" charset="0"/>
              </a:rPr>
              <a:t>(bell shaped) with </a:t>
            </a:r>
            <a:r>
              <a:rPr lang="en-US" sz="4000" dirty="0">
                <a:solidFill>
                  <a:prstClr val="black"/>
                </a:solidFill>
                <a:latin typeface="Times New Roman" pitchFamily="18" charset="0"/>
              </a:rPr>
              <a:t>a mean of 71 inches and standard deviation of 2.5 inches. </a:t>
            </a:r>
          </a:p>
          <a:p>
            <a:pPr eaLnBrk="1" fontAlgn="base" hangingPunct="1">
              <a:spcBef>
                <a:spcPct val="50000"/>
              </a:spcBef>
              <a:spcAft>
                <a:spcPct val="0"/>
              </a:spcAft>
            </a:pPr>
            <a:r>
              <a:rPr lang="en-US" sz="3800" dirty="0">
                <a:solidFill>
                  <a:prstClr val="black"/>
                </a:solidFill>
                <a:latin typeface="Times New Roman" pitchFamily="18" charset="0"/>
              </a:rPr>
              <a:t>a) What percent of the male students are shorter than 66 inches? </a:t>
            </a:r>
          </a:p>
          <a:p>
            <a:pPr eaLnBrk="1" fontAlgn="base" hangingPunct="1">
              <a:spcBef>
                <a:spcPct val="50000"/>
              </a:spcBef>
              <a:spcAft>
                <a:spcPct val="0"/>
              </a:spcAft>
            </a:pPr>
            <a:r>
              <a:rPr lang="en-US" sz="3800" dirty="0">
                <a:solidFill>
                  <a:prstClr val="black"/>
                </a:solidFill>
                <a:latin typeface="Times New Roman" pitchFamily="18" charset="0"/>
              </a:rPr>
              <a:t>b) Taller than 73.5 inches?</a:t>
            </a:r>
          </a:p>
          <a:p>
            <a:pPr eaLnBrk="1" fontAlgn="base" hangingPunct="1">
              <a:spcBef>
                <a:spcPct val="50000"/>
              </a:spcBef>
              <a:spcAft>
                <a:spcPct val="0"/>
              </a:spcAft>
            </a:pPr>
            <a:r>
              <a:rPr lang="en-US" sz="3800" dirty="0">
                <a:solidFill>
                  <a:prstClr val="black"/>
                </a:solidFill>
                <a:latin typeface="Times New Roman" pitchFamily="18" charset="0"/>
              </a:rPr>
              <a:t>c) Between 66 &amp; 73.5 inches?</a:t>
            </a:r>
          </a:p>
        </p:txBody>
      </p:sp>
    </p:spTree>
    <p:extLst>
      <p:ext uri="{BB962C8B-B14F-4D97-AF65-F5344CB8AC3E}">
        <p14:creationId xmlns:p14="http://schemas.microsoft.com/office/powerpoint/2010/main" val="11383412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457200" y="457200"/>
            <a:ext cx="8686800" cy="838200"/>
          </a:xfrm>
        </p:spPr>
        <p:txBody>
          <a:bodyPr>
            <a:normAutofit fontScale="90000"/>
          </a:bodyPr>
          <a:lstStyle/>
          <a:p>
            <a:pPr eaLnBrk="1" fontAlgn="auto" hangingPunct="1">
              <a:spcAft>
                <a:spcPts val="0"/>
              </a:spcAft>
              <a:defRPr/>
            </a:pPr>
            <a:r>
              <a:rPr lang="en-US" sz="6900" dirty="0" smtClean="0"/>
              <a:t>Fences (or bounds)</a:t>
            </a:r>
            <a:endParaRPr lang="en-US" sz="6900" dirty="0"/>
          </a:p>
        </p:txBody>
      </p:sp>
      <p:pic>
        <p:nvPicPr>
          <p:cNvPr id="100355" name="Picture 5"/>
          <p:cNvPicPr>
            <a:picLocks noChangeAspect="1" noChangeArrowheads="1"/>
          </p:cNvPicPr>
          <p:nvPr/>
        </p:nvPicPr>
        <p:blipFill>
          <a:blip r:embed="rId2">
            <a:extLst>
              <a:ext uri="{28A0092B-C50C-407E-A947-70E740481C1C}">
                <a14:useLocalDpi xmlns:a14="http://schemas.microsoft.com/office/drawing/2010/main" val="0"/>
              </a:ext>
            </a:extLst>
          </a:blip>
          <a:srcRect l="31570" t="43057" r="19283" b="12970"/>
          <a:stretch>
            <a:fillRect/>
          </a:stretch>
        </p:blipFill>
        <p:spPr bwMode="auto">
          <a:xfrm>
            <a:off x="3276600" y="4419600"/>
            <a:ext cx="27432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AutoShape 6"/>
          <p:cNvSpPr>
            <a:spLocks noChangeArrowheads="1"/>
          </p:cNvSpPr>
          <p:nvPr/>
        </p:nvSpPr>
        <p:spPr bwMode="auto">
          <a:xfrm>
            <a:off x="1447800" y="4648200"/>
            <a:ext cx="2286000" cy="152400"/>
          </a:xfrm>
          <a:prstGeom prst="leftArrow">
            <a:avLst>
              <a:gd name="adj1" fmla="val 50000"/>
              <a:gd name="adj2" fmla="val 375000"/>
            </a:avLst>
          </a:prstGeom>
          <a:solidFill>
            <a:schemeClr val="accent2"/>
          </a:solidFill>
          <a:ln w="9525">
            <a:solidFill>
              <a:schemeClr val="tx1"/>
            </a:solidFill>
            <a:miter lim="800000"/>
            <a:headEnd/>
            <a:tailEnd/>
          </a:ln>
        </p:spPr>
        <p:txBody>
          <a:bodyPr wrap="none" anchor="ctr"/>
          <a:lstStyle/>
          <a:p>
            <a:pPr fontAlgn="base">
              <a:spcBef>
                <a:spcPct val="0"/>
              </a:spcBef>
              <a:spcAft>
                <a:spcPct val="0"/>
              </a:spcAft>
            </a:pPr>
            <a:endParaRPr lang="en-US">
              <a:solidFill>
                <a:prstClr val="black"/>
              </a:solidFill>
              <a:latin typeface="Tw Cen MT" pitchFamily="34" charset="0"/>
              <a:cs typeface="Arial" charset="0"/>
            </a:endParaRPr>
          </a:p>
        </p:txBody>
      </p:sp>
      <p:sp>
        <p:nvSpPr>
          <p:cNvPr id="11271" name="Line 7"/>
          <p:cNvSpPr>
            <a:spLocks noChangeShapeType="1"/>
          </p:cNvSpPr>
          <p:nvPr/>
        </p:nvSpPr>
        <p:spPr bwMode="auto">
          <a:xfrm>
            <a:off x="1371600" y="3810000"/>
            <a:ext cx="0" cy="2438400"/>
          </a:xfrm>
          <a:prstGeom prst="line">
            <a:avLst/>
          </a:prstGeom>
          <a:noFill/>
          <a:ln w="38100">
            <a:solidFill>
              <a:srgbClr val="FF3300"/>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1272" name="AutoShape 8"/>
          <p:cNvSpPr>
            <a:spLocks noChangeArrowheads="1"/>
          </p:cNvSpPr>
          <p:nvPr/>
        </p:nvSpPr>
        <p:spPr bwMode="auto">
          <a:xfrm flipH="1">
            <a:off x="5429250" y="4648200"/>
            <a:ext cx="2286000" cy="152400"/>
          </a:xfrm>
          <a:prstGeom prst="leftArrow">
            <a:avLst>
              <a:gd name="adj1" fmla="val 50000"/>
              <a:gd name="adj2" fmla="val 375000"/>
            </a:avLst>
          </a:prstGeom>
          <a:solidFill>
            <a:schemeClr val="accent2"/>
          </a:solidFill>
          <a:ln w="9525">
            <a:solidFill>
              <a:schemeClr val="tx1"/>
            </a:solidFill>
            <a:miter lim="800000"/>
            <a:headEnd/>
            <a:tailEnd/>
          </a:ln>
        </p:spPr>
        <p:txBody>
          <a:bodyPr wrap="none" anchor="ctr"/>
          <a:lstStyle/>
          <a:p>
            <a:pPr fontAlgn="base">
              <a:spcBef>
                <a:spcPct val="0"/>
              </a:spcBef>
              <a:spcAft>
                <a:spcPct val="0"/>
              </a:spcAft>
            </a:pPr>
            <a:endParaRPr lang="en-US">
              <a:solidFill>
                <a:prstClr val="black"/>
              </a:solidFill>
              <a:latin typeface="Tw Cen MT" pitchFamily="34" charset="0"/>
              <a:cs typeface="Arial" charset="0"/>
            </a:endParaRPr>
          </a:p>
        </p:txBody>
      </p:sp>
      <p:sp>
        <p:nvSpPr>
          <p:cNvPr id="11273" name="Line 9"/>
          <p:cNvSpPr>
            <a:spLocks noChangeShapeType="1"/>
          </p:cNvSpPr>
          <p:nvPr/>
        </p:nvSpPr>
        <p:spPr bwMode="auto">
          <a:xfrm flipH="1">
            <a:off x="7772400" y="3810000"/>
            <a:ext cx="0" cy="2438400"/>
          </a:xfrm>
          <a:prstGeom prst="line">
            <a:avLst/>
          </a:prstGeom>
          <a:noFill/>
          <a:ln w="38100">
            <a:solidFill>
              <a:srgbClr val="FF3300"/>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1274" name="Text Box 10"/>
          <p:cNvSpPr txBox="1">
            <a:spLocks noChangeArrowheads="1"/>
          </p:cNvSpPr>
          <p:nvPr/>
        </p:nvSpPr>
        <p:spPr bwMode="auto">
          <a:xfrm>
            <a:off x="914400" y="2209800"/>
            <a:ext cx="3124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4000" b="1">
                <a:solidFill>
                  <a:prstClr val="black"/>
                </a:solidFill>
                <a:latin typeface="Tw Cen MT" pitchFamily="34" charset="0"/>
              </a:rPr>
              <a:t>Q1 – 1.5IQR</a:t>
            </a:r>
          </a:p>
        </p:txBody>
      </p:sp>
      <p:sp>
        <p:nvSpPr>
          <p:cNvPr id="11275" name="Text Box 11"/>
          <p:cNvSpPr txBox="1">
            <a:spLocks noChangeArrowheads="1"/>
          </p:cNvSpPr>
          <p:nvPr/>
        </p:nvSpPr>
        <p:spPr bwMode="auto">
          <a:xfrm>
            <a:off x="5181600" y="2209800"/>
            <a:ext cx="3124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4000" b="1">
                <a:solidFill>
                  <a:prstClr val="black"/>
                </a:solidFill>
                <a:latin typeface="Tw Cen MT" pitchFamily="34" charset="0"/>
              </a:rPr>
              <a:t>Q3 + 1.5IQR</a:t>
            </a:r>
          </a:p>
        </p:txBody>
      </p:sp>
      <p:sp>
        <p:nvSpPr>
          <p:cNvPr id="11277" name="AutoShape 13"/>
          <p:cNvSpPr>
            <a:spLocks/>
          </p:cNvSpPr>
          <p:nvPr/>
        </p:nvSpPr>
        <p:spPr bwMode="auto">
          <a:xfrm>
            <a:off x="2057400" y="2971800"/>
            <a:ext cx="5029200" cy="1409700"/>
          </a:xfrm>
          <a:prstGeom prst="borderCallout1">
            <a:avLst>
              <a:gd name="adj1" fmla="val 8106"/>
              <a:gd name="adj2" fmla="val -1514"/>
              <a:gd name="adj3" fmla="val 86935"/>
              <a:gd name="adj4" fmla="val -11583"/>
            </a:avLst>
          </a:prstGeom>
          <a:solidFill>
            <a:srgbClr val="800080"/>
          </a:solidFill>
          <a:ln w="15875">
            <a:solidFill>
              <a:schemeClr val="tx1"/>
            </a:solidFill>
            <a:miter lim="800000"/>
            <a:headEnd/>
            <a:tailEnd/>
          </a:ln>
        </p:spPr>
        <p:txBody>
          <a:bodyPr/>
          <a:lstStyle/>
          <a:p>
            <a:pPr algn="ctr" fontAlgn="base">
              <a:spcBef>
                <a:spcPct val="0"/>
              </a:spcBef>
              <a:spcAft>
                <a:spcPct val="0"/>
              </a:spcAft>
            </a:pPr>
            <a:r>
              <a:rPr lang="en-US" sz="3000">
                <a:solidFill>
                  <a:prstClr val="white"/>
                </a:solidFill>
                <a:latin typeface="Tw Cen MT" pitchFamily="34" charset="0"/>
                <a:cs typeface="Arial" charset="0"/>
              </a:rPr>
              <a:t>Any observation outside this fence is an outlier!  Put a dot for the potential outliers.</a:t>
            </a:r>
          </a:p>
        </p:txBody>
      </p:sp>
      <p:sp>
        <p:nvSpPr>
          <p:cNvPr id="11279" name="Line 15"/>
          <p:cNvSpPr>
            <a:spLocks noChangeShapeType="1"/>
          </p:cNvSpPr>
          <p:nvPr/>
        </p:nvSpPr>
        <p:spPr bwMode="auto">
          <a:xfrm>
            <a:off x="7162800" y="3124200"/>
            <a:ext cx="533400" cy="9144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1281" name="Oval 17"/>
          <p:cNvSpPr>
            <a:spLocks noChangeArrowheads="1"/>
          </p:cNvSpPr>
          <p:nvPr/>
        </p:nvSpPr>
        <p:spPr bwMode="auto">
          <a:xfrm>
            <a:off x="8229600" y="5257800"/>
            <a:ext cx="274638" cy="274638"/>
          </a:xfrm>
          <a:prstGeom prst="ellipse">
            <a:avLst/>
          </a:prstGeom>
          <a:solidFill>
            <a:srgbClr val="FF3300"/>
          </a:solidFill>
          <a:ln w="9525">
            <a:solidFill>
              <a:schemeClr val="tx1"/>
            </a:solidFill>
            <a:round/>
            <a:headEnd/>
            <a:tailEnd/>
          </a:ln>
        </p:spPr>
        <p:txBody>
          <a:bodyPr wrap="none" anchor="ctr"/>
          <a:lstStyle/>
          <a:p>
            <a:pPr fontAlgn="base">
              <a:spcBef>
                <a:spcPct val="0"/>
              </a:spcBef>
              <a:spcAft>
                <a:spcPct val="0"/>
              </a:spcAft>
            </a:pPr>
            <a:endParaRPr lang="en-US">
              <a:solidFill>
                <a:prstClr val="black"/>
              </a:solidFill>
              <a:latin typeface="Tw Cen MT" pitchFamily="34" charset="0"/>
              <a:cs typeface="Arial" charset="0"/>
            </a:endParaRPr>
          </a:p>
        </p:txBody>
      </p:sp>
      <p:sp>
        <p:nvSpPr>
          <p:cNvPr id="11282" name="AutoShape 18"/>
          <p:cNvSpPr>
            <a:spLocks/>
          </p:cNvSpPr>
          <p:nvPr/>
        </p:nvSpPr>
        <p:spPr bwMode="auto">
          <a:xfrm rot="5400000">
            <a:off x="4381500" y="3848100"/>
            <a:ext cx="342900" cy="1562100"/>
          </a:xfrm>
          <a:prstGeom prst="leftBrace">
            <a:avLst>
              <a:gd name="adj1" fmla="val 37963"/>
              <a:gd name="adj2" fmla="val 50000"/>
            </a:avLst>
          </a:prstGeom>
          <a:noFill/>
          <a:ln w="5715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0"/>
              </a:spcBef>
              <a:spcAft>
                <a:spcPct val="0"/>
              </a:spcAft>
            </a:pPr>
            <a:endParaRPr lang="en-US">
              <a:solidFill>
                <a:prstClr val="black"/>
              </a:solidFill>
              <a:latin typeface="Tw Cen MT" pitchFamily="34" charset="0"/>
              <a:cs typeface="Arial" charset="0"/>
            </a:endParaRPr>
          </a:p>
        </p:txBody>
      </p:sp>
      <p:sp>
        <p:nvSpPr>
          <p:cNvPr id="11284" name="AutoShape 20"/>
          <p:cNvSpPr>
            <a:spLocks/>
          </p:cNvSpPr>
          <p:nvPr/>
        </p:nvSpPr>
        <p:spPr bwMode="auto">
          <a:xfrm>
            <a:off x="609600" y="1905000"/>
            <a:ext cx="3581400" cy="1943100"/>
          </a:xfrm>
          <a:prstGeom prst="accentCallout3">
            <a:avLst>
              <a:gd name="adj1" fmla="val 5884"/>
              <a:gd name="adj2" fmla="val 102130"/>
              <a:gd name="adj3" fmla="val 5884"/>
              <a:gd name="adj4" fmla="val 147384"/>
              <a:gd name="adj5" fmla="val 65685"/>
              <a:gd name="adj6" fmla="val 147384"/>
              <a:gd name="adj7" fmla="val 125491"/>
              <a:gd name="adj8" fmla="val 110639"/>
            </a:avLst>
          </a:prstGeom>
          <a:solidFill>
            <a:srgbClr val="800080"/>
          </a:solidFill>
          <a:ln w="25400">
            <a:solidFill>
              <a:schemeClr val="tx1"/>
            </a:solidFill>
            <a:miter lim="800000"/>
            <a:headEnd/>
            <a:tailEnd/>
          </a:ln>
        </p:spPr>
        <p:txBody>
          <a:bodyPr/>
          <a:lstStyle/>
          <a:p>
            <a:pPr algn="ctr" fontAlgn="base">
              <a:spcBef>
                <a:spcPct val="0"/>
              </a:spcBef>
              <a:spcAft>
                <a:spcPct val="0"/>
              </a:spcAft>
            </a:pPr>
            <a:r>
              <a:rPr lang="en-US" sz="3000">
                <a:solidFill>
                  <a:prstClr val="white"/>
                </a:solidFill>
                <a:latin typeface="Tw Cen MT" pitchFamily="34" charset="0"/>
                <a:cs typeface="Arial" charset="0"/>
              </a:rPr>
              <a:t>Interquartile Range (IQR) – is the range (length) of the box</a:t>
            </a:r>
          </a:p>
          <a:p>
            <a:pPr algn="ctr" fontAlgn="base">
              <a:spcBef>
                <a:spcPct val="0"/>
              </a:spcBef>
              <a:spcAft>
                <a:spcPct val="0"/>
              </a:spcAft>
            </a:pPr>
            <a:r>
              <a:rPr lang="en-US" sz="3000">
                <a:solidFill>
                  <a:prstClr val="white"/>
                </a:solidFill>
                <a:latin typeface="Tw Cen MT" pitchFamily="34" charset="0"/>
                <a:cs typeface="Arial" charset="0"/>
              </a:rPr>
              <a:t>Q3 - Q1</a:t>
            </a:r>
          </a:p>
        </p:txBody>
      </p:sp>
    </p:spTree>
    <p:extLst>
      <p:ext uri="{BB962C8B-B14F-4D97-AF65-F5344CB8AC3E}">
        <p14:creationId xmlns:p14="http://schemas.microsoft.com/office/powerpoint/2010/main" val="21511803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84"/>
                                        </p:tgtEl>
                                        <p:attrNameLst>
                                          <p:attrName>style.visibility</p:attrName>
                                        </p:attrNameLst>
                                      </p:cBhvr>
                                      <p:to>
                                        <p:strVal val="visible"/>
                                      </p:to>
                                    </p:set>
                                  </p:childTnLst>
                                  <p:subTnLst>
                                    <p:set>
                                      <p:cBhvr override="childStyle">
                                        <p:cTn dur="1" fill="hold" display="0" masterRel="nextClick" afterEffect="1"/>
                                        <p:tgtEl>
                                          <p:spTgt spid="11284"/>
                                        </p:tgtEl>
                                        <p:attrNameLst>
                                          <p:attrName>style.visibility</p:attrName>
                                        </p:attrNameLst>
                                      </p:cBhvr>
                                      <p:to>
                                        <p:strVal val="hidden"/>
                                      </p:to>
                                    </p:set>
                                  </p:subTnLst>
                                </p:cTn>
                              </p:par>
                              <p:par>
                                <p:cTn id="7" presetID="1" presetClass="entr" presetSubtype="0" fill="hold" grpId="0" nodeType="withEffect">
                                  <p:stCondLst>
                                    <p:cond delay="0"/>
                                  </p:stCondLst>
                                  <p:childTnLst>
                                    <p:set>
                                      <p:cBhvr>
                                        <p:cTn id="8" dur="1" fill="hold">
                                          <p:stCondLst>
                                            <p:cond delay="0"/>
                                          </p:stCondLst>
                                        </p:cTn>
                                        <p:tgtEl>
                                          <p:spTgt spid="11282"/>
                                        </p:tgtEl>
                                        <p:attrNameLst>
                                          <p:attrName>style.visibility</p:attrName>
                                        </p:attrNameLst>
                                      </p:cBhvr>
                                      <p:to>
                                        <p:strVal val="visible"/>
                                      </p:to>
                                    </p:set>
                                  </p:childTnLst>
                                  <p:subTnLst>
                                    <p:set>
                                      <p:cBhvr override="childStyle">
                                        <p:cTn dur="1" fill="hold" display="0" masterRel="nextClick" afterEffect="1"/>
                                        <p:tgtEl>
                                          <p:spTgt spid="11282"/>
                                        </p:tgtEl>
                                        <p:attrNameLst>
                                          <p:attrName>style.visibility</p:attrName>
                                        </p:attrNameLst>
                                      </p:cBhvr>
                                      <p:to>
                                        <p:strVal val="hidden"/>
                                      </p:to>
                                    </p:set>
                                  </p:sub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274"/>
                                        </p:tgtEl>
                                        <p:attrNameLst>
                                          <p:attrName>style.visibility</p:attrName>
                                        </p:attrNameLst>
                                      </p:cBhvr>
                                      <p:to>
                                        <p:strVal val="visible"/>
                                      </p:to>
                                    </p:set>
                                  </p:childTnLst>
                                </p:cTn>
                              </p:par>
                            </p:childTnLst>
                          </p:cTn>
                        </p:par>
                        <p:par>
                          <p:cTn id="13" fill="hold" nodeType="afterGroup">
                            <p:stCondLst>
                              <p:cond delay="0"/>
                            </p:stCondLst>
                            <p:childTnLst>
                              <p:par>
                                <p:cTn id="14" presetID="1" presetClass="entr" presetSubtype="0" fill="hold" grpId="0" nodeType="afterEffect">
                                  <p:stCondLst>
                                    <p:cond delay="500"/>
                                  </p:stCondLst>
                                  <p:childTnLst>
                                    <p:set>
                                      <p:cBhvr>
                                        <p:cTn id="15" dur="1" fill="hold">
                                          <p:stCondLst>
                                            <p:cond delay="0"/>
                                          </p:stCondLst>
                                        </p:cTn>
                                        <p:tgtEl>
                                          <p:spTgt spid="11270"/>
                                        </p:tgtEl>
                                        <p:attrNameLst>
                                          <p:attrName>style.visibility</p:attrName>
                                        </p:attrNameLst>
                                      </p:cBhvr>
                                      <p:to>
                                        <p:strVal val="visible"/>
                                      </p:to>
                                    </p:set>
                                  </p:childTnLst>
                                </p:cTn>
                              </p:par>
                            </p:childTnLst>
                          </p:cTn>
                        </p:par>
                        <p:par>
                          <p:cTn id="16" fill="hold" nodeType="afterGroup">
                            <p:stCondLst>
                              <p:cond delay="500"/>
                            </p:stCondLst>
                            <p:childTnLst>
                              <p:par>
                                <p:cTn id="17" presetID="1" presetClass="entr" presetSubtype="0" fill="hold" grpId="0" nodeType="afterEffect">
                                  <p:stCondLst>
                                    <p:cond delay="500"/>
                                  </p:stCondLst>
                                  <p:childTnLst>
                                    <p:set>
                                      <p:cBhvr>
                                        <p:cTn id="18" dur="1" fill="hold">
                                          <p:stCondLst>
                                            <p:cond delay="0"/>
                                          </p:stCondLst>
                                        </p:cTn>
                                        <p:tgtEl>
                                          <p:spTgt spid="1127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275"/>
                                        </p:tgtEl>
                                        <p:attrNameLst>
                                          <p:attrName>style.visibility</p:attrName>
                                        </p:attrNameLst>
                                      </p:cBhvr>
                                      <p:to>
                                        <p:strVal val="visible"/>
                                      </p:to>
                                    </p:set>
                                  </p:childTnLst>
                                </p:cTn>
                              </p:par>
                            </p:childTnLst>
                          </p:cTn>
                        </p:par>
                        <p:par>
                          <p:cTn id="23" fill="hold" nodeType="afterGroup">
                            <p:stCondLst>
                              <p:cond delay="0"/>
                            </p:stCondLst>
                            <p:childTnLst>
                              <p:par>
                                <p:cTn id="24" presetID="1" presetClass="entr" presetSubtype="0" fill="hold" grpId="0" nodeType="afterEffect">
                                  <p:stCondLst>
                                    <p:cond delay="500"/>
                                  </p:stCondLst>
                                  <p:childTnLst>
                                    <p:set>
                                      <p:cBhvr>
                                        <p:cTn id="25" dur="1" fill="hold">
                                          <p:stCondLst>
                                            <p:cond delay="0"/>
                                          </p:stCondLst>
                                        </p:cTn>
                                        <p:tgtEl>
                                          <p:spTgt spid="11272"/>
                                        </p:tgtEl>
                                        <p:attrNameLst>
                                          <p:attrName>style.visibility</p:attrName>
                                        </p:attrNameLst>
                                      </p:cBhvr>
                                      <p:to>
                                        <p:strVal val="visible"/>
                                      </p:to>
                                    </p:set>
                                  </p:childTnLst>
                                </p:cTn>
                              </p:par>
                            </p:childTnLst>
                          </p:cTn>
                        </p:par>
                        <p:par>
                          <p:cTn id="26" fill="hold" nodeType="afterGroup">
                            <p:stCondLst>
                              <p:cond delay="500"/>
                            </p:stCondLst>
                            <p:childTnLst>
                              <p:par>
                                <p:cTn id="27" presetID="1" presetClass="entr" presetSubtype="0" fill="hold" grpId="0" nodeType="afterEffect">
                                  <p:stCondLst>
                                    <p:cond delay="500"/>
                                  </p:stCondLst>
                                  <p:childTnLst>
                                    <p:set>
                                      <p:cBhvr>
                                        <p:cTn id="28" dur="1" fill="hold">
                                          <p:stCondLst>
                                            <p:cond delay="0"/>
                                          </p:stCondLst>
                                        </p:cTn>
                                        <p:tgtEl>
                                          <p:spTgt spid="11273"/>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27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1277"/>
                                        </p:tgtEl>
                                        <p:attrNameLst>
                                          <p:attrName>style.visibility</p:attrName>
                                        </p:attrNameLst>
                                      </p:cBhvr>
                                      <p:to>
                                        <p:strVal val="visible"/>
                                      </p:to>
                                    </p:set>
                                  </p:childTnLst>
                                </p:cTn>
                              </p:par>
                            </p:childTnLst>
                          </p:cTn>
                        </p:par>
                        <p:par>
                          <p:cTn id="35" fill="hold" nodeType="afterGroup">
                            <p:stCondLst>
                              <p:cond delay="0"/>
                            </p:stCondLst>
                            <p:childTnLst>
                              <p:par>
                                <p:cTn id="36" presetID="1" presetClass="entr" presetSubtype="0" fill="hold" grpId="0" nodeType="afterEffect">
                                  <p:stCondLst>
                                    <p:cond delay="1000"/>
                                  </p:stCondLst>
                                  <p:childTnLst>
                                    <p:set>
                                      <p:cBhvr>
                                        <p:cTn id="37" dur="1" fill="hold">
                                          <p:stCondLst>
                                            <p:cond delay="0"/>
                                          </p:stCondLst>
                                        </p:cTn>
                                        <p:tgtEl>
                                          <p:spTgt spid="112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animBg="1"/>
      <p:bldP spid="11271" grpId="0" animBg="1"/>
      <p:bldP spid="11272" grpId="0" animBg="1"/>
      <p:bldP spid="11273" grpId="0" animBg="1"/>
      <p:bldP spid="11274" grpId="0"/>
      <p:bldP spid="11275" grpId="0"/>
      <p:bldP spid="11277" grpId="0" animBg="1"/>
      <p:bldP spid="11279" grpId="0" animBg="1"/>
      <p:bldP spid="11281" grpId="0" animBg="1"/>
      <p:bldP spid="11282" grpId="0" animBg="1"/>
      <p:bldP spid="1128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457200" y="457200"/>
            <a:ext cx="8686800" cy="838200"/>
          </a:xfrm>
        </p:spPr>
        <p:txBody>
          <a:bodyPr>
            <a:normAutofit fontScale="90000"/>
          </a:bodyPr>
          <a:lstStyle/>
          <a:p>
            <a:pPr eaLnBrk="1" fontAlgn="auto" hangingPunct="1">
              <a:spcAft>
                <a:spcPts val="0"/>
              </a:spcAft>
              <a:defRPr/>
            </a:pPr>
            <a:r>
              <a:rPr lang="en-US" sz="6300" dirty="0" err="1" smtClean="0"/>
              <a:t>Boxplot</a:t>
            </a:r>
            <a:r>
              <a:rPr lang="en-US" sz="6300" dirty="0" smtClean="0"/>
              <a:t> </a:t>
            </a:r>
            <a:r>
              <a:rPr lang="en-US" sz="6300" dirty="0"/>
              <a:t>. . .</a:t>
            </a:r>
          </a:p>
        </p:txBody>
      </p:sp>
      <p:pic>
        <p:nvPicPr>
          <p:cNvPr id="101379" name="Picture 3"/>
          <p:cNvPicPr>
            <a:picLocks noChangeAspect="1" noChangeArrowheads="1"/>
          </p:cNvPicPr>
          <p:nvPr/>
        </p:nvPicPr>
        <p:blipFill>
          <a:blip r:embed="rId2">
            <a:extLst>
              <a:ext uri="{28A0092B-C50C-407E-A947-70E740481C1C}">
                <a14:useLocalDpi xmlns:a14="http://schemas.microsoft.com/office/drawing/2010/main" val="0"/>
              </a:ext>
            </a:extLst>
          </a:blip>
          <a:srcRect l="31570" t="43057" r="19283" b="12970"/>
          <a:stretch>
            <a:fillRect/>
          </a:stretch>
        </p:blipFill>
        <p:spPr bwMode="auto">
          <a:xfrm>
            <a:off x="3276600" y="4419600"/>
            <a:ext cx="2743200"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380" name="Line 5"/>
          <p:cNvSpPr>
            <a:spLocks noChangeShapeType="1"/>
          </p:cNvSpPr>
          <p:nvPr/>
        </p:nvSpPr>
        <p:spPr bwMode="auto">
          <a:xfrm>
            <a:off x="1371600" y="3810000"/>
            <a:ext cx="0" cy="2438400"/>
          </a:xfrm>
          <a:prstGeom prst="line">
            <a:avLst/>
          </a:prstGeom>
          <a:noFill/>
          <a:ln w="38100">
            <a:solidFill>
              <a:srgbClr val="FF3300"/>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1381" name="Line 7"/>
          <p:cNvSpPr>
            <a:spLocks noChangeShapeType="1"/>
          </p:cNvSpPr>
          <p:nvPr/>
        </p:nvSpPr>
        <p:spPr bwMode="auto">
          <a:xfrm flipH="1">
            <a:off x="7772400" y="3810000"/>
            <a:ext cx="0" cy="2438400"/>
          </a:xfrm>
          <a:prstGeom prst="line">
            <a:avLst/>
          </a:prstGeom>
          <a:noFill/>
          <a:ln w="38100">
            <a:solidFill>
              <a:srgbClr val="FF3300"/>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1382" name="Oval 12"/>
          <p:cNvSpPr>
            <a:spLocks noChangeArrowheads="1"/>
          </p:cNvSpPr>
          <p:nvPr/>
        </p:nvSpPr>
        <p:spPr bwMode="auto">
          <a:xfrm>
            <a:off x="8229600" y="5353050"/>
            <a:ext cx="274638" cy="274638"/>
          </a:xfrm>
          <a:prstGeom prst="ellipse">
            <a:avLst/>
          </a:prstGeom>
          <a:solidFill>
            <a:srgbClr val="FF3300"/>
          </a:solidFill>
          <a:ln w="9525">
            <a:solidFill>
              <a:schemeClr val="tx1"/>
            </a:solidFill>
            <a:round/>
            <a:headEnd/>
            <a:tailEnd/>
          </a:ln>
        </p:spPr>
        <p:txBody>
          <a:bodyPr wrap="none" anchor="ctr"/>
          <a:lstStyle/>
          <a:p>
            <a:pPr fontAlgn="base">
              <a:spcBef>
                <a:spcPct val="0"/>
              </a:spcBef>
              <a:spcAft>
                <a:spcPct val="0"/>
              </a:spcAft>
            </a:pPr>
            <a:endParaRPr lang="en-US">
              <a:solidFill>
                <a:prstClr val="black"/>
              </a:solidFill>
              <a:latin typeface="Tw Cen MT" pitchFamily="34" charset="0"/>
              <a:cs typeface="Arial" charset="0"/>
            </a:endParaRPr>
          </a:p>
        </p:txBody>
      </p:sp>
      <p:sp>
        <p:nvSpPr>
          <p:cNvPr id="13325" name="AutoShape 13"/>
          <p:cNvSpPr>
            <a:spLocks noChangeArrowheads="1"/>
          </p:cNvSpPr>
          <p:nvPr/>
        </p:nvSpPr>
        <p:spPr bwMode="auto">
          <a:xfrm>
            <a:off x="1371600" y="1905000"/>
            <a:ext cx="6553200" cy="1600200"/>
          </a:xfrm>
          <a:prstGeom prst="wedgeRectCallout">
            <a:avLst>
              <a:gd name="adj1" fmla="val 31880"/>
              <a:gd name="adj2" fmla="val 111407"/>
            </a:avLst>
          </a:prstGeom>
          <a:solidFill>
            <a:srgbClr val="800080"/>
          </a:solidFill>
          <a:ln w="9525">
            <a:solidFill>
              <a:schemeClr val="tx1"/>
            </a:solidFill>
            <a:miter lim="800000"/>
            <a:headEnd/>
            <a:tailEnd/>
          </a:ln>
        </p:spPr>
        <p:txBody>
          <a:bodyPr/>
          <a:lstStyle/>
          <a:p>
            <a:pPr algn="ctr" fontAlgn="base">
              <a:spcBef>
                <a:spcPct val="0"/>
              </a:spcBef>
              <a:spcAft>
                <a:spcPct val="0"/>
              </a:spcAft>
            </a:pPr>
            <a:r>
              <a:rPr lang="en-US" sz="3000" b="1">
                <a:solidFill>
                  <a:prstClr val="white"/>
                </a:solidFill>
                <a:latin typeface="Tw Cen MT" pitchFamily="34" charset="0"/>
                <a:cs typeface="Arial" charset="0"/>
              </a:rPr>
              <a:t>Draw the “whisker” from the quartiles to the observation that is within the fence!</a:t>
            </a:r>
          </a:p>
        </p:txBody>
      </p:sp>
      <p:sp>
        <p:nvSpPr>
          <p:cNvPr id="13326" name="Line 14"/>
          <p:cNvSpPr>
            <a:spLocks noChangeShapeType="1"/>
          </p:cNvSpPr>
          <p:nvPr/>
        </p:nvSpPr>
        <p:spPr bwMode="auto">
          <a:xfrm>
            <a:off x="5410200" y="5486400"/>
            <a:ext cx="1905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3327" name="Line 15"/>
          <p:cNvSpPr>
            <a:spLocks noChangeShapeType="1"/>
          </p:cNvSpPr>
          <p:nvPr/>
        </p:nvSpPr>
        <p:spPr bwMode="auto">
          <a:xfrm>
            <a:off x="2095500" y="5486400"/>
            <a:ext cx="164465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Tree>
    <p:extLst>
      <p:ext uri="{BB962C8B-B14F-4D97-AF65-F5344CB8AC3E}">
        <p14:creationId xmlns:p14="http://schemas.microsoft.com/office/powerpoint/2010/main" val="31740167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25"/>
                                        </p:tgtEl>
                                        <p:attrNameLst>
                                          <p:attrName>style.visibility</p:attrName>
                                        </p:attrNameLst>
                                      </p:cBhvr>
                                      <p:to>
                                        <p:strVal val="visible"/>
                                      </p:to>
                                    </p:set>
                                  </p:childTnLst>
                                </p:cTn>
                              </p:par>
                            </p:childTnLst>
                          </p:cTn>
                        </p:par>
                        <p:par>
                          <p:cTn id="7" fill="hold" nodeType="afterGroup">
                            <p:stCondLst>
                              <p:cond delay="0"/>
                            </p:stCondLst>
                            <p:childTnLst>
                              <p:par>
                                <p:cTn id="8" presetID="1" presetClass="entr" presetSubtype="0" fill="hold" grpId="0" nodeType="afterEffect">
                                  <p:stCondLst>
                                    <p:cond delay="1000"/>
                                  </p:stCondLst>
                                  <p:childTnLst>
                                    <p:set>
                                      <p:cBhvr>
                                        <p:cTn id="9" dur="1" fill="hold">
                                          <p:stCondLst>
                                            <p:cond delay="0"/>
                                          </p:stCondLst>
                                        </p:cTn>
                                        <p:tgtEl>
                                          <p:spTgt spid="13326"/>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1000"/>
                                  </p:stCondLst>
                                  <p:childTnLst>
                                    <p:set>
                                      <p:cBhvr>
                                        <p:cTn id="12" dur="1" fill="hold">
                                          <p:stCondLst>
                                            <p:cond delay="0"/>
                                          </p:stCondLst>
                                        </p:cTn>
                                        <p:tgtEl>
                                          <p:spTgt spid="13327"/>
                                        </p:tgtEl>
                                        <p:attrNameLst>
                                          <p:attrName>style.visibility</p:attrName>
                                        </p:attrNameLst>
                                      </p:cBhvr>
                                      <p:to>
                                        <p:strVal val="visible"/>
                                      </p:to>
                                    </p:set>
                                  </p:childTnLst>
                                </p:cTn>
                              </p:par>
                              <p:par>
                                <p:cTn id="13" presetID="1" presetClass="entr" presetSubtype="0" fill="hold" grpId="1" nodeType="withEffect">
                                  <p:stCondLst>
                                    <p:cond delay="1000"/>
                                  </p:stCondLst>
                                  <p:childTnLst>
                                    <p:set>
                                      <p:cBhvr>
                                        <p:cTn id="14" dur="1" fill="hold">
                                          <p:stCondLst>
                                            <p:cond delay="0"/>
                                          </p:stCondLst>
                                        </p:cTn>
                                        <p:tgtEl>
                                          <p:spTgt spid="133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5" grpId="0" animBg="1"/>
      <p:bldP spid="13326" grpId="0" animBg="1"/>
      <p:bldP spid="13327" grpId="0" animBg="1"/>
      <p:bldP spid="13327"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612775" y="228600"/>
            <a:ext cx="8153400" cy="990600"/>
          </a:xfrm>
        </p:spPr>
        <p:txBody>
          <a:bodyPr/>
          <a:lstStyle/>
          <a:p>
            <a:pPr eaLnBrk="1" hangingPunct="1">
              <a:defRPr/>
            </a:pPr>
            <a:r>
              <a:rPr lang="en-US" smtClean="0"/>
              <a:t>Shape of Boxplots</a:t>
            </a:r>
          </a:p>
        </p:txBody>
      </p:sp>
      <p:pic>
        <p:nvPicPr>
          <p:cNvPr id="102403"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0417" t="25000" r="37500" b="13611"/>
          <a:stretch>
            <a:fillRect/>
          </a:stretch>
        </p:blipFill>
        <p:spPr>
          <a:xfrm>
            <a:off x="1295400" y="1524000"/>
            <a:ext cx="6461125" cy="4759325"/>
          </a:xfrm>
          <a:noFill/>
        </p:spPr>
      </p:pic>
    </p:spTree>
    <p:extLst>
      <p:ext uri="{BB962C8B-B14F-4D97-AF65-F5344CB8AC3E}">
        <p14:creationId xmlns:p14="http://schemas.microsoft.com/office/powerpoint/2010/main" val="19713710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228600" y="457200"/>
            <a:ext cx="8915400" cy="2895600"/>
          </a:xfrm>
        </p:spPr>
        <p:txBody>
          <a:bodyPr/>
          <a:lstStyle/>
          <a:p>
            <a:pPr eaLnBrk="1" hangingPunct="1">
              <a:buFontTx/>
              <a:buNone/>
            </a:pPr>
            <a:r>
              <a:rPr lang="en-US" dirty="0" smtClean="0"/>
              <a:t>	</a:t>
            </a:r>
            <a:r>
              <a:rPr lang="en-US" sz="2000" dirty="0" smtClean="0"/>
              <a:t>A report from the U.S. Department of Justice gave the following percent increase in federal prison populations in 20 northeastern &amp; mid-western states in 1999.</a:t>
            </a:r>
          </a:p>
          <a:p>
            <a:pPr eaLnBrk="1" hangingPunct="1">
              <a:buFontTx/>
              <a:buNone/>
            </a:pPr>
            <a:endParaRPr lang="en-US" sz="300" dirty="0" smtClean="0"/>
          </a:p>
          <a:p>
            <a:pPr eaLnBrk="1" hangingPunct="1">
              <a:buFontTx/>
              <a:buNone/>
            </a:pPr>
            <a:r>
              <a:rPr lang="en-US" sz="2200" dirty="0" smtClean="0"/>
              <a:t>5.9	1.3	5.0	5.9	4.5	5.6	4.1	6.3	4.8	6.9</a:t>
            </a:r>
          </a:p>
          <a:p>
            <a:pPr eaLnBrk="1" hangingPunct="1">
              <a:buFontTx/>
              <a:buNone/>
            </a:pPr>
            <a:r>
              <a:rPr lang="en-US" sz="2200" dirty="0" smtClean="0"/>
              <a:t>4.5	3.5	7.2	6.4	5.5	5.3	8.0	4.4	7.2	3.2</a:t>
            </a:r>
          </a:p>
          <a:p>
            <a:pPr eaLnBrk="1" hangingPunct="1">
              <a:buFontTx/>
              <a:buNone/>
            </a:pPr>
            <a:endParaRPr lang="en-US" sz="100" dirty="0" smtClean="0"/>
          </a:p>
          <a:p>
            <a:pPr eaLnBrk="1" hangingPunct="1">
              <a:buFontTx/>
              <a:buNone/>
            </a:pPr>
            <a:r>
              <a:rPr lang="en-US" sz="3000" dirty="0" smtClean="0"/>
              <a:t>Create a boxplot.  Describe the distribution.</a:t>
            </a:r>
          </a:p>
        </p:txBody>
      </p:sp>
      <p:sp>
        <p:nvSpPr>
          <p:cNvPr id="2" name="TextBox 1"/>
          <p:cNvSpPr txBox="1"/>
          <p:nvPr/>
        </p:nvSpPr>
        <p:spPr>
          <a:xfrm>
            <a:off x="381000" y="3276600"/>
            <a:ext cx="6629400" cy="369332"/>
          </a:xfrm>
          <a:prstGeom prst="rect">
            <a:avLst/>
          </a:prstGeom>
          <a:noFill/>
        </p:spPr>
        <p:txBody>
          <a:bodyPr wrap="square" rtlCol="0">
            <a:spAutoFit/>
          </a:bodyPr>
          <a:lstStyle/>
          <a:p>
            <a:r>
              <a:rPr lang="en-US" b="1" dirty="0" smtClean="0">
                <a:solidFill>
                  <a:srgbClr val="0070C0"/>
                </a:solidFill>
              </a:rPr>
              <a:t>Step 1: Order observations and find 5 number summary:</a:t>
            </a:r>
            <a:endParaRPr lang="en-US" b="1" dirty="0">
              <a:solidFill>
                <a:srgbClr val="0070C0"/>
              </a:solidFill>
            </a:endParaRPr>
          </a:p>
        </p:txBody>
      </p:sp>
      <p:sp>
        <p:nvSpPr>
          <p:cNvPr id="3" name="Rectangle 2"/>
          <p:cNvSpPr/>
          <p:nvPr/>
        </p:nvSpPr>
        <p:spPr>
          <a:xfrm>
            <a:off x="228600" y="3657769"/>
            <a:ext cx="8839200" cy="646331"/>
          </a:xfrm>
          <a:prstGeom prst="rect">
            <a:avLst/>
          </a:prstGeom>
        </p:spPr>
        <p:txBody>
          <a:bodyPr wrap="square">
            <a:spAutoFit/>
          </a:bodyPr>
          <a:lstStyle/>
          <a:p>
            <a:r>
              <a:rPr lang="en-US" dirty="0" smtClean="0">
                <a:solidFill>
                  <a:srgbClr val="0070C0"/>
                </a:solidFill>
              </a:rPr>
              <a:t>1.3	3.2	3.5	4.1	4.4	4.5	4.5	4.8	5	5.3</a:t>
            </a:r>
          </a:p>
          <a:p>
            <a:r>
              <a:rPr lang="en-US" dirty="0" smtClean="0">
                <a:solidFill>
                  <a:srgbClr val="0070C0"/>
                </a:solidFill>
              </a:rPr>
              <a:t>5.5	5.6	5.9	5.9	6.3	6.4	6.9	7.2	7.2	8</a:t>
            </a:r>
            <a:endParaRPr lang="en-US" dirty="0">
              <a:solidFill>
                <a:srgbClr val="0070C0"/>
              </a:solidFill>
            </a:endParaRPr>
          </a:p>
        </p:txBody>
      </p:sp>
      <p:sp>
        <p:nvSpPr>
          <p:cNvPr id="4" name="TextBox 3"/>
          <p:cNvSpPr txBox="1"/>
          <p:nvPr/>
        </p:nvSpPr>
        <p:spPr>
          <a:xfrm>
            <a:off x="3295650" y="4555067"/>
            <a:ext cx="2705100" cy="1477328"/>
          </a:xfrm>
          <a:prstGeom prst="rect">
            <a:avLst/>
          </a:prstGeom>
          <a:noFill/>
        </p:spPr>
        <p:txBody>
          <a:bodyPr wrap="square" rtlCol="0">
            <a:spAutoFit/>
          </a:bodyPr>
          <a:lstStyle/>
          <a:p>
            <a:r>
              <a:rPr lang="en-US" dirty="0" smtClean="0">
                <a:solidFill>
                  <a:srgbClr val="0070C0"/>
                </a:solidFill>
              </a:rPr>
              <a:t>Minimum = 1.3 </a:t>
            </a:r>
          </a:p>
          <a:p>
            <a:r>
              <a:rPr lang="en-US" dirty="0" smtClean="0">
                <a:solidFill>
                  <a:srgbClr val="0070C0"/>
                </a:solidFill>
              </a:rPr>
              <a:t>Q1 = 4.45</a:t>
            </a:r>
          </a:p>
          <a:p>
            <a:r>
              <a:rPr lang="en-US" dirty="0" smtClean="0">
                <a:solidFill>
                  <a:srgbClr val="0070C0"/>
                </a:solidFill>
              </a:rPr>
              <a:t>Median = 5.4</a:t>
            </a:r>
          </a:p>
          <a:p>
            <a:r>
              <a:rPr lang="en-US" dirty="0" smtClean="0">
                <a:solidFill>
                  <a:srgbClr val="0070C0"/>
                </a:solidFill>
              </a:rPr>
              <a:t>Q3 = 6.35</a:t>
            </a:r>
          </a:p>
          <a:p>
            <a:r>
              <a:rPr lang="en-US" dirty="0" smtClean="0">
                <a:solidFill>
                  <a:srgbClr val="0070C0"/>
                </a:solidFill>
              </a:rPr>
              <a:t>Maximum = 8</a:t>
            </a:r>
            <a:endParaRPr lang="en-US" dirty="0">
              <a:solidFill>
                <a:srgbClr val="0070C0"/>
              </a:solidFill>
            </a:endParaRPr>
          </a:p>
        </p:txBody>
      </p:sp>
    </p:spTree>
    <p:extLst>
      <p:ext uri="{BB962C8B-B14F-4D97-AF65-F5344CB8AC3E}">
        <p14:creationId xmlns:p14="http://schemas.microsoft.com/office/powerpoint/2010/main" val="3742793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228600" y="457200"/>
            <a:ext cx="8915400" cy="1981200"/>
          </a:xfrm>
        </p:spPr>
        <p:txBody>
          <a:bodyPr/>
          <a:lstStyle/>
          <a:p>
            <a:pPr eaLnBrk="1" hangingPunct="1">
              <a:buFontTx/>
              <a:buNone/>
            </a:pPr>
            <a:r>
              <a:rPr lang="en-US" dirty="0" smtClean="0"/>
              <a:t>	</a:t>
            </a:r>
            <a:r>
              <a:rPr lang="en-US" sz="2000" dirty="0" smtClean="0"/>
              <a:t>A report from the U.S. Department of Justice gave the following percent increase in federal prison populations in 20 northeastern &amp; mid-western states in 1999.</a:t>
            </a:r>
          </a:p>
          <a:p>
            <a:pPr marL="0" indent="0">
              <a:buNone/>
            </a:pPr>
            <a:r>
              <a:rPr lang="en-US" sz="2000" dirty="0">
                <a:solidFill>
                  <a:srgbClr val="0070C0"/>
                </a:solidFill>
              </a:rPr>
              <a:t>1.3	3.2	3.5	4.1	4.4	4.5	4.5	4.8	5	5.3</a:t>
            </a:r>
          </a:p>
          <a:p>
            <a:pPr marL="0" indent="0">
              <a:buNone/>
            </a:pPr>
            <a:r>
              <a:rPr lang="en-US" sz="2000" dirty="0">
                <a:solidFill>
                  <a:srgbClr val="0070C0"/>
                </a:solidFill>
              </a:rPr>
              <a:t>5.5	5.6	5.9	5.9	6.3	6.4	6.9	7.2	7.2	8</a:t>
            </a:r>
          </a:p>
          <a:p>
            <a:pPr eaLnBrk="1" hangingPunct="1">
              <a:buFontTx/>
              <a:buNone/>
            </a:pPr>
            <a:endParaRPr lang="en-US" sz="2000" dirty="0" smtClean="0"/>
          </a:p>
          <a:p>
            <a:pPr eaLnBrk="1" hangingPunct="1">
              <a:buFontTx/>
              <a:buNone/>
            </a:pPr>
            <a:endParaRPr lang="en-US" sz="300" dirty="0" smtClean="0"/>
          </a:p>
        </p:txBody>
      </p:sp>
      <p:sp>
        <p:nvSpPr>
          <p:cNvPr id="2" name="TextBox 1"/>
          <p:cNvSpPr txBox="1"/>
          <p:nvPr/>
        </p:nvSpPr>
        <p:spPr>
          <a:xfrm>
            <a:off x="304800" y="2725341"/>
            <a:ext cx="7239000" cy="646331"/>
          </a:xfrm>
          <a:prstGeom prst="rect">
            <a:avLst/>
          </a:prstGeom>
          <a:noFill/>
        </p:spPr>
        <p:txBody>
          <a:bodyPr wrap="square" rtlCol="0">
            <a:spAutoFit/>
          </a:bodyPr>
          <a:lstStyle/>
          <a:p>
            <a:r>
              <a:rPr lang="en-US" b="1" dirty="0" smtClean="0">
                <a:solidFill>
                  <a:srgbClr val="0070C0"/>
                </a:solidFill>
              </a:rPr>
              <a:t>Step 2: draw </a:t>
            </a:r>
            <a:r>
              <a:rPr lang="en-US" b="1" dirty="0">
                <a:solidFill>
                  <a:srgbClr val="0070C0"/>
                </a:solidFill>
              </a:rPr>
              <a:t>box from Q1 to </a:t>
            </a:r>
            <a:r>
              <a:rPr lang="en-US" b="1" dirty="0" smtClean="0">
                <a:solidFill>
                  <a:srgbClr val="0070C0"/>
                </a:solidFill>
              </a:rPr>
              <a:t>Q3</a:t>
            </a:r>
          </a:p>
          <a:p>
            <a:r>
              <a:rPr lang="en-US" b="1" dirty="0" smtClean="0">
                <a:solidFill>
                  <a:srgbClr val="0070C0"/>
                </a:solidFill>
              </a:rPr>
              <a:t>Step 3: draw </a:t>
            </a:r>
            <a:r>
              <a:rPr lang="en-US" b="1" dirty="0">
                <a:solidFill>
                  <a:srgbClr val="0070C0"/>
                </a:solidFill>
              </a:rPr>
              <a:t>median as center line in the box</a:t>
            </a:r>
          </a:p>
        </p:txBody>
      </p:sp>
      <p:sp>
        <p:nvSpPr>
          <p:cNvPr id="4" name="TextBox 3"/>
          <p:cNvSpPr txBox="1"/>
          <p:nvPr/>
        </p:nvSpPr>
        <p:spPr>
          <a:xfrm>
            <a:off x="6705600" y="3094673"/>
            <a:ext cx="2057400" cy="1477328"/>
          </a:xfrm>
          <a:prstGeom prst="rect">
            <a:avLst/>
          </a:prstGeom>
          <a:noFill/>
        </p:spPr>
        <p:txBody>
          <a:bodyPr wrap="square" rtlCol="0">
            <a:spAutoFit/>
          </a:bodyPr>
          <a:lstStyle/>
          <a:p>
            <a:r>
              <a:rPr lang="en-US" dirty="0" smtClean="0">
                <a:solidFill>
                  <a:srgbClr val="0070C0"/>
                </a:solidFill>
              </a:rPr>
              <a:t>Minimum = 1.3 </a:t>
            </a:r>
          </a:p>
          <a:p>
            <a:r>
              <a:rPr lang="en-US" dirty="0" smtClean="0">
                <a:solidFill>
                  <a:srgbClr val="0070C0"/>
                </a:solidFill>
              </a:rPr>
              <a:t>Q1 = 4.45</a:t>
            </a:r>
          </a:p>
          <a:p>
            <a:r>
              <a:rPr lang="en-US" dirty="0" smtClean="0">
                <a:solidFill>
                  <a:srgbClr val="0070C0"/>
                </a:solidFill>
              </a:rPr>
              <a:t>Median = 5.4</a:t>
            </a:r>
          </a:p>
          <a:p>
            <a:r>
              <a:rPr lang="en-US" dirty="0" smtClean="0">
                <a:solidFill>
                  <a:srgbClr val="0070C0"/>
                </a:solidFill>
              </a:rPr>
              <a:t>Q3 = 6.35</a:t>
            </a:r>
          </a:p>
          <a:p>
            <a:r>
              <a:rPr lang="en-US" dirty="0" smtClean="0">
                <a:solidFill>
                  <a:srgbClr val="0070C0"/>
                </a:solidFill>
              </a:rPr>
              <a:t>Maximum = 8</a:t>
            </a:r>
            <a:endParaRPr lang="en-US" dirty="0">
              <a:solidFill>
                <a:srgbClr val="0070C0"/>
              </a:solidFill>
            </a:endParaRPr>
          </a:p>
        </p:txBody>
      </p:sp>
      <p:pic>
        <p:nvPicPr>
          <p:cNvPr id="55300" name="Picture 4" descr="Number line - blank (-5 to 5)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0"/>
            <a:ext cx="8000979" cy="76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76400" y="5867400"/>
            <a:ext cx="381000" cy="369332"/>
          </a:xfrm>
          <a:prstGeom prst="rect">
            <a:avLst/>
          </a:prstGeom>
          <a:noFill/>
        </p:spPr>
        <p:txBody>
          <a:bodyPr wrap="square" rtlCol="0">
            <a:spAutoFit/>
          </a:bodyPr>
          <a:lstStyle/>
          <a:p>
            <a:r>
              <a:rPr lang="en-US" dirty="0" smtClean="0"/>
              <a:t>1</a:t>
            </a:r>
            <a:endParaRPr lang="en-US" dirty="0"/>
          </a:p>
        </p:txBody>
      </p:sp>
      <p:sp>
        <p:nvSpPr>
          <p:cNvPr id="9" name="TextBox 8"/>
          <p:cNvSpPr txBox="1"/>
          <p:nvPr/>
        </p:nvSpPr>
        <p:spPr>
          <a:xfrm>
            <a:off x="2286000" y="5867400"/>
            <a:ext cx="381000" cy="369332"/>
          </a:xfrm>
          <a:prstGeom prst="rect">
            <a:avLst/>
          </a:prstGeom>
          <a:noFill/>
        </p:spPr>
        <p:txBody>
          <a:bodyPr wrap="square" rtlCol="0">
            <a:spAutoFit/>
          </a:bodyPr>
          <a:lstStyle/>
          <a:p>
            <a:r>
              <a:rPr lang="en-US" dirty="0"/>
              <a:t>2</a:t>
            </a:r>
          </a:p>
        </p:txBody>
      </p:sp>
      <p:sp>
        <p:nvSpPr>
          <p:cNvPr id="10" name="TextBox 9"/>
          <p:cNvSpPr txBox="1"/>
          <p:nvPr/>
        </p:nvSpPr>
        <p:spPr>
          <a:xfrm>
            <a:off x="2971800" y="5867400"/>
            <a:ext cx="381000" cy="369332"/>
          </a:xfrm>
          <a:prstGeom prst="rect">
            <a:avLst/>
          </a:prstGeom>
          <a:noFill/>
        </p:spPr>
        <p:txBody>
          <a:bodyPr wrap="square" rtlCol="0">
            <a:spAutoFit/>
          </a:bodyPr>
          <a:lstStyle/>
          <a:p>
            <a:r>
              <a:rPr lang="en-US" dirty="0"/>
              <a:t>3</a:t>
            </a:r>
          </a:p>
        </p:txBody>
      </p:sp>
      <p:sp>
        <p:nvSpPr>
          <p:cNvPr id="11" name="TextBox 10"/>
          <p:cNvSpPr txBox="1"/>
          <p:nvPr/>
        </p:nvSpPr>
        <p:spPr>
          <a:xfrm>
            <a:off x="3657600" y="5867400"/>
            <a:ext cx="381000" cy="369332"/>
          </a:xfrm>
          <a:prstGeom prst="rect">
            <a:avLst/>
          </a:prstGeom>
          <a:noFill/>
        </p:spPr>
        <p:txBody>
          <a:bodyPr wrap="square" rtlCol="0">
            <a:spAutoFit/>
          </a:bodyPr>
          <a:lstStyle/>
          <a:p>
            <a:r>
              <a:rPr lang="en-US" dirty="0"/>
              <a:t>4</a:t>
            </a:r>
          </a:p>
        </p:txBody>
      </p:sp>
      <p:sp>
        <p:nvSpPr>
          <p:cNvPr id="12" name="TextBox 11"/>
          <p:cNvSpPr txBox="1"/>
          <p:nvPr/>
        </p:nvSpPr>
        <p:spPr>
          <a:xfrm>
            <a:off x="4267189" y="5867400"/>
            <a:ext cx="381000" cy="369332"/>
          </a:xfrm>
          <a:prstGeom prst="rect">
            <a:avLst/>
          </a:prstGeom>
          <a:noFill/>
        </p:spPr>
        <p:txBody>
          <a:bodyPr wrap="square" rtlCol="0">
            <a:spAutoFit/>
          </a:bodyPr>
          <a:lstStyle/>
          <a:p>
            <a:r>
              <a:rPr lang="en-US" dirty="0"/>
              <a:t>5</a:t>
            </a:r>
          </a:p>
        </p:txBody>
      </p:sp>
      <p:sp>
        <p:nvSpPr>
          <p:cNvPr id="13" name="TextBox 12"/>
          <p:cNvSpPr txBox="1"/>
          <p:nvPr/>
        </p:nvSpPr>
        <p:spPr>
          <a:xfrm>
            <a:off x="4953000" y="5867400"/>
            <a:ext cx="381000" cy="369332"/>
          </a:xfrm>
          <a:prstGeom prst="rect">
            <a:avLst/>
          </a:prstGeom>
          <a:noFill/>
        </p:spPr>
        <p:txBody>
          <a:bodyPr wrap="square" rtlCol="0">
            <a:spAutoFit/>
          </a:bodyPr>
          <a:lstStyle/>
          <a:p>
            <a:r>
              <a:rPr lang="en-US" dirty="0"/>
              <a:t>6</a:t>
            </a:r>
          </a:p>
        </p:txBody>
      </p:sp>
      <p:sp>
        <p:nvSpPr>
          <p:cNvPr id="14" name="TextBox 13"/>
          <p:cNvSpPr txBox="1"/>
          <p:nvPr/>
        </p:nvSpPr>
        <p:spPr>
          <a:xfrm>
            <a:off x="5638800" y="5867400"/>
            <a:ext cx="381000" cy="369332"/>
          </a:xfrm>
          <a:prstGeom prst="rect">
            <a:avLst/>
          </a:prstGeom>
          <a:noFill/>
        </p:spPr>
        <p:txBody>
          <a:bodyPr wrap="square" rtlCol="0">
            <a:spAutoFit/>
          </a:bodyPr>
          <a:lstStyle/>
          <a:p>
            <a:r>
              <a:rPr lang="en-US" dirty="0"/>
              <a:t>7</a:t>
            </a:r>
          </a:p>
        </p:txBody>
      </p:sp>
      <p:sp>
        <p:nvSpPr>
          <p:cNvPr id="15" name="TextBox 14"/>
          <p:cNvSpPr txBox="1"/>
          <p:nvPr/>
        </p:nvSpPr>
        <p:spPr>
          <a:xfrm>
            <a:off x="6248400" y="5867400"/>
            <a:ext cx="381000" cy="369332"/>
          </a:xfrm>
          <a:prstGeom prst="rect">
            <a:avLst/>
          </a:prstGeom>
          <a:noFill/>
        </p:spPr>
        <p:txBody>
          <a:bodyPr wrap="square" rtlCol="0">
            <a:spAutoFit/>
          </a:bodyPr>
          <a:lstStyle/>
          <a:p>
            <a:r>
              <a:rPr lang="en-US" dirty="0"/>
              <a:t>8</a:t>
            </a:r>
          </a:p>
        </p:txBody>
      </p:sp>
      <p:sp>
        <p:nvSpPr>
          <p:cNvPr id="16" name="TextBox 15"/>
          <p:cNvSpPr txBox="1"/>
          <p:nvPr/>
        </p:nvSpPr>
        <p:spPr>
          <a:xfrm>
            <a:off x="6934200" y="5867400"/>
            <a:ext cx="381000" cy="369332"/>
          </a:xfrm>
          <a:prstGeom prst="rect">
            <a:avLst/>
          </a:prstGeom>
          <a:noFill/>
        </p:spPr>
        <p:txBody>
          <a:bodyPr wrap="square" rtlCol="0">
            <a:spAutoFit/>
          </a:bodyPr>
          <a:lstStyle/>
          <a:p>
            <a:r>
              <a:rPr lang="en-US" dirty="0"/>
              <a:t>9</a:t>
            </a:r>
          </a:p>
        </p:txBody>
      </p:sp>
      <p:sp>
        <p:nvSpPr>
          <p:cNvPr id="6" name="Rectangle 5"/>
          <p:cNvSpPr/>
          <p:nvPr/>
        </p:nvSpPr>
        <p:spPr>
          <a:xfrm>
            <a:off x="4000500" y="4724400"/>
            <a:ext cx="1257300" cy="6096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Connector 7"/>
          <p:cNvCxnSpPr/>
          <p:nvPr/>
        </p:nvCxnSpPr>
        <p:spPr>
          <a:xfrm>
            <a:off x="4648200" y="4724400"/>
            <a:ext cx="0" cy="60960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4246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530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P spid="10" grpId="0"/>
      <p:bldP spid="11" grpId="0"/>
      <p:bldP spid="12" grpId="0"/>
      <p:bldP spid="13" grpId="0"/>
      <p:bldP spid="14" grpId="0"/>
      <p:bldP spid="15" grpId="0"/>
      <p:bldP spid="16" grpId="0"/>
      <p:bldP spid="6"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228600" y="457200"/>
            <a:ext cx="8915400" cy="1981200"/>
          </a:xfrm>
        </p:spPr>
        <p:txBody>
          <a:bodyPr/>
          <a:lstStyle/>
          <a:p>
            <a:pPr eaLnBrk="1" hangingPunct="1">
              <a:buFontTx/>
              <a:buNone/>
            </a:pPr>
            <a:r>
              <a:rPr lang="en-US" dirty="0" smtClean="0"/>
              <a:t>	</a:t>
            </a:r>
            <a:r>
              <a:rPr lang="en-US" sz="2000" dirty="0" smtClean="0"/>
              <a:t>A report from the U.S. Department of Justice gave the following percent increase in federal prison populations in 20 northeastern &amp; mid-western states in 1999.</a:t>
            </a:r>
          </a:p>
          <a:p>
            <a:pPr marL="0" indent="0">
              <a:buNone/>
            </a:pPr>
            <a:r>
              <a:rPr lang="en-US" sz="2000" dirty="0">
                <a:solidFill>
                  <a:srgbClr val="0070C0"/>
                </a:solidFill>
              </a:rPr>
              <a:t>1.3	3.2	3.5	4.1	4.4	4.5	4.5	4.8	5	5.3</a:t>
            </a:r>
          </a:p>
          <a:p>
            <a:pPr marL="0" indent="0">
              <a:buNone/>
            </a:pPr>
            <a:r>
              <a:rPr lang="en-US" sz="2000" dirty="0">
                <a:solidFill>
                  <a:srgbClr val="0070C0"/>
                </a:solidFill>
              </a:rPr>
              <a:t>5.5	5.6	5.9	5.9	6.3	6.4	6.9	7.2	7.2	8</a:t>
            </a:r>
          </a:p>
          <a:p>
            <a:pPr eaLnBrk="1" hangingPunct="1">
              <a:buFontTx/>
              <a:buNone/>
            </a:pPr>
            <a:endParaRPr lang="en-US" sz="2000" dirty="0" smtClean="0"/>
          </a:p>
          <a:p>
            <a:pPr eaLnBrk="1" hangingPunct="1">
              <a:buFontTx/>
              <a:buNone/>
            </a:pPr>
            <a:endParaRPr lang="en-US" sz="300" dirty="0" smtClean="0"/>
          </a:p>
        </p:txBody>
      </p:sp>
      <p:sp>
        <p:nvSpPr>
          <p:cNvPr id="2" name="TextBox 1"/>
          <p:cNvSpPr txBox="1"/>
          <p:nvPr/>
        </p:nvSpPr>
        <p:spPr>
          <a:xfrm>
            <a:off x="304800" y="2725341"/>
            <a:ext cx="7239000" cy="369332"/>
          </a:xfrm>
          <a:prstGeom prst="rect">
            <a:avLst/>
          </a:prstGeom>
          <a:noFill/>
        </p:spPr>
        <p:txBody>
          <a:bodyPr wrap="square" rtlCol="0">
            <a:spAutoFit/>
          </a:bodyPr>
          <a:lstStyle/>
          <a:p>
            <a:r>
              <a:rPr lang="en-US" b="1" dirty="0" smtClean="0">
                <a:solidFill>
                  <a:srgbClr val="0070C0"/>
                </a:solidFill>
              </a:rPr>
              <a:t>Step 4: Calculate Fences</a:t>
            </a:r>
            <a:endParaRPr lang="en-US" b="1" dirty="0">
              <a:solidFill>
                <a:srgbClr val="0070C0"/>
              </a:solidFill>
            </a:endParaRPr>
          </a:p>
        </p:txBody>
      </p:sp>
      <p:sp>
        <p:nvSpPr>
          <p:cNvPr id="4" name="TextBox 3"/>
          <p:cNvSpPr txBox="1"/>
          <p:nvPr/>
        </p:nvSpPr>
        <p:spPr>
          <a:xfrm>
            <a:off x="6705600" y="3094673"/>
            <a:ext cx="2057400" cy="1477328"/>
          </a:xfrm>
          <a:prstGeom prst="rect">
            <a:avLst/>
          </a:prstGeom>
          <a:noFill/>
        </p:spPr>
        <p:txBody>
          <a:bodyPr wrap="square" rtlCol="0">
            <a:spAutoFit/>
          </a:bodyPr>
          <a:lstStyle/>
          <a:p>
            <a:r>
              <a:rPr lang="en-US" dirty="0" smtClean="0">
                <a:solidFill>
                  <a:srgbClr val="0070C0"/>
                </a:solidFill>
              </a:rPr>
              <a:t>Minimum = 1.3 </a:t>
            </a:r>
          </a:p>
          <a:p>
            <a:r>
              <a:rPr lang="en-US" dirty="0" smtClean="0">
                <a:solidFill>
                  <a:srgbClr val="0070C0"/>
                </a:solidFill>
              </a:rPr>
              <a:t>Q1 = 4.45</a:t>
            </a:r>
          </a:p>
          <a:p>
            <a:r>
              <a:rPr lang="en-US" dirty="0" smtClean="0">
                <a:solidFill>
                  <a:srgbClr val="0070C0"/>
                </a:solidFill>
              </a:rPr>
              <a:t>Median = 5.4</a:t>
            </a:r>
          </a:p>
          <a:p>
            <a:r>
              <a:rPr lang="en-US" dirty="0" smtClean="0">
                <a:solidFill>
                  <a:srgbClr val="0070C0"/>
                </a:solidFill>
              </a:rPr>
              <a:t>Q3 = 6.35</a:t>
            </a:r>
          </a:p>
          <a:p>
            <a:r>
              <a:rPr lang="en-US" dirty="0" smtClean="0">
                <a:solidFill>
                  <a:srgbClr val="0070C0"/>
                </a:solidFill>
              </a:rPr>
              <a:t>Maximum = 8</a:t>
            </a:r>
            <a:endParaRPr lang="en-US" dirty="0">
              <a:solidFill>
                <a:srgbClr val="0070C0"/>
              </a:solidFill>
            </a:endParaRPr>
          </a:p>
        </p:txBody>
      </p:sp>
      <p:pic>
        <p:nvPicPr>
          <p:cNvPr id="55300" name="Picture 4" descr="Number line - blank (-5 to 5)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0"/>
            <a:ext cx="8000979" cy="76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76400" y="5867400"/>
            <a:ext cx="381000" cy="369332"/>
          </a:xfrm>
          <a:prstGeom prst="rect">
            <a:avLst/>
          </a:prstGeom>
          <a:noFill/>
        </p:spPr>
        <p:txBody>
          <a:bodyPr wrap="square" rtlCol="0">
            <a:spAutoFit/>
          </a:bodyPr>
          <a:lstStyle/>
          <a:p>
            <a:r>
              <a:rPr lang="en-US" dirty="0" smtClean="0"/>
              <a:t>1</a:t>
            </a:r>
            <a:endParaRPr lang="en-US" dirty="0"/>
          </a:p>
        </p:txBody>
      </p:sp>
      <p:sp>
        <p:nvSpPr>
          <p:cNvPr id="9" name="TextBox 8"/>
          <p:cNvSpPr txBox="1"/>
          <p:nvPr/>
        </p:nvSpPr>
        <p:spPr>
          <a:xfrm>
            <a:off x="2286000" y="5867400"/>
            <a:ext cx="381000" cy="369332"/>
          </a:xfrm>
          <a:prstGeom prst="rect">
            <a:avLst/>
          </a:prstGeom>
          <a:noFill/>
        </p:spPr>
        <p:txBody>
          <a:bodyPr wrap="square" rtlCol="0">
            <a:spAutoFit/>
          </a:bodyPr>
          <a:lstStyle/>
          <a:p>
            <a:r>
              <a:rPr lang="en-US" dirty="0"/>
              <a:t>2</a:t>
            </a:r>
          </a:p>
        </p:txBody>
      </p:sp>
      <p:sp>
        <p:nvSpPr>
          <p:cNvPr id="10" name="TextBox 9"/>
          <p:cNvSpPr txBox="1"/>
          <p:nvPr/>
        </p:nvSpPr>
        <p:spPr>
          <a:xfrm>
            <a:off x="2971800" y="5867400"/>
            <a:ext cx="381000" cy="369332"/>
          </a:xfrm>
          <a:prstGeom prst="rect">
            <a:avLst/>
          </a:prstGeom>
          <a:noFill/>
        </p:spPr>
        <p:txBody>
          <a:bodyPr wrap="square" rtlCol="0">
            <a:spAutoFit/>
          </a:bodyPr>
          <a:lstStyle/>
          <a:p>
            <a:r>
              <a:rPr lang="en-US" dirty="0"/>
              <a:t>3</a:t>
            </a:r>
          </a:p>
        </p:txBody>
      </p:sp>
      <p:sp>
        <p:nvSpPr>
          <p:cNvPr id="11" name="TextBox 10"/>
          <p:cNvSpPr txBox="1"/>
          <p:nvPr/>
        </p:nvSpPr>
        <p:spPr>
          <a:xfrm>
            <a:off x="3657600" y="5867400"/>
            <a:ext cx="381000" cy="369332"/>
          </a:xfrm>
          <a:prstGeom prst="rect">
            <a:avLst/>
          </a:prstGeom>
          <a:noFill/>
        </p:spPr>
        <p:txBody>
          <a:bodyPr wrap="square" rtlCol="0">
            <a:spAutoFit/>
          </a:bodyPr>
          <a:lstStyle/>
          <a:p>
            <a:r>
              <a:rPr lang="en-US" dirty="0"/>
              <a:t>4</a:t>
            </a:r>
          </a:p>
        </p:txBody>
      </p:sp>
      <p:sp>
        <p:nvSpPr>
          <p:cNvPr id="12" name="TextBox 11"/>
          <p:cNvSpPr txBox="1"/>
          <p:nvPr/>
        </p:nvSpPr>
        <p:spPr>
          <a:xfrm>
            <a:off x="4267189" y="5867400"/>
            <a:ext cx="381000" cy="369332"/>
          </a:xfrm>
          <a:prstGeom prst="rect">
            <a:avLst/>
          </a:prstGeom>
          <a:noFill/>
        </p:spPr>
        <p:txBody>
          <a:bodyPr wrap="square" rtlCol="0">
            <a:spAutoFit/>
          </a:bodyPr>
          <a:lstStyle/>
          <a:p>
            <a:r>
              <a:rPr lang="en-US" dirty="0"/>
              <a:t>5</a:t>
            </a:r>
          </a:p>
        </p:txBody>
      </p:sp>
      <p:sp>
        <p:nvSpPr>
          <p:cNvPr id="13" name="TextBox 12"/>
          <p:cNvSpPr txBox="1"/>
          <p:nvPr/>
        </p:nvSpPr>
        <p:spPr>
          <a:xfrm>
            <a:off x="4953000" y="5867400"/>
            <a:ext cx="381000" cy="369332"/>
          </a:xfrm>
          <a:prstGeom prst="rect">
            <a:avLst/>
          </a:prstGeom>
          <a:noFill/>
        </p:spPr>
        <p:txBody>
          <a:bodyPr wrap="square" rtlCol="0">
            <a:spAutoFit/>
          </a:bodyPr>
          <a:lstStyle/>
          <a:p>
            <a:r>
              <a:rPr lang="en-US" dirty="0"/>
              <a:t>6</a:t>
            </a:r>
          </a:p>
        </p:txBody>
      </p:sp>
      <p:sp>
        <p:nvSpPr>
          <p:cNvPr id="14" name="TextBox 13"/>
          <p:cNvSpPr txBox="1"/>
          <p:nvPr/>
        </p:nvSpPr>
        <p:spPr>
          <a:xfrm>
            <a:off x="5638800" y="5867400"/>
            <a:ext cx="381000" cy="369332"/>
          </a:xfrm>
          <a:prstGeom prst="rect">
            <a:avLst/>
          </a:prstGeom>
          <a:noFill/>
        </p:spPr>
        <p:txBody>
          <a:bodyPr wrap="square" rtlCol="0">
            <a:spAutoFit/>
          </a:bodyPr>
          <a:lstStyle/>
          <a:p>
            <a:r>
              <a:rPr lang="en-US" dirty="0"/>
              <a:t>7</a:t>
            </a:r>
          </a:p>
        </p:txBody>
      </p:sp>
      <p:sp>
        <p:nvSpPr>
          <p:cNvPr id="15" name="TextBox 14"/>
          <p:cNvSpPr txBox="1"/>
          <p:nvPr/>
        </p:nvSpPr>
        <p:spPr>
          <a:xfrm>
            <a:off x="6248400" y="5867400"/>
            <a:ext cx="381000" cy="369332"/>
          </a:xfrm>
          <a:prstGeom prst="rect">
            <a:avLst/>
          </a:prstGeom>
          <a:noFill/>
        </p:spPr>
        <p:txBody>
          <a:bodyPr wrap="square" rtlCol="0">
            <a:spAutoFit/>
          </a:bodyPr>
          <a:lstStyle/>
          <a:p>
            <a:r>
              <a:rPr lang="en-US" dirty="0"/>
              <a:t>8</a:t>
            </a:r>
          </a:p>
        </p:txBody>
      </p:sp>
      <p:sp>
        <p:nvSpPr>
          <p:cNvPr id="16" name="TextBox 15"/>
          <p:cNvSpPr txBox="1"/>
          <p:nvPr/>
        </p:nvSpPr>
        <p:spPr>
          <a:xfrm>
            <a:off x="6934200" y="5867400"/>
            <a:ext cx="381000" cy="369332"/>
          </a:xfrm>
          <a:prstGeom prst="rect">
            <a:avLst/>
          </a:prstGeom>
          <a:noFill/>
        </p:spPr>
        <p:txBody>
          <a:bodyPr wrap="square" rtlCol="0">
            <a:spAutoFit/>
          </a:bodyPr>
          <a:lstStyle/>
          <a:p>
            <a:r>
              <a:rPr lang="en-US" dirty="0"/>
              <a:t>9</a:t>
            </a:r>
          </a:p>
        </p:txBody>
      </p:sp>
      <p:sp>
        <p:nvSpPr>
          <p:cNvPr id="6" name="Rectangle 5"/>
          <p:cNvSpPr/>
          <p:nvPr/>
        </p:nvSpPr>
        <p:spPr>
          <a:xfrm>
            <a:off x="4000500" y="4724400"/>
            <a:ext cx="1257300" cy="6096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Connector 7"/>
          <p:cNvCxnSpPr/>
          <p:nvPr/>
        </p:nvCxnSpPr>
        <p:spPr>
          <a:xfrm>
            <a:off x="4648200" y="4724400"/>
            <a:ext cx="0" cy="60960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57200" y="3276600"/>
            <a:ext cx="5791200" cy="646331"/>
          </a:xfrm>
          <a:prstGeom prst="rect">
            <a:avLst/>
          </a:prstGeom>
          <a:noFill/>
        </p:spPr>
        <p:txBody>
          <a:bodyPr wrap="square" rtlCol="0">
            <a:spAutoFit/>
          </a:bodyPr>
          <a:lstStyle/>
          <a:p>
            <a:r>
              <a:rPr lang="en-US" dirty="0" smtClean="0">
                <a:solidFill>
                  <a:srgbClr val="0070C0"/>
                </a:solidFill>
              </a:rPr>
              <a:t>Lower Fence = Q1 – 1.5(</a:t>
            </a:r>
            <a:r>
              <a:rPr lang="en-US" dirty="0" err="1" smtClean="0">
                <a:solidFill>
                  <a:srgbClr val="0070C0"/>
                </a:solidFill>
              </a:rPr>
              <a:t>IQR</a:t>
            </a:r>
            <a:r>
              <a:rPr lang="en-US" dirty="0" smtClean="0">
                <a:solidFill>
                  <a:srgbClr val="0070C0"/>
                </a:solidFill>
              </a:rPr>
              <a:t>) = 4.45 – 1.5(1.9) = 1.6</a:t>
            </a:r>
          </a:p>
          <a:p>
            <a:r>
              <a:rPr lang="en-US" dirty="0" smtClean="0">
                <a:solidFill>
                  <a:srgbClr val="0070C0"/>
                </a:solidFill>
              </a:rPr>
              <a:t>Upper Fence = Q3 + 1.5(</a:t>
            </a:r>
            <a:r>
              <a:rPr lang="en-US" dirty="0" err="1" smtClean="0">
                <a:solidFill>
                  <a:srgbClr val="0070C0"/>
                </a:solidFill>
              </a:rPr>
              <a:t>IQR</a:t>
            </a:r>
            <a:r>
              <a:rPr lang="en-US" dirty="0" smtClean="0">
                <a:solidFill>
                  <a:srgbClr val="0070C0"/>
                </a:solidFill>
              </a:rPr>
              <a:t>) = 6.35 + 1.5(1.9) = 9.2</a:t>
            </a:r>
            <a:endParaRPr lang="en-US" dirty="0">
              <a:solidFill>
                <a:srgbClr val="0070C0"/>
              </a:solidFill>
            </a:endParaRPr>
          </a:p>
        </p:txBody>
      </p:sp>
    </p:spTree>
    <p:extLst>
      <p:ext uri="{BB962C8B-B14F-4D97-AF65-F5344CB8AC3E}">
        <p14:creationId xmlns:p14="http://schemas.microsoft.com/office/powerpoint/2010/main" val="311241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idx="1"/>
          </p:nvPr>
        </p:nvSpPr>
        <p:spPr>
          <a:xfrm>
            <a:off x="228600" y="457200"/>
            <a:ext cx="8915400" cy="1981200"/>
          </a:xfrm>
        </p:spPr>
        <p:txBody>
          <a:bodyPr/>
          <a:lstStyle/>
          <a:p>
            <a:pPr eaLnBrk="1" hangingPunct="1">
              <a:buFontTx/>
              <a:buNone/>
            </a:pPr>
            <a:r>
              <a:rPr lang="en-US" dirty="0" smtClean="0"/>
              <a:t>	</a:t>
            </a:r>
            <a:r>
              <a:rPr lang="en-US" sz="2000" dirty="0" smtClean="0"/>
              <a:t>A report from the U.S. Department of Justice gave the following percent increase in federal prison populations in 20 northeastern &amp; mid-western states in 1999.</a:t>
            </a:r>
          </a:p>
          <a:p>
            <a:pPr marL="0" indent="0">
              <a:buNone/>
            </a:pPr>
            <a:r>
              <a:rPr lang="en-US" sz="2000" dirty="0">
                <a:solidFill>
                  <a:srgbClr val="0070C0"/>
                </a:solidFill>
              </a:rPr>
              <a:t>1.3	3.2	3.5	4.1	4.4	4.5	4.5	4.8	5	5.3</a:t>
            </a:r>
          </a:p>
          <a:p>
            <a:pPr marL="0" indent="0">
              <a:buNone/>
            </a:pPr>
            <a:r>
              <a:rPr lang="en-US" sz="2000" dirty="0">
                <a:solidFill>
                  <a:srgbClr val="0070C0"/>
                </a:solidFill>
              </a:rPr>
              <a:t>5.5	5.6	5.9	5.9	6.3	6.4	6.9	7.2	7.2	8</a:t>
            </a:r>
          </a:p>
          <a:p>
            <a:pPr eaLnBrk="1" hangingPunct="1">
              <a:buFontTx/>
              <a:buNone/>
            </a:pPr>
            <a:endParaRPr lang="en-US" sz="2000" dirty="0" smtClean="0"/>
          </a:p>
          <a:p>
            <a:pPr eaLnBrk="1" hangingPunct="1">
              <a:buFontTx/>
              <a:buNone/>
            </a:pPr>
            <a:endParaRPr lang="en-US" sz="300" dirty="0" smtClean="0"/>
          </a:p>
        </p:txBody>
      </p:sp>
      <p:sp>
        <p:nvSpPr>
          <p:cNvPr id="2" name="TextBox 1"/>
          <p:cNvSpPr txBox="1"/>
          <p:nvPr/>
        </p:nvSpPr>
        <p:spPr>
          <a:xfrm>
            <a:off x="304800" y="2725341"/>
            <a:ext cx="7239000" cy="646331"/>
          </a:xfrm>
          <a:prstGeom prst="rect">
            <a:avLst/>
          </a:prstGeom>
          <a:noFill/>
        </p:spPr>
        <p:txBody>
          <a:bodyPr wrap="square" rtlCol="0">
            <a:spAutoFit/>
          </a:bodyPr>
          <a:lstStyle/>
          <a:p>
            <a:r>
              <a:rPr lang="en-US" b="1" dirty="0" smtClean="0">
                <a:solidFill>
                  <a:srgbClr val="0070C0"/>
                </a:solidFill>
              </a:rPr>
              <a:t>Step 5: whiskers </a:t>
            </a:r>
            <a:r>
              <a:rPr lang="en-US" b="1" dirty="0">
                <a:solidFill>
                  <a:srgbClr val="0070C0"/>
                </a:solidFill>
              </a:rPr>
              <a:t>extend to largest (smallest) data value inside the fence</a:t>
            </a:r>
          </a:p>
          <a:p>
            <a:r>
              <a:rPr lang="en-US" b="1" dirty="0" smtClean="0">
                <a:solidFill>
                  <a:srgbClr val="0070C0"/>
                </a:solidFill>
              </a:rPr>
              <a:t>Step 6: Mark </a:t>
            </a:r>
            <a:r>
              <a:rPr lang="en-US" b="1" dirty="0">
                <a:solidFill>
                  <a:srgbClr val="0070C0"/>
                </a:solidFill>
              </a:rPr>
              <a:t>outliers with an asterisk</a:t>
            </a:r>
          </a:p>
        </p:txBody>
      </p:sp>
      <p:sp>
        <p:nvSpPr>
          <p:cNvPr id="4" name="TextBox 3"/>
          <p:cNvSpPr txBox="1"/>
          <p:nvPr/>
        </p:nvSpPr>
        <p:spPr>
          <a:xfrm>
            <a:off x="6705600" y="3094673"/>
            <a:ext cx="2057400" cy="1477328"/>
          </a:xfrm>
          <a:prstGeom prst="rect">
            <a:avLst/>
          </a:prstGeom>
          <a:noFill/>
        </p:spPr>
        <p:txBody>
          <a:bodyPr wrap="square" rtlCol="0">
            <a:spAutoFit/>
          </a:bodyPr>
          <a:lstStyle/>
          <a:p>
            <a:r>
              <a:rPr lang="en-US" dirty="0" smtClean="0">
                <a:solidFill>
                  <a:srgbClr val="0070C0"/>
                </a:solidFill>
              </a:rPr>
              <a:t>Minimum = 1.3 </a:t>
            </a:r>
          </a:p>
          <a:p>
            <a:r>
              <a:rPr lang="en-US" dirty="0" smtClean="0">
                <a:solidFill>
                  <a:srgbClr val="0070C0"/>
                </a:solidFill>
              </a:rPr>
              <a:t>Q1 = 4.45</a:t>
            </a:r>
          </a:p>
          <a:p>
            <a:r>
              <a:rPr lang="en-US" dirty="0" smtClean="0">
                <a:solidFill>
                  <a:srgbClr val="0070C0"/>
                </a:solidFill>
              </a:rPr>
              <a:t>Median = 5.4</a:t>
            </a:r>
          </a:p>
          <a:p>
            <a:r>
              <a:rPr lang="en-US" dirty="0" smtClean="0">
                <a:solidFill>
                  <a:srgbClr val="0070C0"/>
                </a:solidFill>
              </a:rPr>
              <a:t>Q3 = 6.35</a:t>
            </a:r>
          </a:p>
          <a:p>
            <a:r>
              <a:rPr lang="en-US" dirty="0" smtClean="0">
                <a:solidFill>
                  <a:srgbClr val="0070C0"/>
                </a:solidFill>
              </a:rPr>
              <a:t>Maximum = 8</a:t>
            </a:r>
            <a:endParaRPr lang="en-US" dirty="0">
              <a:solidFill>
                <a:srgbClr val="0070C0"/>
              </a:solidFill>
            </a:endParaRPr>
          </a:p>
        </p:txBody>
      </p:sp>
      <p:pic>
        <p:nvPicPr>
          <p:cNvPr id="55300" name="Picture 4" descr="Number line - blank (-5 to 5)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5334000"/>
            <a:ext cx="8000979" cy="762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676400" y="5867400"/>
            <a:ext cx="381000" cy="369332"/>
          </a:xfrm>
          <a:prstGeom prst="rect">
            <a:avLst/>
          </a:prstGeom>
          <a:noFill/>
        </p:spPr>
        <p:txBody>
          <a:bodyPr wrap="square" rtlCol="0">
            <a:spAutoFit/>
          </a:bodyPr>
          <a:lstStyle/>
          <a:p>
            <a:r>
              <a:rPr lang="en-US" dirty="0" smtClean="0"/>
              <a:t>1</a:t>
            </a:r>
            <a:endParaRPr lang="en-US" dirty="0"/>
          </a:p>
        </p:txBody>
      </p:sp>
      <p:sp>
        <p:nvSpPr>
          <p:cNvPr id="9" name="TextBox 8"/>
          <p:cNvSpPr txBox="1"/>
          <p:nvPr/>
        </p:nvSpPr>
        <p:spPr>
          <a:xfrm>
            <a:off x="2286000" y="5867400"/>
            <a:ext cx="381000" cy="369332"/>
          </a:xfrm>
          <a:prstGeom prst="rect">
            <a:avLst/>
          </a:prstGeom>
          <a:noFill/>
        </p:spPr>
        <p:txBody>
          <a:bodyPr wrap="square" rtlCol="0">
            <a:spAutoFit/>
          </a:bodyPr>
          <a:lstStyle/>
          <a:p>
            <a:r>
              <a:rPr lang="en-US" dirty="0"/>
              <a:t>2</a:t>
            </a:r>
          </a:p>
        </p:txBody>
      </p:sp>
      <p:sp>
        <p:nvSpPr>
          <p:cNvPr id="10" name="TextBox 9"/>
          <p:cNvSpPr txBox="1"/>
          <p:nvPr/>
        </p:nvSpPr>
        <p:spPr>
          <a:xfrm>
            <a:off x="2971800" y="5867400"/>
            <a:ext cx="381000" cy="369332"/>
          </a:xfrm>
          <a:prstGeom prst="rect">
            <a:avLst/>
          </a:prstGeom>
          <a:noFill/>
        </p:spPr>
        <p:txBody>
          <a:bodyPr wrap="square" rtlCol="0">
            <a:spAutoFit/>
          </a:bodyPr>
          <a:lstStyle/>
          <a:p>
            <a:r>
              <a:rPr lang="en-US" dirty="0"/>
              <a:t>3</a:t>
            </a:r>
          </a:p>
        </p:txBody>
      </p:sp>
      <p:sp>
        <p:nvSpPr>
          <p:cNvPr id="11" name="TextBox 10"/>
          <p:cNvSpPr txBox="1"/>
          <p:nvPr/>
        </p:nvSpPr>
        <p:spPr>
          <a:xfrm>
            <a:off x="3657600" y="5867400"/>
            <a:ext cx="381000" cy="369332"/>
          </a:xfrm>
          <a:prstGeom prst="rect">
            <a:avLst/>
          </a:prstGeom>
          <a:noFill/>
        </p:spPr>
        <p:txBody>
          <a:bodyPr wrap="square" rtlCol="0">
            <a:spAutoFit/>
          </a:bodyPr>
          <a:lstStyle/>
          <a:p>
            <a:r>
              <a:rPr lang="en-US" dirty="0"/>
              <a:t>4</a:t>
            </a:r>
          </a:p>
        </p:txBody>
      </p:sp>
      <p:sp>
        <p:nvSpPr>
          <p:cNvPr id="12" name="TextBox 11"/>
          <p:cNvSpPr txBox="1"/>
          <p:nvPr/>
        </p:nvSpPr>
        <p:spPr>
          <a:xfrm>
            <a:off x="4267189" y="5867400"/>
            <a:ext cx="381000" cy="369332"/>
          </a:xfrm>
          <a:prstGeom prst="rect">
            <a:avLst/>
          </a:prstGeom>
          <a:noFill/>
        </p:spPr>
        <p:txBody>
          <a:bodyPr wrap="square" rtlCol="0">
            <a:spAutoFit/>
          </a:bodyPr>
          <a:lstStyle/>
          <a:p>
            <a:r>
              <a:rPr lang="en-US" dirty="0"/>
              <a:t>5</a:t>
            </a:r>
          </a:p>
        </p:txBody>
      </p:sp>
      <p:sp>
        <p:nvSpPr>
          <p:cNvPr id="13" name="TextBox 12"/>
          <p:cNvSpPr txBox="1"/>
          <p:nvPr/>
        </p:nvSpPr>
        <p:spPr>
          <a:xfrm>
            <a:off x="4953000" y="5867400"/>
            <a:ext cx="381000" cy="369332"/>
          </a:xfrm>
          <a:prstGeom prst="rect">
            <a:avLst/>
          </a:prstGeom>
          <a:noFill/>
        </p:spPr>
        <p:txBody>
          <a:bodyPr wrap="square" rtlCol="0">
            <a:spAutoFit/>
          </a:bodyPr>
          <a:lstStyle/>
          <a:p>
            <a:r>
              <a:rPr lang="en-US" dirty="0"/>
              <a:t>6</a:t>
            </a:r>
          </a:p>
        </p:txBody>
      </p:sp>
      <p:sp>
        <p:nvSpPr>
          <p:cNvPr id="14" name="TextBox 13"/>
          <p:cNvSpPr txBox="1"/>
          <p:nvPr/>
        </p:nvSpPr>
        <p:spPr>
          <a:xfrm>
            <a:off x="5638800" y="5867400"/>
            <a:ext cx="381000" cy="369332"/>
          </a:xfrm>
          <a:prstGeom prst="rect">
            <a:avLst/>
          </a:prstGeom>
          <a:noFill/>
        </p:spPr>
        <p:txBody>
          <a:bodyPr wrap="square" rtlCol="0">
            <a:spAutoFit/>
          </a:bodyPr>
          <a:lstStyle/>
          <a:p>
            <a:r>
              <a:rPr lang="en-US" dirty="0"/>
              <a:t>7</a:t>
            </a:r>
          </a:p>
        </p:txBody>
      </p:sp>
      <p:sp>
        <p:nvSpPr>
          <p:cNvPr id="15" name="TextBox 14"/>
          <p:cNvSpPr txBox="1"/>
          <p:nvPr/>
        </p:nvSpPr>
        <p:spPr>
          <a:xfrm>
            <a:off x="6248400" y="5867400"/>
            <a:ext cx="381000" cy="369332"/>
          </a:xfrm>
          <a:prstGeom prst="rect">
            <a:avLst/>
          </a:prstGeom>
          <a:noFill/>
        </p:spPr>
        <p:txBody>
          <a:bodyPr wrap="square" rtlCol="0">
            <a:spAutoFit/>
          </a:bodyPr>
          <a:lstStyle/>
          <a:p>
            <a:r>
              <a:rPr lang="en-US" dirty="0"/>
              <a:t>8</a:t>
            </a:r>
          </a:p>
        </p:txBody>
      </p:sp>
      <p:sp>
        <p:nvSpPr>
          <p:cNvPr id="16" name="TextBox 15"/>
          <p:cNvSpPr txBox="1"/>
          <p:nvPr/>
        </p:nvSpPr>
        <p:spPr>
          <a:xfrm>
            <a:off x="6934200" y="5867400"/>
            <a:ext cx="381000" cy="369332"/>
          </a:xfrm>
          <a:prstGeom prst="rect">
            <a:avLst/>
          </a:prstGeom>
          <a:noFill/>
        </p:spPr>
        <p:txBody>
          <a:bodyPr wrap="square" rtlCol="0">
            <a:spAutoFit/>
          </a:bodyPr>
          <a:lstStyle/>
          <a:p>
            <a:r>
              <a:rPr lang="en-US" dirty="0"/>
              <a:t>9</a:t>
            </a:r>
          </a:p>
        </p:txBody>
      </p:sp>
      <p:sp>
        <p:nvSpPr>
          <p:cNvPr id="6" name="Rectangle 5"/>
          <p:cNvSpPr/>
          <p:nvPr/>
        </p:nvSpPr>
        <p:spPr>
          <a:xfrm>
            <a:off x="4000500" y="4724400"/>
            <a:ext cx="1257300" cy="6096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 name="Straight Connector 7"/>
          <p:cNvCxnSpPr/>
          <p:nvPr/>
        </p:nvCxnSpPr>
        <p:spPr>
          <a:xfrm>
            <a:off x="4648200" y="4724400"/>
            <a:ext cx="0" cy="60960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72000" y="3510171"/>
            <a:ext cx="2019300" cy="646331"/>
          </a:xfrm>
          <a:prstGeom prst="rect">
            <a:avLst/>
          </a:prstGeom>
          <a:noFill/>
        </p:spPr>
        <p:txBody>
          <a:bodyPr wrap="square" rtlCol="0">
            <a:spAutoFit/>
          </a:bodyPr>
          <a:lstStyle/>
          <a:p>
            <a:r>
              <a:rPr lang="en-US" dirty="0" smtClean="0">
                <a:solidFill>
                  <a:srgbClr val="0070C0"/>
                </a:solidFill>
              </a:rPr>
              <a:t>Lower Fence = 1.6</a:t>
            </a:r>
          </a:p>
          <a:p>
            <a:r>
              <a:rPr lang="en-US" dirty="0" smtClean="0">
                <a:solidFill>
                  <a:srgbClr val="0070C0"/>
                </a:solidFill>
              </a:rPr>
              <a:t>Upper Fence = 9.2</a:t>
            </a:r>
            <a:endParaRPr lang="en-US" dirty="0">
              <a:solidFill>
                <a:srgbClr val="0070C0"/>
              </a:solidFill>
            </a:endParaRPr>
          </a:p>
        </p:txBody>
      </p:sp>
      <p:cxnSp>
        <p:nvCxnSpPr>
          <p:cNvPr id="7" name="Straight Connector 6"/>
          <p:cNvCxnSpPr>
            <a:stCxn id="6" idx="1"/>
          </p:cNvCxnSpPr>
          <p:nvPr/>
        </p:nvCxnSpPr>
        <p:spPr>
          <a:xfrm flipH="1">
            <a:off x="3276600" y="5029200"/>
            <a:ext cx="7239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6" idx="3"/>
          </p:cNvCxnSpPr>
          <p:nvPr/>
        </p:nvCxnSpPr>
        <p:spPr>
          <a:xfrm>
            <a:off x="5257800" y="5029200"/>
            <a:ext cx="10668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52600" y="4763869"/>
            <a:ext cx="457200" cy="646331"/>
          </a:xfrm>
          <a:prstGeom prst="rect">
            <a:avLst/>
          </a:prstGeom>
          <a:noFill/>
        </p:spPr>
        <p:txBody>
          <a:bodyPr wrap="square" rtlCol="0">
            <a:spAutoFit/>
          </a:bodyPr>
          <a:lstStyle/>
          <a:p>
            <a:r>
              <a:rPr lang="en-US" sz="3600" dirty="0" smtClean="0"/>
              <a:t>*</a:t>
            </a:r>
            <a:endParaRPr lang="en-US" sz="3600" dirty="0"/>
          </a:p>
        </p:txBody>
      </p:sp>
      <p:sp>
        <p:nvSpPr>
          <p:cNvPr id="22" name="TextBox 21"/>
          <p:cNvSpPr txBox="1"/>
          <p:nvPr/>
        </p:nvSpPr>
        <p:spPr>
          <a:xfrm>
            <a:off x="230717" y="3510170"/>
            <a:ext cx="4381500" cy="646331"/>
          </a:xfrm>
          <a:prstGeom prst="rect">
            <a:avLst/>
          </a:prstGeom>
          <a:solidFill>
            <a:srgbClr val="FF0000"/>
          </a:solidFill>
        </p:spPr>
        <p:txBody>
          <a:bodyPr wrap="square" rtlCol="0">
            <a:spAutoFit/>
          </a:bodyPr>
          <a:lstStyle/>
          <a:p>
            <a:pPr algn="ctr"/>
            <a:r>
              <a:rPr lang="en-US" dirty="0" smtClean="0"/>
              <a:t>Notice the Lower and Upper Fences </a:t>
            </a:r>
          </a:p>
          <a:p>
            <a:pPr algn="ctr"/>
            <a:r>
              <a:rPr lang="en-US" u="sng" dirty="0" smtClean="0"/>
              <a:t>DO NOT </a:t>
            </a:r>
            <a:r>
              <a:rPr lang="en-US" dirty="0" smtClean="0"/>
              <a:t>appear on Boxplot Graph</a:t>
            </a:r>
            <a:endParaRPr lang="en-US" dirty="0"/>
          </a:p>
        </p:txBody>
      </p:sp>
    </p:spTree>
    <p:extLst>
      <p:ext uri="{BB962C8B-B14F-4D97-AF65-F5344CB8AC3E}">
        <p14:creationId xmlns:p14="http://schemas.microsoft.com/office/powerpoint/2010/main" val="106023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p:cTn id="21" dur="1000" fill="hold"/>
                                        <p:tgtEl>
                                          <p:spTgt spid="22"/>
                                        </p:tgtEl>
                                        <p:attrNameLst>
                                          <p:attrName>ppt_w</p:attrName>
                                        </p:attrNameLst>
                                      </p:cBhvr>
                                      <p:tavLst>
                                        <p:tav tm="0">
                                          <p:val>
                                            <p:fltVal val="0"/>
                                          </p:val>
                                        </p:tav>
                                        <p:tav tm="100000">
                                          <p:val>
                                            <p:strVal val="#ppt_w"/>
                                          </p:val>
                                        </p:tav>
                                      </p:tavLst>
                                    </p:anim>
                                    <p:anim calcmode="lin" valueType="num">
                                      <p:cBhvr>
                                        <p:cTn id="22" dur="1000" fill="hold"/>
                                        <p:tgtEl>
                                          <p:spTgt spid="22"/>
                                        </p:tgtEl>
                                        <p:attrNameLst>
                                          <p:attrName>ppt_h</p:attrName>
                                        </p:attrNameLst>
                                      </p:cBhvr>
                                      <p:tavLst>
                                        <p:tav tm="0">
                                          <p:val>
                                            <p:fltVal val="0"/>
                                          </p:val>
                                        </p:tav>
                                        <p:tav tm="100000">
                                          <p:val>
                                            <p:strVal val="#ppt_h"/>
                                          </p:val>
                                        </p:tav>
                                      </p:tavLst>
                                    </p:anim>
                                    <p:anim calcmode="lin" valueType="num">
                                      <p:cBhvr>
                                        <p:cTn id="23" dur="1000" fill="hold"/>
                                        <p:tgtEl>
                                          <p:spTgt spid="22"/>
                                        </p:tgtEl>
                                        <p:attrNameLst>
                                          <p:attrName>style.rotation</p:attrName>
                                        </p:attrNameLst>
                                      </p:cBhvr>
                                      <p:tavLst>
                                        <p:tav tm="0">
                                          <p:val>
                                            <p:fltVal val="90"/>
                                          </p:val>
                                        </p:tav>
                                        <p:tav tm="100000">
                                          <p:val>
                                            <p:fltVal val="0"/>
                                          </p:val>
                                        </p:tav>
                                      </p:tavLst>
                                    </p:anim>
                                    <p:animEffect transition="in" filter="fade">
                                      <p:cBhvr>
                                        <p:cTn id="24"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12775" y="228600"/>
            <a:ext cx="8153400" cy="990600"/>
          </a:xfrm>
        </p:spPr>
        <p:txBody>
          <a:bodyPr/>
          <a:lstStyle/>
          <a:p>
            <a:pPr eaLnBrk="1" hangingPunct="1">
              <a:defRPr/>
            </a:pPr>
            <a:r>
              <a:rPr lang="en-US" smtClean="0"/>
              <a:t>When describing graphs</a:t>
            </a:r>
          </a:p>
        </p:txBody>
      </p:sp>
      <p:sp>
        <p:nvSpPr>
          <p:cNvPr id="105475" name="Content Placeholder 2"/>
          <p:cNvSpPr>
            <a:spLocks noGrp="1"/>
          </p:cNvSpPr>
          <p:nvPr>
            <p:ph idx="1"/>
          </p:nvPr>
        </p:nvSpPr>
        <p:spPr>
          <a:xfrm>
            <a:off x="612775" y="1600200"/>
            <a:ext cx="8153400" cy="4495800"/>
          </a:xfrm>
        </p:spPr>
        <p:txBody>
          <a:bodyPr/>
          <a:lstStyle/>
          <a:p>
            <a:pPr eaLnBrk="1" hangingPunct="1">
              <a:buFont typeface="Wingdings" pitchFamily="2" charset="2"/>
              <a:buChar char="§"/>
            </a:pPr>
            <a:r>
              <a:rPr lang="en-US" sz="4200" smtClean="0"/>
              <a:t>Center</a:t>
            </a:r>
          </a:p>
          <a:p>
            <a:pPr eaLnBrk="1" hangingPunct="1">
              <a:buFont typeface="Wingdings" pitchFamily="2" charset="2"/>
              <a:buChar char="§"/>
            </a:pPr>
            <a:endParaRPr lang="en-US" sz="4200" smtClean="0"/>
          </a:p>
          <a:p>
            <a:pPr eaLnBrk="1" hangingPunct="1">
              <a:buFont typeface="Wingdings" pitchFamily="2" charset="2"/>
              <a:buChar char="§"/>
            </a:pPr>
            <a:r>
              <a:rPr lang="en-US" sz="4200" smtClean="0"/>
              <a:t>Shape</a:t>
            </a:r>
          </a:p>
          <a:p>
            <a:pPr eaLnBrk="1" hangingPunct="1">
              <a:buFont typeface="Wingdings" pitchFamily="2" charset="2"/>
              <a:buChar char="§"/>
            </a:pPr>
            <a:endParaRPr lang="en-US" sz="4200" smtClean="0"/>
          </a:p>
          <a:p>
            <a:pPr eaLnBrk="1" hangingPunct="1">
              <a:buFont typeface="Wingdings" pitchFamily="2" charset="2"/>
              <a:buChar char="§"/>
            </a:pPr>
            <a:r>
              <a:rPr lang="en-US" sz="4200" smtClean="0"/>
              <a:t>Spread</a:t>
            </a:r>
          </a:p>
        </p:txBody>
      </p:sp>
    </p:spTree>
    <p:extLst>
      <p:ext uri="{BB962C8B-B14F-4D97-AF65-F5344CB8AC3E}">
        <p14:creationId xmlns:p14="http://schemas.microsoft.com/office/powerpoint/2010/main" val="33510608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14"/>
          <p:cNvSpPr txBox="1">
            <a:spLocks noChangeArrowheads="1"/>
          </p:cNvSpPr>
          <p:nvPr/>
        </p:nvSpPr>
        <p:spPr bwMode="auto">
          <a:xfrm>
            <a:off x="685800" y="2590800"/>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endParaRPr lang="en-US">
              <a:solidFill>
                <a:prstClr val="black"/>
              </a:solidFill>
              <a:latin typeface="Tw Cen MT" pitchFamily="34" charset="0"/>
            </a:endParaRPr>
          </a:p>
        </p:txBody>
      </p:sp>
      <p:grpSp>
        <p:nvGrpSpPr>
          <p:cNvPr id="106499" name="Group 16"/>
          <p:cNvGrpSpPr>
            <a:grpSpLocks/>
          </p:cNvGrpSpPr>
          <p:nvPr/>
        </p:nvGrpSpPr>
        <p:grpSpPr bwMode="auto">
          <a:xfrm>
            <a:off x="533400" y="762000"/>
            <a:ext cx="5089525" cy="1685925"/>
            <a:chOff x="336" y="480"/>
            <a:chExt cx="3206" cy="1062"/>
          </a:xfrm>
        </p:grpSpPr>
        <p:grpSp>
          <p:nvGrpSpPr>
            <p:cNvPr id="106501" name="Group 13"/>
            <p:cNvGrpSpPr>
              <a:grpSpLocks/>
            </p:cNvGrpSpPr>
            <p:nvPr/>
          </p:nvGrpSpPr>
          <p:grpSpPr bwMode="auto">
            <a:xfrm>
              <a:off x="336" y="480"/>
              <a:ext cx="2784" cy="922"/>
              <a:chOff x="336" y="480"/>
              <a:chExt cx="2784" cy="922"/>
            </a:xfrm>
          </p:grpSpPr>
          <p:pic>
            <p:nvPicPr>
              <p:cNvPr id="10650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b="41463"/>
              <a:stretch>
                <a:fillRect/>
              </a:stretch>
            </p:blipFill>
            <p:spPr bwMode="auto">
              <a:xfrm>
                <a:off x="1152" y="480"/>
                <a:ext cx="1968"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504" name="Text Box 3"/>
              <p:cNvSpPr txBox="1">
                <a:spLocks noChangeArrowheads="1"/>
              </p:cNvSpPr>
              <p:nvPr/>
            </p:nvSpPr>
            <p:spPr bwMode="auto">
              <a:xfrm>
                <a:off x="528" y="502"/>
                <a:ext cx="72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50000"/>
                  </a:spcBef>
                  <a:spcAft>
                    <a:spcPct val="0"/>
                  </a:spcAft>
                </a:pPr>
                <a:r>
                  <a:rPr lang="en-US" sz="2000">
                    <a:solidFill>
                      <a:prstClr val="black"/>
                    </a:solidFill>
                    <a:latin typeface="Tw Cen MT" pitchFamily="34" charset="0"/>
                  </a:rPr>
                  <a:t>Cancer</a:t>
                </a:r>
              </a:p>
            </p:txBody>
          </p:sp>
          <p:sp>
            <p:nvSpPr>
              <p:cNvPr id="106505" name="Text Box 4"/>
              <p:cNvSpPr txBox="1">
                <a:spLocks noChangeArrowheads="1"/>
              </p:cNvSpPr>
              <p:nvPr/>
            </p:nvSpPr>
            <p:spPr bwMode="auto">
              <a:xfrm>
                <a:off x="336" y="864"/>
                <a:ext cx="912"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50000"/>
                  </a:spcBef>
                  <a:spcAft>
                    <a:spcPct val="0"/>
                  </a:spcAft>
                </a:pPr>
                <a:r>
                  <a:rPr lang="en-US" sz="2000">
                    <a:solidFill>
                      <a:prstClr val="black"/>
                    </a:solidFill>
                    <a:latin typeface="Tw Cen MT" pitchFamily="34" charset="0"/>
                  </a:rPr>
                  <a:t>No Cancer</a:t>
                </a:r>
              </a:p>
            </p:txBody>
          </p:sp>
          <p:sp>
            <p:nvSpPr>
              <p:cNvPr id="106506" name="Line 5"/>
              <p:cNvSpPr>
                <a:spLocks noChangeShapeType="1"/>
              </p:cNvSpPr>
              <p:nvPr/>
            </p:nvSpPr>
            <p:spPr bwMode="auto">
              <a:xfrm>
                <a:off x="1200" y="1200"/>
                <a:ext cx="187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6507" name="Line 6"/>
              <p:cNvSpPr>
                <a:spLocks noChangeShapeType="1"/>
              </p:cNvSpPr>
              <p:nvPr/>
            </p:nvSpPr>
            <p:spPr bwMode="auto">
              <a:xfrm>
                <a:off x="1632" y="115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6508" name="Line 7"/>
              <p:cNvSpPr>
                <a:spLocks noChangeShapeType="1"/>
              </p:cNvSpPr>
              <p:nvPr/>
            </p:nvSpPr>
            <p:spPr bwMode="auto">
              <a:xfrm>
                <a:off x="2064" y="115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6509" name="Line 9"/>
              <p:cNvSpPr>
                <a:spLocks noChangeShapeType="1"/>
              </p:cNvSpPr>
              <p:nvPr/>
            </p:nvSpPr>
            <p:spPr bwMode="auto">
              <a:xfrm>
                <a:off x="2466" y="115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6510" name="Line 10"/>
              <p:cNvSpPr>
                <a:spLocks noChangeShapeType="1"/>
              </p:cNvSpPr>
              <p:nvPr/>
            </p:nvSpPr>
            <p:spPr bwMode="auto">
              <a:xfrm>
                <a:off x="2841" y="1152"/>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a:solidFill>
                    <a:prstClr val="black"/>
                  </a:solidFill>
                  <a:latin typeface="Arial" charset="0"/>
                  <a:cs typeface="Arial" charset="0"/>
                </a:endParaRPr>
              </a:p>
            </p:txBody>
          </p:sp>
          <p:sp>
            <p:nvSpPr>
              <p:cNvPr id="106511" name="Text Box 11"/>
              <p:cNvSpPr txBox="1">
                <a:spLocks noChangeArrowheads="1"/>
              </p:cNvSpPr>
              <p:nvPr/>
            </p:nvSpPr>
            <p:spPr bwMode="auto">
              <a:xfrm>
                <a:off x="1916" y="1200"/>
                <a:ext cx="33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500">
                    <a:solidFill>
                      <a:prstClr val="black"/>
                    </a:solidFill>
                    <a:latin typeface="Tw Cen MT" pitchFamily="34" charset="0"/>
                  </a:rPr>
                  <a:t>100</a:t>
                </a:r>
              </a:p>
            </p:txBody>
          </p:sp>
          <p:sp>
            <p:nvSpPr>
              <p:cNvPr id="106512" name="Text Box 12"/>
              <p:cNvSpPr txBox="1">
                <a:spLocks noChangeArrowheads="1"/>
              </p:cNvSpPr>
              <p:nvPr/>
            </p:nvSpPr>
            <p:spPr bwMode="auto">
              <a:xfrm>
                <a:off x="2662" y="1192"/>
                <a:ext cx="336"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1500">
                    <a:solidFill>
                      <a:prstClr val="black"/>
                    </a:solidFill>
                    <a:latin typeface="Tw Cen MT" pitchFamily="34" charset="0"/>
                  </a:rPr>
                  <a:t>200</a:t>
                </a:r>
              </a:p>
            </p:txBody>
          </p:sp>
        </p:grpSp>
        <p:sp>
          <p:nvSpPr>
            <p:cNvPr id="106502" name="Text Box 15"/>
            <p:cNvSpPr txBox="1">
              <a:spLocks noChangeArrowheads="1"/>
            </p:cNvSpPr>
            <p:nvPr/>
          </p:nvSpPr>
          <p:spPr bwMode="auto">
            <a:xfrm>
              <a:off x="2102" y="1292"/>
              <a:ext cx="1440"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2000">
                  <a:solidFill>
                    <a:prstClr val="black"/>
                  </a:solidFill>
                  <a:latin typeface="Tw Cen MT" pitchFamily="34" charset="0"/>
                </a:rPr>
                <a:t>Radon</a:t>
              </a:r>
            </a:p>
          </p:txBody>
        </p:sp>
      </p:grpSp>
      <p:sp>
        <p:nvSpPr>
          <p:cNvPr id="106500" name="Text Box 17"/>
          <p:cNvSpPr txBox="1">
            <a:spLocks noChangeArrowheads="1"/>
          </p:cNvSpPr>
          <p:nvPr/>
        </p:nvSpPr>
        <p:spPr bwMode="auto">
          <a:xfrm>
            <a:off x="609600" y="2819400"/>
            <a:ext cx="81534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50000"/>
              </a:spcBef>
              <a:spcAft>
                <a:spcPct val="0"/>
              </a:spcAft>
            </a:pPr>
            <a:r>
              <a:rPr lang="en-US" sz="3000">
                <a:solidFill>
                  <a:prstClr val="black"/>
                </a:solidFill>
                <a:latin typeface="Tw Cen MT" pitchFamily="34" charset="0"/>
              </a:rPr>
              <a:t>The median radon concentration for the no cancer group is </a:t>
            </a:r>
            <a:r>
              <a:rPr lang="en-US" sz="3000" b="1">
                <a:solidFill>
                  <a:srgbClr val="FF3300"/>
                </a:solidFill>
                <a:latin typeface="Tw Cen MT" pitchFamily="34" charset="0"/>
              </a:rPr>
              <a:t>lower</a:t>
            </a:r>
            <a:r>
              <a:rPr lang="en-US" sz="3000">
                <a:solidFill>
                  <a:prstClr val="black"/>
                </a:solidFill>
                <a:latin typeface="Tw Cen MT" pitchFamily="34" charset="0"/>
              </a:rPr>
              <a:t> than the median for the cancer group.  The range of the cancer group is </a:t>
            </a:r>
            <a:r>
              <a:rPr lang="en-US" sz="3000" b="1">
                <a:solidFill>
                  <a:srgbClr val="FF3300"/>
                </a:solidFill>
                <a:latin typeface="Tw Cen MT" pitchFamily="34" charset="0"/>
              </a:rPr>
              <a:t>larger</a:t>
            </a:r>
            <a:r>
              <a:rPr lang="en-US" sz="3000">
                <a:solidFill>
                  <a:prstClr val="black"/>
                </a:solidFill>
                <a:latin typeface="Tw Cen MT" pitchFamily="34" charset="0"/>
              </a:rPr>
              <a:t> than the range for the no cancer group.  Both distributions are skewed right.  The cancer group has outliers at 39, 45, 57, and 210.  The no cancer group has outliers at 55 and 85.</a:t>
            </a:r>
          </a:p>
        </p:txBody>
      </p:sp>
    </p:spTree>
    <p:extLst>
      <p:ext uri="{BB962C8B-B14F-4D97-AF65-F5344CB8AC3E}">
        <p14:creationId xmlns:p14="http://schemas.microsoft.com/office/powerpoint/2010/main" val="24382823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a:xfrm>
            <a:off x="612775" y="228600"/>
            <a:ext cx="8153400" cy="990600"/>
          </a:xfrm>
        </p:spPr>
        <p:txBody>
          <a:bodyPr/>
          <a:lstStyle/>
          <a:p>
            <a:pPr eaLnBrk="1" hangingPunct="1">
              <a:defRPr/>
            </a:pPr>
            <a:r>
              <a:rPr lang="en-US" smtClean="0"/>
              <a:t>Z-score</a:t>
            </a:r>
          </a:p>
        </p:txBody>
      </p:sp>
      <p:graphicFrame>
        <p:nvGraphicFramePr>
          <p:cNvPr id="107523" name="Content Placeholder 3"/>
          <p:cNvGraphicFramePr>
            <a:graphicFrameLocks noGrp="1" noChangeAspect="1"/>
          </p:cNvGraphicFramePr>
          <p:nvPr>
            <p:ph idx="1"/>
          </p:nvPr>
        </p:nvGraphicFramePr>
        <p:xfrm>
          <a:off x="2057400" y="3886200"/>
          <a:ext cx="5040313" cy="1439863"/>
        </p:xfrm>
        <a:graphic>
          <a:graphicData uri="http://schemas.openxmlformats.org/presentationml/2006/ole">
            <mc:AlternateContent xmlns:mc="http://schemas.openxmlformats.org/markup-compatibility/2006">
              <mc:Choice xmlns:v="urn:schemas-microsoft-com:vml" Requires="v">
                <p:oleObj spid="_x0000_s3089" name="Equation" r:id="rId3" imgW="1511300" imgH="431800" progId="Equation.DSMT4">
                  <p:embed/>
                </p:oleObj>
              </mc:Choice>
              <mc:Fallback>
                <p:oleObj name="Equation" r:id="rId3" imgW="1511300" imgH="431800" progId="Equation.DSMT4">
                  <p:embed/>
                  <p:pic>
                    <p:nvPicPr>
                      <p:cNvPr id="0" name=""/>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7400" y="3886200"/>
                        <a:ext cx="5040313" cy="1439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524" name="TextBox 4"/>
          <p:cNvSpPr txBox="1">
            <a:spLocks noChangeArrowheads="1"/>
          </p:cNvSpPr>
          <p:nvPr/>
        </p:nvSpPr>
        <p:spPr bwMode="auto">
          <a:xfrm>
            <a:off x="762000" y="1676400"/>
            <a:ext cx="7620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buFont typeface="Arial" charset="0"/>
              <a:buChar char="•"/>
            </a:pPr>
            <a:r>
              <a:rPr lang="en-US" sz="2400">
                <a:solidFill>
                  <a:prstClr val="black"/>
                </a:solidFill>
                <a:latin typeface="Tw Cen MT" pitchFamily="34" charset="0"/>
              </a:rPr>
              <a:t>In a bell shaped distribution a potential outlier is more than 3 standard deviations from the mean.</a:t>
            </a:r>
          </a:p>
          <a:p>
            <a:pPr eaLnBrk="1" fontAlgn="base" hangingPunct="1">
              <a:spcBef>
                <a:spcPct val="0"/>
              </a:spcBef>
              <a:spcAft>
                <a:spcPct val="0"/>
              </a:spcAft>
            </a:pPr>
            <a:endParaRPr lang="en-US" sz="2400">
              <a:solidFill>
                <a:prstClr val="black"/>
              </a:solidFill>
              <a:latin typeface="Tw Cen MT" pitchFamily="34" charset="0"/>
            </a:endParaRPr>
          </a:p>
          <a:p>
            <a:pPr eaLnBrk="1" fontAlgn="base" hangingPunct="1">
              <a:spcBef>
                <a:spcPct val="0"/>
              </a:spcBef>
              <a:spcAft>
                <a:spcPct val="0"/>
              </a:spcAft>
              <a:buFont typeface="Arial" charset="0"/>
              <a:buChar char="•"/>
            </a:pPr>
            <a:r>
              <a:rPr lang="en-US" sz="2400">
                <a:solidFill>
                  <a:prstClr val="black"/>
                </a:solidFill>
                <a:latin typeface="Tw Cen MT" pitchFamily="34" charset="0"/>
              </a:rPr>
              <a:t>Z-score measures the number of standard deviations from the mean</a:t>
            </a:r>
          </a:p>
          <a:p>
            <a:pPr eaLnBrk="1" fontAlgn="base" hangingPunct="1">
              <a:spcBef>
                <a:spcPct val="0"/>
              </a:spcBef>
              <a:spcAft>
                <a:spcPct val="0"/>
              </a:spcAft>
              <a:buFont typeface="Arial" charset="0"/>
              <a:buChar char="•"/>
            </a:pPr>
            <a:endParaRPr lang="en-US" sz="2400">
              <a:solidFill>
                <a:prstClr val="black"/>
              </a:solidFill>
              <a:latin typeface="Tw Cen MT" pitchFamily="34" charset="0"/>
            </a:endParaRPr>
          </a:p>
          <a:p>
            <a:pPr eaLnBrk="1" fontAlgn="base" hangingPunct="1">
              <a:spcBef>
                <a:spcPct val="0"/>
              </a:spcBef>
              <a:spcAft>
                <a:spcPct val="0"/>
              </a:spcAft>
              <a:buFont typeface="Arial" charset="0"/>
              <a:buChar char="•"/>
            </a:pPr>
            <a:endParaRPr lang="en-US">
              <a:solidFill>
                <a:prstClr val="black"/>
              </a:solidFill>
              <a:latin typeface="Tw Cen MT" pitchFamily="34" charset="0"/>
            </a:endParaRPr>
          </a:p>
        </p:txBody>
      </p:sp>
    </p:spTree>
    <p:extLst>
      <p:ext uri="{BB962C8B-B14F-4D97-AF65-F5344CB8AC3E}">
        <p14:creationId xmlns:p14="http://schemas.microsoft.com/office/powerpoint/2010/main" val="354925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parleesrhs.wikispaces.com/file/view/NormalDistributionCurve.JPG/331934148/NormalDistributionCurv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13435" y="1917700"/>
            <a:ext cx="7258965" cy="2776537"/>
          </a:xfrm>
          <a:prstGeom prst="rect">
            <a:avLst/>
          </a:prstGeom>
          <a:noFill/>
          <a:extLst>
            <a:ext uri="{909E8E84-426E-40DD-AFC4-6F175D3DCCD1}">
              <a14:hiddenFill xmlns:a14="http://schemas.microsoft.com/office/drawing/2010/main">
                <a:solidFill>
                  <a:srgbClr val="FFFFFF"/>
                </a:solidFill>
              </a14:hiddenFill>
            </a:ext>
          </a:extLst>
        </p:spPr>
      </p:pic>
      <p:sp>
        <p:nvSpPr>
          <p:cNvPr id="74754" name="Rectangle 1"/>
          <p:cNvSpPr>
            <a:spLocks noChangeArrowheads="1"/>
          </p:cNvSpPr>
          <p:nvPr/>
        </p:nvSpPr>
        <p:spPr bwMode="auto">
          <a:xfrm>
            <a:off x="914400" y="304800"/>
            <a:ext cx="777240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50000"/>
              </a:spcBef>
              <a:spcAft>
                <a:spcPct val="0"/>
              </a:spcAft>
            </a:pPr>
            <a:r>
              <a:rPr lang="en-US" dirty="0">
                <a:solidFill>
                  <a:prstClr val="black"/>
                </a:solidFill>
                <a:latin typeface="Times New Roman" pitchFamily="18" charset="0"/>
                <a:cs typeface="Arial" charset="0"/>
              </a:rPr>
              <a:t>The height of male students at Clemson is approximately normally distributed </a:t>
            </a:r>
            <a:r>
              <a:rPr lang="en-US" dirty="0" smtClean="0">
                <a:solidFill>
                  <a:prstClr val="black"/>
                </a:solidFill>
                <a:latin typeface="Times New Roman" pitchFamily="18" charset="0"/>
                <a:cs typeface="Arial" charset="0"/>
              </a:rPr>
              <a:t>(bell shaped) with </a:t>
            </a:r>
            <a:r>
              <a:rPr lang="en-US" dirty="0">
                <a:solidFill>
                  <a:prstClr val="black"/>
                </a:solidFill>
                <a:latin typeface="Times New Roman" pitchFamily="18" charset="0"/>
                <a:cs typeface="Arial" charset="0"/>
              </a:rPr>
              <a:t>a mean of 71 inches and standard deviation of 2.5 inches. </a:t>
            </a:r>
          </a:p>
          <a:p>
            <a:pPr fontAlgn="base">
              <a:spcBef>
                <a:spcPct val="50000"/>
              </a:spcBef>
              <a:spcAft>
                <a:spcPct val="0"/>
              </a:spcAft>
            </a:pPr>
            <a:r>
              <a:rPr lang="en-US" dirty="0">
                <a:solidFill>
                  <a:prstClr val="black"/>
                </a:solidFill>
                <a:latin typeface="Times New Roman" pitchFamily="18" charset="0"/>
                <a:cs typeface="Arial" charset="0"/>
              </a:rPr>
              <a:t>a) What percent of the male students are shorter than 66 inches? </a:t>
            </a:r>
          </a:p>
        </p:txBody>
      </p:sp>
      <p:sp>
        <p:nvSpPr>
          <p:cNvPr id="3" name="TextBox 2"/>
          <p:cNvSpPr txBox="1"/>
          <p:nvPr/>
        </p:nvSpPr>
        <p:spPr>
          <a:xfrm>
            <a:off x="3996267" y="4419600"/>
            <a:ext cx="457200" cy="381000"/>
          </a:xfrm>
          <a:prstGeom prst="rect">
            <a:avLst/>
          </a:prstGeom>
          <a:noFill/>
        </p:spPr>
        <p:txBody>
          <a:bodyPr wrap="square" rtlCol="0">
            <a:spAutoFit/>
          </a:bodyPr>
          <a:lstStyle/>
          <a:p>
            <a:r>
              <a:rPr lang="en-US" dirty="0" smtClean="0"/>
              <a:t>71</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34676317"/>
              </p:ext>
            </p:extLst>
          </p:nvPr>
        </p:nvGraphicFramePr>
        <p:xfrm>
          <a:off x="838200" y="5181600"/>
          <a:ext cx="1549400" cy="762000"/>
        </p:xfrm>
        <a:graphic>
          <a:graphicData uri="http://schemas.openxmlformats.org/presentationml/2006/ole">
            <mc:AlternateContent xmlns:mc="http://schemas.openxmlformats.org/markup-compatibility/2006">
              <mc:Choice xmlns:v="urn:schemas-microsoft-com:vml" Requires="v">
                <p:oleObj spid="_x0000_s1044" name="Equation" r:id="rId4" imgW="799920" imgH="393480" progId="Equation.DSMT4">
                  <p:embed/>
                </p:oleObj>
              </mc:Choice>
              <mc:Fallback>
                <p:oleObj name="Equation" r:id="rId4" imgW="799920" imgH="393480" progId="Equation.DSMT4">
                  <p:embed/>
                  <p:pic>
                    <p:nvPicPr>
                      <p:cNvPr id="0" name=""/>
                      <p:cNvPicPr/>
                      <p:nvPr/>
                    </p:nvPicPr>
                    <p:blipFill>
                      <a:blip r:embed="rId5"/>
                      <a:stretch>
                        <a:fillRect/>
                      </a:stretch>
                    </p:blipFill>
                    <p:spPr>
                      <a:xfrm>
                        <a:off x="838200" y="5181600"/>
                        <a:ext cx="1549400" cy="762000"/>
                      </a:xfrm>
                      <a:prstGeom prst="rect">
                        <a:avLst/>
                      </a:prstGeom>
                    </p:spPr>
                  </p:pic>
                </p:oleObj>
              </mc:Fallback>
            </mc:AlternateContent>
          </a:graphicData>
        </a:graphic>
      </p:graphicFrame>
      <p:sp>
        <p:nvSpPr>
          <p:cNvPr id="6" name="TextBox 5"/>
          <p:cNvSpPr txBox="1"/>
          <p:nvPr/>
        </p:nvSpPr>
        <p:spPr>
          <a:xfrm>
            <a:off x="2971800" y="5257800"/>
            <a:ext cx="3886200" cy="369332"/>
          </a:xfrm>
          <a:prstGeom prst="rect">
            <a:avLst/>
          </a:prstGeom>
          <a:noFill/>
        </p:spPr>
        <p:txBody>
          <a:bodyPr wrap="square" rtlCol="0">
            <a:spAutoFit/>
          </a:bodyPr>
          <a:lstStyle/>
          <a:p>
            <a:r>
              <a:rPr lang="en-US" dirty="0" smtClean="0"/>
              <a:t>66 is 2 standard deviations below 71</a:t>
            </a:r>
            <a:endParaRPr lang="en-US" dirty="0"/>
          </a:p>
        </p:txBody>
      </p:sp>
      <p:sp>
        <p:nvSpPr>
          <p:cNvPr id="8" name="TextBox 7"/>
          <p:cNvSpPr txBox="1"/>
          <p:nvPr/>
        </p:nvSpPr>
        <p:spPr>
          <a:xfrm>
            <a:off x="2133600" y="4419600"/>
            <a:ext cx="457200" cy="381000"/>
          </a:xfrm>
          <a:prstGeom prst="rect">
            <a:avLst/>
          </a:prstGeom>
          <a:noFill/>
        </p:spPr>
        <p:txBody>
          <a:bodyPr wrap="square" rtlCol="0">
            <a:spAutoFit/>
          </a:bodyPr>
          <a:lstStyle/>
          <a:p>
            <a:r>
              <a:rPr lang="en-US" dirty="0" smtClean="0"/>
              <a:t>66</a:t>
            </a:r>
            <a:endParaRPr lang="en-US" dirty="0"/>
          </a:p>
        </p:txBody>
      </p:sp>
      <mc:AlternateContent xmlns:mc="http://schemas.openxmlformats.org/markup-compatibility/2006" xmlns:p14="http://schemas.microsoft.com/office/powerpoint/2010/main">
        <mc:Choice Requires="p14">
          <p:contentPart p14:bwMode="auto" r:id="rId6">
            <p14:nvContentPartPr>
              <p14:cNvPr id="2" name="Ink 1"/>
              <p14:cNvContentPartPr/>
              <p14:nvPr/>
            </p14:nvContentPartPr>
            <p14:xfrm>
              <a:off x="2599920" y="2471040"/>
              <a:ext cx="3307680" cy="1799640"/>
            </p14:xfrm>
          </p:contentPart>
        </mc:Choice>
        <mc:Fallback xmlns="">
          <p:pic>
            <p:nvPicPr>
              <p:cNvPr id="2" name="Ink 1"/>
              <p:cNvPicPr/>
              <p:nvPr/>
            </p:nvPicPr>
            <p:blipFill>
              <a:blip r:embed="rId7"/>
              <a:stretch>
                <a:fillRect/>
              </a:stretch>
            </p:blipFill>
            <p:spPr>
              <a:xfrm>
                <a:off x="2585520" y="2458080"/>
                <a:ext cx="3336480" cy="18212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Ink 4"/>
              <p14:cNvContentPartPr/>
              <p14:nvPr/>
            </p14:nvContentPartPr>
            <p14:xfrm>
              <a:off x="1141920" y="3921120"/>
              <a:ext cx="6095160" cy="399240"/>
            </p14:xfrm>
          </p:contentPart>
        </mc:Choice>
        <mc:Fallback xmlns="">
          <p:pic>
            <p:nvPicPr>
              <p:cNvPr id="5" name="Ink 4"/>
              <p:cNvPicPr/>
              <p:nvPr/>
            </p:nvPicPr>
            <p:blipFill>
              <a:blip r:embed="rId9"/>
              <a:stretch>
                <a:fillRect/>
              </a:stretch>
            </p:blipFill>
            <p:spPr>
              <a:xfrm>
                <a:off x="1128600" y="3906720"/>
                <a:ext cx="6120000" cy="426960"/>
              </a:xfrm>
              <a:prstGeom prst="rect">
                <a:avLst/>
              </a:prstGeom>
            </p:spPr>
          </p:pic>
        </mc:Fallback>
      </mc:AlternateContent>
      <p:sp>
        <p:nvSpPr>
          <p:cNvPr id="7" name="Right Bracket 6"/>
          <p:cNvSpPr/>
          <p:nvPr/>
        </p:nvSpPr>
        <p:spPr>
          <a:xfrm rot="16200000">
            <a:off x="3297767" y="893233"/>
            <a:ext cx="1828800" cy="3699933"/>
          </a:xfrm>
          <a:prstGeom prst="rightBracket">
            <a:avLst>
              <a:gd name="adj"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3900276" y="1366838"/>
            <a:ext cx="824123" cy="461665"/>
          </a:xfrm>
          <a:prstGeom prst="rect">
            <a:avLst/>
          </a:prstGeom>
          <a:noFill/>
        </p:spPr>
        <p:txBody>
          <a:bodyPr wrap="square" rtlCol="0">
            <a:spAutoFit/>
          </a:bodyPr>
          <a:lstStyle/>
          <a:p>
            <a:r>
              <a:rPr lang="en-US" sz="2400" dirty="0" smtClean="0">
                <a:solidFill>
                  <a:srgbClr val="FF0000"/>
                </a:solidFill>
              </a:rPr>
              <a:t>95%</a:t>
            </a:r>
            <a:endParaRPr lang="en-US" sz="2400" dirty="0">
              <a:solidFill>
                <a:srgbClr val="FF0000"/>
              </a:solidFill>
            </a:endParaRPr>
          </a:p>
        </p:txBody>
      </p:sp>
      <p:sp>
        <p:nvSpPr>
          <p:cNvPr id="10" name="Down Arrow 9"/>
          <p:cNvSpPr/>
          <p:nvPr/>
        </p:nvSpPr>
        <p:spPr>
          <a:xfrm>
            <a:off x="1219200" y="2471040"/>
            <a:ext cx="990600" cy="126276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2.5%</a:t>
            </a:r>
            <a:endParaRPr lang="en-US" sz="1100" dirty="0">
              <a:solidFill>
                <a:schemeClr val="tx1"/>
              </a:solidFill>
            </a:endParaRPr>
          </a:p>
        </p:txBody>
      </p:sp>
      <p:sp>
        <p:nvSpPr>
          <p:cNvPr id="13" name="Down Arrow 12"/>
          <p:cNvSpPr/>
          <p:nvPr/>
        </p:nvSpPr>
        <p:spPr>
          <a:xfrm>
            <a:off x="6233780" y="2466193"/>
            <a:ext cx="990600" cy="126276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2.5%</a:t>
            </a:r>
            <a:endParaRPr lang="en-US" sz="1100" dirty="0">
              <a:solidFill>
                <a:schemeClr val="tx1"/>
              </a:solidFill>
            </a:endParaRPr>
          </a:p>
        </p:txBody>
      </p:sp>
    </p:spTree>
    <p:extLst>
      <p:ext uri="{BB962C8B-B14F-4D97-AF65-F5344CB8AC3E}">
        <p14:creationId xmlns:p14="http://schemas.microsoft.com/office/powerpoint/2010/main" val="2664857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0" grpId="0" animBg="1"/>
      <p:bldP spid="1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Title 1"/>
          <p:cNvSpPr>
            <a:spLocks noGrp="1"/>
          </p:cNvSpPr>
          <p:nvPr>
            <p:ph type="title"/>
          </p:nvPr>
        </p:nvSpPr>
        <p:spPr>
          <a:xfrm>
            <a:off x="612775" y="228600"/>
            <a:ext cx="8153400" cy="990600"/>
          </a:xfrm>
        </p:spPr>
        <p:txBody>
          <a:bodyPr/>
          <a:lstStyle/>
          <a:p>
            <a:pPr eaLnBrk="1" hangingPunct="1">
              <a:defRPr/>
            </a:pPr>
            <a:r>
              <a:rPr lang="en-US" smtClean="0"/>
              <a:t>Example</a:t>
            </a:r>
          </a:p>
        </p:txBody>
      </p:sp>
      <p:sp>
        <p:nvSpPr>
          <p:cNvPr id="108547" name="Content Placeholder 2"/>
          <p:cNvSpPr>
            <a:spLocks noGrp="1"/>
          </p:cNvSpPr>
          <p:nvPr>
            <p:ph idx="1"/>
          </p:nvPr>
        </p:nvSpPr>
        <p:spPr>
          <a:xfrm>
            <a:off x="612775" y="1600200"/>
            <a:ext cx="8153400" cy="1143000"/>
          </a:xfrm>
        </p:spPr>
        <p:txBody>
          <a:bodyPr/>
          <a:lstStyle/>
          <a:p>
            <a:pPr eaLnBrk="1" hangingPunct="1">
              <a:buFont typeface="Wingdings" pitchFamily="2" charset="2"/>
              <a:buChar char="§"/>
            </a:pPr>
            <a:r>
              <a:rPr lang="en-US" smtClean="0"/>
              <a:t>If             and            inches, what is the z-score for the observation of 19.4?  </a:t>
            </a:r>
          </a:p>
        </p:txBody>
      </p:sp>
      <p:graphicFrame>
        <p:nvGraphicFramePr>
          <p:cNvPr id="108548" name="Object 2"/>
          <p:cNvGraphicFramePr>
            <a:graphicFrameLocks noChangeAspect="1"/>
          </p:cNvGraphicFramePr>
          <p:nvPr/>
        </p:nvGraphicFramePr>
        <p:xfrm>
          <a:off x="1371600" y="1676400"/>
          <a:ext cx="1006475" cy="381000"/>
        </p:xfrm>
        <a:graphic>
          <a:graphicData uri="http://schemas.openxmlformats.org/presentationml/2006/ole">
            <mc:AlternateContent xmlns:mc="http://schemas.openxmlformats.org/markup-compatibility/2006">
              <mc:Choice xmlns:v="urn:schemas-microsoft-com:vml" Requires="v">
                <p:oleObj spid="_x0000_s4143" name="Equation" r:id="rId3" imgW="469696" imgH="177723" progId="Equation.3">
                  <p:embed/>
                </p:oleObj>
              </mc:Choice>
              <mc:Fallback>
                <p:oleObj name="Equation" r:id="rId3" imgW="469696" imgH="17772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1676400"/>
                        <a:ext cx="100647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8549" name="Object 3"/>
          <p:cNvGraphicFramePr>
            <a:graphicFrameLocks noChangeAspect="1"/>
          </p:cNvGraphicFramePr>
          <p:nvPr/>
        </p:nvGraphicFramePr>
        <p:xfrm>
          <a:off x="3276600" y="1676400"/>
          <a:ext cx="984250" cy="393700"/>
        </p:xfrm>
        <a:graphic>
          <a:graphicData uri="http://schemas.openxmlformats.org/presentationml/2006/ole">
            <mc:AlternateContent xmlns:mc="http://schemas.openxmlformats.org/markup-compatibility/2006">
              <mc:Choice xmlns:v="urn:schemas-microsoft-com:vml" Requires="v">
                <p:oleObj spid="_x0000_s4144" name="Equation" r:id="rId5" imgW="444114" imgH="177646" progId="Equation.3">
                  <p:embed/>
                </p:oleObj>
              </mc:Choice>
              <mc:Fallback>
                <p:oleObj name="Equation" r:id="rId5" imgW="444114" imgH="17764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76600" y="1676400"/>
                        <a:ext cx="984250" cy="393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4"/>
          <p:cNvGraphicFramePr>
            <a:graphicFrameLocks noChangeAspect="1"/>
          </p:cNvGraphicFramePr>
          <p:nvPr/>
        </p:nvGraphicFramePr>
        <p:xfrm>
          <a:off x="1981200" y="3505200"/>
          <a:ext cx="4732338" cy="1111250"/>
        </p:xfrm>
        <a:graphic>
          <a:graphicData uri="http://schemas.openxmlformats.org/presentationml/2006/ole">
            <mc:AlternateContent xmlns:mc="http://schemas.openxmlformats.org/markup-compatibility/2006">
              <mc:Choice xmlns:v="urn:schemas-microsoft-com:vml" Requires="v">
                <p:oleObj spid="_x0000_s4145" name="Equation" r:id="rId7" imgW="1675673" imgH="393529" progId="Equation.DSMT4">
                  <p:embed/>
                </p:oleObj>
              </mc:Choice>
              <mc:Fallback>
                <p:oleObj name="Equation" r:id="rId7" imgW="1675673" imgH="393529"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81200" y="3505200"/>
                        <a:ext cx="4732338" cy="1111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6"/>
          <p:cNvSpPr txBox="1"/>
          <p:nvPr/>
        </p:nvSpPr>
        <p:spPr>
          <a:xfrm>
            <a:off x="838200" y="5257800"/>
            <a:ext cx="7620000" cy="538163"/>
          </a:xfrm>
          <a:prstGeom prst="rect">
            <a:avLst/>
          </a:prstGeom>
          <a:noFill/>
        </p:spPr>
        <p:txBody>
          <a:bodyPr>
            <a:spAutoFit/>
          </a:bodyPr>
          <a:lstStyle/>
          <a:p>
            <a:pPr algn="ctr" fontAlgn="base">
              <a:spcBef>
                <a:spcPct val="0"/>
              </a:spcBef>
              <a:spcAft>
                <a:spcPct val="0"/>
              </a:spcAft>
              <a:defRPr/>
            </a:pPr>
            <a:r>
              <a:rPr lang="en-US" sz="2900" dirty="0">
                <a:solidFill>
                  <a:prstClr val="black"/>
                </a:solidFill>
                <a:cs typeface="Arial" charset="0"/>
              </a:rPr>
              <a:t>19.4 is 3.4 standard deviations above the mean</a:t>
            </a:r>
          </a:p>
        </p:txBody>
      </p:sp>
    </p:spTree>
    <p:extLst>
      <p:ext uri="{BB962C8B-B14F-4D97-AF65-F5344CB8AC3E}">
        <p14:creationId xmlns:p14="http://schemas.microsoft.com/office/powerpoint/2010/main" val="22452757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109571" name="Content Placeholder 2"/>
          <p:cNvSpPr>
            <a:spLocks noGrp="1"/>
          </p:cNvSpPr>
          <p:nvPr>
            <p:ph idx="1"/>
          </p:nvPr>
        </p:nvSpPr>
        <p:spPr/>
        <p:txBody>
          <a:bodyPr/>
          <a:lstStyle/>
          <a:p>
            <a:pPr marL="0" indent="0">
              <a:buFont typeface="Wingdings 2" pitchFamily="18" charset="2"/>
              <a:buNone/>
            </a:pPr>
            <a:r>
              <a:rPr lang="en-US" sz="2500" smtClean="0"/>
              <a:t>Ellen is taking Math and English.  On her first test in English she scored a 78.  The mean of her English class was 74 and the standard deviation was 5.  On her first test in Math she scored a 91.  The mean of her Math class was 89 and the standard deviation was 6.  </a:t>
            </a:r>
          </a:p>
          <a:p>
            <a:pPr marL="0" indent="0">
              <a:buFont typeface="Wingdings 2" pitchFamily="18" charset="2"/>
              <a:buNone/>
            </a:pPr>
            <a:endParaRPr lang="en-US" sz="2500" smtClean="0"/>
          </a:p>
          <a:p>
            <a:pPr marL="0" indent="0">
              <a:buFont typeface="Wingdings 2" pitchFamily="18" charset="2"/>
              <a:buNone/>
            </a:pPr>
            <a:r>
              <a:rPr lang="en-US" sz="2500" smtClean="0"/>
              <a:t>What is the z-score for her English score?</a:t>
            </a:r>
          </a:p>
        </p:txBody>
      </p:sp>
    </p:spTree>
    <p:extLst>
      <p:ext uri="{BB962C8B-B14F-4D97-AF65-F5344CB8AC3E}">
        <p14:creationId xmlns:p14="http://schemas.microsoft.com/office/powerpoint/2010/main" val="21677089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110595" name="Content Placeholder 2"/>
          <p:cNvSpPr>
            <a:spLocks noGrp="1"/>
          </p:cNvSpPr>
          <p:nvPr>
            <p:ph idx="1"/>
          </p:nvPr>
        </p:nvSpPr>
        <p:spPr/>
        <p:txBody>
          <a:bodyPr/>
          <a:lstStyle/>
          <a:p>
            <a:pPr marL="0" indent="0">
              <a:buFont typeface="Wingdings 2" pitchFamily="18" charset="2"/>
              <a:buNone/>
            </a:pPr>
            <a:r>
              <a:rPr lang="en-US" sz="2500" smtClean="0"/>
              <a:t>Ellen is taking Math and English.  On her first test in English she scored a 78.  The mean of her English class was 74 and the standard deviation was 5.  On her first test in Math she scored a 91.  The mean of her Math class was 89 and the standard deviation was 6.  </a:t>
            </a:r>
          </a:p>
          <a:p>
            <a:pPr marL="0" indent="0">
              <a:buFont typeface="Wingdings 2" pitchFamily="18" charset="2"/>
              <a:buNone/>
            </a:pPr>
            <a:endParaRPr lang="en-US" sz="2500" smtClean="0"/>
          </a:p>
          <a:p>
            <a:pPr marL="0" indent="0">
              <a:buFont typeface="Wingdings 2" pitchFamily="18" charset="2"/>
              <a:buNone/>
            </a:pPr>
            <a:r>
              <a:rPr lang="en-US" sz="2500" smtClean="0"/>
              <a:t>What is the z-score for her Math score?</a:t>
            </a:r>
          </a:p>
        </p:txBody>
      </p:sp>
    </p:spTree>
    <p:extLst>
      <p:ext uri="{BB962C8B-B14F-4D97-AF65-F5344CB8AC3E}">
        <p14:creationId xmlns:p14="http://schemas.microsoft.com/office/powerpoint/2010/main" val="16226627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Example</a:t>
            </a:r>
            <a:endParaRPr lang="en-US" dirty="0"/>
          </a:p>
        </p:txBody>
      </p:sp>
      <p:sp>
        <p:nvSpPr>
          <p:cNvPr id="111619" name="Content Placeholder 2"/>
          <p:cNvSpPr>
            <a:spLocks noGrp="1"/>
          </p:cNvSpPr>
          <p:nvPr>
            <p:ph idx="1"/>
          </p:nvPr>
        </p:nvSpPr>
        <p:spPr/>
        <p:txBody>
          <a:bodyPr/>
          <a:lstStyle/>
          <a:p>
            <a:pPr marL="0" indent="0">
              <a:buFont typeface="Wingdings 2" pitchFamily="18" charset="2"/>
              <a:buNone/>
            </a:pPr>
            <a:r>
              <a:rPr lang="en-US" sz="2500" smtClean="0"/>
              <a:t>Ellen is taking Math and English.  On her first test in English she scored a 78.  The mean of her English class was 74 and the standard deviation was 5.  On her first test in Math she scored a 91.  The mean of her Math class was 89 and the standard deviation was 6.  </a:t>
            </a:r>
          </a:p>
          <a:p>
            <a:pPr marL="0" indent="0">
              <a:buFont typeface="Wingdings 2" pitchFamily="18" charset="2"/>
              <a:buNone/>
            </a:pPr>
            <a:endParaRPr lang="en-US" sz="2500" smtClean="0"/>
          </a:p>
          <a:p>
            <a:pPr marL="0" indent="0">
              <a:buFont typeface="Wingdings 2" pitchFamily="18" charset="2"/>
              <a:buNone/>
            </a:pPr>
            <a:r>
              <a:rPr lang="en-US" sz="2500" smtClean="0"/>
              <a:t>Which class is she doing better in relative to the rest of her class?</a:t>
            </a:r>
          </a:p>
        </p:txBody>
      </p:sp>
    </p:spTree>
    <p:extLst>
      <p:ext uri="{BB962C8B-B14F-4D97-AF65-F5344CB8AC3E}">
        <p14:creationId xmlns:p14="http://schemas.microsoft.com/office/powerpoint/2010/main" val="2380609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743200"/>
            <a:ext cx="8458200" cy="1222375"/>
          </a:xfrm>
        </p:spPr>
        <p:txBody>
          <a:bodyPr/>
          <a:lstStyle/>
          <a:p>
            <a:pPr eaLnBrk="1" fontAlgn="auto" hangingPunct="1">
              <a:spcAft>
                <a:spcPts val="0"/>
              </a:spcAft>
              <a:defRPr/>
            </a:pPr>
            <a:r>
              <a:rPr lang="en-US" dirty="0" smtClean="0"/>
              <a:t>Graphical misuses</a:t>
            </a:r>
            <a:endParaRPr lang="en-US" dirty="0"/>
          </a:p>
        </p:txBody>
      </p:sp>
    </p:spTree>
    <p:extLst>
      <p:ext uri="{BB962C8B-B14F-4D97-AF65-F5344CB8AC3E}">
        <p14:creationId xmlns:p14="http://schemas.microsoft.com/office/powerpoint/2010/main" val="31561292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612775" y="228600"/>
            <a:ext cx="8153400" cy="990600"/>
          </a:xfrm>
        </p:spPr>
        <p:txBody>
          <a:bodyPr>
            <a:normAutofit fontScale="90000"/>
          </a:bodyPr>
          <a:lstStyle/>
          <a:p>
            <a:pPr eaLnBrk="1" hangingPunct="1">
              <a:defRPr/>
            </a:pPr>
            <a:r>
              <a:rPr lang="en-US" smtClean="0"/>
              <a:t>Guidelines for Constructing Effective Graphs</a:t>
            </a:r>
          </a:p>
        </p:txBody>
      </p:sp>
      <p:sp>
        <p:nvSpPr>
          <p:cNvPr id="3" name="Content Placeholder 2"/>
          <p:cNvSpPr>
            <a:spLocks noGrp="1"/>
          </p:cNvSpPr>
          <p:nvPr>
            <p:ph idx="1"/>
          </p:nvPr>
        </p:nvSpPr>
        <p:spPr>
          <a:xfrm>
            <a:off x="612775" y="1600200"/>
            <a:ext cx="8153400" cy="4495800"/>
          </a:xfrm>
        </p:spPr>
        <p:txBody>
          <a:bodyPr/>
          <a:lstStyle/>
          <a:p>
            <a:pPr eaLnBrk="1" hangingPunct="1">
              <a:buFont typeface="Wingdings" pitchFamily="2" charset="2"/>
              <a:buChar char="§"/>
            </a:pPr>
            <a:r>
              <a:rPr lang="en-US" smtClean="0"/>
              <a:t>Label both axes and provide a heading</a:t>
            </a:r>
          </a:p>
          <a:p>
            <a:pPr eaLnBrk="1" hangingPunct="1">
              <a:buFont typeface="Wingdings" pitchFamily="2" charset="2"/>
              <a:buChar char="§"/>
            </a:pPr>
            <a:endParaRPr lang="en-US" smtClean="0"/>
          </a:p>
          <a:p>
            <a:pPr eaLnBrk="1" hangingPunct="1">
              <a:buFont typeface="Wingdings" pitchFamily="2" charset="2"/>
              <a:buChar char="§"/>
            </a:pPr>
            <a:r>
              <a:rPr lang="en-US" smtClean="0"/>
              <a:t>The vertical axis should start at 0.</a:t>
            </a:r>
          </a:p>
          <a:p>
            <a:pPr eaLnBrk="1" hangingPunct="1">
              <a:buFont typeface="Wingdings" pitchFamily="2" charset="2"/>
              <a:buChar char="§"/>
            </a:pPr>
            <a:endParaRPr lang="en-US" smtClean="0"/>
          </a:p>
          <a:p>
            <a:pPr eaLnBrk="1" hangingPunct="1">
              <a:buFont typeface="Wingdings" pitchFamily="2" charset="2"/>
              <a:buChar char="§"/>
            </a:pPr>
            <a:r>
              <a:rPr lang="en-US" smtClean="0"/>
              <a:t>Be cautious in using figures</a:t>
            </a:r>
          </a:p>
          <a:p>
            <a:pPr eaLnBrk="1" hangingPunct="1">
              <a:buFont typeface="Wingdings" pitchFamily="2" charset="2"/>
              <a:buChar char="§"/>
            </a:pPr>
            <a:endParaRPr lang="en-US" smtClean="0"/>
          </a:p>
          <a:p>
            <a:pPr eaLnBrk="1" hangingPunct="1">
              <a:buFont typeface="Wingdings" pitchFamily="2" charset="2"/>
              <a:buChar char="§"/>
            </a:pPr>
            <a:r>
              <a:rPr lang="en-US" smtClean="0"/>
              <a:t>Be cautious of comparing more than one group on a single graph</a:t>
            </a:r>
          </a:p>
        </p:txBody>
      </p:sp>
    </p:spTree>
    <p:extLst>
      <p:ext uri="{BB962C8B-B14F-4D97-AF65-F5344CB8AC3E}">
        <p14:creationId xmlns:p14="http://schemas.microsoft.com/office/powerpoint/2010/main" val="2096628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612775" y="228600"/>
            <a:ext cx="8153400" cy="990600"/>
          </a:xfrm>
        </p:spPr>
        <p:txBody>
          <a:bodyPr/>
          <a:lstStyle/>
          <a:p>
            <a:pPr eaLnBrk="1" hangingPunct="1">
              <a:defRPr/>
            </a:pPr>
            <a:r>
              <a:rPr lang="en-US" smtClean="0"/>
              <a:t>Beware of tricky graphs</a:t>
            </a:r>
          </a:p>
        </p:txBody>
      </p:sp>
      <p:pic>
        <p:nvPicPr>
          <p:cNvPr id="114691" name="Picture 4" descr="ma030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09800"/>
            <a:ext cx="3311525"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9" name="Picture 5" descr="ma030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752600"/>
            <a:ext cx="3429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693" name="TextBox 1"/>
          <p:cNvSpPr txBox="1">
            <a:spLocks noChangeArrowheads="1"/>
          </p:cNvSpPr>
          <p:nvPr/>
        </p:nvSpPr>
        <p:spPr bwMode="auto">
          <a:xfrm>
            <a:off x="1066800" y="5562600"/>
            <a:ext cx="2819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Y-axis does not start at zero</a:t>
            </a:r>
          </a:p>
        </p:txBody>
      </p:sp>
      <p:sp>
        <p:nvSpPr>
          <p:cNvPr id="3" name="TextBox 2"/>
          <p:cNvSpPr txBox="1">
            <a:spLocks noChangeArrowheads="1"/>
          </p:cNvSpPr>
          <p:nvPr/>
        </p:nvSpPr>
        <p:spPr bwMode="auto">
          <a:xfrm>
            <a:off x="5257800" y="5410200"/>
            <a:ext cx="3124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What it should look like…</a:t>
            </a:r>
          </a:p>
        </p:txBody>
      </p:sp>
    </p:spTree>
    <p:extLst>
      <p:ext uri="{BB962C8B-B14F-4D97-AF65-F5344CB8AC3E}">
        <p14:creationId xmlns:p14="http://schemas.microsoft.com/office/powerpoint/2010/main" val="39629006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662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612775" y="228600"/>
            <a:ext cx="8153400" cy="990600"/>
          </a:xfrm>
        </p:spPr>
        <p:txBody>
          <a:bodyPr/>
          <a:lstStyle/>
          <a:p>
            <a:pPr eaLnBrk="1" hangingPunct="1">
              <a:defRPr/>
            </a:pPr>
            <a:r>
              <a:rPr lang="en-US" smtClean="0"/>
              <a:t>Beware of Tricky Graphs</a:t>
            </a:r>
          </a:p>
        </p:txBody>
      </p:sp>
      <p:pic>
        <p:nvPicPr>
          <p:cNvPr id="115715" name="Picture 2" descr="ma030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362200"/>
            <a:ext cx="3667125"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3" descr="ma030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2286000"/>
            <a:ext cx="390366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5717" name="TextBox 1"/>
          <p:cNvSpPr txBox="1">
            <a:spLocks noChangeArrowheads="1"/>
          </p:cNvSpPr>
          <p:nvPr/>
        </p:nvSpPr>
        <p:spPr bwMode="auto">
          <a:xfrm>
            <a:off x="990600" y="5486400"/>
            <a:ext cx="2667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Incorrect graph</a:t>
            </a:r>
          </a:p>
        </p:txBody>
      </p:sp>
      <p:sp>
        <p:nvSpPr>
          <p:cNvPr id="6" name="TextBox 5"/>
          <p:cNvSpPr txBox="1">
            <a:spLocks noChangeArrowheads="1"/>
          </p:cNvSpPr>
          <p:nvPr/>
        </p:nvSpPr>
        <p:spPr bwMode="auto">
          <a:xfrm>
            <a:off x="4876800" y="5486400"/>
            <a:ext cx="2667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What the graph should be…</a:t>
            </a:r>
          </a:p>
        </p:txBody>
      </p:sp>
    </p:spTree>
    <p:extLst>
      <p:ext uri="{BB962C8B-B14F-4D97-AF65-F5344CB8AC3E}">
        <p14:creationId xmlns:p14="http://schemas.microsoft.com/office/powerpoint/2010/main" val="26749424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12775" y="228600"/>
            <a:ext cx="8153400" cy="990600"/>
          </a:xfrm>
        </p:spPr>
        <p:txBody>
          <a:bodyPr/>
          <a:lstStyle/>
          <a:p>
            <a:pPr eaLnBrk="1" hangingPunct="1">
              <a:defRPr/>
            </a:pPr>
            <a:r>
              <a:rPr lang="en-US" smtClean="0"/>
              <a:t>Beware of Tricky Graphs</a:t>
            </a:r>
          </a:p>
        </p:txBody>
      </p:sp>
      <p:pic>
        <p:nvPicPr>
          <p:cNvPr id="116739" name="Picture 2" descr="T1_N79_A2_ShrinkingDoll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1676400"/>
            <a:ext cx="2514600"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40" name="TextBox 1"/>
          <p:cNvSpPr txBox="1">
            <a:spLocks noChangeArrowheads="1"/>
          </p:cNvSpPr>
          <p:nvPr/>
        </p:nvSpPr>
        <p:spPr bwMode="auto">
          <a:xfrm>
            <a:off x="685800" y="1752600"/>
            <a:ext cx="1981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Can you tell what is wrong with this graph?</a:t>
            </a:r>
          </a:p>
        </p:txBody>
      </p:sp>
      <p:sp>
        <p:nvSpPr>
          <p:cNvPr id="3" name="TextBox 2"/>
          <p:cNvSpPr txBox="1">
            <a:spLocks noChangeArrowheads="1"/>
          </p:cNvSpPr>
          <p:nvPr/>
        </p:nvSpPr>
        <p:spPr bwMode="auto">
          <a:xfrm>
            <a:off x="762000" y="3657600"/>
            <a:ext cx="1905000"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a:solidFill>
                  <a:prstClr val="black"/>
                </a:solidFill>
              </a:rPr>
              <a:t>The dollars were reduced in both dimensions making the 1978 dollar look 1/6 the size of the 1958 dollar when that is not the case….</a:t>
            </a:r>
          </a:p>
        </p:txBody>
      </p:sp>
    </p:spTree>
    <p:extLst>
      <p:ext uri="{BB962C8B-B14F-4D97-AF65-F5344CB8AC3E}">
        <p14:creationId xmlns:p14="http://schemas.microsoft.com/office/powerpoint/2010/main" val="12462363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Time Plots</a:t>
            </a:r>
            <a:endParaRPr lang="en-US" dirty="0">
              <a:solidFill>
                <a:schemeClr val="accent1">
                  <a:satMod val="150000"/>
                </a:schemeClr>
              </a:solidFill>
            </a:endParaRPr>
          </a:p>
        </p:txBody>
      </p:sp>
      <p:sp>
        <p:nvSpPr>
          <p:cNvPr id="31747" name="Content Placeholder 2"/>
          <p:cNvSpPr>
            <a:spLocks noGrp="1"/>
          </p:cNvSpPr>
          <p:nvPr>
            <p:ph idx="1"/>
          </p:nvPr>
        </p:nvSpPr>
        <p:spPr>
          <a:xfrm>
            <a:off x="457200" y="1524000"/>
            <a:ext cx="8229600" cy="2644775"/>
          </a:xfrm>
        </p:spPr>
        <p:txBody>
          <a:bodyPr/>
          <a:lstStyle/>
          <a:p>
            <a:pPr eaLnBrk="1" hangingPunct="1">
              <a:buFont typeface="Wingdings" pitchFamily="2" charset="2"/>
              <a:buChar char="§"/>
            </a:pPr>
            <a:r>
              <a:rPr lang="en-US" smtClean="0"/>
              <a:t>Data collected over time is called a </a:t>
            </a:r>
            <a:r>
              <a:rPr lang="en-US" b="1" smtClean="0"/>
              <a:t>time series</a:t>
            </a:r>
          </a:p>
          <a:p>
            <a:pPr eaLnBrk="1" hangingPunct="1">
              <a:buFont typeface="Wingdings" pitchFamily="2" charset="2"/>
              <a:buChar char="§"/>
            </a:pPr>
            <a:r>
              <a:rPr lang="en-US" smtClean="0"/>
              <a:t>Use a </a:t>
            </a:r>
            <a:r>
              <a:rPr lang="en-US" b="1" smtClean="0"/>
              <a:t>time plot </a:t>
            </a:r>
            <a:r>
              <a:rPr lang="en-US" smtClean="0"/>
              <a:t>to display time series data</a:t>
            </a:r>
          </a:p>
          <a:p>
            <a:pPr eaLnBrk="1" hangingPunct="1">
              <a:buFont typeface="Wingdings" pitchFamily="2" charset="2"/>
              <a:buChar char="§"/>
            </a:pPr>
            <a:r>
              <a:rPr lang="en-US" smtClean="0"/>
              <a:t>Look for </a:t>
            </a:r>
            <a:r>
              <a:rPr lang="en-US" b="1" smtClean="0"/>
              <a:t>trends</a:t>
            </a:r>
            <a:r>
              <a:rPr lang="en-US" smtClean="0"/>
              <a:t>  (rise, fall, etc.)</a:t>
            </a:r>
          </a:p>
          <a:p>
            <a:pPr eaLnBrk="1" hangingPunct="1">
              <a:buFont typeface="Wingdings" pitchFamily="2" charset="2"/>
              <a:buChar char="§"/>
            </a:pPr>
            <a:r>
              <a:rPr lang="en-US" smtClean="0"/>
              <a:t>Example:  DOW Jones Industrial Average (1900-Present Monthly)</a:t>
            </a:r>
          </a:p>
        </p:txBody>
      </p:sp>
    </p:spTree>
    <p:extLst>
      <p:ext uri="{BB962C8B-B14F-4D97-AF65-F5344CB8AC3E}">
        <p14:creationId xmlns:p14="http://schemas.microsoft.com/office/powerpoint/2010/main" val="5333754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wipe(down)">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wipe(down)">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wipe(down)">
                                      <p:cBhvr>
                                        <p:cTn id="17" dur="500"/>
                                        <p:tgtEl>
                                          <p:spTgt spid="317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wipe(down)">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
          <p:cNvSpPr>
            <a:spLocks noChangeArrowheads="1"/>
          </p:cNvSpPr>
          <p:nvPr/>
        </p:nvSpPr>
        <p:spPr bwMode="auto">
          <a:xfrm>
            <a:off x="366713" y="685800"/>
            <a:ext cx="815340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50000"/>
              </a:spcBef>
              <a:spcAft>
                <a:spcPct val="0"/>
              </a:spcAft>
            </a:pPr>
            <a:r>
              <a:rPr lang="en-US" dirty="0">
                <a:solidFill>
                  <a:prstClr val="black"/>
                </a:solidFill>
                <a:latin typeface="Times New Roman" pitchFamily="18" charset="0"/>
                <a:cs typeface="Arial" charset="0"/>
              </a:rPr>
              <a:t>The height of male students at Clemson is approximately normally distributed </a:t>
            </a:r>
            <a:r>
              <a:rPr lang="en-US" dirty="0" smtClean="0">
                <a:solidFill>
                  <a:prstClr val="black"/>
                </a:solidFill>
                <a:latin typeface="Times New Roman" pitchFamily="18" charset="0"/>
                <a:cs typeface="Arial" charset="0"/>
              </a:rPr>
              <a:t>(bell shaped) with </a:t>
            </a:r>
            <a:r>
              <a:rPr lang="en-US" dirty="0">
                <a:solidFill>
                  <a:prstClr val="black"/>
                </a:solidFill>
                <a:latin typeface="Times New Roman" pitchFamily="18" charset="0"/>
                <a:cs typeface="Arial" charset="0"/>
              </a:rPr>
              <a:t>a mean of 71 inches and standard deviation of 2.5 inches. </a:t>
            </a:r>
          </a:p>
          <a:p>
            <a:pPr fontAlgn="base">
              <a:spcBef>
                <a:spcPct val="50000"/>
              </a:spcBef>
              <a:spcAft>
                <a:spcPct val="0"/>
              </a:spcAft>
            </a:pPr>
            <a:r>
              <a:rPr lang="en-US" dirty="0">
                <a:solidFill>
                  <a:prstClr val="black"/>
                </a:solidFill>
                <a:latin typeface="Times New Roman" pitchFamily="18" charset="0"/>
                <a:cs typeface="Arial" charset="0"/>
              </a:rPr>
              <a:t>b) Taller than 73.5 inches?</a:t>
            </a:r>
          </a:p>
        </p:txBody>
      </p:sp>
      <p:pic>
        <p:nvPicPr>
          <p:cNvPr id="3" name="Picture 4" descr="http://parleesrhs.wikispaces.com/file/view/NormalDistributionCurve.JPG/331934148/NormalDistributionCurv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13435" y="1917700"/>
            <a:ext cx="7258965" cy="277653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96267" y="4419600"/>
            <a:ext cx="457200" cy="381000"/>
          </a:xfrm>
          <a:prstGeom prst="rect">
            <a:avLst/>
          </a:prstGeom>
          <a:noFill/>
        </p:spPr>
        <p:txBody>
          <a:bodyPr wrap="square" rtlCol="0">
            <a:spAutoFit/>
          </a:bodyPr>
          <a:lstStyle/>
          <a:p>
            <a:r>
              <a:rPr lang="en-US" dirty="0" smtClean="0"/>
              <a:t>71</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01608164"/>
              </p:ext>
            </p:extLst>
          </p:nvPr>
        </p:nvGraphicFramePr>
        <p:xfrm>
          <a:off x="830263" y="5181600"/>
          <a:ext cx="1547812" cy="762000"/>
        </p:xfrm>
        <a:graphic>
          <a:graphicData uri="http://schemas.openxmlformats.org/presentationml/2006/ole">
            <mc:AlternateContent xmlns:mc="http://schemas.openxmlformats.org/markup-compatibility/2006">
              <mc:Choice xmlns:v="urn:schemas-microsoft-com:vml" Requires="v">
                <p:oleObj spid="_x0000_s48143" name="Equation" r:id="rId4" imgW="799920" imgH="393480" progId="Equation.DSMT4">
                  <p:embed/>
                </p:oleObj>
              </mc:Choice>
              <mc:Fallback>
                <p:oleObj name="Equation" r:id="rId4" imgW="799920" imgH="393480" progId="Equation.DSMT4">
                  <p:embed/>
                  <p:pic>
                    <p:nvPicPr>
                      <p:cNvPr id="0" name=""/>
                      <p:cNvPicPr/>
                      <p:nvPr/>
                    </p:nvPicPr>
                    <p:blipFill>
                      <a:blip r:embed="rId5"/>
                      <a:stretch>
                        <a:fillRect/>
                      </a:stretch>
                    </p:blipFill>
                    <p:spPr>
                      <a:xfrm>
                        <a:off x="830263" y="5181600"/>
                        <a:ext cx="1547812" cy="762000"/>
                      </a:xfrm>
                      <a:prstGeom prst="rect">
                        <a:avLst/>
                      </a:prstGeom>
                    </p:spPr>
                  </p:pic>
                </p:oleObj>
              </mc:Fallback>
            </mc:AlternateContent>
          </a:graphicData>
        </a:graphic>
      </p:graphicFrame>
      <p:sp>
        <p:nvSpPr>
          <p:cNvPr id="6" name="TextBox 5"/>
          <p:cNvSpPr txBox="1"/>
          <p:nvPr/>
        </p:nvSpPr>
        <p:spPr>
          <a:xfrm>
            <a:off x="2971800" y="5257800"/>
            <a:ext cx="4343400" cy="369332"/>
          </a:xfrm>
          <a:prstGeom prst="rect">
            <a:avLst/>
          </a:prstGeom>
          <a:noFill/>
        </p:spPr>
        <p:txBody>
          <a:bodyPr wrap="square" rtlCol="0">
            <a:spAutoFit/>
          </a:bodyPr>
          <a:lstStyle/>
          <a:p>
            <a:r>
              <a:rPr lang="en-US" dirty="0" smtClean="0"/>
              <a:t>73.5 is 1 standard deviation above 71</a:t>
            </a:r>
            <a:endParaRPr lang="en-US" dirty="0"/>
          </a:p>
        </p:txBody>
      </p:sp>
      <p:sp>
        <p:nvSpPr>
          <p:cNvPr id="7" name="TextBox 6"/>
          <p:cNvSpPr txBox="1"/>
          <p:nvPr/>
        </p:nvSpPr>
        <p:spPr>
          <a:xfrm>
            <a:off x="4876800" y="4425434"/>
            <a:ext cx="762000" cy="369332"/>
          </a:xfrm>
          <a:prstGeom prst="rect">
            <a:avLst/>
          </a:prstGeom>
          <a:noFill/>
        </p:spPr>
        <p:txBody>
          <a:bodyPr wrap="square" rtlCol="0">
            <a:spAutoFit/>
          </a:bodyPr>
          <a:lstStyle/>
          <a:p>
            <a:r>
              <a:rPr lang="en-US" dirty="0" smtClean="0"/>
              <a:t>73.5</a:t>
            </a:r>
            <a:endParaRPr lang="en-US" dirty="0"/>
          </a:p>
        </p:txBody>
      </p:sp>
      <mc:AlternateContent xmlns:mc="http://schemas.openxmlformats.org/markup-compatibility/2006" xmlns:p14="http://schemas.microsoft.com/office/powerpoint/2010/main">
        <mc:Choice Requires="p14">
          <p:contentPart p14:bwMode="auto" r:id="rId6">
            <p14:nvContentPartPr>
              <p14:cNvPr id="2" name="Ink 1"/>
              <p14:cNvContentPartPr/>
              <p14:nvPr/>
            </p14:nvContentPartPr>
            <p14:xfrm>
              <a:off x="3414240" y="2384280"/>
              <a:ext cx="1666440" cy="1892880"/>
            </p14:xfrm>
          </p:contentPart>
        </mc:Choice>
        <mc:Fallback xmlns="">
          <p:pic>
            <p:nvPicPr>
              <p:cNvPr id="2" name="Ink 1"/>
              <p:cNvPicPr/>
              <p:nvPr/>
            </p:nvPicPr>
            <p:blipFill>
              <a:blip r:embed="rId7"/>
              <a:stretch>
                <a:fillRect/>
              </a:stretch>
            </p:blipFill>
            <p:spPr>
              <a:xfrm>
                <a:off x="3400200" y="2372040"/>
                <a:ext cx="1694520" cy="19166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Ink 7"/>
              <p14:cNvContentPartPr/>
              <p14:nvPr/>
            </p14:nvContentPartPr>
            <p14:xfrm>
              <a:off x="5177520" y="3185640"/>
              <a:ext cx="2009520" cy="1100160"/>
            </p14:xfrm>
          </p:contentPart>
        </mc:Choice>
        <mc:Fallback xmlns="">
          <p:pic>
            <p:nvPicPr>
              <p:cNvPr id="8" name="Ink 7"/>
              <p:cNvPicPr/>
              <p:nvPr/>
            </p:nvPicPr>
            <p:blipFill>
              <a:blip r:embed="rId9"/>
              <a:stretch>
                <a:fillRect/>
              </a:stretch>
            </p:blipFill>
            <p:spPr>
              <a:xfrm>
                <a:off x="5163480" y="3172320"/>
                <a:ext cx="2027520" cy="1128240"/>
              </a:xfrm>
              <a:prstGeom prst="rect">
                <a:avLst/>
              </a:prstGeom>
            </p:spPr>
          </p:pic>
        </mc:Fallback>
      </mc:AlternateContent>
      <p:sp>
        <p:nvSpPr>
          <p:cNvPr id="10" name="Right Bracket 9"/>
          <p:cNvSpPr/>
          <p:nvPr/>
        </p:nvSpPr>
        <p:spPr>
          <a:xfrm rot="16200000">
            <a:off x="3312661" y="1792741"/>
            <a:ext cx="1828800" cy="1900918"/>
          </a:xfrm>
          <a:prstGeom prst="rightBracket">
            <a:avLst>
              <a:gd name="adj"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900276" y="1366838"/>
            <a:ext cx="824123" cy="461665"/>
          </a:xfrm>
          <a:prstGeom prst="rect">
            <a:avLst/>
          </a:prstGeom>
          <a:noFill/>
        </p:spPr>
        <p:txBody>
          <a:bodyPr wrap="square" rtlCol="0">
            <a:spAutoFit/>
          </a:bodyPr>
          <a:lstStyle/>
          <a:p>
            <a:r>
              <a:rPr lang="en-US" sz="2400" dirty="0" smtClean="0">
                <a:solidFill>
                  <a:srgbClr val="FF0000"/>
                </a:solidFill>
              </a:rPr>
              <a:t>68%</a:t>
            </a:r>
            <a:endParaRPr lang="en-US" sz="2400" dirty="0">
              <a:solidFill>
                <a:srgbClr val="FF0000"/>
              </a:solidFill>
            </a:endParaRPr>
          </a:p>
        </p:txBody>
      </p:sp>
      <p:sp>
        <p:nvSpPr>
          <p:cNvPr id="12" name="Down Arrow 11"/>
          <p:cNvSpPr/>
          <p:nvPr/>
        </p:nvSpPr>
        <p:spPr>
          <a:xfrm>
            <a:off x="5686980" y="2286000"/>
            <a:ext cx="990600" cy="1262760"/>
          </a:xfrm>
          <a:prstGeom prst="downArrow">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16%</a:t>
            </a:r>
            <a:endParaRPr lang="en-US" sz="1200" dirty="0">
              <a:solidFill>
                <a:schemeClr val="tx1"/>
              </a:solidFill>
            </a:endParaRPr>
          </a:p>
        </p:txBody>
      </p:sp>
    </p:spTree>
    <p:extLst>
      <p:ext uri="{BB962C8B-B14F-4D97-AF65-F5344CB8AC3E}">
        <p14:creationId xmlns:p14="http://schemas.microsoft.com/office/powerpoint/2010/main" val="81994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p:bldP spid="12"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accent1">
                    <a:satMod val="150000"/>
                  </a:schemeClr>
                </a:solidFill>
              </a:rPr>
              <a:t>Time Plots</a:t>
            </a:r>
            <a:endParaRPr lang="en-US" dirty="0">
              <a:solidFill>
                <a:schemeClr val="accent1">
                  <a:satMod val="150000"/>
                </a:schemeClr>
              </a:solidFill>
            </a:endParaRPr>
          </a:p>
        </p:txBody>
      </p:sp>
      <p:sp>
        <p:nvSpPr>
          <p:cNvPr id="118788" name="TextBox 3"/>
          <p:cNvSpPr txBox="1">
            <a:spLocks noChangeArrowheads="1"/>
          </p:cNvSpPr>
          <p:nvPr/>
        </p:nvSpPr>
        <p:spPr bwMode="auto">
          <a:xfrm>
            <a:off x="987425" y="6370638"/>
            <a:ext cx="7162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US" b="1" u="sng">
                <a:solidFill>
                  <a:prstClr val="black"/>
                </a:solidFill>
                <a:hlinkClick r:id="rId2"/>
              </a:rPr>
              <a:t>http://stockcharts.com/freecharts/historical/djia1900.html</a:t>
            </a:r>
            <a:endParaRPr lang="en-US">
              <a:solidFill>
                <a:prstClr val="black"/>
              </a:solidFill>
            </a:endParaRPr>
          </a:p>
        </p:txBody>
      </p:sp>
      <p:pic>
        <p:nvPicPr>
          <p:cNvPr id="5" name="Picture 4"/>
          <p:cNvPicPr/>
          <p:nvPr/>
        </p:nvPicPr>
        <p:blipFill>
          <a:blip r:embed="rId3">
            <a:extLst>
              <a:ext uri="{28A0092B-C50C-407E-A947-70E740481C1C}">
                <a14:useLocalDpi xmlns:a14="http://schemas.microsoft.com/office/drawing/2010/main" val="0"/>
              </a:ext>
            </a:extLst>
          </a:blip>
          <a:stretch>
            <a:fillRect/>
          </a:stretch>
        </p:blipFill>
        <p:spPr>
          <a:xfrm>
            <a:off x="990600" y="1181100"/>
            <a:ext cx="6858000" cy="5143500"/>
          </a:xfrm>
          <a:prstGeom prst="rect">
            <a:avLst/>
          </a:prstGeom>
        </p:spPr>
      </p:pic>
    </p:spTree>
    <p:extLst>
      <p:ext uri="{BB962C8B-B14F-4D97-AF65-F5344CB8AC3E}">
        <p14:creationId xmlns:p14="http://schemas.microsoft.com/office/powerpoint/2010/main" val="2786276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1"/>
          <p:cNvSpPr>
            <a:spLocks noChangeArrowheads="1"/>
          </p:cNvSpPr>
          <p:nvPr/>
        </p:nvSpPr>
        <p:spPr bwMode="auto">
          <a:xfrm>
            <a:off x="457200" y="762000"/>
            <a:ext cx="8305800"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50000"/>
              </a:spcBef>
              <a:spcAft>
                <a:spcPct val="0"/>
              </a:spcAft>
            </a:pPr>
            <a:r>
              <a:rPr lang="en-US" dirty="0">
                <a:solidFill>
                  <a:prstClr val="black"/>
                </a:solidFill>
                <a:latin typeface="Times New Roman" pitchFamily="18" charset="0"/>
                <a:cs typeface="Arial" charset="0"/>
              </a:rPr>
              <a:t>The height of male students at Clemson is approximately normally distributed </a:t>
            </a:r>
            <a:r>
              <a:rPr lang="en-US" dirty="0" smtClean="0">
                <a:solidFill>
                  <a:prstClr val="black"/>
                </a:solidFill>
                <a:latin typeface="Times New Roman" pitchFamily="18" charset="0"/>
                <a:cs typeface="Arial" charset="0"/>
              </a:rPr>
              <a:t>(bell shaped) with </a:t>
            </a:r>
            <a:r>
              <a:rPr lang="en-US" dirty="0">
                <a:solidFill>
                  <a:prstClr val="black"/>
                </a:solidFill>
                <a:latin typeface="Times New Roman" pitchFamily="18" charset="0"/>
                <a:cs typeface="Arial" charset="0"/>
              </a:rPr>
              <a:t>a mean of 71 inches and standard deviation of 2.5 inches. </a:t>
            </a:r>
          </a:p>
          <a:p>
            <a:pPr fontAlgn="base">
              <a:spcBef>
                <a:spcPct val="50000"/>
              </a:spcBef>
              <a:spcAft>
                <a:spcPct val="0"/>
              </a:spcAft>
            </a:pPr>
            <a:r>
              <a:rPr lang="en-US" dirty="0">
                <a:solidFill>
                  <a:prstClr val="black"/>
                </a:solidFill>
                <a:latin typeface="Times New Roman" pitchFamily="18" charset="0"/>
                <a:cs typeface="Arial" charset="0"/>
              </a:rPr>
              <a:t>c) Between 66 &amp; 73.5 inches?</a:t>
            </a:r>
          </a:p>
        </p:txBody>
      </p:sp>
      <p:pic>
        <p:nvPicPr>
          <p:cNvPr id="3" name="Picture 4" descr="http://parleesrhs.wikispaces.com/file/view/NormalDistributionCurve.JPG/331934148/NormalDistributionCurv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13435" y="2832100"/>
            <a:ext cx="7258965" cy="2776537"/>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996267" y="5322901"/>
            <a:ext cx="457200" cy="381000"/>
          </a:xfrm>
          <a:prstGeom prst="rect">
            <a:avLst/>
          </a:prstGeom>
          <a:noFill/>
        </p:spPr>
        <p:txBody>
          <a:bodyPr wrap="square" rtlCol="0">
            <a:spAutoFit/>
          </a:bodyPr>
          <a:lstStyle/>
          <a:p>
            <a:r>
              <a:rPr lang="en-US" dirty="0" smtClean="0"/>
              <a:t>71</a:t>
            </a:r>
            <a:endParaRPr lang="en-US" dirty="0"/>
          </a:p>
        </p:txBody>
      </p:sp>
      <p:sp>
        <p:nvSpPr>
          <p:cNvPr id="7" name="TextBox 6"/>
          <p:cNvSpPr txBox="1"/>
          <p:nvPr/>
        </p:nvSpPr>
        <p:spPr>
          <a:xfrm>
            <a:off x="4876800" y="5328735"/>
            <a:ext cx="762000" cy="369332"/>
          </a:xfrm>
          <a:prstGeom prst="rect">
            <a:avLst/>
          </a:prstGeom>
          <a:noFill/>
        </p:spPr>
        <p:txBody>
          <a:bodyPr wrap="square" rtlCol="0">
            <a:spAutoFit/>
          </a:bodyPr>
          <a:lstStyle/>
          <a:p>
            <a:r>
              <a:rPr lang="en-US" dirty="0" smtClean="0"/>
              <a:t>73.5</a:t>
            </a:r>
            <a:endParaRPr lang="en-US" dirty="0"/>
          </a:p>
        </p:txBody>
      </p:sp>
      <p:sp>
        <p:nvSpPr>
          <p:cNvPr id="8" name="TextBox 7"/>
          <p:cNvSpPr txBox="1"/>
          <p:nvPr/>
        </p:nvSpPr>
        <p:spPr>
          <a:xfrm>
            <a:off x="2133600" y="5345668"/>
            <a:ext cx="457200" cy="369332"/>
          </a:xfrm>
          <a:prstGeom prst="rect">
            <a:avLst/>
          </a:prstGeom>
          <a:noFill/>
        </p:spPr>
        <p:txBody>
          <a:bodyPr wrap="square" rtlCol="0">
            <a:spAutoFit/>
          </a:bodyPr>
          <a:lstStyle/>
          <a:p>
            <a:r>
              <a:rPr lang="en-US" dirty="0" smtClean="0"/>
              <a:t>66</a:t>
            </a:r>
            <a:endParaRPr lang="en-US" dirty="0"/>
          </a:p>
        </p:txBody>
      </p:sp>
      <mc:AlternateContent xmlns:mc="http://schemas.openxmlformats.org/markup-compatibility/2006" xmlns:p14="http://schemas.microsoft.com/office/powerpoint/2010/main">
        <mc:Choice Requires="p14">
          <p:contentPart p14:bwMode="auto" r:id="rId4">
            <p14:nvContentPartPr>
              <p14:cNvPr id="2" name="Ink 1"/>
              <p14:cNvContentPartPr/>
              <p14:nvPr/>
            </p14:nvContentPartPr>
            <p14:xfrm>
              <a:off x="2541960" y="3325021"/>
              <a:ext cx="3385080" cy="1822320"/>
            </p14:xfrm>
          </p:contentPart>
        </mc:Choice>
        <mc:Fallback xmlns="">
          <p:pic>
            <p:nvPicPr>
              <p:cNvPr id="2" name="Ink 1"/>
              <p:cNvPicPr/>
              <p:nvPr/>
            </p:nvPicPr>
            <p:blipFill>
              <a:blip r:embed="rId5"/>
              <a:stretch>
                <a:fillRect/>
              </a:stretch>
            </p:blipFill>
            <p:spPr>
              <a:xfrm>
                <a:off x="2527560" y="3319981"/>
                <a:ext cx="3413520" cy="1837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p14:cNvContentPartPr/>
              <p14:nvPr/>
            </p14:nvContentPartPr>
            <p14:xfrm>
              <a:off x="3410640" y="3255901"/>
              <a:ext cx="1640880" cy="1907280"/>
            </p14:xfrm>
          </p:contentPart>
        </mc:Choice>
        <mc:Fallback xmlns="">
          <p:pic>
            <p:nvPicPr>
              <p:cNvPr id="5" name="Ink 4"/>
              <p:cNvPicPr/>
              <p:nvPr/>
            </p:nvPicPr>
            <p:blipFill>
              <a:blip r:embed="rId7"/>
              <a:stretch>
                <a:fillRect/>
              </a:stretch>
            </p:blipFill>
            <p:spPr>
              <a:xfrm>
                <a:off x="3397320" y="3250501"/>
                <a:ext cx="1667880" cy="192420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6" name="Ink 5"/>
              <p14:cNvContentPartPr/>
              <p14:nvPr/>
            </p14:nvContentPartPr>
            <p14:xfrm>
              <a:off x="2601000" y="3393781"/>
              <a:ext cx="2411640" cy="1796760"/>
            </p14:xfrm>
          </p:contentPart>
        </mc:Choice>
        <mc:Fallback xmlns="">
          <p:pic>
            <p:nvPicPr>
              <p:cNvPr id="6" name="Ink 5"/>
              <p:cNvPicPr/>
              <p:nvPr/>
            </p:nvPicPr>
            <p:blipFill>
              <a:blip r:embed="rId9"/>
              <a:stretch>
                <a:fillRect/>
              </a:stretch>
            </p:blipFill>
            <p:spPr>
              <a:xfrm>
                <a:off x="2586600" y="3379741"/>
                <a:ext cx="2441160" cy="1825920"/>
              </a:xfrm>
              <a:prstGeom prst="rect">
                <a:avLst/>
              </a:prstGeom>
            </p:spPr>
          </p:pic>
        </mc:Fallback>
      </mc:AlternateContent>
      <p:sp>
        <p:nvSpPr>
          <p:cNvPr id="10" name="Right Bracket 9"/>
          <p:cNvSpPr/>
          <p:nvPr/>
        </p:nvSpPr>
        <p:spPr>
          <a:xfrm rot="16200000">
            <a:off x="3314700" y="1779601"/>
            <a:ext cx="1828800" cy="3733800"/>
          </a:xfrm>
          <a:prstGeom prst="rightBracket">
            <a:avLst>
              <a:gd name="adj"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p:cNvSpPr txBox="1"/>
          <p:nvPr/>
        </p:nvSpPr>
        <p:spPr>
          <a:xfrm>
            <a:off x="3900276" y="2270139"/>
            <a:ext cx="824123" cy="461665"/>
          </a:xfrm>
          <a:prstGeom prst="rect">
            <a:avLst/>
          </a:prstGeom>
          <a:noFill/>
        </p:spPr>
        <p:txBody>
          <a:bodyPr wrap="square" rtlCol="0">
            <a:spAutoFit/>
          </a:bodyPr>
          <a:lstStyle/>
          <a:p>
            <a:r>
              <a:rPr lang="en-US" sz="2400" dirty="0" smtClean="0">
                <a:solidFill>
                  <a:srgbClr val="FF0000"/>
                </a:solidFill>
              </a:rPr>
              <a:t>95%</a:t>
            </a:r>
            <a:endParaRPr lang="en-US" sz="2400" dirty="0">
              <a:solidFill>
                <a:srgbClr val="FF0000"/>
              </a:solidFill>
            </a:endParaRPr>
          </a:p>
        </p:txBody>
      </p:sp>
      <p:sp>
        <p:nvSpPr>
          <p:cNvPr id="13" name="Right Bracket 12"/>
          <p:cNvSpPr/>
          <p:nvPr/>
        </p:nvSpPr>
        <p:spPr>
          <a:xfrm rot="16200000">
            <a:off x="2775404" y="2547497"/>
            <a:ext cx="1036260" cy="1862667"/>
          </a:xfrm>
          <a:prstGeom prst="rightBracket">
            <a:avLst>
              <a:gd name="adj" fmla="val 0"/>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TextBox 13"/>
          <p:cNvSpPr txBox="1"/>
          <p:nvPr/>
        </p:nvSpPr>
        <p:spPr>
          <a:xfrm>
            <a:off x="2824687" y="2586335"/>
            <a:ext cx="990600" cy="461665"/>
          </a:xfrm>
          <a:prstGeom prst="rect">
            <a:avLst/>
          </a:prstGeom>
          <a:noFill/>
        </p:spPr>
        <p:txBody>
          <a:bodyPr wrap="square" rtlCol="0">
            <a:spAutoFit/>
          </a:bodyPr>
          <a:lstStyle/>
          <a:p>
            <a:r>
              <a:rPr lang="en-US" sz="2400" dirty="0" smtClean="0">
                <a:solidFill>
                  <a:srgbClr val="FF0000"/>
                </a:solidFill>
              </a:rPr>
              <a:t>47.5%</a:t>
            </a:r>
            <a:endParaRPr lang="en-US" sz="2400" dirty="0">
              <a:solidFill>
                <a:srgbClr val="FF0000"/>
              </a:solidFill>
            </a:endParaRPr>
          </a:p>
        </p:txBody>
      </p:sp>
      <p:sp>
        <p:nvSpPr>
          <p:cNvPr id="15" name="Right Bracket 14"/>
          <p:cNvSpPr/>
          <p:nvPr/>
        </p:nvSpPr>
        <p:spPr>
          <a:xfrm rot="16200000">
            <a:off x="2775404" y="2547496"/>
            <a:ext cx="1036260" cy="1862667"/>
          </a:xfrm>
          <a:prstGeom prst="rightBracket">
            <a:avLst>
              <a:gd name="adj" fmla="val 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70C0"/>
              </a:solidFill>
            </a:endParaRPr>
          </a:p>
        </p:txBody>
      </p:sp>
      <p:sp>
        <p:nvSpPr>
          <p:cNvPr id="16" name="TextBox 15"/>
          <p:cNvSpPr txBox="1"/>
          <p:nvPr/>
        </p:nvSpPr>
        <p:spPr>
          <a:xfrm>
            <a:off x="2824687" y="2586334"/>
            <a:ext cx="990600" cy="461665"/>
          </a:xfrm>
          <a:prstGeom prst="rect">
            <a:avLst/>
          </a:prstGeom>
          <a:noFill/>
          <a:ln>
            <a:noFill/>
          </a:ln>
        </p:spPr>
        <p:txBody>
          <a:bodyPr wrap="square" rtlCol="0">
            <a:spAutoFit/>
          </a:bodyPr>
          <a:lstStyle/>
          <a:p>
            <a:r>
              <a:rPr lang="en-US" sz="2400" dirty="0" smtClean="0">
                <a:solidFill>
                  <a:srgbClr val="0070C0"/>
                </a:solidFill>
              </a:rPr>
              <a:t>47.5%</a:t>
            </a:r>
            <a:endParaRPr lang="en-US" sz="2400" dirty="0">
              <a:solidFill>
                <a:srgbClr val="0070C0"/>
              </a:solidFill>
            </a:endParaRPr>
          </a:p>
        </p:txBody>
      </p:sp>
      <p:sp>
        <p:nvSpPr>
          <p:cNvPr id="17" name="Right Bracket 16"/>
          <p:cNvSpPr/>
          <p:nvPr/>
        </p:nvSpPr>
        <p:spPr>
          <a:xfrm rot="16200000">
            <a:off x="3530390" y="2369503"/>
            <a:ext cx="1388957" cy="1982254"/>
          </a:xfrm>
          <a:prstGeom prst="rightBracket">
            <a:avLst>
              <a:gd name="adj"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B050"/>
              </a:solidFill>
            </a:endParaRPr>
          </a:p>
        </p:txBody>
      </p:sp>
      <p:sp>
        <p:nvSpPr>
          <p:cNvPr id="18" name="TextBox 17"/>
          <p:cNvSpPr txBox="1"/>
          <p:nvPr/>
        </p:nvSpPr>
        <p:spPr>
          <a:xfrm>
            <a:off x="3752215" y="2291786"/>
            <a:ext cx="1054199" cy="461665"/>
          </a:xfrm>
          <a:prstGeom prst="rect">
            <a:avLst/>
          </a:prstGeom>
          <a:noFill/>
        </p:spPr>
        <p:txBody>
          <a:bodyPr wrap="square" rtlCol="0">
            <a:spAutoFit/>
          </a:bodyPr>
          <a:lstStyle/>
          <a:p>
            <a:r>
              <a:rPr lang="en-US" sz="2400" dirty="0" smtClean="0">
                <a:solidFill>
                  <a:srgbClr val="00B050"/>
                </a:solidFill>
              </a:rPr>
              <a:t>68%</a:t>
            </a:r>
            <a:endParaRPr lang="en-US" sz="2400" dirty="0">
              <a:solidFill>
                <a:srgbClr val="00B050"/>
              </a:solidFill>
            </a:endParaRPr>
          </a:p>
        </p:txBody>
      </p:sp>
      <p:sp>
        <p:nvSpPr>
          <p:cNvPr id="19" name="Right Bracket 18"/>
          <p:cNvSpPr/>
          <p:nvPr/>
        </p:nvSpPr>
        <p:spPr>
          <a:xfrm rot="16200000">
            <a:off x="4188012" y="2883924"/>
            <a:ext cx="1036260" cy="1019714"/>
          </a:xfrm>
          <a:prstGeom prst="rightBracket">
            <a:avLst>
              <a:gd name="adj" fmla="val 0"/>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B050"/>
              </a:solidFill>
            </a:endParaRPr>
          </a:p>
        </p:txBody>
      </p:sp>
      <p:sp>
        <p:nvSpPr>
          <p:cNvPr id="20" name="TextBox 19"/>
          <p:cNvSpPr txBox="1"/>
          <p:nvPr/>
        </p:nvSpPr>
        <p:spPr>
          <a:xfrm>
            <a:off x="4420393" y="2413986"/>
            <a:ext cx="761207" cy="461665"/>
          </a:xfrm>
          <a:prstGeom prst="rect">
            <a:avLst/>
          </a:prstGeom>
          <a:noFill/>
        </p:spPr>
        <p:txBody>
          <a:bodyPr wrap="square" rtlCol="0">
            <a:spAutoFit/>
          </a:bodyPr>
          <a:lstStyle/>
          <a:p>
            <a:r>
              <a:rPr lang="en-US" sz="2400" dirty="0" smtClean="0">
                <a:solidFill>
                  <a:srgbClr val="00B050"/>
                </a:solidFill>
              </a:rPr>
              <a:t>34%</a:t>
            </a:r>
            <a:endParaRPr lang="en-US" sz="2400" dirty="0">
              <a:solidFill>
                <a:srgbClr val="00B050"/>
              </a:solidFill>
            </a:endParaRPr>
          </a:p>
        </p:txBody>
      </p:sp>
      <p:sp>
        <p:nvSpPr>
          <p:cNvPr id="21" name="Right Bracket 20"/>
          <p:cNvSpPr/>
          <p:nvPr/>
        </p:nvSpPr>
        <p:spPr>
          <a:xfrm rot="16200000">
            <a:off x="4182727" y="2858212"/>
            <a:ext cx="1036260" cy="1019714"/>
          </a:xfrm>
          <a:prstGeom prst="rightBracket">
            <a:avLst>
              <a:gd name="adj" fmla="val 0"/>
            </a:avLst>
          </a:prstGeom>
          <a:ln w="285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srgbClr val="0070C0"/>
              </a:solidFill>
            </a:endParaRPr>
          </a:p>
        </p:txBody>
      </p:sp>
      <p:sp>
        <p:nvSpPr>
          <p:cNvPr id="22" name="TextBox 21"/>
          <p:cNvSpPr txBox="1"/>
          <p:nvPr/>
        </p:nvSpPr>
        <p:spPr>
          <a:xfrm>
            <a:off x="4415108" y="2388274"/>
            <a:ext cx="761207" cy="461665"/>
          </a:xfrm>
          <a:prstGeom prst="rect">
            <a:avLst/>
          </a:prstGeom>
          <a:noFill/>
          <a:ln>
            <a:noFill/>
          </a:ln>
        </p:spPr>
        <p:txBody>
          <a:bodyPr wrap="square" rtlCol="0">
            <a:spAutoFit/>
          </a:bodyPr>
          <a:lstStyle/>
          <a:p>
            <a:r>
              <a:rPr lang="en-US" sz="2400" dirty="0" smtClean="0">
                <a:solidFill>
                  <a:srgbClr val="0070C0"/>
                </a:solidFill>
              </a:rPr>
              <a:t>34%</a:t>
            </a:r>
            <a:endParaRPr lang="en-US" sz="2400" dirty="0">
              <a:solidFill>
                <a:srgbClr val="0070C0"/>
              </a:solidFill>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503076048"/>
              </p:ext>
            </p:extLst>
          </p:nvPr>
        </p:nvGraphicFramePr>
        <p:xfrm>
          <a:off x="2513907" y="5791200"/>
          <a:ext cx="3390900" cy="533400"/>
        </p:xfrm>
        <a:graphic>
          <a:graphicData uri="http://schemas.openxmlformats.org/presentationml/2006/ole">
            <mc:AlternateContent xmlns:mc="http://schemas.openxmlformats.org/markup-compatibility/2006">
              <mc:Choice xmlns:v="urn:schemas-microsoft-com:vml" Requires="v">
                <p:oleObj spid="_x0000_s50182" name="Equation" r:id="rId10" imgW="1130040" imgH="177480" progId="Equation.DSMT4">
                  <p:embed/>
                </p:oleObj>
              </mc:Choice>
              <mc:Fallback>
                <p:oleObj name="Equation" r:id="rId10" imgW="1130040" imgH="177480" progId="Equation.DSMT4">
                  <p:embed/>
                  <p:pic>
                    <p:nvPicPr>
                      <p:cNvPr id="0" name=""/>
                      <p:cNvPicPr/>
                      <p:nvPr/>
                    </p:nvPicPr>
                    <p:blipFill>
                      <a:blip r:embed="rId11"/>
                      <a:stretch>
                        <a:fillRect/>
                      </a:stretch>
                    </p:blipFill>
                    <p:spPr>
                      <a:xfrm>
                        <a:off x="2513907" y="5791200"/>
                        <a:ext cx="3390900" cy="533400"/>
                      </a:xfrm>
                      <a:prstGeom prst="rect">
                        <a:avLst/>
                      </a:prstGeom>
                      <a:ln w="28575">
                        <a:solidFill>
                          <a:srgbClr val="0070C0"/>
                        </a:solidFill>
                      </a:ln>
                    </p:spPr>
                  </p:pic>
                </p:oleObj>
              </mc:Fallback>
            </mc:AlternateContent>
          </a:graphicData>
        </a:graphic>
      </p:graphicFrame>
    </p:spTree>
    <p:extLst>
      <p:ext uri="{BB962C8B-B14F-4D97-AF65-F5344CB8AC3E}">
        <p14:creationId xmlns:p14="http://schemas.microsoft.com/office/powerpoint/2010/main" val="42897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par>
                                <p:cTn id="23" presetID="1"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xit" presetSubtype="0" fill="hold" nodeType="withEffect">
                                  <p:stCondLst>
                                    <p:cond delay="0"/>
                                  </p:stCondLst>
                                  <p:childTnLst>
                                    <p:set>
                                      <p:cBhvr>
                                        <p:cTn id="26" dur="1" fill="hold">
                                          <p:stCondLst>
                                            <p:cond delay="0"/>
                                          </p:stCondLst>
                                        </p:cTn>
                                        <p:tgtEl>
                                          <p:spTgt spid="2"/>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gtEl>
                                        <p:attrNameLst>
                                          <p:attrName>style.visibility</p:attrName>
                                        </p:attrNameLst>
                                      </p:cBhvr>
                                      <p:to>
                                        <p:strVal val="visible"/>
                                      </p:to>
                                    </p:set>
                                  </p:childTnLst>
                                </p:cTn>
                              </p:par>
                              <p:par>
                                <p:cTn id="45" presetID="1" presetClass="exit" presetSubtype="0" fill="hold" nodeType="withEffect">
                                  <p:stCondLst>
                                    <p:cond delay="0"/>
                                  </p:stCondLst>
                                  <p:childTnLst>
                                    <p:set>
                                      <p:cBhvr>
                                        <p:cTn id="46" dur="1" fill="hold">
                                          <p:stCondLst>
                                            <p:cond delay="0"/>
                                          </p:stCondLst>
                                        </p:cTn>
                                        <p:tgtEl>
                                          <p:spTgt spid="5"/>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animBg="1"/>
      <p:bldP spid="14" grpId="0"/>
      <p:bldP spid="15" grpId="0" animBg="1"/>
      <p:bldP spid="16" grpId="0"/>
      <p:bldP spid="17" grpId="0" animBg="1"/>
      <p:bldP spid="18" grpId="0"/>
      <p:bldP spid="19" grpId="0" animBg="1"/>
      <p:bldP spid="20" grpId="0"/>
      <p:bldP spid="21" grpId="0" animBg="1"/>
      <p:bldP spid="2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defRPr/>
            </a:pPr>
            <a:r>
              <a:rPr lang="en-US" smtClean="0"/>
              <a:t>Example</a:t>
            </a:r>
          </a:p>
        </p:txBody>
      </p:sp>
      <p:sp>
        <p:nvSpPr>
          <p:cNvPr id="77827" name="Content Placeholder 2"/>
          <p:cNvSpPr>
            <a:spLocks noGrp="1"/>
          </p:cNvSpPr>
          <p:nvPr>
            <p:ph idx="1"/>
          </p:nvPr>
        </p:nvSpPr>
        <p:spPr/>
        <p:txBody>
          <a:bodyPr/>
          <a:lstStyle/>
          <a:p>
            <a:pPr eaLnBrk="1" hangingPunct="1">
              <a:buFontTx/>
              <a:buNone/>
            </a:pPr>
            <a:r>
              <a:rPr lang="en-US" smtClean="0"/>
              <a:t>Given a data set comprised of 4037 measurements that is bell-shaped with a mean of 256. If 99.7% of the data lies between -26 and 538 then what is the standard deviation?</a:t>
            </a:r>
          </a:p>
        </p:txBody>
      </p:sp>
    </p:spTree>
    <p:extLst>
      <p:ext uri="{BB962C8B-B14F-4D97-AF65-F5344CB8AC3E}">
        <p14:creationId xmlns:p14="http://schemas.microsoft.com/office/powerpoint/2010/main" val="10192435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ontent Placeholder 2"/>
          <p:cNvSpPr>
            <a:spLocks noGrp="1"/>
          </p:cNvSpPr>
          <p:nvPr>
            <p:ph idx="1"/>
          </p:nvPr>
        </p:nvSpPr>
        <p:spPr>
          <a:xfrm>
            <a:off x="304800" y="228600"/>
            <a:ext cx="8686800" cy="1295400"/>
          </a:xfrm>
        </p:spPr>
        <p:txBody>
          <a:bodyPr/>
          <a:lstStyle/>
          <a:p>
            <a:pPr marL="0" indent="0">
              <a:buFont typeface="Wingdings 2" pitchFamily="18" charset="2"/>
              <a:buNone/>
            </a:pPr>
            <a:r>
              <a:rPr lang="en-US" sz="2500" smtClean="0"/>
              <a:t>Given a data set comprised of 4037 measurements that is bell-shaped with a mean of 256. If 99.7% of the data lies between -26 and 538 then what is the standard deviation?</a:t>
            </a:r>
          </a:p>
          <a:p>
            <a:pPr marL="0" indent="0">
              <a:buFont typeface="Wingdings 2" pitchFamily="18" charset="2"/>
              <a:buNone/>
            </a:pPr>
            <a:endParaRPr lang="en-US" smtClean="0"/>
          </a:p>
        </p:txBody>
      </p:sp>
      <p:pic>
        <p:nvPicPr>
          <p:cNvPr id="3" name="Picture 4" descr="http://parleesrhs.wikispaces.com/file/view/NormalDistributionCurve.JPG/331934148/NormalDistributionCurve.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513435" y="1917700"/>
            <a:ext cx="7258965" cy="27765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962400" y="4503737"/>
            <a:ext cx="609600" cy="381000"/>
          </a:xfrm>
          <a:prstGeom prst="rect">
            <a:avLst/>
          </a:prstGeom>
          <a:noFill/>
        </p:spPr>
        <p:txBody>
          <a:bodyPr wrap="square" rtlCol="0">
            <a:spAutoFit/>
          </a:bodyPr>
          <a:lstStyle/>
          <a:p>
            <a:r>
              <a:rPr lang="en-US" dirty="0" smtClean="0"/>
              <a:t>256</a:t>
            </a:r>
            <a:endParaRPr lang="en-US" dirty="0"/>
          </a:p>
        </p:txBody>
      </p:sp>
      <p:sp>
        <p:nvSpPr>
          <p:cNvPr id="5" name="TextBox 4"/>
          <p:cNvSpPr txBox="1"/>
          <p:nvPr/>
        </p:nvSpPr>
        <p:spPr>
          <a:xfrm>
            <a:off x="1295400" y="4419600"/>
            <a:ext cx="457200" cy="381000"/>
          </a:xfrm>
          <a:prstGeom prst="rect">
            <a:avLst/>
          </a:prstGeom>
          <a:noFill/>
        </p:spPr>
        <p:txBody>
          <a:bodyPr wrap="square" rtlCol="0">
            <a:spAutoFit/>
          </a:bodyPr>
          <a:lstStyle/>
          <a:p>
            <a:r>
              <a:rPr lang="en-US" dirty="0" smtClean="0"/>
              <a:t>26</a:t>
            </a:r>
            <a:endParaRPr lang="en-US" dirty="0"/>
          </a:p>
        </p:txBody>
      </p:sp>
      <p:sp>
        <p:nvSpPr>
          <p:cNvPr id="6" name="TextBox 5"/>
          <p:cNvSpPr txBox="1"/>
          <p:nvPr/>
        </p:nvSpPr>
        <p:spPr>
          <a:xfrm>
            <a:off x="6705600" y="4411133"/>
            <a:ext cx="609600" cy="369332"/>
          </a:xfrm>
          <a:prstGeom prst="rect">
            <a:avLst/>
          </a:prstGeom>
          <a:noFill/>
        </p:spPr>
        <p:txBody>
          <a:bodyPr wrap="square" rtlCol="0">
            <a:spAutoFit/>
          </a:bodyPr>
          <a:lstStyle/>
          <a:p>
            <a:r>
              <a:rPr lang="en-US" dirty="0" smtClean="0"/>
              <a:t>538</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895494765"/>
              </p:ext>
            </p:extLst>
          </p:nvPr>
        </p:nvGraphicFramePr>
        <p:xfrm>
          <a:off x="479568" y="5486400"/>
          <a:ext cx="7891463" cy="750292"/>
        </p:xfrm>
        <a:graphic>
          <a:graphicData uri="http://schemas.openxmlformats.org/presentationml/2006/ole">
            <mc:AlternateContent xmlns:mc="http://schemas.openxmlformats.org/markup-compatibility/2006">
              <mc:Choice xmlns:v="urn:schemas-microsoft-com:vml" Requires="v">
                <p:oleObj spid="_x0000_s45071" name="Equation" r:id="rId4" imgW="4140000" imgH="393480" progId="Equation.DSMT4">
                  <p:embed/>
                </p:oleObj>
              </mc:Choice>
              <mc:Fallback>
                <p:oleObj name="Equation" r:id="rId4" imgW="4140000" imgH="393480" progId="Equation.DSMT4">
                  <p:embed/>
                  <p:pic>
                    <p:nvPicPr>
                      <p:cNvPr id="0" name=""/>
                      <p:cNvPicPr/>
                      <p:nvPr/>
                    </p:nvPicPr>
                    <p:blipFill>
                      <a:blip r:embed="rId5"/>
                      <a:stretch>
                        <a:fillRect/>
                      </a:stretch>
                    </p:blipFill>
                    <p:spPr>
                      <a:xfrm>
                        <a:off x="479568" y="5486400"/>
                        <a:ext cx="7891463" cy="750292"/>
                      </a:xfrm>
                      <a:prstGeom prst="rect">
                        <a:avLst/>
                      </a:prstGeom>
                      <a:ln w="28575">
                        <a:solidFill>
                          <a:srgbClr val="0070C0"/>
                        </a:solidFill>
                      </a:ln>
                    </p:spPr>
                  </p:pic>
                </p:oleObj>
              </mc:Fallback>
            </mc:AlternateContent>
          </a:graphicData>
        </a:graphic>
      </p:graphicFrame>
    </p:spTree>
    <p:extLst>
      <p:ext uri="{BB962C8B-B14F-4D97-AF65-F5344CB8AC3E}">
        <p14:creationId xmlns:p14="http://schemas.microsoft.com/office/powerpoint/2010/main" val="187499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err="1" smtClean="0"/>
              <a:t>ChebyShev’s</a:t>
            </a:r>
            <a:r>
              <a:rPr lang="en-US" dirty="0" smtClean="0"/>
              <a:t> Rule</a:t>
            </a:r>
            <a:endParaRPr lang="en-US" dirty="0"/>
          </a:p>
        </p:txBody>
      </p:sp>
      <p:sp>
        <p:nvSpPr>
          <p:cNvPr id="79875" name="Content Placeholder 2"/>
          <p:cNvSpPr>
            <a:spLocks noGrp="1"/>
          </p:cNvSpPr>
          <p:nvPr>
            <p:ph idx="1"/>
          </p:nvPr>
        </p:nvSpPr>
        <p:spPr/>
        <p:txBody>
          <a:bodyPr/>
          <a:lstStyle/>
          <a:p>
            <a:pPr>
              <a:buFont typeface="Wingdings" pitchFamily="2" charset="2"/>
              <a:buChar char="§"/>
            </a:pPr>
            <a:r>
              <a:rPr lang="en-US" smtClean="0"/>
              <a:t>Applies to data of ANY shape (including bell shaped and symmetric)</a:t>
            </a:r>
          </a:p>
          <a:p>
            <a:pPr>
              <a:buFont typeface="Wingdings" pitchFamily="2" charset="2"/>
              <a:buChar char="§"/>
            </a:pPr>
            <a:r>
              <a:rPr lang="en-US" smtClean="0"/>
              <a:t>No useful information is provided on the fraction of measurements that fall within 1 standard deviation of the mean</a:t>
            </a:r>
          </a:p>
          <a:p>
            <a:pPr>
              <a:buFont typeface="Wingdings" pitchFamily="2" charset="2"/>
              <a:buChar char="§"/>
            </a:pPr>
            <a:r>
              <a:rPr lang="en-US" smtClean="0"/>
              <a:t>Generally, for any number of k (&gt;1), at least</a:t>
            </a:r>
            <a:br>
              <a:rPr lang="en-US" smtClean="0"/>
            </a:br>
            <a:r>
              <a:rPr lang="en-US" smtClean="0"/>
              <a:t>          of the measurements will fall within k standard deviations of the of the mean </a:t>
            </a:r>
          </a:p>
        </p:txBody>
      </p:sp>
      <p:graphicFrame>
        <p:nvGraphicFramePr>
          <p:cNvPr id="79876" name="Object 3"/>
          <p:cNvGraphicFramePr>
            <a:graphicFrameLocks noChangeAspect="1"/>
          </p:cNvGraphicFramePr>
          <p:nvPr/>
        </p:nvGraphicFramePr>
        <p:xfrm>
          <a:off x="685800" y="4648200"/>
          <a:ext cx="963613" cy="762000"/>
        </p:xfrm>
        <a:graphic>
          <a:graphicData uri="http://schemas.openxmlformats.org/presentationml/2006/ole">
            <mc:AlternateContent xmlns:mc="http://schemas.openxmlformats.org/markup-compatibility/2006">
              <mc:Choice xmlns:v="urn:schemas-microsoft-com:vml" Requires="v">
                <p:oleObj spid="_x0000_s2065" name="Equation" r:id="rId3" imgW="545863" imgH="431613" progId="Equation.3">
                  <p:embed/>
                </p:oleObj>
              </mc:Choice>
              <mc:Fallback>
                <p:oleObj name="Equation" r:id="rId3" imgW="545863" imgH="431613"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4648200"/>
                        <a:ext cx="9636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630222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
  <TotalTime>148</TotalTime>
  <Words>1720</Words>
  <Application>Microsoft Office PowerPoint</Application>
  <PresentationFormat>On-screen Show (4:3)</PresentationFormat>
  <Paragraphs>304</Paragraphs>
  <Slides>50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Theme1</vt:lpstr>
      <vt:lpstr>Equation</vt:lpstr>
      <vt:lpstr>Chapter 2b</vt:lpstr>
      <vt:lpstr>PowerPoint Presentation</vt:lpstr>
      <vt:lpstr>PowerPoint Presentation</vt:lpstr>
      <vt:lpstr>PowerPoint Presentation</vt:lpstr>
      <vt:lpstr>PowerPoint Presentation</vt:lpstr>
      <vt:lpstr>PowerPoint Presentation</vt:lpstr>
      <vt:lpstr>Example</vt:lpstr>
      <vt:lpstr>PowerPoint Presentation</vt:lpstr>
      <vt:lpstr>ChebyShev’s Rule</vt:lpstr>
      <vt:lpstr>Example</vt:lpstr>
      <vt:lpstr>Example</vt:lpstr>
      <vt:lpstr>Example</vt:lpstr>
      <vt:lpstr>Example</vt:lpstr>
      <vt:lpstr>Example</vt:lpstr>
      <vt:lpstr>Example</vt:lpstr>
      <vt:lpstr>PowerPoint Presentation</vt:lpstr>
      <vt:lpstr>Approximation for sample St. Dev.</vt:lpstr>
      <vt:lpstr>Measures of Position </vt:lpstr>
      <vt:lpstr>Measures of Position</vt:lpstr>
      <vt:lpstr>Percentiles</vt:lpstr>
      <vt:lpstr>Quartiles</vt:lpstr>
      <vt:lpstr>Finding Quartiles</vt:lpstr>
      <vt:lpstr>Simple Example</vt:lpstr>
      <vt:lpstr>Interquartile Range</vt:lpstr>
      <vt:lpstr>Five Number Summary</vt:lpstr>
      <vt:lpstr>PowerPoint Presentation</vt:lpstr>
      <vt:lpstr>Boxplots</vt:lpstr>
      <vt:lpstr>Disadvantage of boxplots</vt:lpstr>
      <vt:lpstr>How to construct </vt:lpstr>
      <vt:lpstr>Fences (or bounds)</vt:lpstr>
      <vt:lpstr>Boxplot . . .</vt:lpstr>
      <vt:lpstr>Shape of Boxplots</vt:lpstr>
      <vt:lpstr>PowerPoint Presentation</vt:lpstr>
      <vt:lpstr>PowerPoint Presentation</vt:lpstr>
      <vt:lpstr>PowerPoint Presentation</vt:lpstr>
      <vt:lpstr>PowerPoint Presentation</vt:lpstr>
      <vt:lpstr>When describing graphs</vt:lpstr>
      <vt:lpstr>PowerPoint Presentation</vt:lpstr>
      <vt:lpstr>Z-score</vt:lpstr>
      <vt:lpstr>Example</vt:lpstr>
      <vt:lpstr>Example</vt:lpstr>
      <vt:lpstr>Example</vt:lpstr>
      <vt:lpstr>Example</vt:lpstr>
      <vt:lpstr>Graphical misuses</vt:lpstr>
      <vt:lpstr>Guidelines for Constructing Effective Graphs</vt:lpstr>
      <vt:lpstr>Beware of tricky graphs</vt:lpstr>
      <vt:lpstr>Beware of Tricky Graphs</vt:lpstr>
      <vt:lpstr>Beware of Tricky Graphs</vt:lpstr>
      <vt:lpstr>Time Plots</vt:lpstr>
      <vt:lpstr>Time Plots</vt:lpstr>
    </vt:vector>
  </TitlesOfParts>
  <Company>Clemson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2b</dc:title>
  <dc:creator>Ellen Breazel</dc:creator>
  <cp:lastModifiedBy>Ellen Breazel</cp:lastModifiedBy>
  <cp:revision>22</cp:revision>
  <dcterms:created xsi:type="dcterms:W3CDTF">2013-01-14T21:27:03Z</dcterms:created>
  <dcterms:modified xsi:type="dcterms:W3CDTF">2013-01-15T13:24:07Z</dcterms:modified>
</cp:coreProperties>
</file>