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4" r:id="rId17"/>
    <p:sldId id="273" r:id="rId18"/>
    <p:sldId id="275" r:id="rId19"/>
    <p:sldId id="276" r:id="rId20"/>
    <p:sldId id="277" r:id="rId21"/>
    <p:sldId id="279" r:id="rId22"/>
    <p:sldId id="301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6" r:id="rId32"/>
    <p:sldId id="289" r:id="rId33"/>
    <p:sldId id="291" r:id="rId34"/>
    <p:sldId id="290" r:id="rId35"/>
    <p:sldId id="288" r:id="rId36"/>
    <p:sldId id="292" r:id="rId37"/>
    <p:sldId id="293" r:id="rId38"/>
    <p:sldId id="295" r:id="rId39"/>
    <p:sldId id="296" r:id="rId40"/>
    <p:sldId id="300" r:id="rId41"/>
    <p:sldId id="297" r:id="rId42"/>
    <p:sldId id="298" r:id="rId43"/>
    <p:sldId id="302" r:id="rId44"/>
    <p:sldId id="303" r:id="rId45"/>
    <p:sldId id="294" r:id="rId46"/>
    <p:sldId id="304" r:id="rId47"/>
    <p:sldId id="305" r:id="rId48"/>
    <p:sldId id="306" r:id="rId49"/>
    <p:sldId id="307" r:id="rId50"/>
    <p:sldId id="308" r:id="rId51"/>
    <p:sldId id="309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1555-5470-4CA8-B48A-4BE45910CA1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FB6D-6E66-4360-AF4C-F1B4157DB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8901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1555-5470-4CA8-B48A-4BE45910CA1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FB6D-6E66-4360-AF4C-F1B4157DB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456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1555-5470-4CA8-B48A-4BE45910CA1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FB6D-6E66-4360-AF4C-F1B4157DB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633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1555-5470-4CA8-B48A-4BE45910CA1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FB6D-6E66-4360-AF4C-F1B4157DB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197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1555-5470-4CA8-B48A-4BE45910CA1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FB6D-6E66-4360-AF4C-F1B4157DB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462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1555-5470-4CA8-B48A-4BE45910CA1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FB6D-6E66-4360-AF4C-F1B4157DB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221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1555-5470-4CA8-B48A-4BE45910CA1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FB6D-6E66-4360-AF4C-F1B4157DB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210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1555-5470-4CA8-B48A-4BE45910CA1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FB6D-6E66-4360-AF4C-F1B4157DB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004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1555-5470-4CA8-B48A-4BE45910CA1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FB6D-6E66-4360-AF4C-F1B4157DB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197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1555-5470-4CA8-B48A-4BE45910CA1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FB6D-6E66-4360-AF4C-F1B4157DB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704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1555-5470-4CA8-B48A-4BE45910CA1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FB6D-6E66-4360-AF4C-F1B4157DB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557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81555-5470-4CA8-B48A-4BE45910CA1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7FB6D-6E66-4360-AF4C-F1B4157DB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218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4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42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44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53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54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985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Olympic Medals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3425562"/>
              </p:ext>
            </p:extLst>
          </p:nvPr>
        </p:nvGraphicFramePr>
        <p:xfrm>
          <a:off x="2971800" y="1371600"/>
          <a:ext cx="2901633" cy="2621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2803"/>
                <a:gridCol w="7988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Country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Count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United</a:t>
                      </a:r>
                      <a:r>
                        <a:rPr lang="en-US" baseline="0" dirty="0" smtClean="0"/>
                        <a:t> States (U)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China 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Russia (R)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Great Britain (GB)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 (O)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623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962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56040135"/>
              </p:ext>
            </p:extLst>
          </p:nvPr>
        </p:nvGraphicFramePr>
        <p:xfrm>
          <a:off x="4514850" y="3338513"/>
          <a:ext cx="114300" cy="177800"/>
        </p:xfrm>
        <a:graphic>
          <a:graphicData uri="http://schemas.openxmlformats.org/presentationml/2006/ole">
            <p:oleObj spid="_x0000_s3131" name="Equation" r:id="rId3" imgW="114120" imgH="17748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2532" y="4311134"/>
            <a:ext cx="778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is the probability a randomly selected medal is from United States? 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21346418"/>
              </p:ext>
            </p:extLst>
          </p:nvPr>
        </p:nvGraphicFramePr>
        <p:xfrm>
          <a:off x="1951038" y="5029200"/>
          <a:ext cx="2414587" cy="990600"/>
        </p:xfrm>
        <a:graphic>
          <a:graphicData uri="http://schemas.openxmlformats.org/presentationml/2006/ole">
            <p:oleObj spid="_x0000_s3132" name="Equation" r:id="rId4" imgW="495000" imgH="20304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49828778"/>
              </p:ext>
            </p:extLst>
          </p:nvPr>
        </p:nvGraphicFramePr>
        <p:xfrm>
          <a:off x="4495800" y="4648200"/>
          <a:ext cx="4148137" cy="1919288"/>
        </p:xfrm>
        <a:graphic>
          <a:graphicData uri="http://schemas.openxmlformats.org/presentationml/2006/ole">
            <p:oleObj spid="_x0000_s3133" name="Equation" r:id="rId5" imgW="850680" imgH="393480" progId="Equation.DSMT4">
              <p:embed/>
            </p:oleObj>
          </a:graphicData>
        </a:graphic>
      </p:graphicFrame>
      <p:sp>
        <p:nvSpPr>
          <p:cNvPr id="11" name="Oval 10"/>
          <p:cNvSpPr/>
          <p:nvPr/>
        </p:nvSpPr>
        <p:spPr>
          <a:xfrm>
            <a:off x="5181600" y="1752600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81600" y="3657600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641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96934115"/>
              </p:ext>
            </p:extLst>
          </p:nvPr>
        </p:nvGraphicFramePr>
        <p:xfrm>
          <a:off x="2971800" y="1371600"/>
          <a:ext cx="2901633" cy="2621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2803"/>
                <a:gridCol w="7988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Country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Count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United</a:t>
                      </a:r>
                      <a:r>
                        <a:rPr lang="en-US" baseline="0" dirty="0" smtClean="0"/>
                        <a:t> States (U)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China 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Russia (R)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Great Britain (GB)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 (O)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623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962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Olympic Medals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77430361"/>
              </p:ext>
            </p:extLst>
          </p:nvPr>
        </p:nvGraphicFramePr>
        <p:xfrm>
          <a:off x="4514850" y="3338513"/>
          <a:ext cx="114300" cy="177800"/>
        </p:xfrm>
        <a:graphic>
          <a:graphicData uri="http://schemas.openxmlformats.org/presentationml/2006/ole">
            <p:oleObj spid="_x0000_s6200" name="Equation" r:id="rId3" imgW="114120" imgH="17748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2532" y="4311134"/>
            <a:ext cx="8466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is probability a randomly selected medal is from Russia or Great Britain?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3603030"/>
              </p:ext>
            </p:extLst>
          </p:nvPr>
        </p:nvGraphicFramePr>
        <p:xfrm>
          <a:off x="-76200" y="5181600"/>
          <a:ext cx="4333875" cy="990600"/>
        </p:xfrm>
        <a:graphic>
          <a:graphicData uri="http://schemas.openxmlformats.org/presentationml/2006/ole">
            <p:oleObj spid="_x0000_s6201" name="Equation" r:id="rId4" imgW="888840" imgH="20304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77745417"/>
              </p:ext>
            </p:extLst>
          </p:nvPr>
        </p:nvGraphicFramePr>
        <p:xfrm>
          <a:off x="4038600" y="4710112"/>
          <a:ext cx="5200650" cy="1919288"/>
        </p:xfrm>
        <a:graphic>
          <a:graphicData uri="http://schemas.openxmlformats.org/presentationml/2006/ole">
            <p:oleObj spid="_x0000_s6202" name="Equation" r:id="rId5" imgW="1066680" imgH="393480" progId="Equation.DSMT4">
              <p:embed/>
            </p:oleObj>
          </a:graphicData>
        </a:graphic>
      </p:graphicFrame>
      <p:sp>
        <p:nvSpPr>
          <p:cNvPr id="11" name="Oval 10"/>
          <p:cNvSpPr/>
          <p:nvPr/>
        </p:nvSpPr>
        <p:spPr>
          <a:xfrm>
            <a:off x="5181600" y="2514600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81600" y="3657600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81600" y="2895600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642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Olympic Medals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03223891"/>
              </p:ext>
            </p:extLst>
          </p:nvPr>
        </p:nvGraphicFramePr>
        <p:xfrm>
          <a:off x="152400" y="1600200"/>
          <a:ext cx="8686483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2803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 (G)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Silver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Bronze (B)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United States (U)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China 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Russia (R)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Great Britain (GB)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(O)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366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253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623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302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304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356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962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2532" y="4311134"/>
            <a:ext cx="671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is the probability a randomly selected medal is gold?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58298839"/>
              </p:ext>
            </p:extLst>
          </p:nvPr>
        </p:nvGraphicFramePr>
        <p:xfrm>
          <a:off x="1981199" y="5029200"/>
          <a:ext cx="2352675" cy="990600"/>
        </p:xfrm>
        <a:graphic>
          <a:graphicData uri="http://schemas.openxmlformats.org/presentationml/2006/ole">
            <p:oleObj spid="_x0000_s7212" name="Equation" r:id="rId3" imgW="482400" imgH="203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95948660"/>
              </p:ext>
            </p:extLst>
          </p:nvPr>
        </p:nvGraphicFramePr>
        <p:xfrm>
          <a:off x="4465638" y="4648200"/>
          <a:ext cx="4210050" cy="1919288"/>
        </p:xfrm>
        <a:graphic>
          <a:graphicData uri="http://schemas.openxmlformats.org/presentationml/2006/ole">
            <p:oleObj spid="_x0000_s7213" name="Equation" r:id="rId4" imgW="863280" imgH="393480" progId="Equation.DSMT4">
              <p:embed/>
            </p:oleObj>
          </a:graphicData>
        </a:graphic>
      </p:graphicFrame>
      <p:sp>
        <p:nvSpPr>
          <p:cNvPr id="8" name="Oval 7"/>
          <p:cNvSpPr/>
          <p:nvPr/>
        </p:nvSpPr>
        <p:spPr>
          <a:xfrm>
            <a:off x="7162800" y="3810000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86000" y="3810000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949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Olympic Medals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12019779"/>
              </p:ext>
            </p:extLst>
          </p:nvPr>
        </p:nvGraphicFramePr>
        <p:xfrm>
          <a:off x="152400" y="1600200"/>
          <a:ext cx="8686483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2803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 (G)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Silver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Bronze (B)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United States (U)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China 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Russia (R)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Great Britain (GB)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(O)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366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253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623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302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304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356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962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2532" y="4311134"/>
            <a:ext cx="7247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is the probability a randomly selected medal is won by Russia?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77892266"/>
              </p:ext>
            </p:extLst>
          </p:nvPr>
        </p:nvGraphicFramePr>
        <p:xfrm>
          <a:off x="1981199" y="5029200"/>
          <a:ext cx="2352675" cy="990600"/>
        </p:xfrm>
        <a:graphic>
          <a:graphicData uri="http://schemas.openxmlformats.org/presentationml/2006/ole">
            <p:oleObj spid="_x0000_s10278" name="Equation" r:id="rId3" imgW="482400" imgH="203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19417446"/>
              </p:ext>
            </p:extLst>
          </p:nvPr>
        </p:nvGraphicFramePr>
        <p:xfrm>
          <a:off x="4465638" y="4648200"/>
          <a:ext cx="4210050" cy="1919288"/>
        </p:xfrm>
        <a:graphic>
          <a:graphicData uri="http://schemas.openxmlformats.org/presentationml/2006/ole">
            <p:oleObj spid="_x0000_s10279" name="Equation" r:id="rId4" imgW="863280" imgH="393480" progId="Equation.DSMT4">
              <p:embed/>
            </p:oleObj>
          </a:graphicData>
        </a:graphic>
      </p:graphicFrame>
      <p:sp>
        <p:nvSpPr>
          <p:cNvPr id="8" name="Oval 7"/>
          <p:cNvSpPr/>
          <p:nvPr/>
        </p:nvSpPr>
        <p:spPr>
          <a:xfrm>
            <a:off x="7162800" y="3810000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179733" y="2667000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478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Olympic Medals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5057149"/>
              </p:ext>
            </p:extLst>
          </p:nvPr>
        </p:nvGraphicFramePr>
        <p:xfrm>
          <a:off x="152400" y="1600200"/>
          <a:ext cx="8686483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2803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 (G)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Silver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Bronze (B)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United States (U)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China 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Russia (R)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Great Britain (GB)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(O)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366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253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623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302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304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356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962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4311134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is the probability a randomly selected was silver AND won by the United States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2009602"/>
              </p:ext>
            </p:extLst>
          </p:nvPr>
        </p:nvGraphicFramePr>
        <p:xfrm>
          <a:off x="152400" y="5105400"/>
          <a:ext cx="4395787" cy="990600"/>
        </p:xfrm>
        <a:graphic>
          <a:graphicData uri="http://schemas.openxmlformats.org/presentationml/2006/ole">
            <p:oleObj spid="_x0000_s11300" name="Equation" r:id="rId3" imgW="901440" imgH="203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40447647"/>
              </p:ext>
            </p:extLst>
          </p:nvPr>
        </p:nvGraphicFramePr>
        <p:xfrm>
          <a:off x="4495800" y="4648200"/>
          <a:ext cx="4148138" cy="1919288"/>
        </p:xfrm>
        <a:graphic>
          <a:graphicData uri="http://schemas.openxmlformats.org/presentationml/2006/ole">
            <p:oleObj spid="_x0000_s11301" name="Equation" r:id="rId4" imgW="850680" imgH="393480" progId="Equation.DSMT4">
              <p:embed/>
            </p:oleObj>
          </a:graphicData>
        </a:graphic>
      </p:graphicFrame>
      <p:sp>
        <p:nvSpPr>
          <p:cNvPr id="8" name="Oval 7"/>
          <p:cNvSpPr/>
          <p:nvPr/>
        </p:nvSpPr>
        <p:spPr>
          <a:xfrm>
            <a:off x="7162800" y="3810000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86200" y="1981200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70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Olympic Medals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18541216"/>
              </p:ext>
            </p:extLst>
          </p:nvPr>
        </p:nvGraphicFramePr>
        <p:xfrm>
          <a:off x="152400" y="1600200"/>
          <a:ext cx="8686483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2803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 (G)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Silver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Bronze (B)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United States (U)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China 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Russia (R)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Great Britain (GB)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(O)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366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253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623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302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304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356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962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4311134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is the probability a randomly selected medal is bronze or won by China?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33323545"/>
              </p:ext>
            </p:extLst>
          </p:nvPr>
        </p:nvGraphicFramePr>
        <p:xfrm>
          <a:off x="490538" y="4638675"/>
          <a:ext cx="3286125" cy="847725"/>
        </p:xfrm>
        <a:graphic>
          <a:graphicData uri="http://schemas.openxmlformats.org/presentationml/2006/ole">
            <p:oleObj spid="_x0000_s12326" name="Equation" r:id="rId3" imgW="787320" imgH="203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04285852"/>
              </p:ext>
            </p:extLst>
          </p:nvPr>
        </p:nvGraphicFramePr>
        <p:xfrm>
          <a:off x="750888" y="5486400"/>
          <a:ext cx="8337550" cy="1279525"/>
        </p:xfrm>
        <a:graphic>
          <a:graphicData uri="http://schemas.openxmlformats.org/presentationml/2006/ole">
            <p:oleObj spid="_x0000_s12327" name="Equation" r:id="rId4" imgW="2565360" imgH="393480" progId="Equation.DSMT4">
              <p:embed/>
            </p:oleObj>
          </a:graphicData>
        </a:graphic>
      </p:graphicFrame>
      <p:sp>
        <p:nvSpPr>
          <p:cNvPr id="8" name="Oval 7"/>
          <p:cNvSpPr/>
          <p:nvPr/>
        </p:nvSpPr>
        <p:spPr>
          <a:xfrm>
            <a:off x="7162800" y="3810000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09800" y="2353733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24300" y="2345266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600" y="2345266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554133" y="1964266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49900" y="2726266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549900" y="3115733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562600" y="3484032"/>
            <a:ext cx="533400" cy="381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98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229600" cy="106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either </a:t>
            </a:r>
            <a:r>
              <a:rPr lang="en-US" b="1" u="sng" dirty="0" smtClean="0"/>
              <a:t>A or B or both </a:t>
            </a:r>
            <a:r>
              <a:rPr lang="en-US" dirty="0" smtClean="0"/>
              <a:t>occurs on a single performance of the experiment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97028070"/>
              </p:ext>
            </p:extLst>
          </p:nvPr>
        </p:nvGraphicFramePr>
        <p:xfrm>
          <a:off x="4419600" y="2209800"/>
          <a:ext cx="4573653" cy="201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025"/>
                <a:gridCol w="802005"/>
                <a:gridCol w="824675"/>
                <a:gridCol w="926275"/>
                <a:gridCol w="554673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Gold (G)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Silver (S)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Bronze (B)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United States (U)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104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China (C)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88</a:t>
                      </a:r>
                      <a:endParaRPr lang="en-US" sz="1200" dirty="0"/>
                    </a:p>
                  </a:txBody>
                  <a:tcPr/>
                </a:tc>
              </a:tr>
              <a:tr h="2235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Russia (R)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Great Britain (GB)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</a:t>
                      </a:r>
                      <a:endParaRPr lang="en-US" sz="120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 (O)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165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366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623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304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356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962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2532" y="4495800"/>
            <a:ext cx="8466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is probability a randomly selected medal is from Russia or Great Britain?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55742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is the probability a randomly selected medal is bronze or won by China?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54558811"/>
              </p:ext>
            </p:extLst>
          </p:nvPr>
        </p:nvGraphicFramePr>
        <p:xfrm>
          <a:off x="1749519" y="4876800"/>
          <a:ext cx="4346481" cy="551934"/>
        </p:xfrm>
        <a:graphic>
          <a:graphicData uri="http://schemas.openxmlformats.org/presentationml/2006/ole">
            <p:oleObj spid="_x0000_s14378" name="Equation" r:id="rId3" imgW="1600200" imgH="2030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46173579"/>
              </p:ext>
            </p:extLst>
          </p:nvPr>
        </p:nvGraphicFramePr>
        <p:xfrm>
          <a:off x="2181225" y="6019800"/>
          <a:ext cx="3794125" cy="552450"/>
        </p:xfrm>
        <a:graphic>
          <a:graphicData uri="http://schemas.openxmlformats.org/presentationml/2006/ole">
            <p:oleObj spid="_x0000_s14379" name="Equation" r:id="rId4" imgW="1396800" imgH="203040" progId="Equation.DSMT4">
              <p:embed/>
            </p:oleObj>
          </a:graphicData>
        </a:graphic>
      </p:graphicFrame>
      <p:sp>
        <p:nvSpPr>
          <p:cNvPr id="10" name="Oval 9"/>
          <p:cNvSpPr/>
          <p:nvPr/>
        </p:nvSpPr>
        <p:spPr>
          <a:xfrm>
            <a:off x="8458200" y="3124200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458200" y="3429000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43600" y="2849033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705600" y="2849033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543800" y="2849032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543800" y="2573866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543800" y="3124199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543800" y="3398808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550989" y="3704167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936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229600" cy="106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b="1" u="sng" dirty="0" smtClean="0"/>
              <a:t>both</a:t>
            </a:r>
            <a:r>
              <a:rPr lang="en-US" dirty="0" smtClean="0"/>
              <a:t> events </a:t>
            </a:r>
            <a:r>
              <a:rPr lang="en-US" b="1" u="sng" dirty="0" smtClean="0"/>
              <a:t>A and B </a:t>
            </a:r>
            <a:r>
              <a:rPr lang="en-US" dirty="0" smtClean="0"/>
              <a:t>occur on a single performance of the experiment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95246653"/>
              </p:ext>
            </p:extLst>
          </p:nvPr>
        </p:nvGraphicFramePr>
        <p:xfrm>
          <a:off x="4419600" y="2209800"/>
          <a:ext cx="4573653" cy="201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025"/>
                <a:gridCol w="802005"/>
                <a:gridCol w="824675"/>
                <a:gridCol w="926275"/>
                <a:gridCol w="554673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Gold (G)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Silver (S)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Bronze (B)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United States (U)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104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China (C)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88</a:t>
                      </a:r>
                      <a:endParaRPr lang="en-US" sz="1200" dirty="0"/>
                    </a:p>
                  </a:txBody>
                  <a:tcPr/>
                </a:tc>
              </a:tr>
              <a:tr h="2235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Russia (R)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Great Britain (GB)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</a:t>
                      </a:r>
                      <a:endParaRPr lang="en-US" sz="120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 (O)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165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366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623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304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356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962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09343459"/>
              </p:ext>
            </p:extLst>
          </p:nvPr>
        </p:nvGraphicFramePr>
        <p:xfrm>
          <a:off x="1887538" y="5314950"/>
          <a:ext cx="4070350" cy="552450"/>
        </p:xfrm>
        <a:graphic>
          <a:graphicData uri="http://schemas.openxmlformats.org/presentationml/2006/ole">
            <p:oleObj spid="_x0000_s13335" name="Equation" r:id="rId3" imgW="1498320" imgH="20304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" y="48122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is the probability a randomly selected was silver AND won by the United States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705600" y="2590800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775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Rule of Probability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15768613"/>
              </p:ext>
            </p:extLst>
          </p:nvPr>
        </p:nvGraphicFramePr>
        <p:xfrm>
          <a:off x="533400" y="1447800"/>
          <a:ext cx="8229600" cy="1497013"/>
        </p:xfrm>
        <a:graphic>
          <a:graphicData uri="http://schemas.openxmlformats.org/presentationml/2006/ole">
            <p:oleObj spid="_x0000_s15415" name="Equation" r:id="rId3" imgW="2374560" imgH="431640" progId="Equation.DSMT4">
              <p:embed/>
            </p:oleObj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96708161"/>
              </p:ext>
            </p:extLst>
          </p:nvPr>
        </p:nvGraphicFramePr>
        <p:xfrm>
          <a:off x="2209800" y="3995976"/>
          <a:ext cx="4573653" cy="201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025"/>
                <a:gridCol w="802005"/>
                <a:gridCol w="824675"/>
                <a:gridCol w="926275"/>
                <a:gridCol w="554673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Gold (G)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Silver (S)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Bronze (B)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United States (U)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104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China (C)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88</a:t>
                      </a:r>
                      <a:endParaRPr lang="en-US" sz="1200" dirty="0"/>
                    </a:p>
                  </a:txBody>
                  <a:tcPr/>
                </a:tc>
              </a:tr>
              <a:tr h="2235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Russia (R)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Great Britain (GB)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</a:t>
                      </a:r>
                      <a:endParaRPr lang="en-US" sz="120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 (O)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165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366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623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304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356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962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412170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Previous Method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726611" y="4625475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88611" y="4625475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26811" y="4625474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26811" y="4350308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326811" y="4900641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26811" y="5175250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334000" y="5480609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34911105"/>
              </p:ext>
            </p:extLst>
          </p:nvPr>
        </p:nvGraphicFramePr>
        <p:xfrm>
          <a:off x="82550" y="4496358"/>
          <a:ext cx="2108200" cy="800100"/>
        </p:xfrm>
        <a:graphic>
          <a:graphicData uri="http://schemas.openxmlformats.org/presentationml/2006/ole">
            <p:oleObj spid="_x0000_s15416" name="Equation" r:id="rId4" imgW="2108160" imgH="799920" progId="Equation.DSMT4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054850" y="401799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Additive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Rule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16453108"/>
              </p:ext>
            </p:extLst>
          </p:nvPr>
        </p:nvGraphicFramePr>
        <p:xfrm>
          <a:off x="7029450" y="4451908"/>
          <a:ext cx="1803400" cy="1041400"/>
        </p:xfrm>
        <a:graphic>
          <a:graphicData uri="http://schemas.openxmlformats.org/presentationml/2006/ole">
            <p:oleObj spid="_x0000_s15417" name="Equation" r:id="rId5" imgW="1803240" imgH="1041120" progId="Equation.DSMT4">
              <p:embed/>
            </p:oleObj>
          </a:graphicData>
        </a:graphic>
      </p:graphicFrame>
      <p:sp>
        <p:nvSpPr>
          <p:cNvPr id="17" name="Oval 16"/>
          <p:cNvSpPr/>
          <p:nvPr/>
        </p:nvSpPr>
        <p:spPr>
          <a:xfrm>
            <a:off x="6248400" y="4640291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326811" y="5744633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326811" y="4625475"/>
            <a:ext cx="304800" cy="275167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97611" y="32766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is the probability a randomly selected medal is bronze or won by China?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823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/>
      <p:bldP spid="17" grpId="0" animBg="1"/>
      <p:bldP spid="18" grpId="0" animBg="1"/>
      <p:bldP spid="19" grpId="0" animBg="1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Mutually Exclusive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 err="1" smtClean="0"/>
              <a:t>A∩B</a:t>
            </a:r>
            <a:r>
              <a:rPr lang="en-US" dirty="0" smtClean="0"/>
              <a:t> contains no sample points – that is A and B have no points in common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60389020"/>
              </p:ext>
            </p:extLst>
          </p:nvPr>
        </p:nvGraphicFramePr>
        <p:xfrm>
          <a:off x="2133600" y="2362200"/>
          <a:ext cx="4573653" cy="201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025"/>
                <a:gridCol w="802005"/>
                <a:gridCol w="824675"/>
                <a:gridCol w="926275"/>
                <a:gridCol w="554673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Gold (G)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Silver (S)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Bronze (B)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United States (U)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104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China (C)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88</a:t>
                      </a:r>
                      <a:endParaRPr lang="en-US" sz="1200" dirty="0"/>
                    </a:p>
                  </a:txBody>
                  <a:tcPr/>
                </a:tc>
              </a:tr>
              <a:tr h="2235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Russia (R)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Great Britain (GB)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</a:t>
                      </a:r>
                      <a:endParaRPr lang="en-US" sz="120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 (O)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165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366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623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304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356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962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648200"/>
            <a:ext cx="502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 the following pairs mutually exclusive events?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U and 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 and 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G and GB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G and 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O and U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63233" y="518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57266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603319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14033" y="4953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18266" y="5486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143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act or process of observation that leads to a single outcome that cannot be predicted with certainty</a:t>
            </a:r>
          </a:p>
          <a:p>
            <a:pPr marL="0" indent="0" algn="ctr">
              <a:buNone/>
            </a:pPr>
            <a:r>
              <a:rPr lang="en-US" dirty="0" smtClean="0"/>
              <a:t>OR</a:t>
            </a:r>
            <a:endParaRPr lang="en-US" dirty="0"/>
          </a:p>
          <a:p>
            <a:r>
              <a:rPr lang="en-US" dirty="0" smtClean="0"/>
              <a:t>The process that produces outcomes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For business this can range from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 investment decision to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 personnel decision to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 choice of a warehouse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247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Additive Rule </a:t>
            </a:r>
            <a:br>
              <a:rPr lang="en-US" dirty="0" smtClean="0"/>
            </a:br>
            <a:r>
              <a:rPr lang="en-US" dirty="0" smtClean="0"/>
              <a:t>for Mutually Exclusive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IF</a:t>
            </a:r>
            <a:r>
              <a:rPr lang="en-US" dirty="0" smtClean="0"/>
              <a:t> A and B are mutually exclusive </a:t>
            </a:r>
            <a:r>
              <a:rPr lang="en-US" b="1" dirty="0" smtClean="0"/>
              <a:t>THEN…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THEREFORE….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b="1" dirty="0" smtClean="0"/>
              <a:t>BECOMES…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3917115241"/>
              </p:ext>
            </p:extLst>
          </p:nvPr>
        </p:nvGraphicFramePr>
        <p:xfrm>
          <a:off x="457200" y="3962400"/>
          <a:ext cx="8229600" cy="703263"/>
        </p:xfrm>
        <a:graphic>
          <a:graphicData uri="http://schemas.openxmlformats.org/presentationml/2006/ole">
            <p:oleObj spid="_x0000_s16426" name="Equation" r:id="rId3" imgW="2374560" imgH="203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98698067"/>
              </p:ext>
            </p:extLst>
          </p:nvPr>
        </p:nvGraphicFramePr>
        <p:xfrm>
          <a:off x="2590800" y="2286000"/>
          <a:ext cx="3789363" cy="787400"/>
        </p:xfrm>
        <a:graphic>
          <a:graphicData uri="http://schemas.openxmlformats.org/presentationml/2006/ole">
            <p:oleObj spid="_x0000_s16427" name="Equation" r:id="rId4" imgW="977760" imgH="203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126581165"/>
              </p:ext>
            </p:extLst>
          </p:nvPr>
        </p:nvGraphicFramePr>
        <p:xfrm>
          <a:off x="762000" y="5562600"/>
          <a:ext cx="7506993" cy="1008063"/>
        </p:xfrm>
        <a:graphic>
          <a:graphicData uri="http://schemas.openxmlformats.org/presentationml/2006/ole">
            <p:oleObj spid="_x0000_s16428" name="Equation" r:id="rId5" imgW="1511280" imgH="2030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85627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complement</a:t>
            </a:r>
            <a:r>
              <a:rPr lang="en-US" dirty="0" smtClean="0"/>
              <a:t> of an event </a:t>
            </a:r>
            <a:r>
              <a:rPr lang="en-US" i="1" dirty="0" smtClean="0"/>
              <a:t>A</a:t>
            </a:r>
            <a:r>
              <a:rPr lang="en-US" dirty="0" smtClean="0"/>
              <a:t> is the event that A does </a:t>
            </a:r>
            <a:r>
              <a:rPr lang="en-US" i="1" dirty="0" smtClean="0"/>
              <a:t>not</a:t>
            </a:r>
            <a:r>
              <a:rPr lang="en-US" dirty="0" smtClean="0"/>
              <a:t> occur – that is, the event consisting of all sample points that are not in event </a:t>
            </a:r>
            <a:r>
              <a:rPr lang="en-US" i="1" dirty="0" smtClean="0"/>
              <a:t>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 smtClean="0"/>
              <a:t>Notation: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/>
              <a:t>Example:</a:t>
            </a:r>
          </a:p>
          <a:p>
            <a:r>
              <a:rPr lang="en-US" sz="2000" dirty="0" smtClean="0"/>
              <a:t>G = gold medal	G</a:t>
            </a:r>
            <a:r>
              <a:rPr lang="en-US" sz="2000" baseline="30000" dirty="0" smtClean="0"/>
              <a:t>C</a:t>
            </a:r>
            <a:r>
              <a:rPr lang="en-US" sz="2000" dirty="0" smtClean="0"/>
              <a:t> = silver or bronze medal</a:t>
            </a:r>
          </a:p>
          <a:p>
            <a:r>
              <a:rPr lang="en-US" sz="2000" dirty="0" smtClean="0"/>
              <a:t>U = won by US	U</a:t>
            </a:r>
            <a:r>
              <a:rPr lang="en-US" sz="2000" baseline="30000" dirty="0" smtClean="0"/>
              <a:t>C</a:t>
            </a:r>
            <a:r>
              <a:rPr lang="en-US" sz="2000" dirty="0" smtClean="0"/>
              <a:t> = all other countries </a:t>
            </a:r>
            <a:br>
              <a:rPr lang="en-US" sz="2000" dirty="0" smtClean="0"/>
            </a:br>
            <a:r>
              <a:rPr lang="en-US" sz="2000" dirty="0" smtClean="0"/>
              <a:t>			</a:t>
            </a:r>
            <a:r>
              <a:rPr lang="en-US" sz="1600" dirty="0" smtClean="0"/>
              <a:t>{China, Russia, Great Britain, and Other}</a:t>
            </a:r>
            <a:endParaRPr lang="en-US" sz="1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25022018"/>
              </p:ext>
            </p:extLst>
          </p:nvPr>
        </p:nvGraphicFramePr>
        <p:xfrm>
          <a:off x="3276600" y="3276600"/>
          <a:ext cx="1162050" cy="1162050"/>
        </p:xfrm>
        <a:graphic>
          <a:graphicData uri="http://schemas.openxmlformats.org/presentationml/2006/ole">
            <p:oleObj spid="_x0000_s17422" name="Equation" r:id="rId3" imgW="190440" imgH="1904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8343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i="1" dirty="0" smtClean="0"/>
              <a:t>A </a:t>
            </a:r>
            <a:r>
              <a:rPr lang="en-US" dirty="0" smtClean="0"/>
              <a:t>is the complement of </a:t>
            </a:r>
            <a:r>
              <a:rPr lang="en-US" i="1" dirty="0" smtClean="0"/>
              <a:t>A</a:t>
            </a:r>
            <a:r>
              <a:rPr lang="en-US" i="1" baseline="30000" dirty="0" smtClean="0"/>
              <a:t>c</a:t>
            </a:r>
            <a:r>
              <a:rPr lang="en-US" dirty="0" smtClean="0"/>
              <a:t> then…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97335979"/>
              </p:ext>
            </p:extLst>
          </p:nvPr>
        </p:nvGraphicFramePr>
        <p:xfrm>
          <a:off x="838200" y="2895600"/>
          <a:ext cx="7823200" cy="1676400"/>
        </p:xfrm>
        <a:graphic>
          <a:graphicData uri="http://schemas.openxmlformats.org/presentationml/2006/ole">
            <p:oleObj spid="_x0000_s34828" name="Equation" r:id="rId3" imgW="1066680" imgH="2286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0266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table below shows the results of a survey of online video viewing by age.  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04429327"/>
              </p:ext>
            </p:extLst>
          </p:nvPr>
        </p:nvGraphicFramePr>
        <p:xfrm>
          <a:off x="1371600" y="17526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Videos Preferred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Viewer Age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User Created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TV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18-34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35-54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55+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2672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What is the probability that a viewer is aged 18-34?</a:t>
            </a:r>
            <a:endParaRPr lang="en-US" sz="2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58834209"/>
              </p:ext>
            </p:extLst>
          </p:nvPr>
        </p:nvGraphicFramePr>
        <p:xfrm>
          <a:off x="2743200" y="4724400"/>
          <a:ext cx="2703871" cy="762000"/>
        </p:xfrm>
        <a:graphic>
          <a:graphicData uri="http://schemas.openxmlformats.org/presentationml/2006/ole">
            <p:oleObj spid="_x0000_s18447" name="Equation" r:id="rId3" imgW="1396800" imgH="3934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90656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table below shows the results of a survey of online video viewing by age.  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51316352"/>
              </p:ext>
            </p:extLst>
          </p:nvPr>
        </p:nvGraphicFramePr>
        <p:xfrm>
          <a:off x="1371600" y="17526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Videos Preferred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Viewer Age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User Created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TV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18-34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35-54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55+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2672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What is the probability that a viewer prefers watching TV videos?</a:t>
            </a:r>
            <a:endParaRPr lang="en-US" sz="2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61253811"/>
              </p:ext>
            </p:extLst>
          </p:nvPr>
        </p:nvGraphicFramePr>
        <p:xfrm>
          <a:off x="2963863" y="4724400"/>
          <a:ext cx="2262187" cy="762000"/>
        </p:xfrm>
        <a:graphic>
          <a:graphicData uri="http://schemas.openxmlformats.org/presentationml/2006/ole">
            <p:oleObj spid="_x0000_s19471" name="Equation" r:id="rId3" imgW="1168200" imgH="3934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10249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table below shows the results of a survey of online video viewing by age.  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6336711"/>
              </p:ext>
            </p:extLst>
          </p:nvPr>
        </p:nvGraphicFramePr>
        <p:xfrm>
          <a:off x="1371600" y="17526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Videos Preferred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Viewer Age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User Created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TV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18-34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35-54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55+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267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What is the probability of viewers who are 18-34 and prefer watching user-created videos?</a:t>
            </a:r>
            <a:endParaRPr lang="en-US" sz="2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07889042"/>
              </p:ext>
            </p:extLst>
          </p:nvPr>
        </p:nvGraphicFramePr>
        <p:xfrm>
          <a:off x="1808163" y="4724400"/>
          <a:ext cx="4573587" cy="762000"/>
        </p:xfrm>
        <a:graphic>
          <a:graphicData uri="http://schemas.openxmlformats.org/presentationml/2006/ole">
            <p:oleObj spid="_x0000_s20495" name="Equation" r:id="rId3" imgW="2361960" imgH="3934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7964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table below shows the results of a survey of online video viewing by age.  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30871859"/>
              </p:ext>
            </p:extLst>
          </p:nvPr>
        </p:nvGraphicFramePr>
        <p:xfrm>
          <a:off x="1371600" y="17526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Videos Preferred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Viewer Age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User Created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TV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18-34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35-54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55+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267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What is the probability of viewers who are 35-54 or prefer user created videos (use addition rule)?</a:t>
            </a:r>
            <a:endParaRPr lang="en-US" sz="2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6404110"/>
              </p:ext>
            </p:extLst>
          </p:nvPr>
        </p:nvGraphicFramePr>
        <p:xfrm>
          <a:off x="1082675" y="4724400"/>
          <a:ext cx="6024563" cy="762000"/>
        </p:xfrm>
        <a:graphic>
          <a:graphicData uri="http://schemas.openxmlformats.org/presentationml/2006/ole">
            <p:oleObj spid="_x0000_s21518" name="Equation" r:id="rId3" imgW="3111480" imgH="3934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2077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table below shows the results of a survey of online video viewing by age.  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8904900"/>
              </p:ext>
            </p:extLst>
          </p:nvPr>
        </p:nvGraphicFramePr>
        <p:xfrm>
          <a:off x="1371600" y="17526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Videos Preferred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Viewer Age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User Created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TV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18-34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35-54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55+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267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Are the following pairs of events mutually exclusive?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4800600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18-34 and 55+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User Created and 35-54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Below 54 and 55+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18-34 and Below 54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4812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60333" y="504516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43400" y="5327597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19600" y="563159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730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table below shows the results of a survey of online video viewing by age.  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7060896"/>
              </p:ext>
            </p:extLst>
          </p:nvPr>
        </p:nvGraphicFramePr>
        <p:xfrm>
          <a:off x="1371600" y="17526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Videos Preferred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Viewer Age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User Created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TV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18-34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35-54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55+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267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What is the complement of the following events?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48006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 = User Created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 = 35 or older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 = 55+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 = User Created and Younger than 55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48122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30000" dirty="0"/>
              <a:t>c</a:t>
            </a:r>
            <a:r>
              <a:rPr lang="en-US" dirty="0" smtClean="0"/>
              <a:t> = TV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60332" y="5045164"/>
            <a:ext cx="1278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</a:t>
            </a:r>
            <a:r>
              <a:rPr lang="en-US" baseline="30000" dirty="0" err="1"/>
              <a:t>c</a:t>
            </a:r>
            <a:r>
              <a:rPr lang="en-US" dirty="0" smtClean="0"/>
              <a:t> = 18-34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43400" y="5327597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30000" dirty="0"/>
              <a:t>c</a:t>
            </a:r>
            <a:r>
              <a:rPr lang="en-US" dirty="0" smtClean="0"/>
              <a:t> = 54 or below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62600" y="5635389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30000" dirty="0" smtClean="0"/>
              <a:t>c</a:t>
            </a:r>
            <a:r>
              <a:rPr lang="en-US" dirty="0" smtClean="0"/>
              <a:t> = TV or (User Created and 55+)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355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Probability of an event </a:t>
            </a:r>
            <a:r>
              <a:rPr lang="en-US" i="1" dirty="0" smtClean="0"/>
              <a:t>B</a:t>
            </a:r>
            <a:r>
              <a:rPr lang="en-US" dirty="0" smtClean="0"/>
              <a:t> given information about another event </a:t>
            </a:r>
            <a:r>
              <a:rPr lang="en-US" i="1" dirty="0" smtClean="0"/>
              <a:t>A.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Read as “Probability of B given A”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73579247"/>
              </p:ext>
            </p:extLst>
          </p:nvPr>
        </p:nvGraphicFramePr>
        <p:xfrm>
          <a:off x="2667000" y="2819400"/>
          <a:ext cx="3549650" cy="1320800"/>
        </p:xfrm>
        <a:graphic>
          <a:graphicData uri="http://schemas.openxmlformats.org/presentationml/2006/ole">
            <p:oleObj spid="_x0000_s22542" name="Equation" r:id="rId3" imgW="545760" imgH="2030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2770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Examples of Experiments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0070C0"/>
                </a:solidFill>
              </a:rPr>
              <a:t>Observe the up face on a coin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70C0"/>
                </a:solidFill>
              </a:rPr>
              <a:t>Draw two marbles at random from a bag of black and red  marbles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0070C0"/>
                </a:solidFill>
              </a:rPr>
              <a:t>Invest a stock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0070C0"/>
                </a:solidFill>
              </a:rPr>
              <a:t>Select an individual at random and observe their shoe size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0070C0"/>
                </a:solidFill>
              </a:rPr>
              <a:t>Shoot 5 free throws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146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 Formula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29309800"/>
              </p:ext>
            </p:extLst>
          </p:nvPr>
        </p:nvGraphicFramePr>
        <p:xfrm>
          <a:off x="1752600" y="1606550"/>
          <a:ext cx="5800725" cy="4337050"/>
        </p:xfrm>
        <a:graphic>
          <a:graphicData uri="http://schemas.openxmlformats.org/presentationml/2006/ole">
            <p:oleObj spid="_x0000_s23566" name="Equation" r:id="rId3" imgW="1460160" imgH="10918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95974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Olympic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1782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a randomly selected medal is Gold what is the probability that the medal was won by the US?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31707174"/>
              </p:ext>
            </p:extLst>
          </p:nvPr>
        </p:nvGraphicFramePr>
        <p:xfrm>
          <a:off x="2438400" y="1371600"/>
          <a:ext cx="4573653" cy="201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025"/>
                <a:gridCol w="802005"/>
                <a:gridCol w="824675"/>
                <a:gridCol w="926275"/>
                <a:gridCol w="554673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Gold (G)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Silver (S)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Bronze (B)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United States (U)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104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China (C)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88</a:t>
                      </a:r>
                      <a:endParaRPr lang="en-US" sz="1200" dirty="0"/>
                    </a:p>
                  </a:txBody>
                  <a:tcPr/>
                </a:tc>
              </a:tr>
              <a:tr h="2235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Russia (R)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Great Britain (GB)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</a:t>
                      </a:r>
                      <a:endParaRPr lang="en-US" sz="120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 (O)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165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366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623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304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356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962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93969232"/>
              </p:ext>
            </p:extLst>
          </p:nvPr>
        </p:nvGraphicFramePr>
        <p:xfrm>
          <a:off x="2057400" y="5029200"/>
          <a:ext cx="6198755" cy="1123950"/>
        </p:xfrm>
        <a:graphic>
          <a:graphicData uri="http://schemas.openxmlformats.org/presentationml/2006/ole">
            <p:oleObj spid="_x0000_s24590" name="Equation" r:id="rId3" imgW="2311200" imgH="4190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3097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Olympic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1782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is the probability that a medal won by China is Bronze?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52197180"/>
              </p:ext>
            </p:extLst>
          </p:nvPr>
        </p:nvGraphicFramePr>
        <p:xfrm>
          <a:off x="2438400" y="1371600"/>
          <a:ext cx="4573653" cy="201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025"/>
                <a:gridCol w="802005"/>
                <a:gridCol w="824675"/>
                <a:gridCol w="926275"/>
                <a:gridCol w="554673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Gold (G)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Silver (S)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Bronze (B)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United States (U)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104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China (C)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88</a:t>
                      </a:r>
                      <a:endParaRPr lang="en-US" sz="1200" dirty="0"/>
                    </a:p>
                  </a:txBody>
                  <a:tcPr/>
                </a:tc>
              </a:tr>
              <a:tr h="2235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Russia (R)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Great Britain (GB)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</a:t>
                      </a:r>
                      <a:endParaRPr lang="en-US" sz="120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 (O)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165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366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623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304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356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962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80485867"/>
              </p:ext>
            </p:extLst>
          </p:nvPr>
        </p:nvGraphicFramePr>
        <p:xfrm>
          <a:off x="2209800" y="5029200"/>
          <a:ext cx="5892800" cy="1123950"/>
        </p:xfrm>
        <a:graphic>
          <a:graphicData uri="http://schemas.openxmlformats.org/presentationml/2006/ole">
            <p:oleObj spid="_x0000_s25614" name="Equation" r:id="rId3" imgW="2197080" imgH="4190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401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1"/>
            <a:ext cx="8229600" cy="121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Given that a randomly chosen viewer prefers to watch TV, what is the probability that the viewer is 55+?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86054845"/>
              </p:ext>
            </p:extLst>
          </p:nvPr>
        </p:nvGraphicFramePr>
        <p:xfrm>
          <a:off x="1524000" y="13716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Videos Preferred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Viewer Age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User Created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TV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18-34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35-54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55+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84975035"/>
              </p:ext>
            </p:extLst>
          </p:nvPr>
        </p:nvGraphicFramePr>
        <p:xfrm>
          <a:off x="2417763" y="5257800"/>
          <a:ext cx="4283075" cy="990600"/>
        </p:xfrm>
        <a:graphic>
          <a:graphicData uri="http://schemas.openxmlformats.org/presentationml/2006/ole">
            <p:oleObj spid="_x0000_s26637" name="Equation" r:id="rId3" imgW="1701720" imgH="3934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7972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is the percentage of viewers aged 18-34 who prefer watching user created videos?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8046365"/>
              </p:ext>
            </p:extLst>
          </p:nvPr>
        </p:nvGraphicFramePr>
        <p:xfrm>
          <a:off x="1524000" y="13716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Videos Preferred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Viewer Age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User Created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TV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18-34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35-54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55+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91970350"/>
              </p:ext>
            </p:extLst>
          </p:nvPr>
        </p:nvGraphicFramePr>
        <p:xfrm>
          <a:off x="1524000" y="5257800"/>
          <a:ext cx="6071419" cy="990600"/>
        </p:xfrm>
        <a:graphic>
          <a:graphicData uri="http://schemas.openxmlformats.org/presentationml/2006/ole">
            <p:oleObj spid="_x0000_s27662" name="Equation" r:id="rId3" imgW="2412720" imgH="3934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670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Events A and B are </a:t>
            </a:r>
            <a:r>
              <a:rPr lang="en-US" b="1" dirty="0" smtClean="0"/>
              <a:t>independent events </a:t>
            </a:r>
            <a:r>
              <a:rPr lang="en-US" dirty="0" smtClean="0"/>
              <a:t>if the occurrence of B does not alter the probability that A has occurred.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33561028"/>
              </p:ext>
            </p:extLst>
          </p:nvPr>
        </p:nvGraphicFramePr>
        <p:xfrm>
          <a:off x="2209800" y="3124200"/>
          <a:ext cx="5421923" cy="2540000"/>
        </p:xfrm>
        <a:graphic>
          <a:graphicData uri="http://schemas.openxmlformats.org/presentationml/2006/ole">
            <p:oleObj spid="_x0000_s28685" name="Equation" r:id="rId3" imgW="1409400" imgH="660240" progId="Equation.DSMT4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5867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If events are not independent they are </a:t>
            </a:r>
            <a:r>
              <a:rPr lang="en-US" b="1" dirty="0" smtClean="0"/>
              <a:t>dependent.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137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Olympic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533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Are the events G and U independent?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53562429"/>
              </p:ext>
            </p:extLst>
          </p:nvPr>
        </p:nvGraphicFramePr>
        <p:xfrm>
          <a:off x="2438400" y="1371600"/>
          <a:ext cx="4573653" cy="201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025"/>
                <a:gridCol w="802005"/>
                <a:gridCol w="824675"/>
                <a:gridCol w="926275"/>
                <a:gridCol w="554673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Gold (G)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Silver (S)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Bronze (B)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United States (U)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104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China (C)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88</a:t>
                      </a:r>
                      <a:endParaRPr lang="en-US" sz="1200" dirty="0"/>
                    </a:p>
                  </a:txBody>
                  <a:tcPr/>
                </a:tc>
              </a:tr>
              <a:tr h="2235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Russia (R)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Great Britain (GB)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</a:t>
                      </a:r>
                      <a:endParaRPr lang="en-US" sz="120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 (O)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165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366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623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304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356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962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52010060"/>
              </p:ext>
            </p:extLst>
          </p:nvPr>
        </p:nvGraphicFramePr>
        <p:xfrm>
          <a:off x="457200" y="4267200"/>
          <a:ext cx="3355258" cy="990600"/>
        </p:xfrm>
        <a:graphic>
          <a:graphicData uri="http://schemas.openxmlformats.org/presentationml/2006/ole">
            <p:oleObj spid="_x0000_s29748" name="Equation" r:id="rId3" imgW="133344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20846091"/>
              </p:ext>
            </p:extLst>
          </p:nvPr>
        </p:nvGraphicFramePr>
        <p:xfrm>
          <a:off x="4560888" y="4191000"/>
          <a:ext cx="3835400" cy="990600"/>
        </p:xfrm>
        <a:graphic>
          <a:graphicData uri="http://schemas.openxmlformats.org/presentationml/2006/ole">
            <p:oleObj spid="_x0000_s29749" name="Equation" r:id="rId4" imgW="1523880" imgH="393480" progId="Equation.DSMT4">
              <p:embed/>
            </p:oleObj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5334000"/>
            <a:ext cx="845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Since P(G) ≠ P(</a:t>
            </a:r>
            <a:r>
              <a:rPr lang="en-US" dirty="0" err="1" smtClean="0"/>
              <a:t>G|U</a:t>
            </a:r>
            <a:r>
              <a:rPr lang="en-US" dirty="0" smtClean="0"/>
              <a:t>) G and U are </a:t>
            </a:r>
            <a:r>
              <a:rPr lang="en-US" u="sng" dirty="0" smtClean="0"/>
              <a:t>dependent</a:t>
            </a:r>
            <a:r>
              <a:rPr lang="en-US" dirty="0" smtClean="0"/>
              <a:t>.</a:t>
            </a:r>
          </a:p>
          <a:p>
            <a:pPr marL="0" indent="0">
              <a:buFont typeface="Arial" pitchFamily="34" charset="0"/>
              <a:buNone/>
            </a:pPr>
            <a:r>
              <a:rPr lang="en-US" sz="2200" dirty="0" smtClean="0"/>
              <a:t>(Think of this as the probability a randomly selected medal is gold changes dependent on whether the medal is won by the United States)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972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1"/>
            <a:ext cx="8229600" cy="533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Are the events User Created and 55+ independent?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5590287"/>
              </p:ext>
            </p:extLst>
          </p:nvPr>
        </p:nvGraphicFramePr>
        <p:xfrm>
          <a:off x="1524000" y="13716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Videos Preferred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Viewer Age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User Created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TV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18-34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35-54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55+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99479175"/>
              </p:ext>
            </p:extLst>
          </p:nvPr>
        </p:nvGraphicFramePr>
        <p:xfrm>
          <a:off x="270933" y="4419600"/>
          <a:ext cx="3795713" cy="800177"/>
        </p:xfrm>
        <a:graphic>
          <a:graphicData uri="http://schemas.openxmlformats.org/presentationml/2006/ole">
            <p:oleObj spid="_x0000_s30742" name="Equation" r:id="rId3" imgW="186660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08371280"/>
              </p:ext>
            </p:extLst>
          </p:nvPr>
        </p:nvGraphicFramePr>
        <p:xfrm>
          <a:off x="4225925" y="4419600"/>
          <a:ext cx="4633913" cy="865188"/>
        </p:xfrm>
        <a:graphic>
          <a:graphicData uri="http://schemas.openxmlformats.org/presentationml/2006/ole">
            <p:oleObj spid="_x0000_s30743" name="Equation" r:id="rId4" imgW="2108160" imgH="393480" progId="Equation.DSMT4">
              <p:embed/>
            </p:oleObj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5638800"/>
            <a:ext cx="8458200" cy="1104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Since P(User Created) ≠ P(User Created|55+) User Created and 55+ are </a:t>
            </a:r>
            <a:r>
              <a:rPr lang="en-US" u="sng" dirty="0" smtClean="0"/>
              <a:t>dependent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629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table form it is easy to find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27242666"/>
              </p:ext>
            </p:extLst>
          </p:nvPr>
        </p:nvGraphicFramePr>
        <p:xfrm>
          <a:off x="3048000" y="2362200"/>
          <a:ext cx="2444750" cy="798286"/>
        </p:xfrm>
        <a:graphic>
          <a:graphicData uri="http://schemas.openxmlformats.org/presentationml/2006/ole">
            <p:oleObj spid="_x0000_s31769" name="Equation" r:id="rId3" imgW="622080" imgH="203040" progId="Equation.DSMT4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2004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when randomly selecting one unit at a time.  However, when we do not have data set up in a nice table the formula for conditional probability can be rearranged to become…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3743534"/>
              </p:ext>
            </p:extLst>
          </p:nvPr>
        </p:nvGraphicFramePr>
        <p:xfrm>
          <a:off x="1066800" y="4495800"/>
          <a:ext cx="6597858" cy="1795462"/>
        </p:xfrm>
        <a:graphic>
          <a:graphicData uri="http://schemas.openxmlformats.org/presentationml/2006/ole">
            <p:oleObj spid="_x0000_s31770" name="Equation" r:id="rId4" imgW="1587240" imgH="4316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98573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Multiplication Rule</a:t>
            </a:r>
            <a:br>
              <a:rPr lang="en-US" dirty="0" smtClean="0"/>
            </a:br>
            <a:r>
              <a:rPr lang="en-US" dirty="0" smtClean="0"/>
              <a:t>If A and B are independent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 are independent </a:t>
            </a:r>
            <a:r>
              <a:rPr lang="en-US" b="1" dirty="0" smtClean="0"/>
              <a:t>THEN…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THEREFORE…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 smtClean="0"/>
              <a:t>BECOMES…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9272388"/>
              </p:ext>
            </p:extLst>
          </p:nvPr>
        </p:nvGraphicFramePr>
        <p:xfrm>
          <a:off x="1676400" y="3886200"/>
          <a:ext cx="6597650" cy="844550"/>
        </p:xfrm>
        <a:graphic>
          <a:graphicData uri="http://schemas.openxmlformats.org/presentationml/2006/ole">
            <p:oleObj spid="_x0000_s32804" name="Equation" r:id="rId3" imgW="1587240" imgH="203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9610115"/>
              </p:ext>
            </p:extLst>
          </p:nvPr>
        </p:nvGraphicFramePr>
        <p:xfrm>
          <a:off x="685800" y="2362200"/>
          <a:ext cx="7772400" cy="654350"/>
        </p:xfrm>
        <a:graphic>
          <a:graphicData uri="http://schemas.openxmlformats.org/presentationml/2006/ole">
            <p:oleObj spid="_x0000_s32805" name="Equation" r:id="rId4" imgW="2412720" imgH="203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42516627"/>
              </p:ext>
            </p:extLst>
          </p:nvPr>
        </p:nvGraphicFramePr>
        <p:xfrm>
          <a:off x="914400" y="5410200"/>
          <a:ext cx="7857050" cy="1143000"/>
        </p:xfrm>
        <a:graphic>
          <a:graphicData uri="http://schemas.openxmlformats.org/presentationml/2006/ole">
            <p:oleObj spid="_x0000_s32806" name="Equation" r:id="rId5" imgW="1396800" imgH="2030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0383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most basic outcome of an experiment</a:t>
            </a:r>
          </a:p>
          <a:p>
            <a:r>
              <a:rPr lang="en-US" dirty="0" smtClean="0"/>
              <a:t>Examples: (each individual outcome is a sample point)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Observe the up face on a coin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Head, tail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Draw two marbles at random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Red/Red, Red/Black, Black/Black 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Invest a stock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Stock increases, stock decreases, stock remains same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Select an individual at random and observe their shoe size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…5,6,7,8,9,10,11,12,13,14,….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Shoot 5 free throws (M = made it, X = missed it)</a:t>
            </a:r>
          </a:p>
          <a:p>
            <a:pPr lvl="2">
              <a:lnSpc>
                <a:spcPct val="120000"/>
              </a:lnSpc>
            </a:pPr>
            <a:r>
              <a:rPr lang="en-US" dirty="0" err="1" smtClean="0">
                <a:solidFill>
                  <a:srgbClr val="FF0000"/>
                </a:solidFill>
              </a:rPr>
              <a:t>MXXXX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XMXXX</a:t>
            </a:r>
            <a:r>
              <a:rPr lang="en-US" dirty="0" smtClean="0">
                <a:solidFill>
                  <a:srgbClr val="FF0000"/>
                </a:solidFill>
              </a:rPr>
              <a:t>, MMXXX, </a:t>
            </a:r>
            <a:r>
              <a:rPr lang="en-US" dirty="0" err="1" smtClean="0">
                <a:solidFill>
                  <a:srgbClr val="FF0000"/>
                </a:solidFill>
              </a:rPr>
              <a:t>XXMXX</a:t>
            </a:r>
            <a:r>
              <a:rPr lang="en-US" dirty="0" smtClean="0">
                <a:solidFill>
                  <a:srgbClr val="FF0000"/>
                </a:solidFill>
              </a:rPr>
              <a:t>, …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0619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Addition Rule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Complement Rule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Conditional Rule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Multiplication Rule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41128383"/>
              </p:ext>
            </p:extLst>
          </p:nvPr>
        </p:nvGraphicFramePr>
        <p:xfrm>
          <a:off x="1828800" y="2286000"/>
          <a:ext cx="6299200" cy="406400"/>
        </p:xfrm>
        <a:graphic>
          <a:graphicData uri="http://schemas.openxmlformats.org/presentationml/2006/ole">
            <p:oleObj spid="_x0000_s33844" name="Equation" r:id="rId3" imgW="3149280" imgH="203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02147799"/>
              </p:ext>
            </p:extLst>
          </p:nvPr>
        </p:nvGraphicFramePr>
        <p:xfrm>
          <a:off x="4064000" y="3403600"/>
          <a:ext cx="2133600" cy="457200"/>
        </p:xfrm>
        <a:graphic>
          <a:graphicData uri="http://schemas.openxmlformats.org/presentationml/2006/ole">
            <p:oleObj spid="_x0000_s33845" name="Equation" r:id="rId4" imgW="1066680" imgH="228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43569973"/>
              </p:ext>
            </p:extLst>
          </p:nvPr>
        </p:nvGraphicFramePr>
        <p:xfrm>
          <a:off x="3594100" y="4381500"/>
          <a:ext cx="2870200" cy="838200"/>
        </p:xfrm>
        <a:graphic>
          <a:graphicData uri="http://schemas.openxmlformats.org/presentationml/2006/ole">
            <p:oleObj spid="_x0000_s33846" name="Equation" r:id="rId5" imgW="1434960" imgH="419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65126778"/>
              </p:ext>
            </p:extLst>
          </p:nvPr>
        </p:nvGraphicFramePr>
        <p:xfrm>
          <a:off x="3429000" y="6007100"/>
          <a:ext cx="3454400" cy="406400"/>
        </p:xfrm>
        <a:graphic>
          <a:graphicData uri="http://schemas.openxmlformats.org/presentationml/2006/ole">
            <p:oleObj spid="_x0000_s33847" name="Equation" r:id="rId6" imgW="1726920" imgH="2030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5256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Sequential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5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When trying to find the probability of sequential events the probability rules that you have learned can be useful…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For Example: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48696320"/>
              </p:ext>
            </p:extLst>
          </p:nvPr>
        </p:nvGraphicFramePr>
        <p:xfrm>
          <a:off x="2057400" y="2438400"/>
          <a:ext cx="4573653" cy="201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025"/>
                <a:gridCol w="802005"/>
                <a:gridCol w="824675"/>
                <a:gridCol w="926275"/>
                <a:gridCol w="554673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Gold (G)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Silver (S)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Bronze (B)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United States (U)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104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China (C)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88</a:t>
                      </a:r>
                      <a:endParaRPr lang="en-US" sz="1200" dirty="0"/>
                    </a:p>
                  </a:txBody>
                  <a:tcPr/>
                </a:tc>
              </a:tr>
              <a:tr h="2235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Russia (R)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Great Britain (GB)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</a:t>
                      </a:r>
                      <a:endParaRPr lang="en-US" sz="120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 (O)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165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366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623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304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356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962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48006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 If two medals are randomly selected what is the probability that the 1</a:t>
            </a:r>
            <a:r>
              <a:rPr lang="en-US" baseline="30000" dirty="0" smtClean="0"/>
              <a:t>st</a:t>
            </a:r>
            <a:r>
              <a:rPr lang="en-US" dirty="0" smtClean="0"/>
              <a:t> selected is gold and the 2</a:t>
            </a:r>
            <a:r>
              <a:rPr lang="en-US" baseline="30000" dirty="0" smtClean="0"/>
              <a:t>nd</a:t>
            </a:r>
            <a:r>
              <a:rPr lang="en-US" dirty="0" smtClean="0"/>
              <a:t> selected is silver?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7912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 If two medals are randomly selected what is the probability one is gold and one is silver?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379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Multiplication Rule for Sequential Events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50208969"/>
              </p:ext>
            </p:extLst>
          </p:nvPr>
        </p:nvGraphicFramePr>
        <p:xfrm>
          <a:off x="228600" y="838200"/>
          <a:ext cx="4573653" cy="201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025"/>
                <a:gridCol w="802005"/>
                <a:gridCol w="824675"/>
                <a:gridCol w="926275"/>
                <a:gridCol w="554673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Gold (G)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Silver (S)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Bronze (B)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United States (U)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104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China (C)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88</a:t>
                      </a:r>
                      <a:endParaRPr lang="en-US" sz="1200" dirty="0"/>
                    </a:p>
                  </a:txBody>
                  <a:tcPr/>
                </a:tc>
              </a:tr>
              <a:tr h="2235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Russia (R)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Great Britain (GB)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</a:t>
                      </a:r>
                      <a:endParaRPr lang="en-US" sz="120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 (O)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165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366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623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304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356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962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31242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two medals randomly – what is the sample space?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9906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If two medals are randomly selected what is the probability that the 1</a:t>
            </a:r>
            <a:r>
              <a:rPr lang="en-US" b="1" baseline="30000" dirty="0" smtClean="0"/>
              <a:t>st</a:t>
            </a:r>
            <a:r>
              <a:rPr lang="en-US" b="1" dirty="0" smtClean="0"/>
              <a:t> selected is gold and the 2</a:t>
            </a:r>
            <a:r>
              <a:rPr lang="en-US" b="1" baseline="30000" dirty="0" smtClean="0"/>
              <a:t>nd</a:t>
            </a:r>
            <a:r>
              <a:rPr lang="en-US" b="1" dirty="0" smtClean="0"/>
              <a:t> selected is silver? 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35814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, G</a:t>
            </a:r>
            <a:r>
              <a:rPr lang="en-US" baseline="-25000" dirty="0" smtClean="0"/>
              <a:t>1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, G</a:t>
            </a:r>
            <a:r>
              <a:rPr lang="en-US" baseline="-25000" dirty="0" smtClean="0"/>
              <a:t>1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, S</a:t>
            </a:r>
            <a:r>
              <a:rPr lang="en-US" baseline="-25000" dirty="0" smtClean="0"/>
              <a:t>1</a:t>
            </a:r>
            <a:r>
              <a:rPr lang="en-US" dirty="0"/>
              <a:t>G</a:t>
            </a:r>
            <a:r>
              <a:rPr lang="en-US" baseline="-25000" dirty="0" smtClean="0"/>
              <a:t>2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/>
              <a:t>S</a:t>
            </a:r>
            <a:r>
              <a:rPr lang="en-US" baseline="-25000" dirty="0" smtClean="0"/>
              <a:t>2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/>
              <a:t>, 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baseline="-25000" dirty="0" smtClean="0"/>
              <a:t>1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/>
              <a:t>,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40386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simple points are included in the question of interest?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95400" y="4495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4812268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proper equation for the question of interest?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49419508"/>
              </p:ext>
            </p:extLst>
          </p:nvPr>
        </p:nvGraphicFramePr>
        <p:xfrm>
          <a:off x="1600200" y="5263065"/>
          <a:ext cx="5121930" cy="451935"/>
        </p:xfrm>
        <a:graphic>
          <a:graphicData uri="http://schemas.openxmlformats.org/presentationml/2006/ole">
            <p:oleObj spid="_x0000_s35862" name="Equation" r:id="rId3" imgW="2590560" imgH="228600" progId="Equation.DSMT4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4800" y="57150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probability that the 1</a:t>
            </a:r>
            <a:r>
              <a:rPr lang="en-US" baseline="30000" dirty="0" smtClean="0"/>
              <a:t>st</a:t>
            </a:r>
            <a:r>
              <a:rPr lang="en-US" dirty="0" smtClean="0"/>
              <a:t> is gold and 2</a:t>
            </a:r>
            <a:r>
              <a:rPr lang="en-US" baseline="30000" dirty="0" smtClean="0"/>
              <a:t>nd</a:t>
            </a:r>
            <a:r>
              <a:rPr lang="en-US" dirty="0" smtClean="0"/>
              <a:t> is silver?</a:t>
            </a:r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9816660"/>
              </p:ext>
            </p:extLst>
          </p:nvPr>
        </p:nvGraphicFramePr>
        <p:xfrm>
          <a:off x="2270346" y="6019800"/>
          <a:ext cx="3705841" cy="773668"/>
        </p:xfrm>
        <a:graphic>
          <a:graphicData uri="http://schemas.openxmlformats.org/presentationml/2006/ole">
            <p:oleObj spid="_x0000_s35863" name="Equation" r:id="rId4" imgW="2070000" imgH="4316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3930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Multiplication Rule for Sequential Events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15377845"/>
              </p:ext>
            </p:extLst>
          </p:nvPr>
        </p:nvGraphicFramePr>
        <p:xfrm>
          <a:off x="228600" y="838200"/>
          <a:ext cx="4573653" cy="201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025"/>
                <a:gridCol w="802005"/>
                <a:gridCol w="824675"/>
                <a:gridCol w="926275"/>
                <a:gridCol w="554673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Gold (G)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Silver (S)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Bronze (B)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United States (U)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104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China (C)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88</a:t>
                      </a:r>
                      <a:endParaRPr lang="en-US" sz="1200" dirty="0"/>
                    </a:p>
                  </a:txBody>
                  <a:tcPr/>
                </a:tc>
              </a:tr>
              <a:tr h="2235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Russia (R)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Great Britain (GB)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</a:t>
                      </a:r>
                      <a:endParaRPr lang="en-US" sz="120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 (O)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165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366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623</a:t>
                      </a:r>
                      <a:endParaRPr lang="en-US" sz="12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304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356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962</a:t>
                      </a:r>
                      <a:endParaRPr lang="en-US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2983468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two medals randomly – what is the sample space?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99060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two medals are randomly selected what is the probability one is gold and one is silver?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3000" y="34290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, G</a:t>
            </a:r>
            <a:r>
              <a:rPr lang="en-US" baseline="-25000" dirty="0" smtClean="0"/>
              <a:t>1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, G</a:t>
            </a:r>
            <a:r>
              <a:rPr lang="en-US" baseline="-25000" dirty="0" smtClean="0"/>
              <a:t>1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, S</a:t>
            </a:r>
            <a:r>
              <a:rPr lang="en-US" baseline="-25000" dirty="0" smtClean="0"/>
              <a:t>1</a:t>
            </a:r>
            <a:r>
              <a:rPr lang="en-US" dirty="0"/>
              <a:t>G</a:t>
            </a:r>
            <a:r>
              <a:rPr lang="en-US" baseline="-25000" dirty="0" smtClean="0"/>
              <a:t>2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/>
              <a:t>S</a:t>
            </a:r>
            <a:r>
              <a:rPr lang="en-US" baseline="-25000" dirty="0" smtClean="0"/>
              <a:t>2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/>
              <a:t>, 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baseline="-25000" dirty="0" smtClean="0"/>
              <a:t>1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/>
              <a:t>,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38862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simple points are included in the question of interest?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0" y="426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, S</a:t>
            </a:r>
            <a:r>
              <a:rPr lang="en-US" baseline="-25000" dirty="0" smtClean="0"/>
              <a:t>1</a:t>
            </a:r>
            <a:r>
              <a:rPr lang="en-US" dirty="0"/>
              <a:t>G</a:t>
            </a:r>
            <a:r>
              <a:rPr lang="en-US" baseline="-25000" dirty="0" smtClean="0"/>
              <a:t>2</a:t>
            </a:r>
            <a:r>
              <a:rPr lang="en-US" dirty="0"/>
              <a:t>, </a:t>
            </a:r>
            <a:endParaRPr lang="en-US" baseline="-25000" dirty="0"/>
          </a:p>
          <a:p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46482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proper equation for the question of interest?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56388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probability that the one is gold and one is silver?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Rectangle 2"/>
              <p:cNvSpPr/>
              <p:nvPr/>
            </p:nvSpPr>
            <p:spPr>
              <a:xfrm>
                <a:off x="2525375" y="5015323"/>
                <a:ext cx="5018425" cy="6373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/>
                          </m:ctrlPr>
                        </m:mPr>
                        <m:mr>
                          <m:e>
                            <m:d>
                              <m:dPr>
                                <m:begChr m:val=""/>
                                <m:ctrlPr>
                                  <a:rPr lang="en-US"/>
                                </m:ctrlPr>
                              </m:dPr>
                              <m:e>
                                <m:r>
                                  <a:rPr lang="en-US" i="1"/>
                                  <m:t>𝑃</m:t>
                                </m:r>
                                <m:r>
                                  <a:rPr lang="en-US"/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/>
                                    </m:ctrlPr>
                                  </m:sSubPr>
                                  <m:e>
                                    <m:r>
                                      <a:rPr lang="en-US" i="1"/>
                                      <m:t>𝐺</m:t>
                                    </m:r>
                                  </m:e>
                                  <m:sub>
                                    <m:r>
                                      <a:rPr lang="en-US"/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/>
                                    </m:ctrlPr>
                                  </m:sSubPr>
                                  <m:e>
                                    <m:r>
                                      <a:rPr lang="en-US" i="1"/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/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/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i="1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i="1"/>
                                      <m:t>or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i="1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i="1"/>
                                      <m:t>S</m:t>
                                    </m:r>
                                  </m:e>
                                  <m:sub>
                                    <m:r>
                                      <a:rPr lang="en-US"/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/>
                                    </m:ctrlPr>
                                  </m:sSubPr>
                                  <m:e>
                                    <m:r>
                                      <a:rPr lang="en-US" i="1"/>
                                      <m:t>𝐺</m:t>
                                    </m:r>
                                  </m:e>
                                  <m:sub>
                                    <m:r>
                                      <a:rPr lang="en-US"/>
                                      <m:t>2</m:t>
                                    </m:r>
                                  </m:sub>
                                </m:sSub>
                                <m:r>
                                  <a:rPr lang="en-US"/>
                                  <m:t>)=</m:t>
                                </m:r>
                                <m:r>
                                  <a:rPr lang="en-US" i="1"/>
                                  <m:t>𝑃</m:t>
                                </m:r>
                                <m:r>
                                  <a:rPr lang="en-US"/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/>
                                    </m:ctrlPr>
                                  </m:sSubPr>
                                  <m:e>
                                    <m:r>
                                      <a:rPr lang="en-US" i="1"/>
                                      <m:t>𝐺</m:t>
                                    </m:r>
                                  </m:e>
                                  <m:sub>
                                    <m:r>
                                      <a:rPr lang="en-US"/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US" i="1"/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i="1"/>
                                  <m:t>and</m:t>
                                </m:r>
                                <m:r>
                                  <m:rPr>
                                    <m:nor/>
                                  </m:rPr>
                                  <a:rPr lang="en-US" i="1"/>
                                  <m:t> </m:t>
                                </m:r>
                                <m:sSub>
                                  <m:sSubPr>
                                    <m:ctrlPr>
                                      <a:rPr lang="en-US" i="1"/>
                                    </m:ctrlPr>
                                  </m:sSubPr>
                                  <m:e>
                                    <m:r>
                                      <a:rPr lang="en-US" i="1"/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/>
                                      <m:t>2</m:t>
                                    </m:r>
                                  </m:sub>
                                </m:sSub>
                                <m:r>
                                  <a:rPr lang="en-US"/>
                                  <m:t>)</m:t>
                                </m:r>
                                <m:r>
                                  <m:rPr>
                                    <m:nor/>
                                  </m:rPr>
                                  <a:rPr lang="en-US" i="1"/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i="1"/>
                                  <m:t>or</m:t>
                                </m:r>
                                <m:r>
                                  <m:rPr>
                                    <m:nor/>
                                  </m:rPr>
                                  <a:rPr lang="en-US" i="1"/>
                                  <m:t> </m:t>
                                </m:r>
                                <m:r>
                                  <a:rPr lang="en-US" i="1"/>
                                  <m:t>𝑃</m:t>
                                </m:r>
                                <m:r>
                                  <a:rPr lang="en-US"/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/>
                                    </m:ctrlPr>
                                  </m:sSubPr>
                                  <m:e>
                                    <m:r>
                                      <a:rPr lang="en-US" i="1"/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/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/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i="1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i="1"/>
                                      <m:t>and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i="1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i="1"/>
                                      <m:t>G</m:t>
                                    </m:r>
                                  </m:e>
                                  <m:sub>
                                    <m:r>
                                      <a:rPr lang="en-US"/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mr>
                        <m:mr>
                          <m:e>
                            <m:r>
                              <a:rPr lang="en-US"/>
                              <m:t>=</m:t>
                            </m:r>
                            <m:r>
                              <a:rPr lang="en-US" i="1"/>
                              <m:t>𝑃</m:t>
                            </m:r>
                            <m:r>
                              <a:rPr lang="en-US"/>
                              <m:t>(</m:t>
                            </m:r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𝐺</m:t>
                                </m:r>
                              </m:e>
                              <m:sub>
                                <m:r>
                                  <a:rPr lang="en-US"/>
                                  <m:t>1</m:t>
                                </m:r>
                              </m:sub>
                            </m:sSub>
                            <m:r>
                              <a:rPr lang="en-US"/>
                              <m:t>)</m:t>
                            </m:r>
                            <m:r>
                              <a:rPr lang="en-US" i="1"/>
                              <m:t>𝑃</m:t>
                            </m:r>
                            <m:r>
                              <a:rPr lang="en-US"/>
                              <m:t>(</m:t>
                            </m:r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𝑆</m:t>
                                </m:r>
                              </m:e>
                              <m:sub>
                                <m:r>
                                  <a:rPr lang="en-US"/>
                                  <m:t>2</m:t>
                                </m:r>
                              </m:sub>
                            </m:sSub>
                            <m:r>
                              <a:rPr lang="en-US"/>
                              <m:t>|</m:t>
                            </m:r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𝐺</m:t>
                                </m:r>
                              </m:e>
                              <m:sub>
                                <m:r>
                                  <a:rPr lang="en-US"/>
                                  <m:t>1</m:t>
                                </m:r>
                              </m:sub>
                            </m:sSub>
                            <m:r>
                              <a:rPr lang="en-US"/>
                              <m:t>)+</m:t>
                            </m:r>
                            <m:r>
                              <a:rPr lang="en-US" i="1"/>
                              <m:t>𝑃</m:t>
                            </m:r>
                            <m:r>
                              <a:rPr lang="en-US"/>
                              <m:t>(</m:t>
                            </m:r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𝑆</m:t>
                                </m:r>
                              </m:e>
                              <m:sub>
                                <m:r>
                                  <a:rPr lang="en-US"/>
                                  <m:t>1</m:t>
                                </m:r>
                              </m:sub>
                            </m:sSub>
                            <m:r>
                              <a:rPr lang="en-US"/>
                              <m:t>)</m:t>
                            </m:r>
                            <m:r>
                              <a:rPr lang="en-US" i="1"/>
                              <m:t>𝑃</m:t>
                            </m:r>
                            <m:r>
                              <a:rPr lang="en-US"/>
                              <m:t>(</m:t>
                            </m:r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𝐺</m:t>
                                </m:r>
                              </m:e>
                              <m:sub>
                                <m:r>
                                  <a:rPr lang="en-US"/>
                                  <m:t>2</m:t>
                                </m:r>
                              </m:sub>
                            </m:sSub>
                            <m:r>
                              <a:rPr lang="en-US"/>
                              <m:t>|</m:t>
                            </m:r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𝑆</m:t>
                                </m:r>
                              </m:e>
                              <m:sub>
                                <m:r>
                                  <a:rPr lang="en-US"/>
                                  <m:t>1</m:t>
                                </m:r>
                              </m:sub>
                            </m:sSub>
                            <m:r>
                              <a:rPr lang="en-US"/>
                              <m:t>)−0</m:t>
                            </m:r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375" y="5015323"/>
                <a:ext cx="5018425" cy="63735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Rectangle 5"/>
              <p:cNvSpPr/>
              <p:nvPr/>
            </p:nvSpPr>
            <p:spPr>
              <a:xfrm>
                <a:off x="1986587" y="6008132"/>
                <a:ext cx="6096000" cy="714683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/>
                        <m:t>𝑃</m:t>
                      </m:r>
                      <m:r>
                        <a:rPr lang="en-US"/>
                        <m:t>(</m:t>
                      </m:r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𝐺</m:t>
                          </m:r>
                        </m:e>
                        <m:sub>
                          <m:r>
                            <a:rPr lang="en-US"/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𝑆</m:t>
                          </m:r>
                        </m:e>
                        <m:sub>
                          <m:r>
                            <a:rPr lang="en-US"/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en-US" i="1"/>
                        <m:t> </m:t>
                      </m:r>
                      <m:r>
                        <m:rPr>
                          <m:nor/>
                        </m:rPr>
                        <a:rPr lang="en-US" i="1"/>
                        <m:t>or</m:t>
                      </m:r>
                      <m:r>
                        <m:rPr>
                          <m:nor/>
                        </m:rPr>
                        <a:rPr lang="en-US" i="1"/>
                        <m:t> </m:t>
                      </m:r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/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/>
                            <m:t>2</m:t>
                          </m:r>
                        </m:sub>
                      </m:sSub>
                      <m:r>
                        <a:rPr lang="en-US"/>
                        <m:t>)=</m:t>
                      </m:r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/>
                                <m:t>302</m:t>
                              </m:r>
                            </m:num>
                            <m:den>
                              <m:r>
                                <a:rPr lang="en-US"/>
                                <m:t>962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/>
                                <m:t>304</m:t>
                              </m:r>
                            </m:num>
                            <m:den>
                              <m:r>
                                <a:rPr lang="en-US"/>
                                <m:t>961</m:t>
                              </m:r>
                            </m:den>
                          </m:f>
                        </m:e>
                      </m:d>
                      <m:r>
                        <a:rPr lang="en-US"/>
                        <m:t>+</m:t>
                      </m:r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/>
                                <m:t>304</m:t>
                              </m:r>
                            </m:num>
                            <m:den>
                              <m:r>
                                <a:rPr lang="en-US"/>
                                <m:t>962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/>
                                <m:t>302</m:t>
                              </m:r>
                            </m:num>
                            <m:den>
                              <m:r>
                                <a:rPr lang="en-US"/>
                                <m:t>961</m:t>
                              </m:r>
                            </m:den>
                          </m:f>
                        </m:e>
                      </m:d>
                      <m:r>
                        <a:rPr lang="en-US"/>
                        <m:t>=0.1986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6587" y="6008132"/>
                <a:ext cx="6096000" cy="714683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91786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1938" y="217133"/>
            <a:ext cx="1262062" cy="123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 smtClean="0"/>
              <a:t>Probabilities from Word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In a bag of peanut M&amp;M’s, there are 80 M&amp;M’s, with 11 </a:t>
            </a:r>
            <a:r>
              <a:rPr lang="en-US" b="1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ones, 12 </a:t>
            </a:r>
            <a:r>
              <a:rPr lang="en-US" b="1" dirty="0" smtClean="0">
                <a:solidFill>
                  <a:schemeClr val="accent6"/>
                </a:solidFill>
              </a:rPr>
              <a:t>orange</a:t>
            </a:r>
            <a:r>
              <a:rPr lang="en-US" dirty="0" smtClean="0"/>
              <a:t> ones, 20 </a:t>
            </a:r>
            <a:r>
              <a:rPr lang="en-US" b="1" dirty="0" smtClean="0">
                <a:solidFill>
                  <a:srgbClr val="0070C0"/>
                </a:solidFill>
              </a:rPr>
              <a:t>blue</a:t>
            </a:r>
            <a:r>
              <a:rPr lang="en-US" dirty="0" smtClean="0"/>
              <a:t> ones, 11 </a:t>
            </a:r>
            <a:r>
              <a:rPr lang="en-US" b="1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 ones, 18 </a:t>
            </a:r>
            <a:r>
              <a:rPr lang="en-US" b="1" dirty="0" smtClean="0">
                <a:solidFill>
                  <a:srgbClr val="FFCC00"/>
                </a:solidFill>
              </a:rPr>
              <a:t>yellow</a:t>
            </a:r>
            <a:r>
              <a:rPr lang="en-US" dirty="0" smtClean="0"/>
              <a:t> ones, and 8 </a:t>
            </a:r>
            <a:r>
              <a:rPr lang="en-US" b="1" dirty="0" smtClean="0">
                <a:solidFill>
                  <a:srgbClr val="663300"/>
                </a:solidFill>
              </a:rPr>
              <a:t>brown</a:t>
            </a:r>
            <a:r>
              <a:rPr lang="en-US" dirty="0" smtClean="0"/>
              <a:t> ones.  They are mixed up so that each candy piece is equally likely to be selected if we pick one.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3431" y="3352800"/>
            <a:ext cx="82081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dirty="0" smtClean="0"/>
              <a:t>If we select one at random, what is the probability that it is red?</a:t>
            </a:r>
          </a:p>
          <a:p>
            <a:pPr marL="342900" indent="-342900">
              <a:buAutoNum type="alphaLcPeriod"/>
            </a:pPr>
            <a:endParaRPr lang="en-US" dirty="0" smtClean="0"/>
          </a:p>
          <a:p>
            <a:pPr marL="342900" indent="-342900">
              <a:buAutoNum type="alphaLcPeriod"/>
            </a:pPr>
            <a:r>
              <a:rPr lang="en-US" dirty="0" smtClean="0"/>
              <a:t>If we select one at random, what is the probability that it is not blue?</a:t>
            </a:r>
          </a:p>
          <a:p>
            <a:pPr marL="342900" indent="-342900">
              <a:buAutoNum type="alphaLcPeriod"/>
            </a:pPr>
            <a:endParaRPr lang="en-US" dirty="0" smtClean="0"/>
          </a:p>
          <a:p>
            <a:pPr marL="342900" indent="-342900">
              <a:buAutoNum type="alphaLcPeriod"/>
            </a:pPr>
            <a:r>
              <a:rPr lang="en-US" dirty="0" smtClean="0"/>
              <a:t>If we select on at random, what is the probability that it is red or orange?</a:t>
            </a:r>
          </a:p>
          <a:p>
            <a:pPr marL="342900" indent="-342900">
              <a:buAutoNum type="alphaLcPeriod"/>
            </a:pPr>
            <a:endParaRPr lang="en-US" dirty="0" smtClean="0"/>
          </a:p>
          <a:p>
            <a:pPr marL="342900" indent="-342900">
              <a:buAutoNum type="alphaLcPeriod"/>
            </a:pPr>
            <a:r>
              <a:rPr lang="en-US" dirty="0" smtClean="0"/>
              <a:t>If we select one at random, then put it back mix them up well and select another one, what is the probability that both the first and second ones are blue?</a:t>
            </a:r>
          </a:p>
          <a:p>
            <a:pPr marL="342900" indent="-342900">
              <a:buAutoNum type="alphaLcPeriod"/>
            </a:pPr>
            <a:endParaRPr lang="en-US" dirty="0" smtClean="0"/>
          </a:p>
          <a:p>
            <a:pPr marL="342900" indent="-342900">
              <a:buAutoNum type="alphaLcPeriod"/>
            </a:pPr>
            <a:r>
              <a:rPr lang="en-US" dirty="0" smtClean="0"/>
              <a:t>If we select one, keep it and then select a second one, what is the probability that the first one is red and the second one is green?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674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1938" y="217133"/>
            <a:ext cx="1262062" cy="123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-76200"/>
            <a:ext cx="8229600" cy="1143000"/>
          </a:xfrm>
        </p:spPr>
        <p:txBody>
          <a:bodyPr/>
          <a:lstStyle/>
          <a:p>
            <a:r>
              <a:rPr lang="en-US" dirty="0" smtClean="0"/>
              <a:t>Probabilities from Word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40933"/>
            <a:ext cx="7086600" cy="14477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In a bag of peanut M&amp;M’s, there are 80 M&amp;M’s, with 11 </a:t>
            </a:r>
            <a:r>
              <a:rPr lang="en-US" b="1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ones, 12 </a:t>
            </a:r>
            <a:r>
              <a:rPr lang="en-US" b="1" dirty="0" smtClean="0">
                <a:solidFill>
                  <a:schemeClr val="accent6"/>
                </a:solidFill>
              </a:rPr>
              <a:t>orange</a:t>
            </a:r>
            <a:r>
              <a:rPr lang="en-US" dirty="0" smtClean="0"/>
              <a:t> ones, 20 </a:t>
            </a:r>
            <a:r>
              <a:rPr lang="en-US" b="1" dirty="0" smtClean="0">
                <a:solidFill>
                  <a:srgbClr val="0070C0"/>
                </a:solidFill>
              </a:rPr>
              <a:t>blue</a:t>
            </a:r>
            <a:r>
              <a:rPr lang="en-US" dirty="0" smtClean="0"/>
              <a:t> ones, 11 </a:t>
            </a:r>
            <a:r>
              <a:rPr lang="en-US" b="1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 ones, 18 </a:t>
            </a:r>
            <a:r>
              <a:rPr lang="en-US" b="1" dirty="0" smtClean="0">
                <a:solidFill>
                  <a:srgbClr val="FFCC00"/>
                </a:solidFill>
              </a:rPr>
              <a:t>yellow</a:t>
            </a:r>
            <a:r>
              <a:rPr lang="en-US" dirty="0" smtClean="0"/>
              <a:t> ones, and 8 </a:t>
            </a:r>
            <a:r>
              <a:rPr lang="en-US" b="1" dirty="0" smtClean="0">
                <a:solidFill>
                  <a:srgbClr val="663300"/>
                </a:solidFill>
              </a:rPr>
              <a:t>brown</a:t>
            </a:r>
            <a:r>
              <a:rPr lang="en-US" dirty="0" smtClean="0"/>
              <a:t> ones.  They are mixed up so that each candy piece is equally likely to be selected if we pick one.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3622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 down what you know…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2731532"/>
            <a:ext cx="220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P(red) = 11/80</a:t>
            </a:r>
          </a:p>
          <a:p>
            <a:r>
              <a:rPr lang="en-US" dirty="0" smtClean="0"/>
              <a:t>P(orange) = 12/80	</a:t>
            </a:r>
          </a:p>
          <a:p>
            <a:r>
              <a:rPr lang="en-US" dirty="0" smtClean="0"/>
              <a:t>P(blue) = 20/80</a:t>
            </a:r>
          </a:p>
          <a:p>
            <a:r>
              <a:rPr lang="en-US" dirty="0" smtClean="0"/>
              <a:t>P(green) = 11/80</a:t>
            </a:r>
          </a:p>
          <a:p>
            <a:r>
              <a:rPr lang="en-US" dirty="0" smtClean="0"/>
              <a:t>P(yellow) = 18/80</a:t>
            </a:r>
          </a:p>
          <a:p>
            <a:r>
              <a:rPr lang="en-US" dirty="0" smtClean="0"/>
              <a:t>P(brown) = 8/80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5720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dirty="0"/>
              <a:t>If we select one at random, what is the probability that it is red?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26092966"/>
              </p:ext>
            </p:extLst>
          </p:nvPr>
        </p:nvGraphicFramePr>
        <p:xfrm>
          <a:off x="2438400" y="5029200"/>
          <a:ext cx="3572592" cy="1035050"/>
        </p:xfrm>
        <a:graphic>
          <a:graphicData uri="http://schemas.openxmlformats.org/presentationml/2006/ole">
            <p:oleObj spid="_x0000_s37899" name="Equation" r:id="rId4" imgW="1358640" imgH="3934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24967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1938" y="217133"/>
            <a:ext cx="1262062" cy="123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-76200"/>
            <a:ext cx="8229600" cy="1143000"/>
          </a:xfrm>
        </p:spPr>
        <p:txBody>
          <a:bodyPr/>
          <a:lstStyle/>
          <a:p>
            <a:r>
              <a:rPr lang="en-US" dirty="0" smtClean="0"/>
              <a:t>Probabilities from Word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40933"/>
            <a:ext cx="7086600" cy="14477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In a bag of peanut M&amp;M’s, there are 80 M&amp;M’s, with 11 </a:t>
            </a:r>
            <a:r>
              <a:rPr lang="en-US" b="1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ones, 12 </a:t>
            </a:r>
            <a:r>
              <a:rPr lang="en-US" b="1" dirty="0" smtClean="0">
                <a:solidFill>
                  <a:schemeClr val="accent6"/>
                </a:solidFill>
              </a:rPr>
              <a:t>orange</a:t>
            </a:r>
            <a:r>
              <a:rPr lang="en-US" dirty="0" smtClean="0"/>
              <a:t> ones, 20 </a:t>
            </a:r>
            <a:r>
              <a:rPr lang="en-US" b="1" dirty="0" smtClean="0">
                <a:solidFill>
                  <a:srgbClr val="0070C0"/>
                </a:solidFill>
              </a:rPr>
              <a:t>blue</a:t>
            </a:r>
            <a:r>
              <a:rPr lang="en-US" dirty="0" smtClean="0"/>
              <a:t> ones, 11 </a:t>
            </a:r>
            <a:r>
              <a:rPr lang="en-US" b="1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 ones, 18 </a:t>
            </a:r>
            <a:r>
              <a:rPr lang="en-US" b="1" dirty="0" smtClean="0">
                <a:solidFill>
                  <a:srgbClr val="FFCC00"/>
                </a:solidFill>
              </a:rPr>
              <a:t>yellow</a:t>
            </a:r>
            <a:r>
              <a:rPr lang="en-US" dirty="0" smtClean="0"/>
              <a:t> ones, and 8 </a:t>
            </a:r>
            <a:r>
              <a:rPr lang="en-US" b="1" dirty="0" smtClean="0">
                <a:solidFill>
                  <a:srgbClr val="663300"/>
                </a:solidFill>
              </a:rPr>
              <a:t>brown</a:t>
            </a:r>
            <a:r>
              <a:rPr lang="en-US" dirty="0" smtClean="0"/>
              <a:t> ones.  They are mixed up so that each candy piece is equally likely to be selected if we pick one.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3622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b.  If </a:t>
            </a:r>
            <a:r>
              <a:rPr lang="en-US" dirty="0"/>
              <a:t>we select one at random, what is the probability that it is not blue?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5720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c.  If </a:t>
            </a:r>
            <a:r>
              <a:rPr lang="en-US" dirty="0"/>
              <a:t>we select on at random, what is the probability that it is red or orange?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1501109"/>
              </p:ext>
            </p:extLst>
          </p:nvPr>
        </p:nvGraphicFramePr>
        <p:xfrm>
          <a:off x="123825" y="5029200"/>
          <a:ext cx="8715375" cy="885940"/>
        </p:xfrm>
        <a:graphic>
          <a:graphicData uri="http://schemas.openxmlformats.org/presentationml/2006/ole">
            <p:oleObj spid="_x0000_s38932" name="Equation" r:id="rId4" imgW="3873240" imgH="3934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83317836"/>
              </p:ext>
            </p:extLst>
          </p:nvPr>
        </p:nvGraphicFramePr>
        <p:xfrm>
          <a:off x="1203325" y="3008313"/>
          <a:ext cx="6042025" cy="1035050"/>
        </p:xfrm>
        <a:graphic>
          <a:graphicData uri="http://schemas.openxmlformats.org/presentationml/2006/ole">
            <p:oleObj spid="_x0000_s38933" name="Equation" r:id="rId5" imgW="2298600" imgH="3934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0196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1938" y="217133"/>
            <a:ext cx="1262062" cy="123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-76200"/>
            <a:ext cx="8229600" cy="1143000"/>
          </a:xfrm>
        </p:spPr>
        <p:txBody>
          <a:bodyPr/>
          <a:lstStyle/>
          <a:p>
            <a:r>
              <a:rPr lang="en-US" dirty="0" smtClean="0"/>
              <a:t>Probabilities from Word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40933"/>
            <a:ext cx="7086600" cy="14477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In a bag of peanut M&amp;M’s, there are 80 M&amp;M’s, with 11 </a:t>
            </a:r>
            <a:r>
              <a:rPr lang="en-US" b="1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ones, 12 </a:t>
            </a:r>
            <a:r>
              <a:rPr lang="en-US" b="1" dirty="0" smtClean="0">
                <a:solidFill>
                  <a:schemeClr val="accent6"/>
                </a:solidFill>
              </a:rPr>
              <a:t>orange</a:t>
            </a:r>
            <a:r>
              <a:rPr lang="en-US" dirty="0" smtClean="0"/>
              <a:t> ones, 20 </a:t>
            </a:r>
            <a:r>
              <a:rPr lang="en-US" b="1" dirty="0" smtClean="0">
                <a:solidFill>
                  <a:srgbClr val="0070C0"/>
                </a:solidFill>
              </a:rPr>
              <a:t>blue</a:t>
            </a:r>
            <a:r>
              <a:rPr lang="en-US" dirty="0" smtClean="0"/>
              <a:t> ones, 11 </a:t>
            </a:r>
            <a:r>
              <a:rPr lang="en-US" b="1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 ones, 18 </a:t>
            </a:r>
            <a:r>
              <a:rPr lang="en-US" b="1" dirty="0" smtClean="0">
                <a:solidFill>
                  <a:srgbClr val="FFCC00"/>
                </a:solidFill>
              </a:rPr>
              <a:t>yellow</a:t>
            </a:r>
            <a:r>
              <a:rPr lang="en-US" dirty="0" smtClean="0"/>
              <a:t> ones, and 8 </a:t>
            </a:r>
            <a:r>
              <a:rPr lang="en-US" b="1" dirty="0" smtClean="0">
                <a:solidFill>
                  <a:srgbClr val="663300"/>
                </a:solidFill>
              </a:rPr>
              <a:t>brown</a:t>
            </a:r>
            <a:r>
              <a:rPr lang="en-US" dirty="0" smtClean="0"/>
              <a:t> ones.  They are mixed up so that each candy piece is equally likely to be selected if we pick one.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362200"/>
            <a:ext cx="731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d. </a:t>
            </a:r>
            <a:r>
              <a:rPr lang="en-US" dirty="0"/>
              <a:t>If we select one at random, then put it back mix them up well and select another one, what is the probability that both the first and second ones are blue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5720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e.  If </a:t>
            </a:r>
            <a:r>
              <a:rPr lang="en-US" dirty="0"/>
              <a:t>we select one, keep it and then select a second one, what is the probability that the first one is red and the second one is green?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13161826"/>
              </p:ext>
            </p:extLst>
          </p:nvPr>
        </p:nvGraphicFramePr>
        <p:xfrm>
          <a:off x="1066800" y="5353050"/>
          <a:ext cx="6772275" cy="971550"/>
        </p:xfrm>
        <a:graphic>
          <a:graphicData uri="http://schemas.openxmlformats.org/presentationml/2006/ole">
            <p:oleObj spid="_x0000_s39956" name="Equation" r:id="rId4" imgW="3009600" imgH="4316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49790795"/>
              </p:ext>
            </p:extLst>
          </p:nvPr>
        </p:nvGraphicFramePr>
        <p:xfrm>
          <a:off x="1003300" y="2959100"/>
          <a:ext cx="6443663" cy="1135063"/>
        </p:xfrm>
        <a:graphic>
          <a:graphicData uri="http://schemas.openxmlformats.org/presentationml/2006/ole">
            <p:oleObj spid="_x0000_s39957" name="Equation" r:id="rId5" imgW="2450880" imgH="4316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35229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657600"/>
            <a:ext cx="3200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514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Sometimes it is useful to use a tree diagram in order to fully see the sample space…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1800" dirty="0" smtClean="0"/>
              <a:t>To create a tree diagram:</a:t>
            </a:r>
          </a:p>
          <a:p>
            <a:pPr>
              <a:buFontTx/>
              <a:buChar char="-"/>
            </a:pPr>
            <a:r>
              <a:rPr lang="en-US" sz="1800" dirty="0" smtClean="0"/>
              <a:t>Each level represents the outcomes for each event</a:t>
            </a:r>
          </a:p>
          <a:p>
            <a:pPr>
              <a:buFontTx/>
              <a:buChar char="-"/>
            </a:pPr>
            <a:r>
              <a:rPr lang="en-US" sz="1800" dirty="0" smtClean="0"/>
              <a:t>There are multiple branches per level which represent the potential outcomes for each </a:t>
            </a:r>
          </a:p>
          <a:p>
            <a:pPr>
              <a:buFontTx/>
              <a:buChar char="-"/>
            </a:pPr>
            <a:r>
              <a:rPr lang="en-US" sz="1800" dirty="0" smtClean="0"/>
              <a:t>The sum of the probabilities from each node should add to 1.</a:t>
            </a:r>
            <a:endParaRPr lang="en-US" sz="1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71800" y="4114800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38600" y="4114800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971800" y="3581400"/>
            <a:ext cx="990600" cy="3048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1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14800" y="3581400"/>
            <a:ext cx="990600" cy="3048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823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4724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Olympic Example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57200" y="1143000"/>
            <a:ext cx="2057400" cy="5334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medal selected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971800" y="1143000"/>
            <a:ext cx="2438400" cy="5334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/>
              <a:t> </a:t>
            </a:r>
            <a:r>
              <a:rPr lang="en-US" dirty="0" smtClean="0"/>
              <a:t>medal selected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24400" y="1752600"/>
            <a:ext cx="1676400" cy="3048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8" name="Rectangle 7"/>
          <p:cNvSpPr/>
          <p:nvPr/>
        </p:nvSpPr>
        <p:spPr>
          <a:xfrm>
            <a:off x="4724400" y="2590800"/>
            <a:ext cx="1676400" cy="3048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US" dirty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9" name="Rectangle 8"/>
          <p:cNvSpPr/>
          <p:nvPr/>
        </p:nvSpPr>
        <p:spPr>
          <a:xfrm>
            <a:off x="4724400" y="2971800"/>
            <a:ext cx="1676400" cy="3048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US" dirty="0"/>
              <a:t>B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0" name="Rectangle 9"/>
          <p:cNvSpPr/>
          <p:nvPr/>
        </p:nvSpPr>
        <p:spPr>
          <a:xfrm>
            <a:off x="4724400" y="3429000"/>
            <a:ext cx="1676400" cy="3048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4724400" y="4343400"/>
            <a:ext cx="1676400" cy="3048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4724400" y="4724400"/>
            <a:ext cx="1676400" cy="3048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/>
              <a:t>B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4724400" y="5181600"/>
            <a:ext cx="1676400" cy="3048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4724400" y="5638800"/>
            <a:ext cx="1676400" cy="3048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4724400" y="6019800"/>
            <a:ext cx="1676400" cy="3048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/>
              <a:t>B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362200" y="1676400"/>
            <a:ext cx="0" cy="4724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5727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Collection of all sample points of an experiment</a:t>
            </a:r>
          </a:p>
          <a:p>
            <a:r>
              <a:rPr lang="en-US" dirty="0" smtClean="0"/>
              <a:t>Examples: (entire collection of each is sample space)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Observe the up face on a coin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Head, tail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Draw two marbles at random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Red/Red, Red/Black, Black/Black 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Invest a stock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Stock increases, stock decreases, stock remains same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Select an individual at random and observe their shoe size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…5,6,7,8,9,10,11,12,13,14,….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Shoot 5 free throws (M = made it, X = missed it)</a:t>
            </a:r>
          </a:p>
          <a:p>
            <a:pPr lvl="2">
              <a:lnSpc>
                <a:spcPct val="120000"/>
              </a:lnSpc>
            </a:pPr>
            <a:r>
              <a:rPr lang="en-US" dirty="0" err="1" smtClean="0">
                <a:solidFill>
                  <a:srgbClr val="FF0000"/>
                </a:solidFill>
              </a:rPr>
              <a:t>MXXXX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XMXXX</a:t>
            </a:r>
            <a:r>
              <a:rPr lang="en-US" dirty="0" smtClean="0">
                <a:solidFill>
                  <a:srgbClr val="FF0000"/>
                </a:solidFill>
              </a:rPr>
              <a:t>, MMXXX, </a:t>
            </a:r>
            <a:r>
              <a:rPr lang="en-US" dirty="0" err="1" smtClean="0">
                <a:solidFill>
                  <a:srgbClr val="FF0000"/>
                </a:solidFill>
              </a:rPr>
              <a:t>XXMXX</a:t>
            </a:r>
            <a:r>
              <a:rPr lang="en-US" dirty="0" smtClean="0">
                <a:solidFill>
                  <a:srgbClr val="FF0000"/>
                </a:solidFill>
              </a:rPr>
              <a:t>,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11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Men have a reputation for not wanting to ask for directions.  A Harris study conducted for Lincoln Mercury indicated that 42% of men and 61% of women would stop and ask for directions.  The US Census Bureau’s 2007 population estimate was that for individuals 18 or over, 48.2% were men and 51.8% were women.  This exercise addresses this age group. 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Create a tree diagram for this example.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508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46586"/>
            <a:ext cx="7010400" cy="4663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2225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Rules for Sample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represent the probability of sample point </a:t>
            </a:r>
            <a:r>
              <a:rPr lang="en-US" i="1" dirty="0" err="1" smtClean="0"/>
              <a:t>i</a:t>
            </a:r>
            <a:r>
              <a:rPr lang="en-US" i="1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smtClean="0"/>
              <a:t>All sample point probabilities must lie between 0 and 1 (0 ≤ p</a:t>
            </a:r>
            <a:r>
              <a:rPr lang="en-US" baseline="-25000" dirty="0" smtClean="0"/>
              <a:t>i</a:t>
            </a:r>
            <a:r>
              <a:rPr lang="en-US" dirty="0" smtClean="0"/>
              <a:t> ≤ 1)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The </a:t>
            </a:r>
            <a:r>
              <a:rPr lang="en-US" dirty="0" err="1" smtClean="0"/>
              <a:t>probabilites</a:t>
            </a:r>
            <a:r>
              <a:rPr lang="en-US" dirty="0" smtClean="0"/>
              <a:t> of all sample points within a sample space must sum to 1 (         	 ).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68072839"/>
              </p:ext>
            </p:extLst>
          </p:nvPr>
        </p:nvGraphicFramePr>
        <p:xfrm>
          <a:off x="5943600" y="4267200"/>
          <a:ext cx="1008530" cy="762000"/>
        </p:xfrm>
        <a:graphic>
          <a:graphicData uri="http://schemas.openxmlformats.org/presentationml/2006/ole">
            <p:oleObj spid="_x0000_s1042" name="Equation" r:id="rId3" imgW="571320" imgH="4316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1783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Event - </a:t>
            </a:r>
            <a:r>
              <a:rPr lang="en-US" dirty="0" smtClean="0"/>
              <a:t>A specific collection of sample points.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Simple Event </a:t>
            </a:r>
            <a:r>
              <a:rPr lang="en-US" dirty="0" smtClean="0"/>
              <a:t> - on a single sample point</a:t>
            </a:r>
          </a:p>
          <a:p>
            <a:endParaRPr lang="en-US" b="1" dirty="0" smtClean="0"/>
          </a:p>
          <a:p>
            <a:r>
              <a:rPr lang="en-US" b="1" dirty="0" smtClean="0"/>
              <a:t>Compound Event</a:t>
            </a:r>
            <a:r>
              <a:rPr lang="en-US" dirty="0" smtClean="0"/>
              <a:t> – collection of two or more sample points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10297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Examples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70C0"/>
                </a:solidFill>
              </a:rPr>
              <a:t>Observe the up face on a coin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A = coin comes up head   (Simple Event)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70C0"/>
                </a:solidFill>
              </a:rPr>
              <a:t>Draw two marbles at random from a bag of black and red  marbles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B = both marbles are red	(Simple Event)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C = at least one marble is black (Compound Event)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70C0"/>
                </a:solidFill>
              </a:rPr>
              <a:t>Invest a stock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D = stock does not decrease (Compound Event)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70C0"/>
                </a:solidFill>
              </a:rPr>
              <a:t>Select an individual at random and observe their shoe size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E = shoe size larger than 12 (Compound Event)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70C0"/>
                </a:solidFill>
              </a:rPr>
              <a:t>Shoot 5 free throws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F = makes at least 3 free throws (Compound Event) 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 = makes only 1 of the 5 free throws (Compound Event)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H = make only the first free throw (Simple Event)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221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of an Event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51913234"/>
              </p:ext>
            </p:extLst>
          </p:nvPr>
        </p:nvGraphicFramePr>
        <p:xfrm>
          <a:off x="1084263" y="2743200"/>
          <a:ext cx="6973887" cy="1214438"/>
        </p:xfrm>
        <a:graphic>
          <a:graphicData uri="http://schemas.openxmlformats.org/presentationml/2006/ole">
            <p:oleObj spid="_x0000_s2066" name="Equation" r:id="rId3" imgW="2260440" imgH="3934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33620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957</TotalTime>
  <Words>3268</Words>
  <Application>Microsoft Office PowerPoint</Application>
  <PresentationFormat>On-screen Show (4:3)</PresentationFormat>
  <Paragraphs>956</Paragraphs>
  <Slides>51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3" baseType="lpstr">
      <vt:lpstr>Office Theme</vt:lpstr>
      <vt:lpstr>Equation</vt:lpstr>
      <vt:lpstr>Chapter 3</vt:lpstr>
      <vt:lpstr>Experiment</vt:lpstr>
      <vt:lpstr>Examples of Experiments</vt:lpstr>
      <vt:lpstr>Sample Point</vt:lpstr>
      <vt:lpstr>Sample Space</vt:lpstr>
      <vt:lpstr>Probability Rules for Sample Points</vt:lpstr>
      <vt:lpstr>Events</vt:lpstr>
      <vt:lpstr>Examples</vt:lpstr>
      <vt:lpstr>Probability of an Event</vt:lpstr>
      <vt:lpstr>Example: Olympic Medals</vt:lpstr>
      <vt:lpstr>Example: Olympic Medals</vt:lpstr>
      <vt:lpstr>Example: Olympic Medals</vt:lpstr>
      <vt:lpstr>Example: Olympic Medals</vt:lpstr>
      <vt:lpstr>Example: Olympic Medals</vt:lpstr>
      <vt:lpstr>Example: Olympic Medals</vt:lpstr>
      <vt:lpstr>Union</vt:lpstr>
      <vt:lpstr>Intersection</vt:lpstr>
      <vt:lpstr>Additive Rule of Probability</vt:lpstr>
      <vt:lpstr>Mutually Exclusive</vt:lpstr>
      <vt:lpstr>Additive Rule  for Mutually Exclusive Events</vt:lpstr>
      <vt:lpstr>Complement</vt:lpstr>
      <vt:lpstr>Complement Rule</vt:lpstr>
      <vt:lpstr>New Example</vt:lpstr>
      <vt:lpstr>New Example</vt:lpstr>
      <vt:lpstr>New Example</vt:lpstr>
      <vt:lpstr>New Example</vt:lpstr>
      <vt:lpstr>New Example</vt:lpstr>
      <vt:lpstr>New Example</vt:lpstr>
      <vt:lpstr>Conditional Probability</vt:lpstr>
      <vt:lpstr>Conditional Probability Formula</vt:lpstr>
      <vt:lpstr>Olympic Example</vt:lpstr>
      <vt:lpstr>Olympic Example</vt:lpstr>
      <vt:lpstr>Video Example</vt:lpstr>
      <vt:lpstr>Video Example</vt:lpstr>
      <vt:lpstr>Independent Events</vt:lpstr>
      <vt:lpstr>Olympic Example</vt:lpstr>
      <vt:lpstr>Video Example</vt:lpstr>
      <vt:lpstr>Multiplication Rule</vt:lpstr>
      <vt:lpstr>Multiplication Rule If A and B are independent</vt:lpstr>
      <vt:lpstr>Probability Rules</vt:lpstr>
      <vt:lpstr>Sequential Events</vt:lpstr>
      <vt:lpstr>Multiplication Rule for Sequential Events</vt:lpstr>
      <vt:lpstr>Multiplication Rule for Sequential Events</vt:lpstr>
      <vt:lpstr>Probabilities from Word Problems</vt:lpstr>
      <vt:lpstr>Probabilities from Word Problems</vt:lpstr>
      <vt:lpstr>Probabilities from Word Problems</vt:lpstr>
      <vt:lpstr>Probabilities from Word Problems</vt:lpstr>
      <vt:lpstr>Tree Diagrams</vt:lpstr>
      <vt:lpstr>Olympic Example</vt:lpstr>
      <vt:lpstr>Example</vt:lpstr>
      <vt:lpstr>Example</vt:lpstr>
    </vt:vector>
  </TitlesOfParts>
  <Company>Clemson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Ellen Breazel</dc:creator>
  <cp:lastModifiedBy>chendi</cp:lastModifiedBy>
  <cp:revision>51</cp:revision>
  <dcterms:created xsi:type="dcterms:W3CDTF">2013-01-22T14:27:38Z</dcterms:created>
  <dcterms:modified xsi:type="dcterms:W3CDTF">2013-02-06T23:18:23Z</dcterms:modified>
</cp:coreProperties>
</file>