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6" r:id="rId8"/>
    <p:sldId id="267" r:id="rId9"/>
    <p:sldId id="262" r:id="rId10"/>
    <p:sldId id="264" r:id="rId11"/>
    <p:sldId id="265"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40188C-EFEC-4340-B296-DE36822B4A79}" type="datetimeFigureOut">
              <a:rPr lang="en-US" smtClean="0"/>
              <a:t>7/15/2011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2769969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0188C-EFEC-4340-B296-DE36822B4A79}" type="datetimeFigureOut">
              <a:rPr lang="en-US" smtClean="0"/>
              <a:t>7/15/2011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3434076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0188C-EFEC-4340-B296-DE36822B4A79}" type="datetimeFigureOut">
              <a:rPr lang="en-US" smtClean="0"/>
              <a:t>7/15/2011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1832264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79E6C0CD-A5DA-44C6-96EE-917151B61797}" type="datetimeFigureOut">
              <a:rPr lang="en-US">
                <a:solidFill>
                  <a:srgbClr val="575F6D"/>
                </a:solidFill>
              </a:rPr>
              <a:pPr>
                <a:defRPr/>
              </a:pPr>
              <a:t>7/15/2011</a:t>
            </a:fld>
            <a:endParaRPr lang="en-US">
              <a:solidFill>
                <a:srgbClr val="575F6D"/>
              </a:solidFill>
            </a:endParaRPr>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solidFill>
                <a:srgbClr val="575F6D"/>
              </a:solidFill>
            </a:endParaRPr>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97E217F6-50D1-4A80-A394-63E2D6140E5D}" type="slidenum">
              <a:rPr lang="en-US"/>
              <a:pPr>
                <a:defRPr/>
              </a:pPr>
              <a:t>‹#›</a:t>
            </a:fld>
            <a:endParaRPr lang="en-US"/>
          </a:p>
        </p:txBody>
      </p:sp>
    </p:spTree>
    <p:extLst>
      <p:ext uri="{BB962C8B-B14F-4D97-AF65-F5344CB8AC3E}">
        <p14:creationId xmlns:p14="http://schemas.microsoft.com/office/powerpoint/2010/main" val="190397037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E4C82734-99A2-42B7-B38A-F92FD13582BA}" type="datetimeFigureOut">
              <a:rPr lang="en-US">
                <a:solidFill>
                  <a:srgbClr val="575F6D"/>
                </a:solidFill>
              </a:rPr>
              <a:pPr>
                <a:defRPr/>
              </a:pPr>
              <a:t>7/15/2011</a:t>
            </a:fld>
            <a:endParaRPr lang="en-US">
              <a:solidFill>
                <a:srgbClr val="575F6D"/>
              </a:solidFill>
            </a:endParaRPr>
          </a:p>
        </p:txBody>
      </p:sp>
      <p:sp>
        <p:nvSpPr>
          <p:cNvPr id="5" name="Slide Number Placeholder 8"/>
          <p:cNvSpPr>
            <a:spLocks noGrp="1"/>
          </p:cNvSpPr>
          <p:nvPr>
            <p:ph type="sldNum" sz="quarter" idx="11"/>
          </p:nvPr>
        </p:nvSpPr>
        <p:spPr/>
        <p:txBody>
          <a:bodyPr rtlCol="0"/>
          <a:lstStyle>
            <a:lvl1pPr>
              <a:defRPr/>
            </a:lvl1pPr>
          </a:lstStyle>
          <a:p>
            <a:pPr>
              <a:defRPr/>
            </a:pPr>
            <a:fld id="{89BE8B57-E9DF-4A10-8433-1E351F6A6523}"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solidFill>
                <a:srgbClr val="575F6D"/>
              </a:solidFill>
            </a:endParaRPr>
          </a:p>
        </p:txBody>
      </p:sp>
    </p:spTree>
    <p:extLst>
      <p:ext uri="{BB962C8B-B14F-4D97-AF65-F5344CB8AC3E}">
        <p14:creationId xmlns:p14="http://schemas.microsoft.com/office/powerpoint/2010/main" val="1937911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solidFill>
                <a:prstClr val="white"/>
              </a:solidFill>
              <a:cs typeface="Arial" charset="0"/>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solidFill>
                <a:prstClr val="white"/>
              </a:solidFill>
              <a:cs typeface="Arial" charset="0"/>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solidFill>
                <a:prstClr val="white"/>
              </a:solidFill>
              <a:cs typeface="Arial" charset="0"/>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solidFill>
                <a:prstClr val="white"/>
              </a:solidFill>
              <a:cs typeface="Arial" charset="0"/>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solidFill>
                <a:prstClr val="white"/>
              </a:solidFill>
              <a:cs typeface="Arial" charset="0"/>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solidFill>
                <a:prstClr val="white"/>
              </a:solidFill>
              <a:cs typeface="Arial" charset="0"/>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AAB89510-6151-41E4-B679-B405EFD4CC37}" type="datetimeFigureOut">
              <a:rPr lang="en-US">
                <a:solidFill>
                  <a:srgbClr val="FFF39D"/>
                </a:solidFill>
              </a:rPr>
              <a:pPr>
                <a:defRPr/>
              </a:pPr>
              <a:t>7/15/2011</a:t>
            </a:fld>
            <a:endParaRPr lang="en-US">
              <a:solidFill>
                <a:srgbClr val="FFF39D"/>
              </a:solidFill>
            </a:endParaRPr>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solidFill>
                <a:srgbClr val="FFF39D"/>
              </a:solidFill>
            </a:endParaRPr>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04F740B6-29B4-470D-9BB7-E40271B7F26E}" type="slidenum">
              <a:rPr lang="en-US"/>
              <a:pPr>
                <a:defRPr/>
              </a:pPr>
              <a:t>‹#›</a:t>
            </a:fld>
            <a:endParaRPr lang="en-US"/>
          </a:p>
        </p:txBody>
      </p:sp>
    </p:spTree>
    <p:extLst>
      <p:ext uri="{BB962C8B-B14F-4D97-AF65-F5344CB8AC3E}">
        <p14:creationId xmlns:p14="http://schemas.microsoft.com/office/powerpoint/2010/main" val="291381972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AD92CCA4-B538-4908-9C51-8FA215F05F60}" type="datetimeFigureOut">
              <a:rPr lang="en-US">
                <a:solidFill>
                  <a:srgbClr val="575F6D"/>
                </a:solidFill>
              </a:rPr>
              <a:pPr>
                <a:defRPr/>
              </a:pPr>
              <a:t>7/15/2011</a:t>
            </a:fld>
            <a:endParaRPr lang="en-US">
              <a:solidFill>
                <a:srgbClr val="575F6D"/>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575F6D"/>
              </a:solidFill>
            </a:endParaRPr>
          </a:p>
        </p:txBody>
      </p:sp>
      <p:sp>
        <p:nvSpPr>
          <p:cNvPr id="7" name="Slide Number Placeholder 22"/>
          <p:cNvSpPr>
            <a:spLocks noGrp="1"/>
          </p:cNvSpPr>
          <p:nvPr>
            <p:ph type="sldNum" sz="quarter" idx="12"/>
          </p:nvPr>
        </p:nvSpPr>
        <p:spPr/>
        <p:txBody>
          <a:bodyPr/>
          <a:lstStyle>
            <a:lvl1pPr>
              <a:defRPr/>
            </a:lvl1pPr>
          </a:lstStyle>
          <a:p>
            <a:pPr>
              <a:defRPr/>
            </a:pPr>
            <a:fld id="{257503EE-A4B1-4A29-B79B-50CAD36925A1}" type="slidenum">
              <a:rPr lang="en-US"/>
              <a:pPr>
                <a:defRPr/>
              </a:pPr>
              <a:t>‹#›</a:t>
            </a:fld>
            <a:endParaRPr lang="en-US"/>
          </a:p>
        </p:txBody>
      </p:sp>
    </p:spTree>
    <p:extLst>
      <p:ext uri="{BB962C8B-B14F-4D97-AF65-F5344CB8AC3E}">
        <p14:creationId xmlns:p14="http://schemas.microsoft.com/office/powerpoint/2010/main" val="1470013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D2D456DB-8089-45F0-AC8B-5F5DF3D44F34}" type="datetimeFigureOut">
              <a:rPr lang="en-US">
                <a:solidFill>
                  <a:srgbClr val="575F6D"/>
                </a:solidFill>
              </a:rPr>
              <a:pPr>
                <a:defRPr/>
              </a:pPr>
              <a:t>7/15/2011</a:t>
            </a:fld>
            <a:endParaRPr lang="en-US">
              <a:solidFill>
                <a:srgbClr val="575F6D"/>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575F6D"/>
              </a:solidFill>
            </a:endParaRPr>
          </a:p>
        </p:txBody>
      </p:sp>
      <p:sp>
        <p:nvSpPr>
          <p:cNvPr id="9" name="Slide Number Placeholder 22"/>
          <p:cNvSpPr>
            <a:spLocks noGrp="1"/>
          </p:cNvSpPr>
          <p:nvPr>
            <p:ph type="sldNum" sz="quarter" idx="12"/>
          </p:nvPr>
        </p:nvSpPr>
        <p:spPr/>
        <p:txBody>
          <a:bodyPr/>
          <a:lstStyle>
            <a:lvl1pPr>
              <a:defRPr/>
            </a:lvl1pPr>
          </a:lstStyle>
          <a:p>
            <a:pPr>
              <a:defRPr/>
            </a:pPr>
            <a:fld id="{B6F0B715-8CBA-417E-8E2D-937584965999}" type="slidenum">
              <a:rPr lang="en-US"/>
              <a:pPr>
                <a:defRPr/>
              </a:pPr>
              <a:t>‹#›</a:t>
            </a:fld>
            <a:endParaRPr lang="en-US"/>
          </a:p>
        </p:txBody>
      </p:sp>
    </p:spTree>
    <p:extLst>
      <p:ext uri="{BB962C8B-B14F-4D97-AF65-F5344CB8AC3E}">
        <p14:creationId xmlns:p14="http://schemas.microsoft.com/office/powerpoint/2010/main" val="10927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2C98A87B-15A1-4394-BBCD-88F732C55AFE}" type="datetimeFigureOut">
              <a:rPr lang="en-US">
                <a:solidFill>
                  <a:srgbClr val="575F6D"/>
                </a:solidFill>
              </a:rPr>
              <a:pPr>
                <a:defRPr/>
              </a:pPr>
              <a:t>7/15/2011</a:t>
            </a:fld>
            <a:endParaRPr lang="en-US">
              <a:solidFill>
                <a:srgbClr val="575F6D"/>
              </a:solidFill>
            </a:endParaRPr>
          </a:p>
        </p:txBody>
      </p:sp>
      <p:sp>
        <p:nvSpPr>
          <p:cNvPr id="4" name="Slide Number Placeholder 6"/>
          <p:cNvSpPr>
            <a:spLocks noGrp="1"/>
          </p:cNvSpPr>
          <p:nvPr>
            <p:ph type="sldNum" sz="quarter" idx="11"/>
          </p:nvPr>
        </p:nvSpPr>
        <p:spPr/>
        <p:txBody>
          <a:bodyPr rtlCol="0"/>
          <a:lstStyle>
            <a:lvl1pPr>
              <a:defRPr/>
            </a:lvl1pPr>
          </a:lstStyle>
          <a:p>
            <a:pPr>
              <a:defRPr/>
            </a:pPr>
            <a:fld id="{D7F5D897-1707-4DEC-BFAD-75BCB762A196}"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solidFill>
                <a:srgbClr val="575F6D"/>
              </a:solidFill>
            </a:endParaRPr>
          </a:p>
        </p:txBody>
      </p:sp>
    </p:spTree>
    <p:extLst>
      <p:ext uri="{BB962C8B-B14F-4D97-AF65-F5344CB8AC3E}">
        <p14:creationId xmlns:p14="http://schemas.microsoft.com/office/powerpoint/2010/main" val="2525159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B3A8637-E95F-421D-BD7E-5454FC1CC56E}" type="datetimeFigureOut">
              <a:rPr lang="en-US">
                <a:solidFill>
                  <a:srgbClr val="575F6D"/>
                </a:solidFill>
              </a:rPr>
              <a:pPr>
                <a:defRPr/>
              </a:pPr>
              <a:t>7/15/2011</a:t>
            </a:fld>
            <a:endParaRPr lang="en-US">
              <a:solidFill>
                <a:srgbClr val="575F6D"/>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575F6D"/>
              </a:solidFill>
            </a:endParaRPr>
          </a:p>
        </p:txBody>
      </p:sp>
      <p:sp>
        <p:nvSpPr>
          <p:cNvPr id="4" name="Slide Number Placeholder 22"/>
          <p:cNvSpPr>
            <a:spLocks noGrp="1"/>
          </p:cNvSpPr>
          <p:nvPr>
            <p:ph type="sldNum" sz="quarter" idx="12"/>
          </p:nvPr>
        </p:nvSpPr>
        <p:spPr/>
        <p:txBody>
          <a:bodyPr/>
          <a:lstStyle>
            <a:lvl1pPr>
              <a:defRPr/>
            </a:lvl1pPr>
          </a:lstStyle>
          <a:p>
            <a:pPr>
              <a:defRPr/>
            </a:pPr>
            <a:fld id="{5E9B821F-527E-4B1C-A6FC-A9A870F992C7}" type="slidenum">
              <a:rPr lang="en-US"/>
              <a:pPr>
                <a:defRPr/>
              </a:pPr>
              <a:t>‹#›</a:t>
            </a:fld>
            <a:endParaRPr lang="en-US"/>
          </a:p>
        </p:txBody>
      </p:sp>
    </p:spTree>
    <p:extLst>
      <p:ext uri="{BB962C8B-B14F-4D97-AF65-F5344CB8AC3E}">
        <p14:creationId xmlns:p14="http://schemas.microsoft.com/office/powerpoint/2010/main" val="26738752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solidFill>
                <a:prstClr val="black"/>
              </a:solidFill>
              <a:cs typeface="Arial" charset="0"/>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solidFill>
                <a:prstClr val="black"/>
              </a:solidFill>
              <a:cs typeface="Arial" charset="0"/>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solidFill>
                <a:prstClr val="black"/>
              </a:solidFill>
              <a:cs typeface="Arial" charset="0"/>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97D3A5B0-EEE1-47C2-88AA-11CB928C136D}" type="datetimeFigureOut">
              <a:rPr lang="en-US">
                <a:solidFill>
                  <a:srgbClr val="575F6D"/>
                </a:solidFill>
              </a:rPr>
              <a:pPr>
                <a:defRPr/>
              </a:pPr>
              <a:t>7/15/2011</a:t>
            </a:fld>
            <a:endParaRPr lang="en-US">
              <a:solidFill>
                <a:srgbClr val="575F6D"/>
              </a:solidFill>
            </a:endParaRPr>
          </a:p>
        </p:txBody>
      </p:sp>
      <p:sp>
        <p:nvSpPr>
          <p:cNvPr id="13" name="Slide Number Placeholder 21"/>
          <p:cNvSpPr>
            <a:spLocks noGrp="1"/>
          </p:cNvSpPr>
          <p:nvPr>
            <p:ph type="sldNum" sz="quarter" idx="11"/>
          </p:nvPr>
        </p:nvSpPr>
        <p:spPr/>
        <p:txBody>
          <a:bodyPr rtlCol="0"/>
          <a:lstStyle>
            <a:lvl1pPr>
              <a:defRPr/>
            </a:lvl1pPr>
          </a:lstStyle>
          <a:p>
            <a:pPr>
              <a:defRPr/>
            </a:pPr>
            <a:fld id="{B3D69F23-1874-4170-9D10-4B3CDACD9589}"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solidFill>
                <a:srgbClr val="575F6D"/>
              </a:solidFill>
            </a:endParaRPr>
          </a:p>
        </p:txBody>
      </p:sp>
    </p:spTree>
    <p:extLst>
      <p:ext uri="{BB962C8B-B14F-4D97-AF65-F5344CB8AC3E}">
        <p14:creationId xmlns:p14="http://schemas.microsoft.com/office/powerpoint/2010/main" val="76616360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40188C-EFEC-4340-B296-DE36822B4A79}" type="datetimeFigureOut">
              <a:rPr lang="en-US" smtClean="0"/>
              <a:t>7/15/2011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17875768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solidFill>
                <a:prstClr val="black"/>
              </a:solidFill>
              <a:cs typeface="Arial" charset="0"/>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solidFill>
                <a:prstClr val="black"/>
              </a:solidFill>
              <a:cs typeface="Arial" charset="0"/>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DE26F3AB-53B3-40F1-BAFB-CF1ACB63F66E}" type="datetimeFigureOut">
              <a:rPr lang="en-US">
                <a:solidFill>
                  <a:srgbClr val="575F6D"/>
                </a:solidFill>
              </a:rPr>
              <a:pPr>
                <a:defRPr/>
              </a:pPr>
              <a:t>7/15/2011</a:t>
            </a:fld>
            <a:endParaRPr lang="en-US">
              <a:solidFill>
                <a:srgbClr val="575F6D"/>
              </a:solidFill>
            </a:endParaRPr>
          </a:p>
        </p:txBody>
      </p:sp>
      <p:sp>
        <p:nvSpPr>
          <p:cNvPr id="13" name="Slide Number Placeholder 17"/>
          <p:cNvSpPr>
            <a:spLocks noGrp="1"/>
          </p:cNvSpPr>
          <p:nvPr>
            <p:ph type="sldNum" sz="quarter" idx="11"/>
          </p:nvPr>
        </p:nvSpPr>
        <p:spPr/>
        <p:txBody>
          <a:bodyPr rtlCol="0"/>
          <a:lstStyle>
            <a:lvl1pPr>
              <a:defRPr/>
            </a:lvl1pPr>
          </a:lstStyle>
          <a:p>
            <a:pPr>
              <a:defRPr/>
            </a:pPr>
            <a:fld id="{59AF54B9-AC68-456F-80E3-15D97FF4868E}"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solidFill>
                <a:srgbClr val="575F6D"/>
              </a:solidFill>
            </a:endParaRPr>
          </a:p>
        </p:txBody>
      </p:sp>
    </p:spTree>
    <p:extLst>
      <p:ext uri="{BB962C8B-B14F-4D97-AF65-F5344CB8AC3E}">
        <p14:creationId xmlns:p14="http://schemas.microsoft.com/office/powerpoint/2010/main" val="340803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E393074-93EC-41CA-9F17-AEF8ACA9F878}" type="datetimeFigureOut">
              <a:rPr lang="en-US">
                <a:solidFill>
                  <a:srgbClr val="575F6D"/>
                </a:solidFill>
              </a:rPr>
              <a:pPr>
                <a:defRPr/>
              </a:pPr>
              <a:t>7/15/2011</a:t>
            </a:fld>
            <a:endParaRPr lang="en-US">
              <a:solidFill>
                <a:srgbClr val="575F6D"/>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575F6D"/>
              </a:solidFill>
            </a:endParaRPr>
          </a:p>
        </p:txBody>
      </p:sp>
      <p:sp>
        <p:nvSpPr>
          <p:cNvPr id="6" name="Slide Number Placeholder 22"/>
          <p:cNvSpPr>
            <a:spLocks noGrp="1"/>
          </p:cNvSpPr>
          <p:nvPr>
            <p:ph type="sldNum" sz="quarter" idx="12"/>
          </p:nvPr>
        </p:nvSpPr>
        <p:spPr/>
        <p:txBody>
          <a:bodyPr/>
          <a:lstStyle>
            <a:lvl1pPr>
              <a:defRPr/>
            </a:lvl1pPr>
          </a:lstStyle>
          <a:p>
            <a:pPr>
              <a:defRPr/>
            </a:pPr>
            <a:fld id="{A37D82A3-0567-4AB9-A387-367621672260}" type="slidenum">
              <a:rPr lang="en-US"/>
              <a:pPr>
                <a:defRPr/>
              </a:pPr>
              <a:t>‹#›</a:t>
            </a:fld>
            <a:endParaRPr lang="en-US"/>
          </a:p>
        </p:txBody>
      </p:sp>
    </p:spTree>
    <p:extLst>
      <p:ext uri="{BB962C8B-B14F-4D97-AF65-F5344CB8AC3E}">
        <p14:creationId xmlns:p14="http://schemas.microsoft.com/office/powerpoint/2010/main" val="24417773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5A3C4B-E6EF-40B3-96ED-C6FD3B018308}" type="datetimeFigureOut">
              <a:rPr lang="en-US">
                <a:solidFill>
                  <a:srgbClr val="575F6D"/>
                </a:solidFill>
              </a:rPr>
              <a:pPr>
                <a:defRPr/>
              </a:pPr>
              <a:t>7/15/2011</a:t>
            </a:fld>
            <a:endParaRPr lang="en-US">
              <a:solidFill>
                <a:srgbClr val="575F6D"/>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575F6D"/>
              </a:solidFill>
            </a:endParaRPr>
          </a:p>
        </p:txBody>
      </p:sp>
      <p:sp>
        <p:nvSpPr>
          <p:cNvPr id="6" name="Slide Number Placeholder 22"/>
          <p:cNvSpPr>
            <a:spLocks noGrp="1"/>
          </p:cNvSpPr>
          <p:nvPr>
            <p:ph type="sldNum" sz="quarter" idx="12"/>
          </p:nvPr>
        </p:nvSpPr>
        <p:spPr/>
        <p:txBody>
          <a:bodyPr/>
          <a:lstStyle>
            <a:lvl1pPr>
              <a:defRPr/>
            </a:lvl1pPr>
          </a:lstStyle>
          <a:p>
            <a:pPr>
              <a:defRPr/>
            </a:pPr>
            <a:fld id="{E146777D-FB86-4A72-8065-2F3BF5DD4713}" type="slidenum">
              <a:rPr lang="en-US"/>
              <a:pPr>
                <a:defRPr/>
              </a:pPr>
              <a:t>‹#›</a:t>
            </a:fld>
            <a:endParaRPr lang="en-US"/>
          </a:p>
        </p:txBody>
      </p:sp>
    </p:spTree>
    <p:extLst>
      <p:ext uri="{BB962C8B-B14F-4D97-AF65-F5344CB8AC3E}">
        <p14:creationId xmlns:p14="http://schemas.microsoft.com/office/powerpoint/2010/main" val="1865336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40188C-EFEC-4340-B296-DE36822B4A79}" type="datetimeFigureOut">
              <a:rPr lang="en-US" smtClean="0"/>
              <a:t>7/15/2011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3792036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40188C-EFEC-4340-B296-DE36822B4A79}" type="datetimeFigureOut">
              <a:rPr lang="en-US" smtClean="0"/>
              <a:t>7/15/2011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48633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40188C-EFEC-4340-B296-DE36822B4A79}" type="datetimeFigureOut">
              <a:rPr lang="en-US" smtClean="0"/>
              <a:t>7/15/2011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1721566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40188C-EFEC-4340-B296-DE36822B4A79}" type="datetimeFigureOut">
              <a:rPr lang="en-US" smtClean="0"/>
              <a:t>7/15/2011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2242061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40188C-EFEC-4340-B296-DE36822B4A79}" type="datetimeFigureOut">
              <a:rPr lang="en-US" smtClean="0"/>
              <a:t>7/15/2011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129044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0188C-EFEC-4340-B296-DE36822B4A79}" type="datetimeFigureOut">
              <a:rPr lang="en-US" smtClean="0"/>
              <a:t>7/15/2011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1783197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40188C-EFEC-4340-B296-DE36822B4A79}" type="datetimeFigureOut">
              <a:rPr lang="en-US" smtClean="0"/>
              <a:t>7/15/2011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A4340-4586-4F9C-897F-47C108E550BB}" type="slidenum">
              <a:rPr lang="en-US" smtClean="0"/>
              <a:t>‹#›</a:t>
            </a:fld>
            <a:endParaRPr lang="en-US"/>
          </a:p>
        </p:txBody>
      </p:sp>
    </p:spTree>
    <p:extLst>
      <p:ext uri="{BB962C8B-B14F-4D97-AF65-F5344CB8AC3E}">
        <p14:creationId xmlns:p14="http://schemas.microsoft.com/office/powerpoint/2010/main" val="2947692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0188C-EFEC-4340-B296-DE36822B4A79}" type="datetimeFigureOut">
              <a:rPr lang="en-US" smtClean="0"/>
              <a:t>7/15/2011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A4340-4586-4F9C-897F-47C108E550BB}" type="slidenum">
              <a:rPr lang="en-US" smtClean="0"/>
              <a:t>‹#›</a:t>
            </a:fld>
            <a:endParaRPr lang="en-US"/>
          </a:p>
        </p:txBody>
      </p:sp>
    </p:spTree>
    <p:extLst>
      <p:ext uri="{BB962C8B-B14F-4D97-AF65-F5344CB8AC3E}">
        <p14:creationId xmlns:p14="http://schemas.microsoft.com/office/powerpoint/2010/main" val="2784896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solidFill>
                <a:prstClr val="black"/>
              </a:solidFill>
              <a:cs typeface="Arial" charset="0"/>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2052"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1D6ACF9F-B633-4B51-A5DB-C33B214BB0D8}" type="datetimeFigureOut">
              <a:rPr lang="en-US">
                <a:solidFill>
                  <a:srgbClr val="575F6D"/>
                </a:solidFill>
              </a:rPr>
              <a:pPr>
                <a:defRPr/>
              </a:pPr>
              <a:t>7/15/2011</a:t>
            </a:fld>
            <a:endParaRPr lang="en-US">
              <a:solidFill>
                <a:srgbClr val="575F6D"/>
              </a:solidFill>
            </a:endParaRPr>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solidFill>
                <a:srgbClr val="575F6D"/>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E20B609E-7B62-481B-9B12-EDB66E0BB7A9}" type="slidenum">
              <a:rPr lang="en-US"/>
              <a:pPr>
                <a:defRPr/>
              </a:pPr>
              <a:t>‹#›</a:t>
            </a:fld>
            <a:endParaRPr lang="en-US"/>
          </a:p>
        </p:txBody>
      </p:sp>
    </p:spTree>
    <p:extLst>
      <p:ext uri="{BB962C8B-B14F-4D97-AF65-F5344CB8AC3E}">
        <p14:creationId xmlns:p14="http://schemas.microsoft.com/office/powerpoint/2010/main" val="2042920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Random Sampling and Combinations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6595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00200"/>
            <a:ext cx="7467600" cy="609600"/>
          </a:xfrm>
        </p:spPr>
        <p:txBody>
          <a:bodyPr/>
          <a:lstStyle/>
          <a:p>
            <a:pPr marL="0" indent="0">
              <a:buNone/>
            </a:pPr>
            <a:r>
              <a:rPr lang="en-US" dirty="0" smtClean="0"/>
              <a:t>What are those outcomes?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7910384"/>
              </p:ext>
            </p:extLst>
          </p:nvPr>
        </p:nvGraphicFramePr>
        <p:xfrm>
          <a:off x="1447800" y="2819400"/>
          <a:ext cx="4925378" cy="2865120"/>
        </p:xfrm>
        <a:graphic>
          <a:graphicData uri="http://schemas.openxmlformats.org/drawingml/2006/table">
            <a:tbl>
              <a:tblPr firstRow="1" bandRow="1">
                <a:tableStyleId>{5C22544A-7EE6-4342-B048-85BDC9FD1C3A}</a:tableStyleId>
              </a:tblPr>
              <a:tblGrid>
                <a:gridCol w="1311593"/>
                <a:gridCol w="1694180"/>
                <a:gridCol w="1919605"/>
              </a:tblGrid>
              <a:tr h="370840">
                <a:tc>
                  <a:txBody>
                    <a:bodyPr/>
                    <a:lstStyle/>
                    <a:p>
                      <a:pPr algn="ctr"/>
                      <a:r>
                        <a:rPr lang="en-US" dirty="0" smtClean="0"/>
                        <a:t>Outcome</a:t>
                      </a:r>
                    </a:p>
                  </a:txBody>
                  <a:tcPr/>
                </a:tc>
                <a:tc>
                  <a:txBody>
                    <a:bodyPr/>
                    <a:lstStyle/>
                    <a:p>
                      <a:pPr algn="ctr"/>
                      <a:r>
                        <a:rPr lang="en-US" dirty="0" smtClean="0"/>
                        <a:t>First</a:t>
                      </a:r>
                      <a:r>
                        <a:rPr lang="en-US" baseline="0" dirty="0" smtClean="0"/>
                        <a:t> Venture</a:t>
                      </a:r>
                      <a:endParaRPr lang="en-US" dirty="0"/>
                    </a:p>
                  </a:txBody>
                  <a:tcPr/>
                </a:tc>
                <a:tc>
                  <a:txBody>
                    <a:bodyPr/>
                    <a:lstStyle/>
                    <a:p>
                      <a:pPr algn="ctr"/>
                      <a:r>
                        <a:rPr lang="en-US" dirty="0" smtClean="0"/>
                        <a:t>Second Venture</a:t>
                      </a:r>
                      <a:endParaRPr lang="en-US" dirty="0"/>
                    </a:p>
                  </a:txBody>
                  <a:tcPr/>
                </a:tc>
              </a:tr>
              <a:tr h="370840">
                <a:tc>
                  <a:txBody>
                    <a:bodyPr/>
                    <a:lstStyle/>
                    <a:p>
                      <a:pPr algn="ctr"/>
                      <a:r>
                        <a:rPr lang="en-US" dirty="0" smtClean="0"/>
                        <a:t>1</a:t>
                      </a:r>
                      <a:endParaRPr lang="en-US" dirty="0"/>
                    </a:p>
                  </a:txBody>
                  <a:tcPr/>
                </a:tc>
                <a:tc>
                  <a:txBody>
                    <a:bodyPr/>
                    <a:lstStyle/>
                    <a:p>
                      <a:pPr algn="ctr"/>
                      <a:r>
                        <a:rPr lang="en-US" dirty="0" smtClean="0"/>
                        <a:t>S1</a:t>
                      </a:r>
                      <a:endParaRPr lang="en-US" dirty="0"/>
                    </a:p>
                  </a:txBody>
                  <a:tcPr/>
                </a:tc>
                <a:tc>
                  <a:txBody>
                    <a:bodyPr/>
                    <a:lstStyle/>
                    <a:p>
                      <a:pPr algn="ctr"/>
                      <a:r>
                        <a:rPr lang="en-US" dirty="0" smtClean="0"/>
                        <a:t>S2</a:t>
                      </a:r>
                      <a:endParaRPr lang="en-US" dirty="0"/>
                    </a:p>
                  </a:txBody>
                  <a:tcPr/>
                </a:tc>
              </a:tr>
              <a:tr h="370840">
                <a:tc>
                  <a:txBody>
                    <a:bodyPr/>
                    <a:lstStyle/>
                    <a:p>
                      <a:pPr algn="ctr"/>
                      <a:r>
                        <a:rPr lang="en-US" dirty="0" smtClean="0"/>
                        <a:t>2</a:t>
                      </a:r>
                      <a:endParaRPr lang="en-US" dirty="0"/>
                    </a:p>
                  </a:txBody>
                  <a:tcPr/>
                </a:tc>
                <a:tc>
                  <a:txBody>
                    <a:bodyPr/>
                    <a:lstStyle/>
                    <a:p>
                      <a:pPr algn="ctr"/>
                      <a:r>
                        <a:rPr lang="en-US" dirty="0" smtClean="0"/>
                        <a:t>S1</a:t>
                      </a:r>
                      <a:endParaRPr lang="en-US" dirty="0"/>
                    </a:p>
                  </a:txBody>
                  <a:tcPr/>
                </a:tc>
                <a:tc>
                  <a:txBody>
                    <a:bodyPr/>
                    <a:lstStyle/>
                    <a:p>
                      <a:pPr algn="ctr"/>
                      <a:r>
                        <a:rPr lang="en-US" dirty="0" smtClean="0"/>
                        <a:t>F1</a:t>
                      </a:r>
                      <a:endParaRPr lang="en-US" dirty="0"/>
                    </a:p>
                  </a:txBody>
                  <a:tcPr/>
                </a:tc>
              </a:tr>
              <a:tr h="370840">
                <a:tc>
                  <a:txBody>
                    <a:bodyPr/>
                    <a:lstStyle/>
                    <a:p>
                      <a:pPr algn="ctr"/>
                      <a:r>
                        <a:rPr lang="en-US" dirty="0" smtClean="0"/>
                        <a:t>3</a:t>
                      </a:r>
                      <a:endParaRPr lang="en-US" dirty="0"/>
                    </a:p>
                  </a:txBody>
                  <a:tcPr/>
                </a:tc>
                <a:tc>
                  <a:txBody>
                    <a:bodyPr/>
                    <a:lstStyle/>
                    <a:p>
                      <a:pPr algn="ctr"/>
                      <a:r>
                        <a:rPr lang="en-US" dirty="0" smtClean="0"/>
                        <a:t>S1</a:t>
                      </a:r>
                      <a:endParaRPr lang="en-US" dirty="0"/>
                    </a:p>
                  </a:txBody>
                  <a:tcPr/>
                </a:tc>
                <a:tc>
                  <a:txBody>
                    <a:bodyPr/>
                    <a:lstStyle/>
                    <a:p>
                      <a:pPr algn="ctr"/>
                      <a:r>
                        <a:rPr lang="en-US" dirty="0" smtClean="0"/>
                        <a:t>F2</a:t>
                      </a:r>
                      <a:endParaRPr lang="en-US" dirty="0"/>
                    </a:p>
                  </a:txBody>
                  <a:tcPr/>
                </a:tc>
              </a:tr>
              <a:tr h="370840">
                <a:tc>
                  <a:txBody>
                    <a:bodyPr/>
                    <a:lstStyle/>
                    <a:p>
                      <a:pPr algn="ctr"/>
                      <a:r>
                        <a:rPr lang="en-US" dirty="0" smtClean="0"/>
                        <a:t>4</a:t>
                      </a:r>
                      <a:endParaRPr lang="en-US" dirty="0"/>
                    </a:p>
                  </a:txBody>
                  <a:tcPr/>
                </a:tc>
                <a:tc>
                  <a:txBody>
                    <a:bodyPr/>
                    <a:lstStyle/>
                    <a:p>
                      <a:pPr algn="ctr"/>
                      <a:r>
                        <a:rPr lang="en-US" dirty="0" smtClean="0"/>
                        <a:t>S2</a:t>
                      </a:r>
                      <a:endParaRPr lang="en-US" dirty="0"/>
                    </a:p>
                  </a:txBody>
                  <a:tcPr/>
                </a:tc>
                <a:tc>
                  <a:txBody>
                    <a:bodyPr/>
                    <a:lstStyle/>
                    <a:p>
                      <a:pPr algn="ctr"/>
                      <a:r>
                        <a:rPr lang="en-US" dirty="0" smtClean="0"/>
                        <a:t>F1</a:t>
                      </a:r>
                      <a:endParaRPr lang="en-US" dirty="0"/>
                    </a:p>
                  </a:txBody>
                  <a:tcPr/>
                </a:tc>
              </a:tr>
              <a:tr h="370840">
                <a:tc>
                  <a:txBody>
                    <a:bodyPr/>
                    <a:lstStyle/>
                    <a:p>
                      <a:pPr algn="ctr"/>
                      <a:r>
                        <a:rPr lang="en-US" dirty="0" smtClean="0"/>
                        <a:t>5</a:t>
                      </a:r>
                      <a:endParaRPr lang="en-US" dirty="0"/>
                    </a:p>
                  </a:txBody>
                  <a:tcPr/>
                </a:tc>
                <a:tc>
                  <a:txBody>
                    <a:bodyPr/>
                    <a:lstStyle/>
                    <a:p>
                      <a:pPr algn="ctr"/>
                      <a:r>
                        <a:rPr lang="en-US" dirty="0" smtClean="0"/>
                        <a:t>S2</a:t>
                      </a:r>
                      <a:endParaRPr lang="en-US" dirty="0"/>
                    </a:p>
                  </a:txBody>
                  <a:tcPr/>
                </a:tc>
                <a:tc>
                  <a:txBody>
                    <a:bodyPr/>
                    <a:lstStyle/>
                    <a:p>
                      <a:pPr algn="ctr"/>
                      <a:r>
                        <a:rPr lang="en-US" dirty="0" smtClean="0"/>
                        <a:t>F2</a:t>
                      </a:r>
                      <a:endParaRPr lang="en-US" dirty="0"/>
                    </a:p>
                  </a:txBody>
                  <a:tcPr/>
                </a:tc>
              </a:tr>
              <a:tr h="370840">
                <a:tc>
                  <a:txBody>
                    <a:bodyPr/>
                    <a:lstStyle/>
                    <a:p>
                      <a:pPr algn="ctr"/>
                      <a:r>
                        <a:rPr lang="en-US" dirty="0" smtClean="0"/>
                        <a:t>6</a:t>
                      </a:r>
                      <a:endParaRPr lang="en-US" dirty="0"/>
                    </a:p>
                  </a:txBody>
                  <a:tcPr/>
                </a:tc>
                <a:tc>
                  <a:txBody>
                    <a:bodyPr/>
                    <a:lstStyle/>
                    <a:p>
                      <a:pPr algn="ctr"/>
                      <a:r>
                        <a:rPr lang="en-US" dirty="0" smtClean="0"/>
                        <a:t>F1</a:t>
                      </a:r>
                      <a:endParaRPr lang="en-US" dirty="0"/>
                    </a:p>
                  </a:txBody>
                  <a:tcPr/>
                </a:tc>
                <a:tc>
                  <a:txBody>
                    <a:bodyPr/>
                    <a:lstStyle/>
                    <a:p>
                      <a:pPr algn="ctr"/>
                      <a:r>
                        <a:rPr lang="en-US" dirty="0" smtClean="0"/>
                        <a:t>F2</a:t>
                      </a:r>
                      <a:endParaRPr lang="en-US" dirty="0"/>
                    </a:p>
                  </a:txBody>
                  <a:tcPr/>
                </a:tc>
              </a:tr>
            </a:tbl>
          </a:graphicData>
        </a:graphic>
      </p:graphicFrame>
    </p:spTree>
    <p:extLst>
      <p:ext uri="{BB962C8B-B14F-4D97-AF65-F5344CB8AC3E}">
        <p14:creationId xmlns:p14="http://schemas.microsoft.com/office/powerpoint/2010/main" val="178975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endParaRPr lang="en-US" dirty="0"/>
          </a:p>
        </p:txBody>
      </p:sp>
      <p:sp>
        <p:nvSpPr>
          <p:cNvPr id="3" name="Content Placeholder 2"/>
          <p:cNvSpPr>
            <a:spLocks noGrp="1"/>
          </p:cNvSpPr>
          <p:nvPr>
            <p:ph sz="quarter" idx="1"/>
          </p:nvPr>
        </p:nvSpPr>
        <p:spPr>
          <a:xfrm>
            <a:off x="457200" y="1600200"/>
            <a:ext cx="7467600" cy="1981200"/>
          </a:xfrm>
        </p:spPr>
        <p:txBody>
          <a:bodyPr/>
          <a:lstStyle/>
          <a:p>
            <a:pPr marL="0" indent="0">
              <a:buNone/>
            </a:pPr>
            <a:r>
              <a:rPr lang="en-US" dirty="0" smtClean="0"/>
              <a:t>Suppose you plan to invest equal amounts of money in each of five business ventures.  If you have 20 ventures from which to make the selection, how many different samples of 5 that can be selected from the 20 ventures is</a:t>
            </a:r>
            <a:endParaRPr lang="en-US" dirty="0"/>
          </a:p>
        </p:txBody>
      </p:sp>
    </p:spTree>
    <p:extLst>
      <p:ext uri="{BB962C8B-B14F-4D97-AF65-F5344CB8AC3E}">
        <p14:creationId xmlns:p14="http://schemas.microsoft.com/office/powerpoint/2010/main" val="3226778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Simple Random Sample</a:t>
            </a:r>
            <a:endParaRPr lang="en-US" dirty="0"/>
          </a:p>
        </p:txBody>
      </p:sp>
      <p:sp>
        <p:nvSpPr>
          <p:cNvPr id="15363" name="Content Placeholder 2"/>
          <p:cNvSpPr>
            <a:spLocks noGrp="1"/>
          </p:cNvSpPr>
          <p:nvPr>
            <p:ph sz="quarter" idx="1"/>
          </p:nvPr>
        </p:nvSpPr>
        <p:spPr>
          <a:xfrm>
            <a:off x="457200" y="1600200"/>
            <a:ext cx="7467600" cy="4873625"/>
          </a:xfrm>
        </p:spPr>
        <p:txBody>
          <a:bodyPr/>
          <a:lstStyle/>
          <a:p>
            <a:pPr eaLnBrk="1" hangingPunct="1"/>
            <a:r>
              <a:rPr lang="en-US" b="1" dirty="0" smtClean="0"/>
              <a:t>Simple random sample – </a:t>
            </a:r>
            <a:r>
              <a:rPr lang="en-US" dirty="0" smtClean="0"/>
              <a:t>sample of </a:t>
            </a:r>
            <a:r>
              <a:rPr lang="en-US" i="1" dirty="0" smtClean="0"/>
              <a:t>n</a:t>
            </a:r>
            <a:r>
              <a:rPr lang="en-US" dirty="0" smtClean="0"/>
              <a:t> subjects from a population in which each possible sample of that size has the same chance of being selected</a:t>
            </a:r>
          </a:p>
          <a:p>
            <a:pPr eaLnBrk="1" hangingPunct="1"/>
            <a:endParaRPr lang="en-US" dirty="0" smtClean="0"/>
          </a:p>
          <a:p>
            <a:pPr eaLnBrk="1" hangingPunct="1"/>
            <a:r>
              <a:rPr lang="en-US" dirty="0" smtClean="0"/>
              <a:t>How do we select a simple random sample?</a:t>
            </a:r>
          </a:p>
          <a:p>
            <a:pPr lvl="1" eaLnBrk="1" hangingPunct="1"/>
            <a:r>
              <a:rPr lang="en-US" dirty="0" smtClean="0"/>
              <a:t>Random number table</a:t>
            </a:r>
          </a:p>
          <a:p>
            <a:pPr lvl="1" eaLnBrk="1" hangingPunct="1"/>
            <a:r>
              <a:rPr lang="en-US" dirty="0" smtClean="0"/>
              <a:t>Random number applet</a:t>
            </a:r>
          </a:p>
          <a:p>
            <a:pPr lvl="1" eaLnBrk="1" hangingPunct="1"/>
            <a:r>
              <a:rPr lang="en-US" dirty="0" smtClean="0"/>
              <a:t>Random number generator on internet</a:t>
            </a:r>
          </a:p>
          <a:p>
            <a:pPr lvl="1" eaLnBrk="1" hangingPunct="1"/>
            <a:r>
              <a:rPr lang="en-US" dirty="0" smtClean="0"/>
              <a:t>Random number generator on calculator</a:t>
            </a:r>
          </a:p>
          <a:p>
            <a:pPr lvl="1" eaLnBrk="1" hangingPunct="1"/>
            <a:r>
              <a:rPr lang="en-US" dirty="0" smtClean="0"/>
              <a:t>Draw out of hat</a:t>
            </a:r>
          </a:p>
          <a:p>
            <a:pPr eaLnBrk="1" hangingPunct="1"/>
            <a:endParaRPr lang="en-US" b="1" dirty="0" smtClean="0"/>
          </a:p>
        </p:txBody>
      </p:sp>
    </p:spTree>
    <p:extLst>
      <p:ext uri="{BB962C8B-B14F-4D97-AF65-F5344CB8AC3E}">
        <p14:creationId xmlns:p14="http://schemas.microsoft.com/office/powerpoint/2010/main" val="42145001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nodeType="clickEffect">
                                  <p:stCondLst>
                                    <p:cond delay="0"/>
                                  </p:stCondLst>
                                  <p:childTnLst>
                                    <p:set>
                                      <p:cBhvr>
                                        <p:cTn id="10" dur="1" fill="hold">
                                          <p:stCondLst>
                                            <p:cond delay="0"/>
                                          </p:stCondLst>
                                        </p:cTn>
                                        <p:tgtEl>
                                          <p:spTgt spid="15363">
                                            <p:txEl>
                                              <p:pRg st="3" end="3"/>
                                            </p:txEl>
                                          </p:spTgt>
                                        </p:tgtEl>
                                        <p:attrNameLst>
                                          <p:attrName>style.visibility</p:attrName>
                                        </p:attrNameLst>
                                      </p:cBhvr>
                                      <p:to>
                                        <p:strVal val="visible"/>
                                      </p:to>
                                    </p:set>
                                    <p:animEffect transition="in" filter="wipe(left)">
                                      <p:cBhvr>
                                        <p:cTn id="11" dur="500"/>
                                        <p:tgtEl>
                                          <p:spTgt spid="15363">
                                            <p:txEl>
                                              <p:pRg st="3" end="3"/>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5363">
                                            <p:txEl>
                                              <p:pRg st="4" end="4"/>
                                            </p:txEl>
                                          </p:spTgt>
                                        </p:tgtEl>
                                        <p:attrNameLst>
                                          <p:attrName>style.visibility</p:attrName>
                                        </p:attrNameLst>
                                      </p:cBhvr>
                                      <p:to>
                                        <p:strVal val="visible"/>
                                      </p:to>
                                    </p:set>
                                    <p:animEffect transition="in" filter="wipe(left)">
                                      <p:cBhvr>
                                        <p:cTn id="16" dur="500"/>
                                        <p:tgtEl>
                                          <p:spTgt spid="15363">
                                            <p:txEl>
                                              <p:pRg st="4" end="4"/>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15363">
                                            <p:txEl>
                                              <p:pRg st="5" end="5"/>
                                            </p:txEl>
                                          </p:spTgt>
                                        </p:tgtEl>
                                        <p:attrNameLst>
                                          <p:attrName>style.visibility</p:attrName>
                                        </p:attrNameLst>
                                      </p:cBhvr>
                                      <p:to>
                                        <p:strVal val="visible"/>
                                      </p:to>
                                    </p:set>
                                    <p:animEffect transition="in" filter="wipe(left)">
                                      <p:cBhvr>
                                        <p:cTn id="21" dur="500"/>
                                        <p:tgtEl>
                                          <p:spTgt spid="15363">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15363">
                                            <p:txEl>
                                              <p:pRg st="6" end="6"/>
                                            </p:txEl>
                                          </p:spTgt>
                                        </p:tgtEl>
                                        <p:attrNameLst>
                                          <p:attrName>style.visibility</p:attrName>
                                        </p:attrNameLst>
                                      </p:cBhvr>
                                      <p:to>
                                        <p:strVal val="visible"/>
                                      </p:to>
                                    </p:set>
                                    <p:animEffect transition="in" filter="wipe(left)">
                                      <p:cBhvr>
                                        <p:cTn id="26" dur="500"/>
                                        <p:tgtEl>
                                          <p:spTgt spid="15363">
                                            <p:txEl>
                                              <p:pRg st="6" end="6"/>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15363">
                                            <p:txEl>
                                              <p:pRg st="7" end="7"/>
                                            </p:txEl>
                                          </p:spTgt>
                                        </p:tgtEl>
                                        <p:attrNameLst>
                                          <p:attrName>style.visibility</p:attrName>
                                        </p:attrNameLst>
                                      </p:cBhvr>
                                      <p:to>
                                        <p:strVal val="visible"/>
                                      </p:to>
                                    </p:set>
                                    <p:animEffect transition="in" filter="wipe(left)">
                                      <p:cBhvr>
                                        <p:cTn id="31" dur="5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Random Number Generator on Calculator</a:t>
            </a:r>
            <a:endParaRPr lang="en-US" dirty="0"/>
          </a:p>
        </p:txBody>
      </p:sp>
      <p:sp>
        <p:nvSpPr>
          <p:cNvPr id="16387" name="Content Placeholder 2"/>
          <p:cNvSpPr>
            <a:spLocks noGrp="1"/>
          </p:cNvSpPr>
          <p:nvPr>
            <p:ph sz="quarter" idx="1"/>
          </p:nvPr>
        </p:nvSpPr>
        <p:spPr>
          <a:xfrm>
            <a:off x="457200" y="1600200"/>
            <a:ext cx="6248400" cy="4873625"/>
          </a:xfrm>
        </p:spPr>
        <p:txBody>
          <a:bodyPr/>
          <a:lstStyle/>
          <a:p>
            <a:pPr eaLnBrk="1" hangingPunct="1"/>
            <a:r>
              <a:rPr lang="en-US" smtClean="0"/>
              <a:t>Step 1:  Hit “MATH”</a:t>
            </a:r>
          </a:p>
          <a:p>
            <a:pPr eaLnBrk="1" hangingPunct="1"/>
            <a:r>
              <a:rPr lang="en-US" smtClean="0"/>
              <a:t>Arrow over to “PRB”</a:t>
            </a:r>
          </a:p>
          <a:p>
            <a:pPr lvl="1" eaLnBrk="1" hangingPunct="1"/>
            <a:r>
              <a:rPr lang="en-US" smtClean="0"/>
              <a:t>Choice 1: rand – gives a random number between 0 and 1</a:t>
            </a:r>
          </a:p>
          <a:p>
            <a:pPr lvl="1" eaLnBrk="1" hangingPunct="1"/>
            <a:endParaRPr lang="en-US" smtClean="0"/>
          </a:p>
          <a:p>
            <a:pPr lvl="1" eaLnBrk="1" hangingPunct="1">
              <a:buFont typeface="Wingdings 2" pitchFamily="18" charset="2"/>
              <a:buNone/>
            </a:pPr>
            <a:endParaRPr lang="en-US" smtClean="0"/>
          </a:p>
          <a:p>
            <a:pPr lvl="1" eaLnBrk="1" hangingPunct="1">
              <a:buFont typeface="Wingdings 2" pitchFamily="18" charset="2"/>
              <a:buNone/>
            </a:pPr>
            <a:endParaRPr lang="en-US" smtClean="0"/>
          </a:p>
          <a:p>
            <a:pPr lvl="1" eaLnBrk="1" hangingPunct="1"/>
            <a:r>
              <a:rPr lang="en-US" smtClean="0"/>
              <a:t>Choice 5: randInt( - gives a random integer betweeen two specified bounds (randInt(lb,ub))  [keep hitting enter for more #s]</a:t>
            </a:r>
          </a:p>
          <a:p>
            <a:pPr lvl="2" eaLnBrk="1" hangingPunct="1"/>
            <a:r>
              <a:rPr lang="en-US" smtClean="0"/>
              <a:t>If add randInt(lb,ub,#) it will gives # random numbers between lb and ub</a:t>
            </a:r>
          </a:p>
          <a:p>
            <a:pPr lvl="2" eaLnBrk="1" hangingPunct="1">
              <a:buFont typeface="Wingdings" pitchFamily="2" charset="2"/>
              <a:buNone/>
            </a:pPr>
            <a:endParaRPr lang="en-US" smtClean="0"/>
          </a:p>
        </p:txBody>
      </p:sp>
      <p:pic>
        <p:nvPicPr>
          <p:cNvPr id="163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990600"/>
            <a:ext cx="2171700" cy="14478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pic>
        <p:nvPicPr>
          <p:cNvPr id="1638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2819400"/>
            <a:ext cx="1828800" cy="12192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pic>
        <p:nvPicPr>
          <p:cNvPr id="1639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4648200"/>
            <a:ext cx="1828800" cy="12192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34526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8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638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63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After have Random numbers how do we get a random sample?</a:t>
            </a:r>
            <a:endParaRPr lang="en-US" dirty="0"/>
          </a:p>
        </p:txBody>
      </p:sp>
      <p:sp>
        <p:nvSpPr>
          <p:cNvPr id="22531" name="Content Placeholder 2"/>
          <p:cNvSpPr>
            <a:spLocks noGrp="1"/>
          </p:cNvSpPr>
          <p:nvPr>
            <p:ph sz="quarter" idx="1"/>
          </p:nvPr>
        </p:nvSpPr>
        <p:spPr>
          <a:xfrm>
            <a:off x="457200" y="1600200"/>
            <a:ext cx="7467600" cy="4873625"/>
          </a:xfrm>
        </p:spPr>
        <p:txBody>
          <a:bodyPr/>
          <a:lstStyle/>
          <a:p>
            <a:r>
              <a:rPr lang="en-US" smtClean="0"/>
              <a:t>Number the subjects in sampling frame, using numbers of the same length (number of digits)</a:t>
            </a:r>
          </a:p>
          <a:p>
            <a:r>
              <a:rPr lang="en-US" smtClean="0"/>
              <a:t>Select random numbers</a:t>
            </a:r>
          </a:p>
          <a:p>
            <a:r>
              <a:rPr lang="en-US" smtClean="0"/>
              <a:t>Include in the sample those subjects having numbers equal to the random numbers selected.</a:t>
            </a:r>
          </a:p>
        </p:txBody>
      </p:sp>
    </p:spTree>
    <p:extLst>
      <p:ext uri="{BB962C8B-B14F-4D97-AF65-F5344CB8AC3E}">
        <p14:creationId xmlns:p14="http://schemas.microsoft.com/office/powerpoint/2010/main" val="1979007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a:defRPr/>
            </a:pPr>
            <a:r>
              <a:rPr lang="en-US" dirty="0" smtClean="0"/>
              <a:t>Example:</a:t>
            </a:r>
            <a:endParaRPr lang="en-US" dirty="0"/>
          </a:p>
        </p:txBody>
      </p:sp>
      <p:sp>
        <p:nvSpPr>
          <p:cNvPr id="23555" name="Content Placeholder 2"/>
          <p:cNvSpPr>
            <a:spLocks noGrp="1"/>
          </p:cNvSpPr>
          <p:nvPr>
            <p:ph sz="quarter" idx="1"/>
          </p:nvPr>
        </p:nvSpPr>
        <p:spPr>
          <a:xfrm>
            <a:off x="457200" y="914401"/>
            <a:ext cx="7467600" cy="4800600"/>
          </a:xfrm>
        </p:spPr>
        <p:txBody>
          <a:bodyPr wrap="square">
            <a:normAutofit fontScale="92500" lnSpcReduction="20000"/>
          </a:bodyPr>
          <a:lstStyle/>
          <a:p>
            <a:pPr>
              <a:buFont typeface="Wingdings" pitchFamily="2" charset="2"/>
              <a:buNone/>
            </a:pPr>
            <a:r>
              <a:rPr lang="en-US" dirty="0" smtClean="0"/>
              <a:t>A designed experiment in the medical field involving human subjects is referred to as a </a:t>
            </a:r>
            <a:r>
              <a:rPr lang="en-US" i="1" dirty="0" smtClean="0"/>
              <a:t>clinical trial</a:t>
            </a:r>
            <a:r>
              <a:rPr lang="en-US" dirty="0" smtClean="0"/>
              <a:t>.  One recent clinical trial was designed to determine the potential of using aspirin in preventing heart attacks.  Volunteer physicians were randomly divided into two groups – the </a:t>
            </a:r>
            <a:r>
              <a:rPr lang="en-US" i="1" dirty="0" smtClean="0"/>
              <a:t>treatment</a:t>
            </a:r>
            <a:r>
              <a:rPr lang="en-US" dirty="0" smtClean="0"/>
              <a:t> group and the </a:t>
            </a:r>
            <a:r>
              <a:rPr lang="en-US" i="1" dirty="0" smtClean="0"/>
              <a:t>control</a:t>
            </a:r>
            <a:r>
              <a:rPr lang="en-US" dirty="0" smtClean="0"/>
              <a:t> group.  Each physician in the treatment group took on aspirin tablet a day for one year, while the physicians in the control group took and aspirin free placebo made to look identical to an aspirin tablet.  Because the physicians did not known which group, treatment or control, they were assigned to, the clinical trial is called a </a:t>
            </a:r>
            <a:r>
              <a:rPr lang="en-US" i="1" dirty="0" smtClean="0"/>
              <a:t>blind study</a:t>
            </a:r>
            <a:r>
              <a:rPr lang="en-US" dirty="0" smtClean="0"/>
              <a:t>.  Assume 20 physicians volunteered for the study.  Use a random number generator to randomly assign half of the physicians to the treatment group and half to the control group.  </a:t>
            </a:r>
          </a:p>
        </p:txBody>
      </p:sp>
    </p:spTree>
    <p:extLst>
      <p:ext uri="{BB962C8B-B14F-4D97-AF65-F5344CB8AC3E}">
        <p14:creationId xmlns:p14="http://schemas.microsoft.com/office/powerpoint/2010/main" val="3928613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sure</a:t>
            </a:r>
            <a:endParaRPr lang="en-US" dirty="0"/>
          </a:p>
        </p:txBody>
      </p:sp>
      <p:sp>
        <p:nvSpPr>
          <p:cNvPr id="3" name="Content Placeholder 2"/>
          <p:cNvSpPr>
            <a:spLocks noGrp="1"/>
          </p:cNvSpPr>
          <p:nvPr>
            <p:ph sz="quarter" idx="1"/>
          </p:nvPr>
        </p:nvSpPr>
        <p:spPr/>
        <p:txBody>
          <a:bodyPr/>
          <a:lstStyle/>
          <a:p>
            <a:r>
              <a:rPr lang="en-US" dirty="0" smtClean="0"/>
              <a:t>Explanation Can Be Repeated</a:t>
            </a:r>
          </a:p>
          <a:p>
            <a:pPr marL="0" indent="0">
              <a:buNone/>
            </a:pPr>
            <a:endParaRPr lang="en-US" dirty="0" smtClean="0"/>
          </a:p>
          <a:p>
            <a:r>
              <a:rPr lang="en-US" dirty="0" smtClean="0"/>
              <a:t>Be a specific as possible</a:t>
            </a:r>
          </a:p>
          <a:p>
            <a:pPr marL="0" indent="0">
              <a:buNone/>
            </a:pPr>
            <a:endParaRPr lang="en-US" dirty="0" smtClean="0"/>
          </a:p>
          <a:p>
            <a:r>
              <a:rPr lang="en-US" dirty="0" smtClean="0"/>
              <a:t>It is your job to clearly communicate your understanding of how to perform experiment</a:t>
            </a:r>
            <a:endParaRPr lang="en-US" dirty="0"/>
          </a:p>
        </p:txBody>
      </p:sp>
    </p:spTree>
    <p:extLst>
      <p:ext uri="{BB962C8B-B14F-4D97-AF65-F5344CB8AC3E}">
        <p14:creationId xmlns:p14="http://schemas.microsoft.com/office/powerpoint/2010/main" val="2085842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endParaRPr lang="en-US" dirty="0"/>
          </a:p>
        </p:txBody>
      </p:sp>
      <p:sp>
        <p:nvSpPr>
          <p:cNvPr id="3" name="Content Placeholder 2"/>
          <p:cNvSpPr>
            <a:spLocks noGrp="1"/>
          </p:cNvSpPr>
          <p:nvPr>
            <p:ph sz="quarter" idx="1"/>
          </p:nvPr>
        </p:nvSpPr>
        <p:spPr/>
        <p:txBody>
          <a:bodyPr/>
          <a:lstStyle/>
          <a:p>
            <a:pPr marL="0" indent="0">
              <a:buNone/>
            </a:pPr>
            <a:r>
              <a:rPr lang="en-US" dirty="0" smtClean="0"/>
              <a:t>Essentially we want to select a random sample of 10 physicians from the 20.  </a:t>
            </a:r>
          </a:p>
          <a:p>
            <a:r>
              <a:rPr lang="en-US" dirty="0" smtClean="0"/>
              <a:t>Number the physicians from 1 to 20</a:t>
            </a:r>
          </a:p>
          <a:p>
            <a:r>
              <a:rPr lang="en-US" dirty="0" smtClean="0"/>
              <a:t>Using a random number generator – generate integers ranging from 1 to 20 </a:t>
            </a:r>
          </a:p>
          <a:p>
            <a:r>
              <a:rPr lang="en-US" dirty="0" smtClean="0"/>
              <a:t>The first 10 unique random numbers generated (ignore duplicates) will be the numbers associated with the 10 doctors to be assigned to the treatment group</a:t>
            </a:r>
          </a:p>
          <a:p>
            <a:r>
              <a:rPr lang="en-US" dirty="0" smtClean="0"/>
              <a:t>The remaining 10 will be assigned to the control group</a:t>
            </a:r>
            <a:endParaRPr lang="en-US" dirty="0"/>
          </a:p>
        </p:txBody>
      </p:sp>
    </p:spTree>
    <p:extLst>
      <p:ext uri="{BB962C8B-B14F-4D97-AF65-F5344CB8AC3E}">
        <p14:creationId xmlns:p14="http://schemas.microsoft.com/office/powerpoint/2010/main" val="620517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Combination Rule</a:t>
            </a:r>
            <a:endParaRPr lang="en-US" dirty="0"/>
          </a:p>
        </p:txBody>
      </p:sp>
      <p:sp>
        <p:nvSpPr>
          <p:cNvPr id="3" name="Content Placeholder 2"/>
          <p:cNvSpPr>
            <a:spLocks noGrp="1"/>
          </p:cNvSpPr>
          <p:nvPr>
            <p:ph sz="quarter" idx="1"/>
          </p:nvPr>
        </p:nvSpPr>
        <p:spPr>
          <a:xfrm>
            <a:off x="457200" y="1600200"/>
            <a:ext cx="7467600" cy="1600200"/>
          </a:xfrm>
        </p:spPr>
        <p:txBody>
          <a:bodyPr/>
          <a:lstStyle/>
          <a:p>
            <a:pPr marL="0" indent="0">
              <a:buNone/>
            </a:pPr>
            <a:r>
              <a:rPr lang="en-US" dirty="0" smtClean="0"/>
              <a:t>For classical probability assessment it is often useful to determine the total number of possible outcomes.  There is a simple rule for finding the number of these different outcomes.</a:t>
            </a:r>
            <a:endParaRPr lang="en-US" dirty="0"/>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838200" y="3276600"/>
            <a:ext cx="6633734"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2861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sz="quarter" idx="1"/>
          </p:nvPr>
        </p:nvSpPr>
        <p:spPr>
          <a:xfrm>
            <a:off x="457200" y="1600200"/>
            <a:ext cx="7467600" cy="2971800"/>
          </a:xfrm>
        </p:spPr>
        <p:txBody>
          <a:bodyPr>
            <a:normAutofit fontScale="77500" lnSpcReduction="20000"/>
          </a:bodyPr>
          <a:lstStyle/>
          <a:p>
            <a:pPr marL="0" indent="0">
              <a:buNone/>
            </a:pPr>
            <a:r>
              <a:rPr lang="en-US" dirty="0" smtClean="0"/>
              <a:t>You have the capital to invest in two of four ventures, each of which requires approximately the same amount of investment capital.  Unknown to you, two of the investments will eventually fail and two will be successful.  If you selected two ventures at random, what are the points that make up the sample space?</a:t>
            </a:r>
          </a:p>
          <a:p>
            <a:pPr marL="0" indent="0">
              <a:buNone/>
            </a:pPr>
            <a:endParaRPr lang="en-US" dirty="0"/>
          </a:p>
          <a:p>
            <a:pPr marL="0" indent="0">
              <a:buNone/>
            </a:pPr>
            <a:r>
              <a:rPr lang="en-US" dirty="0" smtClean="0"/>
              <a:t>Denote the two successful enterprises as S1 and S2, and the two failing enterprises as F1 and F2.</a:t>
            </a:r>
          </a:p>
          <a:p>
            <a:pPr marL="0" indent="0">
              <a:buNone/>
            </a:pPr>
            <a:endParaRPr lang="en-US" dirty="0"/>
          </a:p>
          <a:p>
            <a:pPr marL="0" indent="0">
              <a:buNone/>
            </a:pPr>
            <a:r>
              <a:rPr lang="en-US" dirty="0" smtClean="0"/>
              <a:t>Using the Combinations Rule how many different outcomes make up the sample space?  </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821493575"/>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otalTime>33</TotalTime>
  <Words>629</Words>
  <Application>Microsoft Office PowerPoint</Application>
  <PresentationFormat>On-screen Show (4:3)</PresentationFormat>
  <Paragraphs>78</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Oriel</vt:lpstr>
      <vt:lpstr>Random Sampling and Combinations</vt:lpstr>
      <vt:lpstr>Simple Random Sample</vt:lpstr>
      <vt:lpstr>Random Number Generator on Calculator</vt:lpstr>
      <vt:lpstr>After have Random numbers how do we get a random sample?</vt:lpstr>
      <vt:lpstr>Example:</vt:lpstr>
      <vt:lpstr>Make sure</vt:lpstr>
      <vt:lpstr>Solution </vt:lpstr>
      <vt:lpstr>Combination Rule</vt:lpstr>
      <vt:lpstr>Example</vt:lpstr>
      <vt:lpstr>PowerPoint Presentation</vt:lpstr>
      <vt:lpstr>Example </vt:lpstr>
    </vt:vector>
  </TitlesOfParts>
  <Company>Clemson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 Sampling and Combinations</dc:title>
  <dc:creator>Ellen Breazel</dc:creator>
  <cp:lastModifiedBy>Windows User</cp:lastModifiedBy>
  <cp:revision>4</cp:revision>
  <dcterms:created xsi:type="dcterms:W3CDTF">2011-07-11T19:15:40Z</dcterms:created>
  <dcterms:modified xsi:type="dcterms:W3CDTF">2011-07-15T13:50:09Z</dcterms:modified>
</cp:coreProperties>
</file>