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diagrams/data11.xml" ContentType="application/vnd.openxmlformats-officedocument.drawingml.diagramData+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9" r:id="rId3"/>
    <p:sldId id="300" r:id="rId4"/>
    <p:sldId id="336" r:id="rId5"/>
    <p:sldId id="302" r:id="rId6"/>
    <p:sldId id="337" r:id="rId7"/>
    <p:sldId id="338" r:id="rId8"/>
    <p:sldId id="339" r:id="rId9"/>
    <p:sldId id="340" r:id="rId10"/>
    <p:sldId id="303" r:id="rId11"/>
    <p:sldId id="304" r:id="rId12"/>
    <p:sldId id="330" r:id="rId13"/>
    <p:sldId id="331" r:id="rId14"/>
    <p:sldId id="332" r:id="rId15"/>
    <p:sldId id="333" r:id="rId16"/>
    <p:sldId id="334" r:id="rId17"/>
    <p:sldId id="335" r:id="rId18"/>
    <p:sldId id="341" r:id="rId19"/>
    <p:sldId id="342" r:id="rId20"/>
    <p:sldId id="310" r:id="rId21"/>
    <p:sldId id="311" r:id="rId22"/>
    <p:sldId id="312" r:id="rId23"/>
    <p:sldId id="313" r:id="rId24"/>
    <p:sldId id="257" r:id="rId25"/>
    <p:sldId id="259" r:id="rId26"/>
    <p:sldId id="260" r:id="rId27"/>
    <p:sldId id="261" r:id="rId28"/>
    <p:sldId id="262" r:id="rId29"/>
    <p:sldId id="265" r:id="rId30"/>
    <p:sldId id="264" r:id="rId31"/>
    <p:sldId id="271" r:id="rId32"/>
    <p:sldId id="273" r:id="rId33"/>
    <p:sldId id="314" r:id="rId34"/>
    <p:sldId id="315" r:id="rId35"/>
    <p:sldId id="316" r:id="rId36"/>
    <p:sldId id="317" r:id="rId37"/>
    <p:sldId id="318" r:id="rId38"/>
    <p:sldId id="319" r:id="rId39"/>
    <p:sldId id="320" r:id="rId40"/>
    <p:sldId id="274" r:id="rId41"/>
    <p:sldId id="275" r:id="rId42"/>
    <p:sldId id="277" r:id="rId43"/>
    <p:sldId id="278" r:id="rId44"/>
    <p:sldId id="276" r:id="rId45"/>
    <p:sldId id="280" r:id="rId46"/>
    <p:sldId id="281" r:id="rId47"/>
    <p:sldId id="284" r:id="rId48"/>
    <p:sldId id="285" r:id="rId49"/>
    <p:sldId id="296" r:id="rId50"/>
    <p:sldId id="298" r:id="rId51"/>
    <p:sldId id="297" r:id="rId52"/>
    <p:sldId id="282" r:id="rId53"/>
    <p:sldId id="283" r:id="rId54"/>
    <p:sldId id="286" r:id="rId55"/>
    <p:sldId id="287" r:id="rId56"/>
    <p:sldId id="32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94660"/>
  </p:normalViewPr>
  <p:slideViewPr>
    <p:cSldViewPr>
      <p:cViewPr varScale="1">
        <p:scale>
          <a:sx n="69" d="100"/>
          <a:sy n="69" d="100"/>
        </p:scale>
        <p:origin x="-1422"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70.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2C2B9C-D935-45BC-B368-1ACBEC6FE717}"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CC9F5CB5-1887-4277-9ADD-6383568A99C7}">
      <dgm:prSet phldrT="[Text]" custT="1"/>
      <dgm:spPr/>
      <dgm:t>
        <a:bodyPr/>
        <a:lstStyle/>
        <a:p>
          <a:r>
            <a:rPr lang="en-US" sz="1800" b="1"/>
            <a:t>Type of Data</a:t>
          </a:r>
        </a:p>
      </dgm:t>
    </dgm:pt>
    <dgm:pt modelId="{D7EB9273-049B-43E4-97EA-9613DFEA719A}" type="parTrans" cxnId="{6A4DD976-C86C-4E84-9A26-1138101863EF}">
      <dgm:prSet/>
      <dgm:spPr/>
      <dgm:t>
        <a:bodyPr/>
        <a:lstStyle/>
        <a:p>
          <a:endParaRPr lang="en-US"/>
        </a:p>
      </dgm:t>
    </dgm:pt>
    <dgm:pt modelId="{3BDE6473-B995-4989-9A08-E9FA6150E5F2}" type="sibTrans" cxnId="{6A4DD976-C86C-4E84-9A26-1138101863EF}">
      <dgm:prSet/>
      <dgm:spPr/>
      <dgm:t>
        <a:bodyPr/>
        <a:lstStyle/>
        <a:p>
          <a:endParaRPr lang="en-US"/>
        </a:p>
      </dgm:t>
    </dgm:pt>
    <dgm:pt modelId="{A961FED2-F7ED-4292-A8A4-9892107DECE3}">
      <dgm:prSet phldrT="[Text]" custT="1"/>
      <dgm:spPr/>
      <dgm:t>
        <a:bodyPr/>
        <a:lstStyle/>
        <a:p>
          <a:r>
            <a:rPr lang="en-US" sz="1800" b="1"/>
            <a:t>Qualitative</a:t>
          </a:r>
        </a:p>
      </dgm:t>
    </dgm:pt>
    <dgm:pt modelId="{5B07613B-446B-4410-A481-DE829D7BC3B0}" type="parTrans" cxnId="{2C442B58-495F-4E00-9888-27BBD601B8E5}">
      <dgm:prSet/>
      <dgm:spPr/>
      <dgm:t>
        <a:bodyPr/>
        <a:lstStyle/>
        <a:p>
          <a:endParaRPr lang="en-US" sz="2400"/>
        </a:p>
      </dgm:t>
    </dgm:pt>
    <dgm:pt modelId="{81A03749-D02B-4590-BBFF-85E43FF3C989}" type="sibTrans" cxnId="{2C442B58-495F-4E00-9888-27BBD601B8E5}">
      <dgm:prSet/>
      <dgm:spPr/>
      <dgm:t>
        <a:bodyPr/>
        <a:lstStyle/>
        <a:p>
          <a:endParaRPr lang="en-US"/>
        </a:p>
      </dgm:t>
    </dgm:pt>
    <dgm:pt modelId="{24C0E6D2-0910-4694-93C2-74C822734B37}">
      <dgm:prSet phldrT="[Text]" custT="1"/>
      <dgm:spPr/>
      <dgm:t>
        <a:bodyPr/>
        <a:lstStyle/>
        <a:p>
          <a:r>
            <a:rPr lang="en-US" sz="1400" b="1" dirty="0" smtClean="0"/>
            <a:t>p = Population proportion of </a:t>
          </a:r>
          <a:r>
            <a:rPr lang="en-US" sz="1400" b="1" dirty="0" err="1" smtClean="0"/>
            <a:t>Sucesses</a:t>
          </a:r>
          <a:endParaRPr lang="en-US" sz="1400" b="1"/>
        </a:p>
      </dgm:t>
    </dgm:pt>
    <dgm:pt modelId="{B9E5CE0E-610A-4376-96DD-288707413036}" type="parTrans" cxnId="{9CC136B9-DD27-41B1-95DF-42DCACF2C8BE}">
      <dgm:prSet/>
      <dgm:spPr/>
      <dgm:t>
        <a:bodyPr/>
        <a:lstStyle/>
        <a:p>
          <a:endParaRPr lang="en-US" sz="2400"/>
        </a:p>
      </dgm:t>
    </dgm:pt>
    <dgm:pt modelId="{A5017FB3-3889-4FE7-AD99-D6C10E4EF4E1}" type="sibTrans" cxnId="{9CC136B9-DD27-41B1-95DF-42DCACF2C8BE}">
      <dgm:prSet/>
      <dgm:spPr/>
      <dgm:t>
        <a:bodyPr/>
        <a:lstStyle/>
        <a:p>
          <a:endParaRPr lang="en-US"/>
        </a:p>
      </dgm:t>
    </dgm:pt>
    <dgm:pt modelId="{B2114F81-E20E-407D-B400-56DFA385D44D}">
      <dgm:prSet phldrT="[Text]" custT="1"/>
      <dgm:spPr/>
      <dgm:t>
        <a:bodyPr/>
        <a:lstStyle/>
        <a:p>
          <a:r>
            <a:rPr lang="en-US" sz="1400" b="1" dirty="0" smtClean="0"/>
            <a:t>µ = Population mean </a:t>
          </a:r>
          <a:endParaRPr lang="en-US" sz="1400" b="1"/>
        </a:p>
      </dgm:t>
    </dgm:pt>
    <dgm:pt modelId="{0C53C7B4-9CAF-48E1-8619-0BCCA7F92312}" type="parTrans" cxnId="{DFC6DC0B-9B5F-4CA4-AB36-3E4F89948E5D}">
      <dgm:prSet/>
      <dgm:spPr/>
      <dgm:t>
        <a:bodyPr/>
        <a:lstStyle/>
        <a:p>
          <a:endParaRPr lang="en-US" sz="2400"/>
        </a:p>
      </dgm:t>
    </dgm:pt>
    <dgm:pt modelId="{791FC3B5-8E38-4ACD-A6A7-727F13313265}" type="sibTrans" cxnId="{DFC6DC0B-9B5F-4CA4-AB36-3E4F89948E5D}">
      <dgm:prSet/>
      <dgm:spPr/>
      <dgm:t>
        <a:bodyPr/>
        <a:lstStyle/>
        <a:p>
          <a:endParaRPr lang="en-US"/>
        </a:p>
      </dgm:t>
    </dgm:pt>
    <dgm:pt modelId="{7427BDD0-623D-444F-A2D1-91F64FBC75B5}">
      <dgm:prSet phldrT="[Text]" custT="1"/>
      <dgm:spPr/>
      <dgm:t>
        <a:bodyPr/>
        <a:lstStyle/>
        <a:p>
          <a:r>
            <a:rPr lang="en-US" sz="1800" b="1"/>
            <a:t>Quantitative</a:t>
          </a:r>
        </a:p>
      </dgm:t>
    </dgm:pt>
    <dgm:pt modelId="{B1D2B462-B3BC-40DC-A29C-D3AE9B607BF8}" type="parTrans" cxnId="{80D18023-3DB2-42BA-B299-6DC31DF578C8}">
      <dgm:prSet/>
      <dgm:spPr/>
      <dgm:t>
        <a:bodyPr/>
        <a:lstStyle/>
        <a:p>
          <a:endParaRPr lang="en-US" sz="2400"/>
        </a:p>
      </dgm:t>
    </dgm:pt>
    <dgm:pt modelId="{16175201-14BF-4434-A004-5D1E85949971}" type="sibTrans" cxnId="{80D18023-3DB2-42BA-B299-6DC31DF578C8}">
      <dgm:prSet/>
      <dgm:spPr/>
      <dgm:t>
        <a:bodyPr/>
        <a:lstStyle/>
        <a:p>
          <a:endParaRPr lang="en-US"/>
        </a:p>
      </dgm:t>
    </dgm:pt>
    <dgm:pt modelId="{B02DD61A-B747-48D9-9C7C-E83F43F25B75}">
      <dgm:prSet phldrT="[Text]" custT="1"/>
      <dgm:spPr/>
      <dgm:t>
        <a:bodyPr/>
        <a:lstStyle/>
        <a:p>
          <a:r>
            <a:rPr lang="el-GR" sz="1400" b="1" dirty="0" smtClean="0"/>
            <a:t>σ</a:t>
          </a:r>
          <a:r>
            <a:rPr lang="en-US" sz="1400" b="1" baseline="30000" dirty="0" smtClean="0"/>
            <a:t>2 </a:t>
          </a:r>
          <a:r>
            <a:rPr lang="en-US" sz="1400" b="1" baseline="0" dirty="0" smtClean="0"/>
            <a:t>=Population Variance</a:t>
          </a:r>
          <a:endParaRPr lang="en-US" sz="1400" b="1"/>
        </a:p>
      </dgm:t>
    </dgm:pt>
    <dgm:pt modelId="{9D865621-EECA-4A01-A15E-1012E14B9721}" type="parTrans" cxnId="{31B4AF2E-9133-403F-AE3F-7F31815DD8A5}">
      <dgm:prSet/>
      <dgm:spPr/>
      <dgm:t>
        <a:bodyPr/>
        <a:lstStyle/>
        <a:p>
          <a:endParaRPr lang="en-US" sz="2400"/>
        </a:p>
      </dgm:t>
    </dgm:pt>
    <dgm:pt modelId="{216B33EE-0DCC-49CD-8E8B-1B69079809AC}" type="sibTrans" cxnId="{31B4AF2E-9133-403F-AE3F-7F31815DD8A5}">
      <dgm:prSet/>
      <dgm:spPr/>
      <dgm:t>
        <a:bodyPr/>
        <a:lstStyle/>
        <a:p>
          <a:endParaRPr lang="en-US"/>
        </a:p>
      </dgm:t>
    </dgm:pt>
    <dgm:pt modelId="{E4327CA7-7E2E-4B72-A379-A1C0591BB4D2}">
      <dgm:prSet phldrT="[Text]" custT="1"/>
      <dgm:spPr/>
      <dgm:t>
        <a:bodyPr/>
        <a:lstStyle/>
        <a:p>
          <a:r>
            <a:rPr lang="en-US" sz="3600"/>
            <a:t> </a:t>
          </a:r>
        </a:p>
      </dgm:t>
    </dgm:pt>
    <dgm:pt modelId="{807D9DC3-A327-4C39-B09E-494003EB46E1}" type="parTrans" cxnId="{3AD82C6B-2D67-451F-8253-B6EDEC1FABE4}">
      <dgm:prSet/>
      <dgm:spPr/>
      <dgm:t>
        <a:bodyPr/>
        <a:lstStyle/>
        <a:p>
          <a:endParaRPr lang="en-US"/>
        </a:p>
      </dgm:t>
    </dgm:pt>
    <dgm:pt modelId="{7ABCA972-9A8A-4050-8000-47AC54807B8E}" type="sibTrans" cxnId="{3AD82C6B-2D67-451F-8253-B6EDEC1FABE4}">
      <dgm:prSet/>
      <dgm:spPr/>
      <dgm:t>
        <a:bodyPr/>
        <a:lstStyle/>
        <a:p>
          <a:endParaRPr lang="en-US"/>
        </a:p>
      </dgm:t>
    </dgm:pt>
    <dgm:pt modelId="{CE67D455-2B8A-4709-B742-91F1F6EB915E}">
      <dgm:prSet phldrT="[Text]" custT="1"/>
      <dgm:spPr/>
      <dgm:t>
        <a:bodyPr/>
        <a:lstStyle/>
        <a:p>
          <a:r>
            <a:rPr lang="en-US" sz="3600"/>
            <a:t> </a:t>
          </a:r>
        </a:p>
      </dgm:t>
    </dgm:pt>
    <dgm:pt modelId="{4C57C17E-BDB0-4B97-A4B0-D0E32025FCCE}" type="parTrans" cxnId="{A62396F5-3F7D-4FA6-B78D-F5D8423AC4A1}">
      <dgm:prSet/>
      <dgm:spPr/>
      <dgm:t>
        <a:bodyPr/>
        <a:lstStyle/>
        <a:p>
          <a:endParaRPr lang="en-US"/>
        </a:p>
      </dgm:t>
    </dgm:pt>
    <dgm:pt modelId="{2308F82F-A075-4654-B25C-A25F803A98D0}" type="sibTrans" cxnId="{A62396F5-3F7D-4FA6-B78D-F5D8423AC4A1}">
      <dgm:prSet/>
      <dgm:spPr/>
      <dgm:t>
        <a:bodyPr/>
        <a:lstStyle/>
        <a:p>
          <a:endParaRPr lang="en-US"/>
        </a:p>
      </dgm:t>
    </dgm:pt>
    <dgm:pt modelId="{4864AD0D-994A-4DF7-8CCC-DE020C7076EA}">
      <dgm:prSet phldrT="[Text]" custT="1"/>
      <dgm:spPr/>
      <dgm:t>
        <a:bodyPr/>
        <a:lstStyle/>
        <a:p>
          <a:r>
            <a:rPr lang="en-US" sz="2800"/>
            <a:t>Target Parameter</a:t>
          </a:r>
        </a:p>
      </dgm:t>
    </dgm:pt>
    <dgm:pt modelId="{1014C33A-07D2-4714-9FCD-610D1AD582B8}" type="parTrans" cxnId="{67AC8350-6802-4FE2-991C-2C83749CEDAD}">
      <dgm:prSet/>
      <dgm:spPr/>
      <dgm:t>
        <a:bodyPr/>
        <a:lstStyle/>
        <a:p>
          <a:endParaRPr lang="en-US"/>
        </a:p>
      </dgm:t>
    </dgm:pt>
    <dgm:pt modelId="{76A19342-7393-476F-8184-B9AFD4B3377C}" type="sibTrans" cxnId="{67AC8350-6802-4FE2-991C-2C83749CEDAD}">
      <dgm:prSet/>
      <dgm:spPr/>
      <dgm:t>
        <a:bodyPr/>
        <a:lstStyle/>
        <a:p>
          <a:endParaRPr lang="en-US"/>
        </a:p>
      </dgm:t>
    </dgm:pt>
    <dgm:pt modelId="{6B0F16C5-8BFD-448A-8E98-823C49B420F7}">
      <dgm:prSet custT="1"/>
      <dgm:spPr/>
      <dgm:t>
        <a:bodyPr/>
        <a:lstStyle/>
        <a:p>
          <a:pPr algn="l"/>
          <a:r>
            <a:rPr lang="en-US" sz="1400" b="0" dirty="0" smtClean="0"/>
            <a:t>1. Random Sample from Population</a:t>
          </a:r>
        </a:p>
        <a:p>
          <a:pPr algn="l"/>
          <a:r>
            <a:rPr lang="en-US" sz="1400" b="0" dirty="0" smtClean="0"/>
            <a:t>2. </a:t>
          </a:r>
          <a:r>
            <a:rPr lang="en-US" sz="1400" b="0" dirty="0" err="1" smtClean="0"/>
            <a:t>nq</a:t>
          </a:r>
          <a:r>
            <a:rPr lang="en-US" sz="1400" b="0" dirty="0" smtClean="0"/>
            <a:t> ≥ 15 &amp; </a:t>
          </a:r>
          <a:r>
            <a:rPr lang="en-US" sz="1400" b="0" dirty="0" err="1" smtClean="0"/>
            <a:t>nq</a:t>
          </a:r>
          <a:r>
            <a:rPr lang="en-US" sz="1400" b="0" dirty="0" smtClean="0"/>
            <a:t> ≥15</a:t>
          </a:r>
          <a:endParaRPr lang="en-US" sz="1400" b="0"/>
        </a:p>
      </dgm:t>
    </dgm:pt>
    <dgm:pt modelId="{4D17F8A1-F8F3-4F04-B289-2AF4A4B319A0}" type="parTrans" cxnId="{EA373CC7-C259-4C8E-9579-E9C66B866E97}">
      <dgm:prSet/>
      <dgm:spPr/>
      <dgm:t>
        <a:bodyPr/>
        <a:lstStyle/>
        <a:p>
          <a:endParaRPr lang="en-US" sz="2400"/>
        </a:p>
      </dgm:t>
    </dgm:pt>
    <dgm:pt modelId="{3670142B-FD33-4161-808F-410D393E9138}" type="sibTrans" cxnId="{EA373CC7-C259-4C8E-9579-E9C66B866E97}">
      <dgm:prSet/>
      <dgm:spPr/>
      <dgm:t>
        <a:bodyPr/>
        <a:lstStyle/>
        <a:p>
          <a:endParaRPr lang="en-US"/>
        </a:p>
      </dgm:t>
    </dgm:pt>
    <dgm:pt modelId="{A7A66827-DCC1-42CE-A10F-DBA5BEF47A06}">
      <dgm:prSet custT="1"/>
      <dgm:spPr/>
      <dgm:t>
        <a:bodyPr/>
        <a:lstStyle/>
        <a:p>
          <a:pPr algn="l"/>
          <a:r>
            <a:rPr lang="en-US" sz="1200" b="0" dirty="0" smtClean="0"/>
            <a:t>1. Random Sample from Population</a:t>
          </a:r>
        </a:p>
        <a:p>
          <a:pPr algn="l"/>
          <a:r>
            <a:rPr lang="en-US" sz="1200" b="0" dirty="0" smtClean="0"/>
            <a:t>2.  Population Normally distributed or n ≥ 30</a:t>
          </a:r>
          <a:endParaRPr lang="en-US" sz="1200" b="0"/>
        </a:p>
      </dgm:t>
    </dgm:pt>
    <dgm:pt modelId="{FAEE5AC7-6469-4F08-B32B-8A5700032858}" type="parTrans" cxnId="{5DC447C5-CC8A-44E5-960C-41F4CD84BC4B}">
      <dgm:prSet/>
      <dgm:spPr/>
      <dgm:t>
        <a:bodyPr/>
        <a:lstStyle/>
        <a:p>
          <a:endParaRPr lang="en-US" sz="2400"/>
        </a:p>
      </dgm:t>
    </dgm:pt>
    <dgm:pt modelId="{58E2A642-1A49-4A37-8A6F-80FDB8E0BDB1}" type="sibTrans" cxnId="{5DC447C5-CC8A-44E5-960C-41F4CD84BC4B}">
      <dgm:prSet/>
      <dgm:spPr/>
      <dgm:t>
        <a:bodyPr/>
        <a:lstStyle/>
        <a:p>
          <a:endParaRPr lang="en-US"/>
        </a:p>
      </dgm:t>
    </dgm:pt>
    <dgm:pt modelId="{4B90C975-483C-4DDB-A21F-0BE752A87A6F}">
      <dgm:prSet custT="1"/>
      <dgm:spPr/>
      <dgm:t>
        <a:bodyPr/>
        <a:lstStyle/>
        <a:p>
          <a:pPr algn="l"/>
          <a:r>
            <a:rPr lang="en-US" sz="1200" b="0" dirty="0" smtClean="0"/>
            <a:t>1. Random Sample from the Population</a:t>
          </a:r>
        </a:p>
        <a:p>
          <a:pPr algn="l"/>
          <a:r>
            <a:rPr lang="en-US" sz="1200" b="0" dirty="0" smtClean="0"/>
            <a:t>2.  Population Normally Distributed</a:t>
          </a:r>
          <a:endParaRPr lang="en-US" sz="1200" b="0"/>
        </a:p>
      </dgm:t>
    </dgm:pt>
    <dgm:pt modelId="{A37EA7AD-C180-4FBE-89B2-BAEBDD986352}" type="parTrans" cxnId="{C459E452-C93C-4F8C-8FA0-877FBA719D90}">
      <dgm:prSet/>
      <dgm:spPr/>
      <dgm:t>
        <a:bodyPr/>
        <a:lstStyle/>
        <a:p>
          <a:endParaRPr lang="en-US" sz="2400"/>
        </a:p>
      </dgm:t>
    </dgm:pt>
    <dgm:pt modelId="{ECE2F640-FFA7-457F-A45C-4DCC61755DDD}" type="sibTrans" cxnId="{C459E452-C93C-4F8C-8FA0-877FBA719D90}">
      <dgm:prSet/>
      <dgm:spPr/>
      <dgm:t>
        <a:bodyPr/>
        <a:lstStyle/>
        <a:p>
          <a:endParaRPr lang="en-US"/>
        </a:p>
      </dgm:t>
    </dgm:pt>
    <dgm:pt modelId="{7621FB4B-D169-432A-A658-94DA06DDD49A}">
      <dgm:prSet phldrT="[Text]" custT="1"/>
      <dgm:spPr/>
      <dgm:t>
        <a:bodyPr/>
        <a:lstStyle/>
        <a:p>
          <a:r>
            <a:rPr lang="en-US" sz="2800"/>
            <a:t>Conditions</a:t>
          </a:r>
        </a:p>
      </dgm:t>
    </dgm:pt>
    <dgm:pt modelId="{D4573452-A96E-4376-9F45-BC1DB96EBB09}" type="parTrans" cxnId="{FAE5147B-F915-47E5-8AE5-73C2188EECF4}">
      <dgm:prSet/>
      <dgm:spPr/>
      <dgm:t>
        <a:bodyPr/>
        <a:lstStyle/>
        <a:p>
          <a:endParaRPr lang="en-US"/>
        </a:p>
      </dgm:t>
    </dgm:pt>
    <dgm:pt modelId="{1758A9DB-225E-47FD-93B1-FDC3A62931E8}" type="sibTrans" cxnId="{FAE5147B-F915-47E5-8AE5-73C2188EECF4}">
      <dgm:prSet/>
      <dgm:spPr/>
      <dgm:t>
        <a:bodyPr/>
        <a:lstStyle/>
        <a:p>
          <a:endParaRPr lang="en-US"/>
        </a:p>
      </dgm:t>
    </dgm:pt>
    <dgm:pt modelId="{500DAE86-F290-4CC5-A35E-BFFED7E46543}">
      <dgm:prSet custT="1"/>
      <dgm:spPr>
        <a:blipFill rotWithShape="0">
          <a:blip xmlns:r="http://schemas.openxmlformats.org/officeDocument/2006/relationships" r:embed="rId1"/>
          <a:stretch>
            <a:fillRect/>
          </a:stretch>
        </a:blipFill>
      </dgm:spPr>
      <dgm:t>
        <a:bodyPr/>
        <a:lstStyle/>
        <a:p>
          <a:r>
            <a:rPr lang="en-US">
              <a:noFill/>
            </a:rPr>
            <a:t> </a:t>
          </a:r>
        </a:p>
      </dgm:t>
    </dgm:pt>
    <dgm:pt modelId="{7BC6A1A2-500D-4193-92E0-18F461926B89}" type="parTrans" cxnId="{31924AA1-4A2B-4637-B823-CD85CB62F0E1}">
      <dgm:prSet/>
      <dgm:spPr/>
      <dgm:t>
        <a:bodyPr/>
        <a:lstStyle/>
        <a:p>
          <a:endParaRPr lang="en-US" sz="2400"/>
        </a:p>
      </dgm:t>
    </dgm:pt>
    <dgm:pt modelId="{C5E8B476-50DF-4090-8854-2B3850671A24}" type="sibTrans" cxnId="{31924AA1-4A2B-4637-B823-CD85CB62F0E1}">
      <dgm:prSet/>
      <dgm:spPr/>
      <dgm:t>
        <a:bodyPr/>
        <a:lstStyle/>
        <a:p>
          <a:endParaRPr lang="en-US"/>
        </a:p>
      </dgm:t>
    </dgm:pt>
    <dgm:pt modelId="{9542DD74-9772-4004-95B4-95652CDA576A}">
      <dgm:prSet custT="1"/>
      <dgm:spPr>
        <a:blipFill rotWithShape="0">
          <a:blip xmlns:r="http://schemas.openxmlformats.org/officeDocument/2006/relationships" r:embed="rId2"/>
          <a:stretch>
            <a:fillRect/>
          </a:stretch>
        </a:blipFill>
      </dgm:spPr>
      <dgm:t>
        <a:bodyPr/>
        <a:lstStyle/>
        <a:p>
          <a:r>
            <a:rPr lang="en-US">
              <a:noFill/>
            </a:rPr>
            <a:t> </a:t>
          </a:r>
        </a:p>
      </dgm:t>
    </dgm:pt>
    <dgm:pt modelId="{DBE4DFF1-5BED-470E-8493-F91F0739BF10}" type="parTrans" cxnId="{16FA1428-FADD-4D0B-A871-4C836C2743CD}">
      <dgm:prSet/>
      <dgm:spPr/>
      <dgm:t>
        <a:bodyPr/>
        <a:lstStyle/>
        <a:p>
          <a:endParaRPr lang="en-US" sz="2400"/>
        </a:p>
      </dgm:t>
    </dgm:pt>
    <dgm:pt modelId="{CF236B66-BDD1-4E19-A972-5F0B3AC4C41D}" type="sibTrans" cxnId="{16FA1428-FADD-4D0B-A871-4C836C2743CD}">
      <dgm:prSet/>
      <dgm:spPr/>
      <dgm:t>
        <a:bodyPr/>
        <a:lstStyle/>
        <a:p>
          <a:endParaRPr lang="en-US"/>
        </a:p>
      </dgm:t>
    </dgm:pt>
    <dgm:pt modelId="{D5ADDE56-607D-4FE4-A9B2-505EBE0A6CD6}">
      <dgm:prSet custT="1"/>
      <dgm:spPr>
        <a:blipFill rotWithShape="0">
          <a:blip xmlns:r="http://schemas.openxmlformats.org/officeDocument/2006/relationships" r:embed="rId3"/>
          <a:stretch>
            <a:fillRect/>
          </a:stretch>
        </a:blipFill>
      </dgm:spPr>
      <dgm:t>
        <a:bodyPr/>
        <a:lstStyle/>
        <a:p>
          <a:r>
            <a:rPr lang="en-US">
              <a:noFill/>
            </a:rPr>
            <a:t> </a:t>
          </a:r>
        </a:p>
      </dgm:t>
    </dgm:pt>
    <dgm:pt modelId="{0BCE8DDB-E1AD-4170-AE44-27A198BE9693}" type="parTrans" cxnId="{F3104946-5BB7-4859-A365-85DD8D146A6E}">
      <dgm:prSet/>
      <dgm:spPr/>
      <dgm:t>
        <a:bodyPr/>
        <a:lstStyle/>
        <a:p>
          <a:endParaRPr lang="en-US" sz="2400"/>
        </a:p>
      </dgm:t>
    </dgm:pt>
    <dgm:pt modelId="{7EE2BC14-8EC6-4C44-9A92-C86F84B9988C}" type="sibTrans" cxnId="{F3104946-5BB7-4859-A365-85DD8D146A6E}">
      <dgm:prSet/>
      <dgm:spPr/>
      <dgm:t>
        <a:bodyPr/>
        <a:lstStyle/>
        <a:p>
          <a:endParaRPr lang="en-US"/>
        </a:p>
      </dgm:t>
    </dgm:pt>
    <dgm:pt modelId="{F93132D2-94E1-4FF1-8D0C-7EB187907710}">
      <dgm:prSet phldrT="[Text]" custT="1"/>
      <dgm:spPr/>
      <dgm:t>
        <a:bodyPr/>
        <a:lstStyle/>
        <a:p>
          <a:r>
            <a:rPr lang="en-US" sz="2800"/>
            <a:t>Test Statistic</a:t>
          </a:r>
        </a:p>
      </dgm:t>
    </dgm:pt>
    <dgm:pt modelId="{3508BFF4-C248-492E-9C94-92BDF094A551}" type="parTrans" cxnId="{4D0FEAD2-BA3C-46C8-83BD-BF9BB59BAD51}">
      <dgm:prSet/>
      <dgm:spPr/>
      <dgm:t>
        <a:bodyPr/>
        <a:lstStyle/>
        <a:p>
          <a:endParaRPr lang="en-US"/>
        </a:p>
      </dgm:t>
    </dgm:pt>
    <dgm:pt modelId="{A1FE281A-5C1D-4E25-AD0D-D4719A74329A}" type="sibTrans" cxnId="{4D0FEAD2-BA3C-46C8-83BD-BF9BB59BAD51}">
      <dgm:prSet/>
      <dgm:spPr/>
      <dgm:t>
        <a:bodyPr/>
        <a:lstStyle/>
        <a:p>
          <a:endParaRPr lang="en-US"/>
        </a:p>
      </dgm:t>
    </dgm:pt>
    <dgm:pt modelId="{CF404264-E18F-4EA5-8990-80B542C5B428}" type="pres">
      <dgm:prSet presAssocID="{3A2C2B9C-D935-45BC-B368-1ACBEC6FE717}" presName="mainComposite" presStyleCnt="0">
        <dgm:presLayoutVars>
          <dgm:chPref val="1"/>
          <dgm:dir/>
          <dgm:animOne val="branch"/>
          <dgm:animLvl val="lvl"/>
          <dgm:resizeHandles val="exact"/>
        </dgm:presLayoutVars>
      </dgm:prSet>
      <dgm:spPr/>
      <dgm:t>
        <a:bodyPr/>
        <a:lstStyle/>
        <a:p>
          <a:endParaRPr lang="en-US"/>
        </a:p>
      </dgm:t>
    </dgm:pt>
    <dgm:pt modelId="{7FA3DA67-A9BD-44A3-B246-1BFF1CADAE15}" type="pres">
      <dgm:prSet presAssocID="{3A2C2B9C-D935-45BC-B368-1ACBEC6FE717}" presName="hierFlow" presStyleCnt="0"/>
      <dgm:spPr/>
    </dgm:pt>
    <dgm:pt modelId="{00886F40-DE0F-4435-9CA4-04DB410C4498}" type="pres">
      <dgm:prSet presAssocID="{3A2C2B9C-D935-45BC-B368-1ACBEC6FE717}" presName="firstBuf" presStyleCnt="0"/>
      <dgm:spPr/>
    </dgm:pt>
    <dgm:pt modelId="{A9673BA5-D7FF-4991-B06A-F51A3BE1965A}" type="pres">
      <dgm:prSet presAssocID="{3A2C2B9C-D935-45BC-B368-1ACBEC6FE717}" presName="hierChild1" presStyleCnt="0">
        <dgm:presLayoutVars>
          <dgm:chPref val="1"/>
          <dgm:animOne val="branch"/>
          <dgm:animLvl val="lvl"/>
        </dgm:presLayoutVars>
      </dgm:prSet>
      <dgm:spPr/>
    </dgm:pt>
    <dgm:pt modelId="{32A09EF6-DA9F-4169-BC46-BD74068CE757}" type="pres">
      <dgm:prSet presAssocID="{CC9F5CB5-1887-4277-9ADD-6383568A99C7}" presName="Name14" presStyleCnt="0"/>
      <dgm:spPr/>
    </dgm:pt>
    <dgm:pt modelId="{C0A86199-B2D0-4333-A98D-769DF59B93C0}" type="pres">
      <dgm:prSet presAssocID="{CC9F5CB5-1887-4277-9ADD-6383568A99C7}" presName="level1Shape" presStyleLbl="node0" presStyleIdx="0" presStyleCnt="1">
        <dgm:presLayoutVars>
          <dgm:chPref val="3"/>
        </dgm:presLayoutVars>
      </dgm:prSet>
      <dgm:spPr/>
      <dgm:t>
        <a:bodyPr/>
        <a:lstStyle/>
        <a:p>
          <a:endParaRPr lang="en-US"/>
        </a:p>
      </dgm:t>
    </dgm:pt>
    <dgm:pt modelId="{63EAC93E-EA17-46AA-B727-381B0C2622CC}" type="pres">
      <dgm:prSet presAssocID="{CC9F5CB5-1887-4277-9ADD-6383568A99C7}" presName="hierChild2" presStyleCnt="0"/>
      <dgm:spPr/>
    </dgm:pt>
    <dgm:pt modelId="{4B9C840F-3A72-4CC6-B6C8-D45D9D4451D9}" type="pres">
      <dgm:prSet presAssocID="{5B07613B-446B-4410-A481-DE829D7BC3B0}" presName="Name19" presStyleLbl="parChTrans1D2" presStyleIdx="0" presStyleCnt="2"/>
      <dgm:spPr/>
      <dgm:t>
        <a:bodyPr/>
        <a:lstStyle/>
        <a:p>
          <a:endParaRPr lang="en-US"/>
        </a:p>
      </dgm:t>
    </dgm:pt>
    <dgm:pt modelId="{E93B6520-E5E7-4E3E-963B-4D2FEA7BD118}" type="pres">
      <dgm:prSet presAssocID="{A961FED2-F7ED-4292-A8A4-9892107DECE3}" presName="Name21" presStyleCnt="0"/>
      <dgm:spPr/>
    </dgm:pt>
    <dgm:pt modelId="{87ABE459-2674-4DEE-BF7B-E7AA1D65448C}" type="pres">
      <dgm:prSet presAssocID="{A961FED2-F7ED-4292-A8A4-9892107DECE3}" presName="level2Shape" presStyleLbl="node2" presStyleIdx="0" presStyleCnt="2"/>
      <dgm:spPr/>
      <dgm:t>
        <a:bodyPr/>
        <a:lstStyle/>
        <a:p>
          <a:endParaRPr lang="en-US"/>
        </a:p>
      </dgm:t>
    </dgm:pt>
    <dgm:pt modelId="{609DA319-EF98-46A1-97B1-CECB88944464}" type="pres">
      <dgm:prSet presAssocID="{A961FED2-F7ED-4292-A8A4-9892107DECE3}" presName="hierChild3" presStyleCnt="0"/>
      <dgm:spPr/>
    </dgm:pt>
    <dgm:pt modelId="{86F19A18-0503-4634-9613-E8B74A288201}" type="pres">
      <dgm:prSet presAssocID="{B9E5CE0E-610A-4376-96DD-288707413036}" presName="Name19" presStyleLbl="parChTrans1D3" presStyleIdx="0" presStyleCnt="3"/>
      <dgm:spPr/>
      <dgm:t>
        <a:bodyPr/>
        <a:lstStyle/>
        <a:p>
          <a:endParaRPr lang="en-US"/>
        </a:p>
      </dgm:t>
    </dgm:pt>
    <dgm:pt modelId="{DA9FADE6-333B-4234-9E40-5A05F71863E9}" type="pres">
      <dgm:prSet presAssocID="{24C0E6D2-0910-4694-93C2-74C822734B37}" presName="Name21" presStyleCnt="0"/>
      <dgm:spPr/>
    </dgm:pt>
    <dgm:pt modelId="{4C0C39F4-3B3D-42B1-A78D-C9209718FF63}" type="pres">
      <dgm:prSet presAssocID="{24C0E6D2-0910-4694-93C2-74C822734B37}" presName="level2Shape" presStyleLbl="node3" presStyleIdx="0" presStyleCnt="3"/>
      <dgm:spPr/>
      <dgm:t>
        <a:bodyPr/>
        <a:lstStyle/>
        <a:p>
          <a:endParaRPr lang="en-US"/>
        </a:p>
      </dgm:t>
    </dgm:pt>
    <dgm:pt modelId="{092920AA-CCD7-4EA7-BB33-F597F3F31FE1}" type="pres">
      <dgm:prSet presAssocID="{24C0E6D2-0910-4694-93C2-74C822734B37}" presName="hierChild3" presStyleCnt="0"/>
      <dgm:spPr/>
    </dgm:pt>
    <dgm:pt modelId="{6E1AF832-4C3B-4F35-B749-3AAF09D3390D}" type="pres">
      <dgm:prSet presAssocID="{4D17F8A1-F8F3-4F04-B289-2AF4A4B319A0}" presName="Name19" presStyleLbl="parChTrans1D4" presStyleIdx="0" presStyleCnt="6"/>
      <dgm:spPr/>
      <dgm:t>
        <a:bodyPr/>
        <a:lstStyle/>
        <a:p>
          <a:endParaRPr lang="en-US"/>
        </a:p>
      </dgm:t>
    </dgm:pt>
    <dgm:pt modelId="{52E60791-75C1-4A11-AE30-E20BFF2C5BC8}" type="pres">
      <dgm:prSet presAssocID="{6B0F16C5-8BFD-448A-8E98-823C49B420F7}" presName="Name21" presStyleCnt="0"/>
      <dgm:spPr/>
    </dgm:pt>
    <dgm:pt modelId="{A9444F13-C740-4E36-8296-BEE5CC4BEDB0}" type="pres">
      <dgm:prSet presAssocID="{6B0F16C5-8BFD-448A-8E98-823C49B420F7}" presName="level2Shape" presStyleLbl="node4" presStyleIdx="0" presStyleCnt="6"/>
      <dgm:spPr/>
      <dgm:t>
        <a:bodyPr/>
        <a:lstStyle/>
        <a:p>
          <a:endParaRPr lang="en-US"/>
        </a:p>
      </dgm:t>
    </dgm:pt>
    <dgm:pt modelId="{196FF5F7-8C91-49C7-B0A1-DAD1BFD2CDDB}" type="pres">
      <dgm:prSet presAssocID="{6B0F16C5-8BFD-448A-8E98-823C49B420F7}" presName="hierChild3" presStyleCnt="0"/>
      <dgm:spPr/>
    </dgm:pt>
    <dgm:pt modelId="{214879A0-4ABA-42A5-BEA1-128B5532CCEE}" type="pres">
      <dgm:prSet presAssocID="{7BC6A1A2-500D-4193-92E0-18F461926B89}" presName="Name19" presStyleLbl="parChTrans1D4" presStyleIdx="1" presStyleCnt="6"/>
      <dgm:spPr/>
      <dgm:t>
        <a:bodyPr/>
        <a:lstStyle/>
        <a:p>
          <a:endParaRPr lang="en-US"/>
        </a:p>
      </dgm:t>
    </dgm:pt>
    <dgm:pt modelId="{C5F31C89-11CE-4848-A21C-E712F36F48FF}" type="pres">
      <dgm:prSet presAssocID="{500DAE86-F290-4CC5-A35E-BFFED7E46543}" presName="Name21" presStyleCnt="0"/>
      <dgm:spPr/>
    </dgm:pt>
    <dgm:pt modelId="{833D69AB-53DB-4157-ABD1-9232436B1DEC}" type="pres">
      <dgm:prSet presAssocID="{500DAE86-F290-4CC5-A35E-BFFED7E46543}" presName="level2Shape" presStyleLbl="node4" presStyleIdx="1" presStyleCnt="6"/>
      <dgm:spPr/>
      <dgm:t>
        <a:bodyPr/>
        <a:lstStyle/>
        <a:p>
          <a:endParaRPr lang="en-US"/>
        </a:p>
      </dgm:t>
    </dgm:pt>
    <dgm:pt modelId="{CC0D4B73-69F8-48CF-BC1B-17D1B82E87DA}" type="pres">
      <dgm:prSet presAssocID="{500DAE86-F290-4CC5-A35E-BFFED7E46543}" presName="hierChild3" presStyleCnt="0"/>
      <dgm:spPr/>
    </dgm:pt>
    <dgm:pt modelId="{3D50C45B-A941-40E6-A309-9B019D02308A}" type="pres">
      <dgm:prSet presAssocID="{0C53C7B4-9CAF-48E1-8619-0BCCA7F92312}" presName="Name19" presStyleLbl="parChTrans1D3" presStyleIdx="1" presStyleCnt="3"/>
      <dgm:spPr/>
      <dgm:t>
        <a:bodyPr/>
        <a:lstStyle/>
        <a:p>
          <a:endParaRPr lang="en-US"/>
        </a:p>
      </dgm:t>
    </dgm:pt>
    <dgm:pt modelId="{46EC5012-8922-4D55-8B01-BEB307F50072}" type="pres">
      <dgm:prSet presAssocID="{B2114F81-E20E-407D-B400-56DFA385D44D}" presName="Name21" presStyleCnt="0"/>
      <dgm:spPr/>
    </dgm:pt>
    <dgm:pt modelId="{FBFCB0EA-BA24-4991-B24D-FDA87FF7AAB1}" type="pres">
      <dgm:prSet presAssocID="{B2114F81-E20E-407D-B400-56DFA385D44D}" presName="level2Shape" presStyleLbl="node3" presStyleIdx="1" presStyleCnt="3"/>
      <dgm:spPr/>
      <dgm:t>
        <a:bodyPr/>
        <a:lstStyle/>
        <a:p>
          <a:endParaRPr lang="en-US"/>
        </a:p>
      </dgm:t>
    </dgm:pt>
    <dgm:pt modelId="{CD99FE9F-7637-4102-B837-816D74425BDA}" type="pres">
      <dgm:prSet presAssocID="{B2114F81-E20E-407D-B400-56DFA385D44D}" presName="hierChild3" presStyleCnt="0"/>
      <dgm:spPr/>
    </dgm:pt>
    <dgm:pt modelId="{A1436E3E-B0DC-468E-A453-176654CA52A8}" type="pres">
      <dgm:prSet presAssocID="{FAEE5AC7-6469-4F08-B32B-8A5700032858}" presName="Name19" presStyleLbl="parChTrans1D4" presStyleIdx="2" presStyleCnt="6"/>
      <dgm:spPr/>
      <dgm:t>
        <a:bodyPr/>
        <a:lstStyle/>
        <a:p>
          <a:endParaRPr lang="en-US"/>
        </a:p>
      </dgm:t>
    </dgm:pt>
    <dgm:pt modelId="{A6EA37CB-8768-4730-9E3C-77A558A510CE}" type="pres">
      <dgm:prSet presAssocID="{A7A66827-DCC1-42CE-A10F-DBA5BEF47A06}" presName="Name21" presStyleCnt="0"/>
      <dgm:spPr/>
    </dgm:pt>
    <dgm:pt modelId="{472A5F3D-9BBD-4F42-9592-33F8CAEC3826}" type="pres">
      <dgm:prSet presAssocID="{A7A66827-DCC1-42CE-A10F-DBA5BEF47A06}" presName="level2Shape" presStyleLbl="node4" presStyleIdx="2" presStyleCnt="6"/>
      <dgm:spPr/>
      <dgm:t>
        <a:bodyPr/>
        <a:lstStyle/>
        <a:p>
          <a:endParaRPr lang="en-US"/>
        </a:p>
      </dgm:t>
    </dgm:pt>
    <dgm:pt modelId="{70606183-84CC-4C86-A83A-8205E39C3511}" type="pres">
      <dgm:prSet presAssocID="{A7A66827-DCC1-42CE-A10F-DBA5BEF47A06}" presName="hierChild3" presStyleCnt="0"/>
      <dgm:spPr/>
    </dgm:pt>
    <dgm:pt modelId="{FB8DAFFA-770E-4107-A6E2-07ED7CD8CB5B}" type="pres">
      <dgm:prSet presAssocID="{DBE4DFF1-5BED-470E-8493-F91F0739BF10}" presName="Name19" presStyleLbl="parChTrans1D4" presStyleIdx="3" presStyleCnt="6"/>
      <dgm:spPr/>
      <dgm:t>
        <a:bodyPr/>
        <a:lstStyle/>
        <a:p>
          <a:endParaRPr lang="en-US"/>
        </a:p>
      </dgm:t>
    </dgm:pt>
    <dgm:pt modelId="{9C402F0C-F695-42D4-845A-F08DE160EEF3}" type="pres">
      <dgm:prSet presAssocID="{9542DD74-9772-4004-95B4-95652CDA576A}" presName="Name21" presStyleCnt="0"/>
      <dgm:spPr/>
    </dgm:pt>
    <dgm:pt modelId="{CEDCC9D9-5EC3-462D-ACAD-33CEF04BD70E}" type="pres">
      <dgm:prSet presAssocID="{9542DD74-9772-4004-95B4-95652CDA576A}" presName="level2Shape" presStyleLbl="node4" presStyleIdx="3" presStyleCnt="6"/>
      <dgm:spPr/>
      <dgm:t>
        <a:bodyPr/>
        <a:lstStyle/>
        <a:p>
          <a:endParaRPr lang="en-US"/>
        </a:p>
      </dgm:t>
    </dgm:pt>
    <dgm:pt modelId="{9B53FE9F-173B-453C-8F16-6058FC4DCC23}" type="pres">
      <dgm:prSet presAssocID="{9542DD74-9772-4004-95B4-95652CDA576A}" presName="hierChild3" presStyleCnt="0"/>
      <dgm:spPr/>
    </dgm:pt>
    <dgm:pt modelId="{1CD7C6A4-A7DE-414C-99CE-FF10A2C95F87}" type="pres">
      <dgm:prSet presAssocID="{B1D2B462-B3BC-40DC-A29C-D3AE9B607BF8}" presName="Name19" presStyleLbl="parChTrans1D2" presStyleIdx="1" presStyleCnt="2"/>
      <dgm:spPr/>
      <dgm:t>
        <a:bodyPr/>
        <a:lstStyle/>
        <a:p>
          <a:endParaRPr lang="en-US"/>
        </a:p>
      </dgm:t>
    </dgm:pt>
    <dgm:pt modelId="{137A3E4F-297E-4599-9457-D08236EB0D5E}" type="pres">
      <dgm:prSet presAssocID="{7427BDD0-623D-444F-A2D1-91F64FBC75B5}" presName="Name21" presStyleCnt="0"/>
      <dgm:spPr/>
    </dgm:pt>
    <dgm:pt modelId="{E8419A68-FD76-4BEA-B293-E2E5D76488AA}" type="pres">
      <dgm:prSet presAssocID="{7427BDD0-623D-444F-A2D1-91F64FBC75B5}" presName="level2Shape" presStyleLbl="node2" presStyleIdx="1" presStyleCnt="2"/>
      <dgm:spPr/>
      <dgm:t>
        <a:bodyPr/>
        <a:lstStyle/>
        <a:p>
          <a:endParaRPr lang="en-US"/>
        </a:p>
      </dgm:t>
    </dgm:pt>
    <dgm:pt modelId="{00D9585D-FB23-46A6-AE1D-2AEC3813C27A}" type="pres">
      <dgm:prSet presAssocID="{7427BDD0-623D-444F-A2D1-91F64FBC75B5}" presName="hierChild3" presStyleCnt="0"/>
      <dgm:spPr/>
    </dgm:pt>
    <dgm:pt modelId="{8AECF53F-371A-4354-9855-0B291EC89157}" type="pres">
      <dgm:prSet presAssocID="{9D865621-EECA-4A01-A15E-1012E14B9721}" presName="Name19" presStyleLbl="parChTrans1D3" presStyleIdx="2" presStyleCnt="3"/>
      <dgm:spPr/>
      <dgm:t>
        <a:bodyPr/>
        <a:lstStyle/>
        <a:p>
          <a:endParaRPr lang="en-US"/>
        </a:p>
      </dgm:t>
    </dgm:pt>
    <dgm:pt modelId="{1CB82B2C-3E3A-41D9-A80B-DCB9EBD5FCF9}" type="pres">
      <dgm:prSet presAssocID="{B02DD61A-B747-48D9-9C7C-E83F43F25B75}" presName="Name21" presStyleCnt="0"/>
      <dgm:spPr/>
    </dgm:pt>
    <dgm:pt modelId="{C5AE1E38-9B5B-4A98-908D-827FC5C3E9E0}" type="pres">
      <dgm:prSet presAssocID="{B02DD61A-B747-48D9-9C7C-E83F43F25B75}" presName="level2Shape" presStyleLbl="node3" presStyleIdx="2" presStyleCnt="3"/>
      <dgm:spPr/>
      <dgm:t>
        <a:bodyPr/>
        <a:lstStyle/>
        <a:p>
          <a:endParaRPr lang="en-US"/>
        </a:p>
      </dgm:t>
    </dgm:pt>
    <dgm:pt modelId="{025E7FBC-D34F-4009-9967-6E68E6D77DB6}" type="pres">
      <dgm:prSet presAssocID="{B02DD61A-B747-48D9-9C7C-E83F43F25B75}" presName="hierChild3" presStyleCnt="0"/>
      <dgm:spPr/>
    </dgm:pt>
    <dgm:pt modelId="{C481D9C7-8A93-4E51-8165-733F93860937}" type="pres">
      <dgm:prSet presAssocID="{A37EA7AD-C180-4FBE-89B2-BAEBDD986352}" presName="Name19" presStyleLbl="parChTrans1D4" presStyleIdx="4" presStyleCnt="6"/>
      <dgm:spPr/>
      <dgm:t>
        <a:bodyPr/>
        <a:lstStyle/>
        <a:p>
          <a:endParaRPr lang="en-US"/>
        </a:p>
      </dgm:t>
    </dgm:pt>
    <dgm:pt modelId="{1AE6AFE1-15CF-4E9F-A78A-ED041FB42395}" type="pres">
      <dgm:prSet presAssocID="{4B90C975-483C-4DDB-A21F-0BE752A87A6F}" presName="Name21" presStyleCnt="0"/>
      <dgm:spPr/>
    </dgm:pt>
    <dgm:pt modelId="{B93D2C96-05BD-4485-90D7-4DC57667897A}" type="pres">
      <dgm:prSet presAssocID="{4B90C975-483C-4DDB-A21F-0BE752A87A6F}" presName="level2Shape" presStyleLbl="node4" presStyleIdx="4" presStyleCnt="6"/>
      <dgm:spPr/>
      <dgm:t>
        <a:bodyPr/>
        <a:lstStyle/>
        <a:p>
          <a:endParaRPr lang="en-US"/>
        </a:p>
      </dgm:t>
    </dgm:pt>
    <dgm:pt modelId="{5B1A70C0-E921-424D-A6AE-5874E42B145B}" type="pres">
      <dgm:prSet presAssocID="{4B90C975-483C-4DDB-A21F-0BE752A87A6F}" presName="hierChild3" presStyleCnt="0"/>
      <dgm:spPr/>
    </dgm:pt>
    <dgm:pt modelId="{C1987E01-5B33-4E3E-B5D4-057297AE0281}" type="pres">
      <dgm:prSet presAssocID="{0BCE8DDB-E1AD-4170-AE44-27A198BE9693}" presName="Name19" presStyleLbl="parChTrans1D4" presStyleIdx="5" presStyleCnt="6"/>
      <dgm:spPr/>
      <dgm:t>
        <a:bodyPr/>
        <a:lstStyle/>
        <a:p>
          <a:endParaRPr lang="en-US"/>
        </a:p>
      </dgm:t>
    </dgm:pt>
    <dgm:pt modelId="{23042336-326A-4E00-8088-42C27E7A25BE}" type="pres">
      <dgm:prSet presAssocID="{D5ADDE56-607D-4FE4-A9B2-505EBE0A6CD6}" presName="Name21" presStyleCnt="0"/>
      <dgm:spPr/>
    </dgm:pt>
    <dgm:pt modelId="{94021376-1715-4099-B991-60D1920F8B45}" type="pres">
      <dgm:prSet presAssocID="{D5ADDE56-607D-4FE4-A9B2-505EBE0A6CD6}" presName="level2Shape" presStyleLbl="node4" presStyleIdx="5" presStyleCnt="6"/>
      <dgm:spPr/>
      <dgm:t>
        <a:bodyPr/>
        <a:lstStyle/>
        <a:p>
          <a:endParaRPr lang="en-US"/>
        </a:p>
      </dgm:t>
    </dgm:pt>
    <dgm:pt modelId="{D3E46402-E5E8-4482-A781-993EFC69B9D9}" type="pres">
      <dgm:prSet presAssocID="{D5ADDE56-607D-4FE4-A9B2-505EBE0A6CD6}" presName="hierChild3" presStyleCnt="0"/>
      <dgm:spPr/>
    </dgm:pt>
    <dgm:pt modelId="{0895CF44-E862-4776-88F6-EDF4731BE6ED}" type="pres">
      <dgm:prSet presAssocID="{3A2C2B9C-D935-45BC-B368-1ACBEC6FE717}" presName="bgShapesFlow" presStyleCnt="0"/>
      <dgm:spPr/>
    </dgm:pt>
    <dgm:pt modelId="{E7BAF35F-D73B-46D2-9341-B021877EDD3E}" type="pres">
      <dgm:prSet presAssocID="{E4327CA7-7E2E-4B72-A379-A1C0591BB4D2}" presName="rectComp" presStyleCnt="0"/>
      <dgm:spPr/>
    </dgm:pt>
    <dgm:pt modelId="{E3D3C880-EB99-4B26-A031-A978A07EB4DB}" type="pres">
      <dgm:prSet presAssocID="{E4327CA7-7E2E-4B72-A379-A1C0591BB4D2}" presName="bgRect" presStyleLbl="bgShp" presStyleIdx="0" presStyleCnt="5"/>
      <dgm:spPr/>
      <dgm:t>
        <a:bodyPr/>
        <a:lstStyle/>
        <a:p>
          <a:endParaRPr lang="en-US"/>
        </a:p>
      </dgm:t>
    </dgm:pt>
    <dgm:pt modelId="{D623439E-C2A9-4BC7-9B47-C36DF3A542C4}" type="pres">
      <dgm:prSet presAssocID="{E4327CA7-7E2E-4B72-A379-A1C0591BB4D2}" presName="bgRectTx" presStyleLbl="bgShp" presStyleIdx="0" presStyleCnt="5">
        <dgm:presLayoutVars>
          <dgm:bulletEnabled val="1"/>
        </dgm:presLayoutVars>
      </dgm:prSet>
      <dgm:spPr/>
      <dgm:t>
        <a:bodyPr/>
        <a:lstStyle/>
        <a:p>
          <a:endParaRPr lang="en-US"/>
        </a:p>
      </dgm:t>
    </dgm:pt>
    <dgm:pt modelId="{44953C94-BF53-4CE6-809A-5B5BC6B8BCC6}" type="pres">
      <dgm:prSet presAssocID="{E4327CA7-7E2E-4B72-A379-A1C0591BB4D2}" presName="spComp" presStyleCnt="0"/>
      <dgm:spPr/>
    </dgm:pt>
    <dgm:pt modelId="{F5BC1A35-2EB5-4182-A160-69D8F9B9014C}" type="pres">
      <dgm:prSet presAssocID="{E4327CA7-7E2E-4B72-A379-A1C0591BB4D2}" presName="vSp" presStyleCnt="0"/>
      <dgm:spPr/>
    </dgm:pt>
    <dgm:pt modelId="{94642D7A-73A7-40AD-8EF9-E2ECB3B9EC29}" type="pres">
      <dgm:prSet presAssocID="{CE67D455-2B8A-4709-B742-91F1F6EB915E}" presName="rectComp" presStyleCnt="0"/>
      <dgm:spPr/>
    </dgm:pt>
    <dgm:pt modelId="{B1B60E75-2F46-47F1-AF7C-589D41CC2F17}" type="pres">
      <dgm:prSet presAssocID="{CE67D455-2B8A-4709-B742-91F1F6EB915E}" presName="bgRect" presStyleLbl="bgShp" presStyleIdx="1" presStyleCnt="5"/>
      <dgm:spPr/>
      <dgm:t>
        <a:bodyPr/>
        <a:lstStyle/>
        <a:p>
          <a:endParaRPr lang="en-US"/>
        </a:p>
      </dgm:t>
    </dgm:pt>
    <dgm:pt modelId="{D70058D8-BFEF-4A16-A32D-C804DF144E92}" type="pres">
      <dgm:prSet presAssocID="{CE67D455-2B8A-4709-B742-91F1F6EB915E}" presName="bgRectTx" presStyleLbl="bgShp" presStyleIdx="1" presStyleCnt="5">
        <dgm:presLayoutVars>
          <dgm:bulletEnabled val="1"/>
        </dgm:presLayoutVars>
      </dgm:prSet>
      <dgm:spPr/>
      <dgm:t>
        <a:bodyPr/>
        <a:lstStyle/>
        <a:p>
          <a:endParaRPr lang="en-US"/>
        </a:p>
      </dgm:t>
    </dgm:pt>
    <dgm:pt modelId="{D31DF265-45AE-4B1D-9DC9-3AA36B048350}" type="pres">
      <dgm:prSet presAssocID="{CE67D455-2B8A-4709-B742-91F1F6EB915E}" presName="spComp" presStyleCnt="0"/>
      <dgm:spPr/>
    </dgm:pt>
    <dgm:pt modelId="{A5A73729-9D7B-4A32-8BE3-BA3C86C08785}" type="pres">
      <dgm:prSet presAssocID="{CE67D455-2B8A-4709-B742-91F1F6EB915E}" presName="vSp" presStyleCnt="0"/>
      <dgm:spPr/>
    </dgm:pt>
    <dgm:pt modelId="{F77B754D-1915-4C4C-9702-B639D0313101}" type="pres">
      <dgm:prSet presAssocID="{4864AD0D-994A-4DF7-8CCC-DE020C7076EA}" presName="rectComp" presStyleCnt="0"/>
      <dgm:spPr/>
    </dgm:pt>
    <dgm:pt modelId="{C8641DEF-6FB2-49DD-BB85-5816E60F2133}" type="pres">
      <dgm:prSet presAssocID="{4864AD0D-994A-4DF7-8CCC-DE020C7076EA}" presName="bgRect" presStyleLbl="bgShp" presStyleIdx="2" presStyleCnt="5"/>
      <dgm:spPr/>
      <dgm:t>
        <a:bodyPr/>
        <a:lstStyle/>
        <a:p>
          <a:endParaRPr lang="en-US"/>
        </a:p>
      </dgm:t>
    </dgm:pt>
    <dgm:pt modelId="{E23E34D9-D311-4315-A616-E9129AF537B9}" type="pres">
      <dgm:prSet presAssocID="{4864AD0D-994A-4DF7-8CCC-DE020C7076EA}" presName="bgRectTx" presStyleLbl="bgShp" presStyleIdx="2" presStyleCnt="5">
        <dgm:presLayoutVars>
          <dgm:bulletEnabled val="1"/>
        </dgm:presLayoutVars>
      </dgm:prSet>
      <dgm:spPr/>
      <dgm:t>
        <a:bodyPr/>
        <a:lstStyle/>
        <a:p>
          <a:endParaRPr lang="en-US"/>
        </a:p>
      </dgm:t>
    </dgm:pt>
    <dgm:pt modelId="{B5C250A8-5BB2-4474-9D17-C84B1190493D}" type="pres">
      <dgm:prSet presAssocID="{4864AD0D-994A-4DF7-8CCC-DE020C7076EA}" presName="spComp" presStyleCnt="0"/>
      <dgm:spPr/>
    </dgm:pt>
    <dgm:pt modelId="{91497832-44F1-4C5B-BAB3-AC461144CAC9}" type="pres">
      <dgm:prSet presAssocID="{4864AD0D-994A-4DF7-8CCC-DE020C7076EA}" presName="vSp" presStyleCnt="0"/>
      <dgm:spPr/>
    </dgm:pt>
    <dgm:pt modelId="{E62BC809-F91C-4B45-8EC3-E74617D6C596}" type="pres">
      <dgm:prSet presAssocID="{7621FB4B-D169-432A-A658-94DA06DDD49A}" presName="rectComp" presStyleCnt="0"/>
      <dgm:spPr/>
    </dgm:pt>
    <dgm:pt modelId="{5DE57D23-CA82-4DC7-9D44-BD709120D550}" type="pres">
      <dgm:prSet presAssocID="{7621FB4B-D169-432A-A658-94DA06DDD49A}" presName="bgRect" presStyleLbl="bgShp" presStyleIdx="3" presStyleCnt="5"/>
      <dgm:spPr/>
      <dgm:t>
        <a:bodyPr/>
        <a:lstStyle/>
        <a:p>
          <a:endParaRPr lang="en-US"/>
        </a:p>
      </dgm:t>
    </dgm:pt>
    <dgm:pt modelId="{00B699B0-44E6-4AFE-B45B-288EB43CBE02}" type="pres">
      <dgm:prSet presAssocID="{7621FB4B-D169-432A-A658-94DA06DDD49A}" presName="bgRectTx" presStyleLbl="bgShp" presStyleIdx="3" presStyleCnt="5">
        <dgm:presLayoutVars>
          <dgm:bulletEnabled val="1"/>
        </dgm:presLayoutVars>
      </dgm:prSet>
      <dgm:spPr/>
      <dgm:t>
        <a:bodyPr/>
        <a:lstStyle/>
        <a:p>
          <a:endParaRPr lang="en-US"/>
        </a:p>
      </dgm:t>
    </dgm:pt>
    <dgm:pt modelId="{B72CC120-3451-4676-AFC6-971A5B240E21}" type="pres">
      <dgm:prSet presAssocID="{7621FB4B-D169-432A-A658-94DA06DDD49A}" presName="spComp" presStyleCnt="0"/>
      <dgm:spPr/>
    </dgm:pt>
    <dgm:pt modelId="{14580839-C87F-4BC7-9D61-381DE478AE33}" type="pres">
      <dgm:prSet presAssocID="{7621FB4B-D169-432A-A658-94DA06DDD49A}" presName="vSp" presStyleCnt="0"/>
      <dgm:spPr/>
    </dgm:pt>
    <dgm:pt modelId="{BE941B73-8537-4384-B1AD-85536AA4D1F9}" type="pres">
      <dgm:prSet presAssocID="{F93132D2-94E1-4FF1-8D0C-7EB187907710}" presName="rectComp" presStyleCnt="0"/>
      <dgm:spPr/>
    </dgm:pt>
    <dgm:pt modelId="{897B6E1C-6798-4205-B9D2-260256C5F725}" type="pres">
      <dgm:prSet presAssocID="{F93132D2-94E1-4FF1-8D0C-7EB187907710}" presName="bgRect" presStyleLbl="bgShp" presStyleIdx="4" presStyleCnt="5"/>
      <dgm:spPr/>
      <dgm:t>
        <a:bodyPr/>
        <a:lstStyle/>
        <a:p>
          <a:endParaRPr lang="en-US"/>
        </a:p>
      </dgm:t>
    </dgm:pt>
    <dgm:pt modelId="{46F48AA5-A17A-4BA3-9DB8-B8F9D51B27C3}" type="pres">
      <dgm:prSet presAssocID="{F93132D2-94E1-4FF1-8D0C-7EB187907710}" presName="bgRectTx" presStyleLbl="bgShp" presStyleIdx="4" presStyleCnt="5">
        <dgm:presLayoutVars>
          <dgm:bulletEnabled val="1"/>
        </dgm:presLayoutVars>
      </dgm:prSet>
      <dgm:spPr/>
      <dgm:t>
        <a:bodyPr/>
        <a:lstStyle/>
        <a:p>
          <a:endParaRPr lang="en-US"/>
        </a:p>
      </dgm:t>
    </dgm:pt>
  </dgm:ptLst>
  <dgm:cxnLst>
    <dgm:cxn modelId="{453049FC-1883-4B3C-8EE2-E7B773C2127A}" type="presOf" srcId="{500DAE86-F290-4CC5-A35E-BFFED7E46543}" destId="{833D69AB-53DB-4157-ABD1-9232436B1DEC}" srcOrd="0" destOrd="0" presId="urn:microsoft.com/office/officeart/2005/8/layout/hierarchy6"/>
    <dgm:cxn modelId="{31B4AF2E-9133-403F-AE3F-7F31815DD8A5}" srcId="{7427BDD0-623D-444F-A2D1-91F64FBC75B5}" destId="{B02DD61A-B747-48D9-9C7C-E83F43F25B75}" srcOrd="0" destOrd="0" parTransId="{9D865621-EECA-4A01-A15E-1012E14B9721}" sibTransId="{216B33EE-0DCC-49CD-8E8B-1B69079809AC}"/>
    <dgm:cxn modelId="{0B2795A7-3AD0-4325-A36B-E62633C97A29}" type="presOf" srcId="{E4327CA7-7E2E-4B72-A379-A1C0591BB4D2}" destId="{E3D3C880-EB99-4B26-A031-A978A07EB4DB}" srcOrd="0" destOrd="0" presId="urn:microsoft.com/office/officeart/2005/8/layout/hierarchy6"/>
    <dgm:cxn modelId="{67AC8350-6802-4FE2-991C-2C83749CEDAD}" srcId="{3A2C2B9C-D935-45BC-B368-1ACBEC6FE717}" destId="{4864AD0D-994A-4DF7-8CCC-DE020C7076EA}" srcOrd="3" destOrd="0" parTransId="{1014C33A-07D2-4714-9FCD-610D1AD582B8}" sibTransId="{76A19342-7393-476F-8184-B9AFD4B3377C}"/>
    <dgm:cxn modelId="{E28BBD96-B94F-430B-B502-6835845741BC}" type="presOf" srcId="{9D865621-EECA-4A01-A15E-1012E14B9721}" destId="{8AECF53F-371A-4354-9855-0B291EC89157}" srcOrd="0" destOrd="0" presId="urn:microsoft.com/office/officeart/2005/8/layout/hierarchy6"/>
    <dgm:cxn modelId="{4D0FEAD2-BA3C-46C8-83BD-BF9BB59BAD51}" srcId="{3A2C2B9C-D935-45BC-B368-1ACBEC6FE717}" destId="{F93132D2-94E1-4FF1-8D0C-7EB187907710}" srcOrd="5" destOrd="0" parTransId="{3508BFF4-C248-492E-9C94-92BDF094A551}" sibTransId="{A1FE281A-5C1D-4E25-AD0D-D4719A74329A}"/>
    <dgm:cxn modelId="{B72DEEAE-A81A-4141-ABEC-E9C997E0D107}" type="presOf" srcId="{CC9F5CB5-1887-4277-9ADD-6383568A99C7}" destId="{C0A86199-B2D0-4333-A98D-769DF59B93C0}" srcOrd="0" destOrd="0" presId="urn:microsoft.com/office/officeart/2005/8/layout/hierarchy6"/>
    <dgm:cxn modelId="{EA373CC7-C259-4C8E-9579-E9C66B866E97}" srcId="{24C0E6D2-0910-4694-93C2-74C822734B37}" destId="{6B0F16C5-8BFD-448A-8E98-823C49B420F7}" srcOrd="0" destOrd="0" parTransId="{4D17F8A1-F8F3-4F04-B289-2AF4A4B319A0}" sibTransId="{3670142B-FD33-4161-808F-410D393E9138}"/>
    <dgm:cxn modelId="{3A9EC736-0D2F-4C6E-A3C3-510FCB936885}" type="presOf" srcId="{0BCE8DDB-E1AD-4170-AE44-27A198BE9693}" destId="{C1987E01-5B33-4E3E-B5D4-057297AE0281}" srcOrd="0" destOrd="0" presId="urn:microsoft.com/office/officeart/2005/8/layout/hierarchy6"/>
    <dgm:cxn modelId="{E1D2F6D9-6306-47E1-8AC8-409CA3714656}" type="presOf" srcId="{A961FED2-F7ED-4292-A8A4-9892107DECE3}" destId="{87ABE459-2674-4DEE-BF7B-E7AA1D65448C}" srcOrd="0" destOrd="0" presId="urn:microsoft.com/office/officeart/2005/8/layout/hierarchy6"/>
    <dgm:cxn modelId="{F5EC463A-BDA4-4264-990C-F2EDEA12EA2A}" type="presOf" srcId="{7621FB4B-D169-432A-A658-94DA06DDD49A}" destId="{00B699B0-44E6-4AFE-B45B-288EB43CBE02}" srcOrd="1" destOrd="0" presId="urn:microsoft.com/office/officeart/2005/8/layout/hierarchy6"/>
    <dgm:cxn modelId="{31924AA1-4A2B-4637-B823-CD85CB62F0E1}" srcId="{6B0F16C5-8BFD-448A-8E98-823C49B420F7}" destId="{500DAE86-F290-4CC5-A35E-BFFED7E46543}" srcOrd="0" destOrd="0" parTransId="{7BC6A1A2-500D-4193-92E0-18F461926B89}" sibTransId="{C5E8B476-50DF-4090-8854-2B3850671A24}"/>
    <dgm:cxn modelId="{D72F6535-3436-4C6B-90BD-CA9E0018D119}" type="presOf" srcId="{7BC6A1A2-500D-4193-92E0-18F461926B89}" destId="{214879A0-4ABA-42A5-BEA1-128B5532CCEE}" srcOrd="0" destOrd="0" presId="urn:microsoft.com/office/officeart/2005/8/layout/hierarchy6"/>
    <dgm:cxn modelId="{35FEF91A-C3A7-45EC-B6B0-65DA964B1484}" type="presOf" srcId="{4864AD0D-994A-4DF7-8CCC-DE020C7076EA}" destId="{E23E34D9-D311-4315-A616-E9129AF537B9}" srcOrd="1" destOrd="0" presId="urn:microsoft.com/office/officeart/2005/8/layout/hierarchy6"/>
    <dgm:cxn modelId="{8B67A1C1-691A-404C-B918-6E087C3C2D3F}" type="presOf" srcId="{6B0F16C5-8BFD-448A-8E98-823C49B420F7}" destId="{A9444F13-C740-4E36-8296-BEE5CC4BEDB0}" srcOrd="0" destOrd="0" presId="urn:microsoft.com/office/officeart/2005/8/layout/hierarchy6"/>
    <dgm:cxn modelId="{FEC2DB6E-2890-4A6A-87A3-1B89C090E781}" type="presOf" srcId="{F93132D2-94E1-4FF1-8D0C-7EB187907710}" destId="{46F48AA5-A17A-4BA3-9DB8-B8F9D51B27C3}" srcOrd="1" destOrd="0" presId="urn:microsoft.com/office/officeart/2005/8/layout/hierarchy6"/>
    <dgm:cxn modelId="{11D9BFC2-7A05-42A8-98EB-15F04CF9C35A}" type="presOf" srcId="{B02DD61A-B747-48D9-9C7C-E83F43F25B75}" destId="{C5AE1E38-9B5B-4A98-908D-827FC5C3E9E0}" srcOrd="0" destOrd="0" presId="urn:microsoft.com/office/officeart/2005/8/layout/hierarchy6"/>
    <dgm:cxn modelId="{6A4DD976-C86C-4E84-9A26-1138101863EF}" srcId="{3A2C2B9C-D935-45BC-B368-1ACBEC6FE717}" destId="{CC9F5CB5-1887-4277-9ADD-6383568A99C7}" srcOrd="0" destOrd="0" parTransId="{D7EB9273-049B-43E4-97EA-9613DFEA719A}" sibTransId="{3BDE6473-B995-4989-9A08-E9FA6150E5F2}"/>
    <dgm:cxn modelId="{2AB4C411-8B43-408C-98B1-B54EABA5FE9D}" type="presOf" srcId="{A37EA7AD-C180-4FBE-89B2-BAEBDD986352}" destId="{C481D9C7-8A93-4E51-8165-733F93860937}" srcOrd="0" destOrd="0" presId="urn:microsoft.com/office/officeart/2005/8/layout/hierarchy6"/>
    <dgm:cxn modelId="{5F43025B-35A5-400F-A62A-915BCCFF8F0D}" type="presOf" srcId="{F93132D2-94E1-4FF1-8D0C-7EB187907710}" destId="{897B6E1C-6798-4205-B9D2-260256C5F725}" srcOrd="0" destOrd="0" presId="urn:microsoft.com/office/officeart/2005/8/layout/hierarchy6"/>
    <dgm:cxn modelId="{F561F811-E0E2-4F6C-B618-03FFED1B2766}" type="presOf" srcId="{7427BDD0-623D-444F-A2D1-91F64FBC75B5}" destId="{E8419A68-FD76-4BEA-B293-E2E5D76488AA}" srcOrd="0" destOrd="0" presId="urn:microsoft.com/office/officeart/2005/8/layout/hierarchy6"/>
    <dgm:cxn modelId="{5F3C0363-71ED-4B8C-B21D-E28160C052A6}" type="presOf" srcId="{FAEE5AC7-6469-4F08-B32B-8A5700032858}" destId="{A1436E3E-B0DC-468E-A453-176654CA52A8}" srcOrd="0" destOrd="0" presId="urn:microsoft.com/office/officeart/2005/8/layout/hierarchy6"/>
    <dgm:cxn modelId="{C459E452-C93C-4F8C-8FA0-877FBA719D90}" srcId="{B02DD61A-B747-48D9-9C7C-E83F43F25B75}" destId="{4B90C975-483C-4DDB-A21F-0BE752A87A6F}" srcOrd="0" destOrd="0" parTransId="{A37EA7AD-C180-4FBE-89B2-BAEBDD986352}" sibTransId="{ECE2F640-FFA7-457F-A45C-4DCC61755DDD}"/>
    <dgm:cxn modelId="{D042064D-83AF-4384-9FAB-FA20A0EE225C}" type="presOf" srcId="{A7A66827-DCC1-42CE-A10F-DBA5BEF47A06}" destId="{472A5F3D-9BBD-4F42-9592-33F8CAEC3826}" srcOrd="0" destOrd="0" presId="urn:microsoft.com/office/officeart/2005/8/layout/hierarchy6"/>
    <dgm:cxn modelId="{BA6024C1-1684-46E6-8C77-8B668B7504D2}" type="presOf" srcId="{0C53C7B4-9CAF-48E1-8619-0BCCA7F92312}" destId="{3D50C45B-A941-40E6-A309-9B019D02308A}" srcOrd="0" destOrd="0" presId="urn:microsoft.com/office/officeart/2005/8/layout/hierarchy6"/>
    <dgm:cxn modelId="{3AD82C6B-2D67-451F-8253-B6EDEC1FABE4}" srcId="{3A2C2B9C-D935-45BC-B368-1ACBEC6FE717}" destId="{E4327CA7-7E2E-4B72-A379-A1C0591BB4D2}" srcOrd="1" destOrd="0" parTransId="{807D9DC3-A327-4C39-B09E-494003EB46E1}" sibTransId="{7ABCA972-9A8A-4050-8000-47AC54807B8E}"/>
    <dgm:cxn modelId="{73A72F37-0497-45E4-A1DC-B417BF9D9DD4}" type="presOf" srcId="{D5ADDE56-607D-4FE4-A9B2-505EBE0A6CD6}" destId="{94021376-1715-4099-B991-60D1920F8B45}" srcOrd="0" destOrd="0" presId="urn:microsoft.com/office/officeart/2005/8/layout/hierarchy6"/>
    <dgm:cxn modelId="{3F8AB4E5-7588-47C8-9C39-ADD581431E63}" type="presOf" srcId="{24C0E6D2-0910-4694-93C2-74C822734B37}" destId="{4C0C39F4-3B3D-42B1-A78D-C9209718FF63}" srcOrd="0" destOrd="0" presId="urn:microsoft.com/office/officeart/2005/8/layout/hierarchy6"/>
    <dgm:cxn modelId="{FEC90FFE-A0D8-4639-B65E-F93001455B97}" type="presOf" srcId="{3A2C2B9C-D935-45BC-B368-1ACBEC6FE717}" destId="{CF404264-E18F-4EA5-8990-80B542C5B428}" srcOrd="0" destOrd="0" presId="urn:microsoft.com/office/officeart/2005/8/layout/hierarchy6"/>
    <dgm:cxn modelId="{F133DB0D-8857-45AB-B232-E6F4C2118B23}" type="presOf" srcId="{4864AD0D-994A-4DF7-8CCC-DE020C7076EA}" destId="{C8641DEF-6FB2-49DD-BB85-5816E60F2133}" srcOrd="0" destOrd="0" presId="urn:microsoft.com/office/officeart/2005/8/layout/hierarchy6"/>
    <dgm:cxn modelId="{DFC6DC0B-9B5F-4CA4-AB36-3E4F89948E5D}" srcId="{A961FED2-F7ED-4292-A8A4-9892107DECE3}" destId="{B2114F81-E20E-407D-B400-56DFA385D44D}" srcOrd="1" destOrd="0" parTransId="{0C53C7B4-9CAF-48E1-8619-0BCCA7F92312}" sibTransId="{791FC3B5-8E38-4ACD-A6A7-727F13313265}"/>
    <dgm:cxn modelId="{7F13D140-72D2-4C23-80D8-606E257B6171}" type="presOf" srcId="{4D17F8A1-F8F3-4F04-B289-2AF4A4B319A0}" destId="{6E1AF832-4C3B-4F35-B749-3AAF09D3390D}" srcOrd="0" destOrd="0" presId="urn:microsoft.com/office/officeart/2005/8/layout/hierarchy6"/>
    <dgm:cxn modelId="{FAE5147B-F915-47E5-8AE5-73C2188EECF4}" srcId="{3A2C2B9C-D935-45BC-B368-1ACBEC6FE717}" destId="{7621FB4B-D169-432A-A658-94DA06DDD49A}" srcOrd="4" destOrd="0" parTransId="{D4573452-A96E-4376-9F45-BC1DB96EBB09}" sibTransId="{1758A9DB-225E-47FD-93B1-FDC3A62931E8}"/>
    <dgm:cxn modelId="{4E70A282-9766-4BE1-8246-66EF748C010E}" type="presOf" srcId="{CE67D455-2B8A-4709-B742-91F1F6EB915E}" destId="{D70058D8-BFEF-4A16-A32D-C804DF144E92}" srcOrd="1" destOrd="0" presId="urn:microsoft.com/office/officeart/2005/8/layout/hierarchy6"/>
    <dgm:cxn modelId="{9CC136B9-DD27-41B1-95DF-42DCACF2C8BE}" srcId="{A961FED2-F7ED-4292-A8A4-9892107DECE3}" destId="{24C0E6D2-0910-4694-93C2-74C822734B37}" srcOrd="0" destOrd="0" parTransId="{B9E5CE0E-610A-4376-96DD-288707413036}" sibTransId="{A5017FB3-3889-4FE7-AD99-D6C10E4EF4E1}"/>
    <dgm:cxn modelId="{8340D269-D33B-4AA0-AFDA-A79EE4C1388E}" type="presOf" srcId="{B2114F81-E20E-407D-B400-56DFA385D44D}" destId="{FBFCB0EA-BA24-4991-B24D-FDA87FF7AAB1}" srcOrd="0" destOrd="0" presId="urn:microsoft.com/office/officeart/2005/8/layout/hierarchy6"/>
    <dgm:cxn modelId="{5DC447C5-CC8A-44E5-960C-41F4CD84BC4B}" srcId="{B2114F81-E20E-407D-B400-56DFA385D44D}" destId="{A7A66827-DCC1-42CE-A10F-DBA5BEF47A06}" srcOrd="0" destOrd="0" parTransId="{FAEE5AC7-6469-4F08-B32B-8A5700032858}" sibTransId="{58E2A642-1A49-4A37-8A6F-80FDB8E0BDB1}"/>
    <dgm:cxn modelId="{80D18023-3DB2-42BA-B299-6DC31DF578C8}" srcId="{CC9F5CB5-1887-4277-9ADD-6383568A99C7}" destId="{7427BDD0-623D-444F-A2D1-91F64FBC75B5}" srcOrd="1" destOrd="0" parTransId="{B1D2B462-B3BC-40DC-A29C-D3AE9B607BF8}" sibTransId="{16175201-14BF-4434-A004-5D1E85949971}"/>
    <dgm:cxn modelId="{F3E25D53-3F70-412C-B57A-31E96C0C55F5}" type="presOf" srcId="{7621FB4B-D169-432A-A658-94DA06DDD49A}" destId="{5DE57D23-CA82-4DC7-9D44-BD709120D550}" srcOrd="0" destOrd="0" presId="urn:microsoft.com/office/officeart/2005/8/layout/hierarchy6"/>
    <dgm:cxn modelId="{16FA1428-FADD-4D0B-A871-4C836C2743CD}" srcId="{A7A66827-DCC1-42CE-A10F-DBA5BEF47A06}" destId="{9542DD74-9772-4004-95B4-95652CDA576A}" srcOrd="0" destOrd="0" parTransId="{DBE4DFF1-5BED-470E-8493-F91F0739BF10}" sibTransId="{CF236B66-BDD1-4E19-A972-5F0B3AC4C41D}"/>
    <dgm:cxn modelId="{BBF3CAD5-00C6-4E0B-9BC4-9C10BC2BC031}" type="presOf" srcId="{E4327CA7-7E2E-4B72-A379-A1C0591BB4D2}" destId="{D623439E-C2A9-4BC7-9B47-C36DF3A542C4}" srcOrd="1" destOrd="0" presId="urn:microsoft.com/office/officeart/2005/8/layout/hierarchy6"/>
    <dgm:cxn modelId="{399AEF39-695B-40C3-8A4B-77B2C73992F3}" type="presOf" srcId="{B1D2B462-B3BC-40DC-A29C-D3AE9B607BF8}" destId="{1CD7C6A4-A7DE-414C-99CE-FF10A2C95F87}" srcOrd="0" destOrd="0" presId="urn:microsoft.com/office/officeart/2005/8/layout/hierarchy6"/>
    <dgm:cxn modelId="{2C442B58-495F-4E00-9888-27BBD601B8E5}" srcId="{CC9F5CB5-1887-4277-9ADD-6383568A99C7}" destId="{A961FED2-F7ED-4292-A8A4-9892107DECE3}" srcOrd="0" destOrd="0" parTransId="{5B07613B-446B-4410-A481-DE829D7BC3B0}" sibTransId="{81A03749-D02B-4590-BBFF-85E43FF3C989}"/>
    <dgm:cxn modelId="{426C301B-9030-4088-96C7-76D012FE9DC8}" type="presOf" srcId="{9542DD74-9772-4004-95B4-95652CDA576A}" destId="{CEDCC9D9-5EC3-462D-ACAD-33CEF04BD70E}" srcOrd="0" destOrd="0" presId="urn:microsoft.com/office/officeart/2005/8/layout/hierarchy6"/>
    <dgm:cxn modelId="{78A56DB5-F3AD-4F91-A0D1-153A77B4C012}" type="presOf" srcId="{5B07613B-446B-4410-A481-DE829D7BC3B0}" destId="{4B9C840F-3A72-4CC6-B6C8-D45D9D4451D9}" srcOrd="0" destOrd="0" presId="urn:microsoft.com/office/officeart/2005/8/layout/hierarchy6"/>
    <dgm:cxn modelId="{A62396F5-3F7D-4FA6-B78D-F5D8423AC4A1}" srcId="{3A2C2B9C-D935-45BC-B368-1ACBEC6FE717}" destId="{CE67D455-2B8A-4709-B742-91F1F6EB915E}" srcOrd="2" destOrd="0" parTransId="{4C57C17E-BDB0-4B97-A4B0-D0E32025FCCE}" sibTransId="{2308F82F-A075-4654-B25C-A25F803A98D0}"/>
    <dgm:cxn modelId="{35A910D1-953F-4E51-B2C2-E79F2FA82922}" type="presOf" srcId="{B9E5CE0E-610A-4376-96DD-288707413036}" destId="{86F19A18-0503-4634-9613-E8B74A288201}" srcOrd="0" destOrd="0" presId="urn:microsoft.com/office/officeart/2005/8/layout/hierarchy6"/>
    <dgm:cxn modelId="{F3104946-5BB7-4859-A365-85DD8D146A6E}" srcId="{4B90C975-483C-4DDB-A21F-0BE752A87A6F}" destId="{D5ADDE56-607D-4FE4-A9B2-505EBE0A6CD6}" srcOrd="0" destOrd="0" parTransId="{0BCE8DDB-E1AD-4170-AE44-27A198BE9693}" sibTransId="{7EE2BC14-8EC6-4C44-9A92-C86F84B9988C}"/>
    <dgm:cxn modelId="{7266CEAA-2CE3-41D6-84B5-29E5C6A6E83C}" type="presOf" srcId="{4B90C975-483C-4DDB-A21F-0BE752A87A6F}" destId="{B93D2C96-05BD-4485-90D7-4DC57667897A}" srcOrd="0" destOrd="0" presId="urn:microsoft.com/office/officeart/2005/8/layout/hierarchy6"/>
    <dgm:cxn modelId="{08402B44-1296-4E3B-9E24-6C80D5A7640D}" type="presOf" srcId="{DBE4DFF1-5BED-470E-8493-F91F0739BF10}" destId="{FB8DAFFA-770E-4107-A6E2-07ED7CD8CB5B}" srcOrd="0" destOrd="0" presId="urn:microsoft.com/office/officeart/2005/8/layout/hierarchy6"/>
    <dgm:cxn modelId="{5AD1B832-4FDF-4DAF-810A-E9C11EE5D70A}" type="presOf" srcId="{CE67D455-2B8A-4709-B742-91F1F6EB915E}" destId="{B1B60E75-2F46-47F1-AF7C-589D41CC2F17}" srcOrd="0" destOrd="0" presId="urn:microsoft.com/office/officeart/2005/8/layout/hierarchy6"/>
    <dgm:cxn modelId="{E157FE2D-D132-40C0-9E20-5449D025A476}" type="presParOf" srcId="{CF404264-E18F-4EA5-8990-80B542C5B428}" destId="{7FA3DA67-A9BD-44A3-B246-1BFF1CADAE15}" srcOrd="0" destOrd="0" presId="urn:microsoft.com/office/officeart/2005/8/layout/hierarchy6"/>
    <dgm:cxn modelId="{1B01F64A-45E8-46BD-82D4-AC17D8646E0A}" type="presParOf" srcId="{7FA3DA67-A9BD-44A3-B246-1BFF1CADAE15}" destId="{00886F40-DE0F-4435-9CA4-04DB410C4498}" srcOrd="0" destOrd="0" presId="urn:microsoft.com/office/officeart/2005/8/layout/hierarchy6"/>
    <dgm:cxn modelId="{7BD9CE87-F8D0-4230-983B-286C3022873F}" type="presParOf" srcId="{7FA3DA67-A9BD-44A3-B246-1BFF1CADAE15}" destId="{A9673BA5-D7FF-4991-B06A-F51A3BE1965A}" srcOrd="1" destOrd="0" presId="urn:microsoft.com/office/officeart/2005/8/layout/hierarchy6"/>
    <dgm:cxn modelId="{4187B887-50CA-4BE8-9F69-BB3D404C7767}" type="presParOf" srcId="{A9673BA5-D7FF-4991-B06A-F51A3BE1965A}" destId="{32A09EF6-DA9F-4169-BC46-BD74068CE757}" srcOrd="0" destOrd="0" presId="urn:microsoft.com/office/officeart/2005/8/layout/hierarchy6"/>
    <dgm:cxn modelId="{3CECB7A7-F9C0-4B5C-B6DF-0FE82C1833CF}" type="presParOf" srcId="{32A09EF6-DA9F-4169-BC46-BD74068CE757}" destId="{C0A86199-B2D0-4333-A98D-769DF59B93C0}" srcOrd="0" destOrd="0" presId="urn:microsoft.com/office/officeart/2005/8/layout/hierarchy6"/>
    <dgm:cxn modelId="{13B208F0-0DC7-4A79-92D8-8B7138162C58}" type="presParOf" srcId="{32A09EF6-DA9F-4169-BC46-BD74068CE757}" destId="{63EAC93E-EA17-46AA-B727-381B0C2622CC}" srcOrd="1" destOrd="0" presId="urn:microsoft.com/office/officeart/2005/8/layout/hierarchy6"/>
    <dgm:cxn modelId="{0CDCA5C9-6710-46E0-9091-898E60157B80}" type="presParOf" srcId="{63EAC93E-EA17-46AA-B727-381B0C2622CC}" destId="{4B9C840F-3A72-4CC6-B6C8-D45D9D4451D9}" srcOrd="0" destOrd="0" presId="urn:microsoft.com/office/officeart/2005/8/layout/hierarchy6"/>
    <dgm:cxn modelId="{D1008D1B-3CAC-487B-AB97-989EACCA2F87}" type="presParOf" srcId="{63EAC93E-EA17-46AA-B727-381B0C2622CC}" destId="{E93B6520-E5E7-4E3E-963B-4D2FEA7BD118}" srcOrd="1" destOrd="0" presId="urn:microsoft.com/office/officeart/2005/8/layout/hierarchy6"/>
    <dgm:cxn modelId="{157F28CF-4A9D-431F-BADF-3E785922DAAC}" type="presParOf" srcId="{E93B6520-E5E7-4E3E-963B-4D2FEA7BD118}" destId="{87ABE459-2674-4DEE-BF7B-E7AA1D65448C}" srcOrd="0" destOrd="0" presId="urn:microsoft.com/office/officeart/2005/8/layout/hierarchy6"/>
    <dgm:cxn modelId="{93EE57B3-C35A-49B2-A001-D9B377A44A5A}" type="presParOf" srcId="{E93B6520-E5E7-4E3E-963B-4D2FEA7BD118}" destId="{609DA319-EF98-46A1-97B1-CECB88944464}" srcOrd="1" destOrd="0" presId="urn:microsoft.com/office/officeart/2005/8/layout/hierarchy6"/>
    <dgm:cxn modelId="{57FC69C7-DB10-4EDD-8932-A85920D5A2D0}" type="presParOf" srcId="{609DA319-EF98-46A1-97B1-CECB88944464}" destId="{86F19A18-0503-4634-9613-E8B74A288201}" srcOrd="0" destOrd="0" presId="urn:microsoft.com/office/officeart/2005/8/layout/hierarchy6"/>
    <dgm:cxn modelId="{E0253D0D-7101-43A2-9594-DC0B17160775}" type="presParOf" srcId="{609DA319-EF98-46A1-97B1-CECB88944464}" destId="{DA9FADE6-333B-4234-9E40-5A05F71863E9}" srcOrd="1" destOrd="0" presId="urn:microsoft.com/office/officeart/2005/8/layout/hierarchy6"/>
    <dgm:cxn modelId="{F6761B01-8E98-4285-BFFD-EE9875D11248}" type="presParOf" srcId="{DA9FADE6-333B-4234-9E40-5A05F71863E9}" destId="{4C0C39F4-3B3D-42B1-A78D-C9209718FF63}" srcOrd="0" destOrd="0" presId="urn:microsoft.com/office/officeart/2005/8/layout/hierarchy6"/>
    <dgm:cxn modelId="{72295354-BBC5-45D9-93EF-0B82915A101D}" type="presParOf" srcId="{DA9FADE6-333B-4234-9E40-5A05F71863E9}" destId="{092920AA-CCD7-4EA7-BB33-F597F3F31FE1}" srcOrd="1" destOrd="0" presId="urn:microsoft.com/office/officeart/2005/8/layout/hierarchy6"/>
    <dgm:cxn modelId="{12A5EE3A-E79D-422E-A2A0-579E578B9951}" type="presParOf" srcId="{092920AA-CCD7-4EA7-BB33-F597F3F31FE1}" destId="{6E1AF832-4C3B-4F35-B749-3AAF09D3390D}" srcOrd="0" destOrd="0" presId="urn:microsoft.com/office/officeart/2005/8/layout/hierarchy6"/>
    <dgm:cxn modelId="{C2903F48-C0AC-4D77-AB15-20DD329949EE}" type="presParOf" srcId="{092920AA-CCD7-4EA7-BB33-F597F3F31FE1}" destId="{52E60791-75C1-4A11-AE30-E20BFF2C5BC8}" srcOrd="1" destOrd="0" presId="urn:microsoft.com/office/officeart/2005/8/layout/hierarchy6"/>
    <dgm:cxn modelId="{88A840E9-D61F-41BA-AD99-250BA24BE5D8}" type="presParOf" srcId="{52E60791-75C1-4A11-AE30-E20BFF2C5BC8}" destId="{A9444F13-C740-4E36-8296-BEE5CC4BEDB0}" srcOrd="0" destOrd="0" presId="urn:microsoft.com/office/officeart/2005/8/layout/hierarchy6"/>
    <dgm:cxn modelId="{C42450DF-5AD0-4A1B-B773-44CBB38BDC8C}" type="presParOf" srcId="{52E60791-75C1-4A11-AE30-E20BFF2C5BC8}" destId="{196FF5F7-8C91-49C7-B0A1-DAD1BFD2CDDB}" srcOrd="1" destOrd="0" presId="urn:microsoft.com/office/officeart/2005/8/layout/hierarchy6"/>
    <dgm:cxn modelId="{A3AA3F25-828A-4004-938F-5B6A3551C7F0}" type="presParOf" srcId="{196FF5F7-8C91-49C7-B0A1-DAD1BFD2CDDB}" destId="{214879A0-4ABA-42A5-BEA1-128B5532CCEE}" srcOrd="0" destOrd="0" presId="urn:microsoft.com/office/officeart/2005/8/layout/hierarchy6"/>
    <dgm:cxn modelId="{4C90E74E-678C-4F90-BAEF-D07AB205C75C}" type="presParOf" srcId="{196FF5F7-8C91-49C7-B0A1-DAD1BFD2CDDB}" destId="{C5F31C89-11CE-4848-A21C-E712F36F48FF}" srcOrd="1" destOrd="0" presId="urn:microsoft.com/office/officeart/2005/8/layout/hierarchy6"/>
    <dgm:cxn modelId="{E318C55C-34C4-4E59-9F26-CC72817F9728}" type="presParOf" srcId="{C5F31C89-11CE-4848-A21C-E712F36F48FF}" destId="{833D69AB-53DB-4157-ABD1-9232436B1DEC}" srcOrd="0" destOrd="0" presId="urn:microsoft.com/office/officeart/2005/8/layout/hierarchy6"/>
    <dgm:cxn modelId="{26AF1797-C7B3-4935-AA9C-AB726AA6B392}" type="presParOf" srcId="{C5F31C89-11CE-4848-A21C-E712F36F48FF}" destId="{CC0D4B73-69F8-48CF-BC1B-17D1B82E87DA}" srcOrd="1" destOrd="0" presId="urn:microsoft.com/office/officeart/2005/8/layout/hierarchy6"/>
    <dgm:cxn modelId="{7DB9C32F-ACAE-43F9-939D-8C86FDC17048}" type="presParOf" srcId="{609DA319-EF98-46A1-97B1-CECB88944464}" destId="{3D50C45B-A941-40E6-A309-9B019D02308A}" srcOrd="2" destOrd="0" presId="urn:microsoft.com/office/officeart/2005/8/layout/hierarchy6"/>
    <dgm:cxn modelId="{8A2C7948-D023-4D54-A86D-33893557FB18}" type="presParOf" srcId="{609DA319-EF98-46A1-97B1-CECB88944464}" destId="{46EC5012-8922-4D55-8B01-BEB307F50072}" srcOrd="3" destOrd="0" presId="urn:microsoft.com/office/officeart/2005/8/layout/hierarchy6"/>
    <dgm:cxn modelId="{C2B597A2-4FC9-433E-9FC9-00B61DAFBD68}" type="presParOf" srcId="{46EC5012-8922-4D55-8B01-BEB307F50072}" destId="{FBFCB0EA-BA24-4991-B24D-FDA87FF7AAB1}" srcOrd="0" destOrd="0" presId="urn:microsoft.com/office/officeart/2005/8/layout/hierarchy6"/>
    <dgm:cxn modelId="{56494E9F-C70A-478D-9C45-612696E56489}" type="presParOf" srcId="{46EC5012-8922-4D55-8B01-BEB307F50072}" destId="{CD99FE9F-7637-4102-B837-816D74425BDA}" srcOrd="1" destOrd="0" presId="urn:microsoft.com/office/officeart/2005/8/layout/hierarchy6"/>
    <dgm:cxn modelId="{ED97D094-AC06-4970-8AB3-24145AF2E054}" type="presParOf" srcId="{CD99FE9F-7637-4102-B837-816D74425BDA}" destId="{A1436E3E-B0DC-468E-A453-176654CA52A8}" srcOrd="0" destOrd="0" presId="urn:microsoft.com/office/officeart/2005/8/layout/hierarchy6"/>
    <dgm:cxn modelId="{38A1C4A4-2BC6-44EC-8EB4-BEDD177897F4}" type="presParOf" srcId="{CD99FE9F-7637-4102-B837-816D74425BDA}" destId="{A6EA37CB-8768-4730-9E3C-77A558A510CE}" srcOrd="1" destOrd="0" presId="urn:microsoft.com/office/officeart/2005/8/layout/hierarchy6"/>
    <dgm:cxn modelId="{4725B70E-CC6D-4C9C-8C6A-C4EC1255D3D6}" type="presParOf" srcId="{A6EA37CB-8768-4730-9E3C-77A558A510CE}" destId="{472A5F3D-9BBD-4F42-9592-33F8CAEC3826}" srcOrd="0" destOrd="0" presId="urn:microsoft.com/office/officeart/2005/8/layout/hierarchy6"/>
    <dgm:cxn modelId="{B78D0972-EFEF-4F3B-B823-57907681EB1F}" type="presParOf" srcId="{A6EA37CB-8768-4730-9E3C-77A558A510CE}" destId="{70606183-84CC-4C86-A83A-8205E39C3511}" srcOrd="1" destOrd="0" presId="urn:microsoft.com/office/officeart/2005/8/layout/hierarchy6"/>
    <dgm:cxn modelId="{578C3788-BBAF-450F-A16D-B09BA1307DF7}" type="presParOf" srcId="{70606183-84CC-4C86-A83A-8205E39C3511}" destId="{FB8DAFFA-770E-4107-A6E2-07ED7CD8CB5B}" srcOrd="0" destOrd="0" presId="urn:microsoft.com/office/officeart/2005/8/layout/hierarchy6"/>
    <dgm:cxn modelId="{89C56F28-BD1B-411D-8F29-49D16383E094}" type="presParOf" srcId="{70606183-84CC-4C86-A83A-8205E39C3511}" destId="{9C402F0C-F695-42D4-845A-F08DE160EEF3}" srcOrd="1" destOrd="0" presId="urn:microsoft.com/office/officeart/2005/8/layout/hierarchy6"/>
    <dgm:cxn modelId="{EDFB395C-8378-426C-B5CC-9CE84F2D6EC3}" type="presParOf" srcId="{9C402F0C-F695-42D4-845A-F08DE160EEF3}" destId="{CEDCC9D9-5EC3-462D-ACAD-33CEF04BD70E}" srcOrd="0" destOrd="0" presId="urn:microsoft.com/office/officeart/2005/8/layout/hierarchy6"/>
    <dgm:cxn modelId="{0C2D9EFB-4252-4DE1-9FFF-0FAA6779ADCE}" type="presParOf" srcId="{9C402F0C-F695-42D4-845A-F08DE160EEF3}" destId="{9B53FE9F-173B-453C-8F16-6058FC4DCC23}" srcOrd="1" destOrd="0" presId="urn:microsoft.com/office/officeart/2005/8/layout/hierarchy6"/>
    <dgm:cxn modelId="{25C4509A-FB9E-4A31-9D6C-8E8909C0C7B2}" type="presParOf" srcId="{63EAC93E-EA17-46AA-B727-381B0C2622CC}" destId="{1CD7C6A4-A7DE-414C-99CE-FF10A2C95F87}" srcOrd="2" destOrd="0" presId="urn:microsoft.com/office/officeart/2005/8/layout/hierarchy6"/>
    <dgm:cxn modelId="{7C976A4B-FD87-4A3B-A28C-0A9A01D58BE4}" type="presParOf" srcId="{63EAC93E-EA17-46AA-B727-381B0C2622CC}" destId="{137A3E4F-297E-4599-9457-D08236EB0D5E}" srcOrd="3" destOrd="0" presId="urn:microsoft.com/office/officeart/2005/8/layout/hierarchy6"/>
    <dgm:cxn modelId="{0D0F0A02-17A0-4B60-886D-E30084B268B5}" type="presParOf" srcId="{137A3E4F-297E-4599-9457-D08236EB0D5E}" destId="{E8419A68-FD76-4BEA-B293-E2E5D76488AA}" srcOrd="0" destOrd="0" presId="urn:microsoft.com/office/officeart/2005/8/layout/hierarchy6"/>
    <dgm:cxn modelId="{2BCE6553-DE00-46F4-AE4D-876DFE7AA680}" type="presParOf" srcId="{137A3E4F-297E-4599-9457-D08236EB0D5E}" destId="{00D9585D-FB23-46A6-AE1D-2AEC3813C27A}" srcOrd="1" destOrd="0" presId="urn:microsoft.com/office/officeart/2005/8/layout/hierarchy6"/>
    <dgm:cxn modelId="{00A75CF0-068A-4661-916B-8419C60515A9}" type="presParOf" srcId="{00D9585D-FB23-46A6-AE1D-2AEC3813C27A}" destId="{8AECF53F-371A-4354-9855-0B291EC89157}" srcOrd="0" destOrd="0" presId="urn:microsoft.com/office/officeart/2005/8/layout/hierarchy6"/>
    <dgm:cxn modelId="{F7CCC2E6-6A92-48AB-8190-7312687FDAD1}" type="presParOf" srcId="{00D9585D-FB23-46A6-AE1D-2AEC3813C27A}" destId="{1CB82B2C-3E3A-41D9-A80B-DCB9EBD5FCF9}" srcOrd="1" destOrd="0" presId="urn:microsoft.com/office/officeart/2005/8/layout/hierarchy6"/>
    <dgm:cxn modelId="{7C3BF25F-F95D-4D0C-BC49-EE62E06855FA}" type="presParOf" srcId="{1CB82B2C-3E3A-41D9-A80B-DCB9EBD5FCF9}" destId="{C5AE1E38-9B5B-4A98-908D-827FC5C3E9E0}" srcOrd="0" destOrd="0" presId="urn:microsoft.com/office/officeart/2005/8/layout/hierarchy6"/>
    <dgm:cxn modelId="{9326B23C-D8F2-4FED-9765-5DA6EB3AD68E}" type="presParOf" srcId="{1CB82B2C-3E3A-41D9-A80B-DCB9EBD5FCF9}" destId="{025E7FBC-D34F-4009-9967-6E68E6D77DB6}" srcOrd="1" destOrd="0" presId="urn:microsoft.com/office/officeart/2005/8/layout/hierarchy6"/>
    <dgm:cxn modelId="{9296D27E-2DEC-4775-A578-66AF3138A262}" type="presParOf" srcId="{025E7FBC-D34F-4009-9967-6E68E6D77DB6}" destId="{C481D9C7-8A93-4E51-8165-733F93860937}" srcOrd="0" destOrd="0" presId="urn:microsoft.com/office/officeart/2005/8/layout/hierarchy6"/>
    <dgm:cxn modelId="{4E9BF1C6-3EF7-434E-988B-7E6C4317CE4B}" type="presParOf" srcId="{025E7FBC-D34F-4009-9967-6E68E6D77DB6}" destId="{1AE6AFE1-15CF-4E9F-A78A-ED041FB42395}" srcOrd="1" destOrd="0" presId="urn:microsoft.com/office/officeart/2005/8/layout/hierarchy6"/>
    <dgm:cxn modelId="{42B85049-7132-4097-B714-174275EE9C7C}" type="presParOf" srcId="{1AE6AFE1-15CF-4E9F-A78A-ED041FB42395}" destId="{B93D2C96-05BD-4485-90D7-4DC57667897A}" srcOrd="0" destOrd="0" presId="urn:microsoft.com/office/officeart/2005/8/layout/hierarchy6"/>
    <dgm:cxn modelId="{60BD151F-A2E7-48C2-8628-E215E4F2AA13}" type="presParOf" srcId="{1AE6AFE1-15CF-4E9F-A78A-ED041FB42395}" destId="{5B1A70C0-E921-424D-A6AE-5874E42B145B}" srcOrd="1" destOrd="0" presId="urn:microsoft.com/office/officeart/2005/8/layout/hierarchy6"/>
    <dgm:cxn modelId="{4578335A-03A9-4C6D-8188-7C699EA5038E}" type="presParOf" srcId="{5B1A70C0-E921-424D-A6AE-5874E42B145B}" destId="{C1987E01-5B33-4E3E-B5D4-057297AE0281}" srcOrd="0" destOrd="0" presId="urn:microsoft.com/office/officeart/2005/8/layout/hierarchy6"/>
    <dgm:cxn modelId="{5ACA4F4E-B00D-49EA-B2E6-638FB4B56223}" type="presParOf" srcId="{5B1A70C0-E921-424D-A6AE-5874E42B145B}" destId="{23042336-326A-4E00-8088-42C27E7A25BE}" srcOrd="1" destOrd="0" presId="urn:microsoft.com/office/officeart/2005/8/layout/hierarchy6"/>
    <dgm:cxn modelId="{569A675F-720A-44AD-81FB-69C94CB2C272}" type="presParOf" srcId="{23042336-326A-4E00-8088-42C27E7A25BE}" destId="{94021376-1715-4099-B991-60D1920F8B45}" srcOrd="0" destOrd="0" presId="urn:microsoft.com/office/officeart/2005/8/layout/hierarchy6"/>
    <dgm:cxn modelId="{E21D8C6C-30F9-4589-A37F-D114A9DB038B}" type="presParOf" srcId="{23042336-326A-4E00-8088-42C27E7A25BE}" destId="{D3E46402-E5E8-4482-A781-993EFC69B9D9}" srcOrd="1" destOrd="0" presId="urn:microsoft.com/office/officeart/2005/8/layout/hierarchy6"/>
    <dgm:cxn modelId="{CB893932-1511-4615-B747-B1A0BD130786}" type="presParOf" srcId="{CF404264-E18F-4EA5-8990-80B542C5B428}" destId="{0895CF44-E862-4776-88F6-EDF4731BE6ED}" srcOrd="1" destOrd="0" presId="urn:microsoft.com/office/officeart/2005/8/layout/hierarchy6"/>
    <dgm:cxn modelId="{100B8C67-8C7D-4E91-9BB1-68AABEF5D8D7}" type="presParOf" srcId="{0895CF44-E862-4776-88F6-EDF4731BE6ED}" destId="{E7BAF35F-D73B-46D2-9341-B021877EDD3E}" srcOrd="0" destOrd="0" presId="urn:microsoft.com/office/officeart/2005/8/layout/hierarchy6"/>
    <dgm:cxn modelId="{DF7D5980-287F-4A1E-8346-C64A7A4FE0C0}" type="presParOf" srcId="{E7BAF35F-D73B-46D2-9341-B021877EDD3E}" destId="{E3D3C880-EB99-4B26-A031-A978A07EB4DB}" srcOrd="0" destOrd="0" presId="urn:microsoft.com/office/officeart/2005/8/layout/hierarchy6"/>
    <dgm:cxn modelId="{9334FF2A-2C88-43BF-9D0F-C8BCF987FE35}" type="presParOf" srcId="{E7BAF35F-D73B-46D2-9341-B021877EDD3E}" destId="{D623439E-C2A9-4BC7-9B47-C36DF3A542C4}" srcOrd="1" destOrd="0" presId="urn:microsoft.com/office/officeart/2005/8/layout/hierarchy6"/>
    <dgm:cxn modelId="{90A08387-22B4-4FDE-BBE3-ED3258116584}" type="presParOf" srcId="{0895CF44-E862-4776-88F6-EDF4731BE6ED}" destId="{44953C94-BF53-4CE6-809A-5B5BC6B8BCC6}" srcOrd="1" destOrd="0" presId="urn:microsoft.com/office/officeart/2005/8/layout/hierarchy6"/>
    <dgm:cxn modelId="{D9D94BC4-6B2F-49AD-B5AD-286EB382A64C}" type="presParOf" srcId="{44953C94-BF53-4CE6-809A-5B5BC6B8BCC6}" destId="{F5BC1A35-2EB5-4182-A160-69D8F9B9014C}" srcOrd="0" destOrd="0" presId="urn:microsoft.com/office/officeart/2005/8/layout/hierarchy6"/>
    <dgm:cxn modelId="{7583A1FE-A490-424C-8FCD-6605999801B7}" type="presParOf" srcId="{0895CF44-E862-4776-88F6-EDF4731BE6ED}" destId="{94642D7A-73A7-40AD-8EF9-E2ECB3B9EC29}" srcOrd="2" destOrd="0" presId="urn:microsoft.com/office/officeart/2005/8/layout/hierarchy6"/>
    <dgm:cxn modelId="{2A7AF597-D904-4D2B-9006-A448E1B82174}" type="presParOf" srcId="{94642D7A-73A7-40AD-8EF9-E2ECB3B9EC29}" destId="{B1B60E75-2F46-47F1-AF7C-589D41CC2F17}" srcOrd="0" destOrd="0" presId="urn:microsoft.com/office/officeart/2005/8/layout/hierarchy6"/>
    <dgm:cxn modelId="{853CF099-9C91-4D3C-BFAA-AA9D01E4A945}" type="presParOf" srcId="{94642D7A-73A7-40AD-8EF9-E2ECB3B9EC29}" destId="{D70058D8-BFEF-4A16-A32D-C804DF144E92}" srcOrd="1" destOrd="0" presId="urn:microsoft.com/office/officeart/2005/8/layout/hierarchy6"/>
    <dgm:cxn modelId="{9588CE10-50CC-415B-92ED-5702846889A0}" type="presParOf" srcId="{0895CF44-E862-4776-88F6-EDF4731BE6ED}" destId="{D31DF265-45AE-4B1D-9DC9-3AA36B048350}" srcOrd="3" destOrd="0" presId="urn:microsoft.com/office/officeart/2005/8/layout/hierarchy6"/>
    <dgm:cxn modelId="{78D62561-C70D-4E78-ACEE-58D04B7332B5}" type="presParOf" srcId="{D31DF265-45AE-4B1D-9DC9-3AA36B048350}" destId="{A5A73729-9D7B-4A32-8BE3-BA3C86C08785}" srcOrd="0" destOrd="0" presId="urn:microsoft.com/office/officeart/2005/8/layout/hierarchy6"/>
    <dgm:cxn modelId="{B556304A-B712-4D2A-8B94-22E939F631A8}" type="presParOf" srcId="{0895CF44-E862-4776-88F6-EDF4731BE6ED}" destId="{F77B754D-1915-4C4C-9702-B639D0313101}" srcOrd="4" destOrd="0" presId="urn:microsoft.com/office/officeart/2005/8/layout/hierarchy6"/>
    <dgm:cxn modelId="{B5EC5996-4446-4DF7-B158-E3399FCEB049}" type="presParOf" srcId="{F77B754D-1915-4C4C-9702-B639D0313101}" destId="{C8641DEF-6FB2-49DD-BB85-5816E60F2133}" srcOrd="0" destOrd="0" presId="urn:microsoft.com/office/officeart/2005/8/layout/hierarchy6"/>
    <dgm:cxn modelId="{4E4798EC-8EAD-4ECA-B52A-74E47EAC274F}" type="presParOf" srcId="{F77B754D-1915-4C4C-9702-B639D0313101}" destId="{E23E34D9-D311-4315-A616-E9129AF537B9}" srcOrd="1" destOrd="0" presId="urn:microsoft.com/office/officeart/2005/8/layout/hierarchy6"/>
    <dgm:cxn modelId="{A07E642A-BACC-4F9D-8A2B-C19445787EF5}" type="presParOf" srcId="{0895CF44-E862-4776-88F6-EDF4731BE6ED}" destId="{B5C250A8-5BB2-4474-9D17-C84B1190493D}" srcOrd="5" destOrd="0" presId="urn:microsoft.com/office/officeart/2005/8/layout/hierarchy6"/>
    <dgm:cxn modelId="{822EF77A-F8B3-4483-AE1B-FA9D566C227B}" type="presParOf" srcId="{B5C250A8-5BB2-4474-9D17-C84B1190493D}" destId="{91497832-44F1-4C5B-BAB3-AC461144CAC9}" srcOrd="0" destOrd="0" presId="urn:microsoft.com/office/officeart/2005/8/layout/hierarchy6"/>
    <dgm:cxn modelId="{470654DF-DCAA-4B5A-A53E-AF5A22E32F14}" type="presParOf" srcId="{0895CF44-E862-4776-88F6-EDF4731BE6ED}" destId="{E62BC809-F91C-4B45-8EC3-E74617D6C596}" srcOrd="6" destOrd="0" presId="urn:microsoft.com/office/officeart/2005/8/layout/hierarchy6"/>
    <dgm:cxn modelId="{266DCC38-470A-40A6-8F1F-111BEE0FF169}" type="presParOf" srcId="{E62BC809-F91C-4B45-8EC3-E74617D6C596}" destId="{5DE57D23-CA82-4DC7-9D44-BD709120D550}" srcOrd="0" destOrd="0" presId="urn:microsoft.com/office/officeart/2005/8/layout/hierarchy6"/>
    <dgm:cxn modelId="{F25F16F8-D33C-4ACC-A054-7AE308F3F8E9}" type="presParOf" srcId="{E62BC809-F91C-4B45-8EC3-E74617D6C596}" destId="{00B699B0-44E6-4AFE-B45B-288EB43CBE02}" srcOrd="1" destOrd="0" presId="urn:microsoft.com/office/officeart/2005/8/layout/hierarchy6"/>
    <dgm:cxn modelId="{95D4D82A-AEF0-4E83-BF22-D5EE4CB9F280}" type="presParOf" srcId="{0895CF44-E862-4776-88F6-EDF4731BE6ED}" destId="{B72CC120-3451-4676-AFC6-971A5B240E21}" srcOrd="7" destOrd="0" presId="urn:microsoft.com/office/officeart/2005/8/layout/hierarchy6"/>
    <dgm:cxn modelId="{11CBE678-F796-4024-94B1-3F63C72EE474}" type="presParOf" srcId="{B72CC120-3451-4676-AFC6-971A5B240E21}" destId="{14580839-C87F-4BC7-9D61-381DE478AE33}" srcOrd="0" destOrd="0" presId="urn:microsoft.com/office/officeart/2005/8/layout/hierarchy6"/>
    <dgm:cxn modelId="{93F0F1D5-21C0-46C8-A63F-13962020AC70}" type="presParOf" srcId="{0895CF44-E862-4776-88F6-EDF4731BE6ED}" destId="{BE941B73-8537-4384-B1AD-85536AA4D1F9}" srcOrd="8" destOrd="0" presId="urn:microsoft.com/office/officeart/2005/8/layout/hierarchy6"/>
    <dgm:cxn modelId="{1E4E5259-526F-4C1A-9A79-51D8DFCDD387}" type="presParOf" srcId="{BE941B73-8537-4384-B1AD-85536AA4D1F9}" destId="{897B6E1C-6798-4205-B9D2-260256C5F725}" srcOrd="0" destOrd="0" presId="urn:microsoft.com/office/officeart/2005/8/layout/hierarchy6"/>
    <dgm:cxn modelId="{8CA8E803-236C-4875-90F4-D5A6F7FFD1C7}" type="presParOf" srcId="{BE941B73-8537-4384-B1AD-85536AA4D1F9}" destId="{46F48AA5-A17A-4BA3-9DB8-B8F9D51B27C3}" srcOrd="1" destOrd="0" presId="urn:microsoft.com/office/officeart/2005/8/layout/hierarchy6"/>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A2C2B9C-D935-45BC-B368-1ACBEC6FE717}"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CC9F5CB5-1887-4277-9ADD-6383568A99C7}">
      <dgm:prSet phldrT="[Text]" custT="1"/>
      <dgm:spPr/>
      <dgm:t>
        <a:bodyPr/>
        <a:lstStyle/>
        <a:p>
          <a:r>
            <a:rPr lang="en-US" sz="1800" b="1"/>
            <a:t>Type of Data</a:t>
          </a:r>
        </a:p>
      </dgm:t>
    </dgm:pt>
    <dgm:pt modelId="{D7EB9273-049B-43E4-97EA-9613DFEA719A}" type="parTrans" cxnId="{6A4DD976-C86C-4E84-9A26-1138101863EF}">
      <dgm:prSet/>
      <dgm:spPr/>
      <dgm:t>
        <a:bodyPr/>
        <a:lstStyle/>
        <a:p>
          <a:endParaRPr lang="en-US"/>
        </a:p>
      </dgm:t>
    </dgm:pt>
    <dgm:pt modelId="{3BDE6473-B995-4989-9A08-E9FA6150E5F2}" type="sibTrans" cxnId="{6A4DD976-C86C-4E84-9A26-1138101863EF}">
      <dgm:prSet/>
      <dgm:spPr/>
      <dgm:t>
        <a:bodyPr/>
        <a:lstStyle/>
        <a:p>
          <a:endParaRPr lang="en-US"/>
        </a:p>
      </dgm:t>
    </dgm:pt>
    <dgm:pt modelId="{A961FED2-F7ED-4292-A8A4-9892107DECE3}">
      <dgm:prSet phldrT="[Text]" custT="1"/>
      <dgm:spPr/>
      <dgm:t>
        <a:bodyPr/>
        <a:lstStyle/>
        <a:p>
          <a:r>
            <a:rPr lang="en-US" sz="1800" b="1"/>
            <a:t>Qualitative</a:t>
          </a:r>
        </a:p>
      </dgm:t>
    </dgm:pt>
    <dgm:pt modelId="{5B07613B-446B-4410-A481-DE829D7BC3B0}" type="parTrans" cxnId="{2C442B58-495F-4E00-9888-27BBD601B8E5}">
      <dgm:prSet/>
      <dgm:spPr/>
      <dgm:t>
        <a:bodyPr/>
        <a:lstStyle/>
        <a:p>
          <a:endParaRPr lang="en-US" sz="2400"/>
        </a:p>
      </dgm:t>
    </dgm:pt>
    <dgm:pt modelId="{81A03749-D02B-4590-BBFF-85E43FF3C989}" type="sibTrans" cxnId="{2C442B58-495F-4E00-9888-27BBD601B8E5}">
      <dgm:prSet/>
      <dgm:spPr/>
      <dgm:t>
        <a:bodyPr/>
        <a:lstStyle/>
        <a:p>
          <a:endParaRPr lang="en-US"/>
        </a:p>
      </dgm:t>
    </dgm:pt>
    <dgm:pt modelId="{24C0E6D2-0910-4694-93C2-74C822734B37}">
      <dgm:prSet phldrT="[Text]" custT="1"/>
      <dgm:spPr/>
      <dgm:t>
        <a:bodyPr/>
        <a:lstStyle/>
        <a:p>
          <a:r>
            <a:rPr lang="en-US" sz="1400" b="1" dirty="0" smtClean="0"/>
            <a:t>p = Population proportion of </a:t>
          </a:r>
          <a:r>
            <a:rPr lang="en-US" sz="1400" b="1" dirty="0" err="1" smtClean="0"/>
            <a:t>Sucesses</a:t>
          </a:r>
          <a:endParaRPr lang="en-US" sz="1400" b="1"/>
        </a:p>
      </dgm:t>
    </dgm:pt>
    <dgm:pt modelId="{B9E5CE0E-610A-4376-96DD-288707413036}" type="parTrans" cxnId="{9CC136B9-DD27-41B1-95DF-42DCACF2C8BE}">
      <dgm:prSet/>
      <dgm:spPr/>
      <dgm:t>
        <a:bodyPr/>
        <a:lstStyle/>
        <a:p>
          <a:endParaRPr lang="en-US" sz="2400"/>
        </a:p>
      </dgm:t>
    </dgm:pt>
    <dgm:pt modelId="{A5017FB3-3889-4FE7-AD99-D6C10E4EF4E1}" type="sibTrans" cxnId="{9CC136B9-DD27-41B1-95DF-42DCACF2C8BE}">
      <dgm:prSet/>
      <dgm:spPr/>
      <dgm:t>
        <a:bodyPr/>
        <a:lstStyle/>
        <a:p>
          <a:endParaRPr lang="en-US"/>
        </a:p>
      </dgm:t>
    </dgm:pt>
    <dgm:pt modelId="{B2114F81-E20E-407D-B400-56DFA385D44D}">
      <dgm:prSet phldrT="[Text]" custT="1"/>
      <dgm:spPr/>
      <dgm:t>
        <a:bodyPr/>
        <a:lstStyle/>
        <a:p>
          <a:r>
            <a:rPr lang="en-US" sz="1400" b="1" dirty="0" smtClean="0"/>
            <a:t>µ = Population mean </a:t>
          </a:r>
          <a:endParaRPr lang="en-US" sz="1400" b="1"/>
        </a:p>
      </dgm:t>
    </dgm:pt>
    <dgm:pt modelId="{0C53C7B4-9CAF-48E1-8619-0BCCA7F92312}" type="parTrans" cxnId="{DFC6DC0B-9B5F-4CA4-AB36-3E4F89948E5D}">
      <dgm:prSet/>
      <dgm:spPr/>
      <dgm:t>
        <a:bodyPr/>
        <a:lstStyle/>
        <a:p>
          <a:endParaRPr lang="en-US" sz="2400"/>
        </a:p>
      </dgm:t>
    </dgm:pt>
    <dgm:pt modelId="{791FC3B5-8E38-4ACD-A6A7-727F13313265}" type="sibTrans" cxnId="{DFC6DC0B-9B5F-4CA4-AB36-3E4F89948E5D}">
      <dgm:prSet/>
      <dgm:spPr/>
      <dgm:t>
        <a:bodyPr/>
        <a:lstStyle/>
        <a:p>
          <a:endParaRPr lang="en-US"/>
        </a:p>
      </dgm:t>
    </dgm:pt>
    <dgm:pt modelId="{7427BDD0-623D-444F-A2D1-91F64FBC75B5}">
      <dgm:prSet phldrT="[Text]" custT="1"/>
      <dgm:spPr/>
      <dgm:t>
        <a:bodyPr/>
        <a:lstStyle/>
        <a:p>
          <a:r>
            <a:rPr lang="en-US" sz="1800" b="1"/>
            <a:t>Quantitative</a:t>
          </a:r>
        </a:p>
      </dgm:t>
    </dgm:pt>
    <dgm:pt modelId="{B1D2B462-B3BC-40DC-A29C-D3AE9B607BF8}" type="parTrans" cxnId="{80D18023-3DB2-42BA-B299-6DC31DF578C8}">
      <dgm:prSet/>
      <dgm:spPr/>
      <dgm:t>
        <a:bodyPr/>
        <a:lstStyle/>
        <a:p>
          <a:endParaRPr lang="en-US" sz="2400"/>
        </a:p>
      </dgm:t>
    </dgm:pt>
    <dgm:pt modelId="{16175201-14BF-4434-A004-5D1E85949971}" type="sibTrans" cxnId="{80D18023-3DB2-42BA-B299-6DC31DF578C8}">
      <dgm:prSet/>
      <dgm:spPr/>
      <dgm:t>
        <a:bodyPr/>
        <a:lstStyle/>
        <a:p>
          <a:endParaRPr lang="en-US"/>
        </a:p>
      </dgm:t>
    </dgm:pt>
    <dgm:pt modelId="{B02DD61A-B747-48D9-9C7C-E83F43F25B75}">
      <dgm:prSet phldrT="[Text]" custT="1"/>
      <dgm:spPr/>
      <dgm:t>
        <a:bodyPr/>
        <a:lstStyle/>
        <a:p>
          <a:r>
            <a:rPr lang="el-GR" sz="1400" b="1" dirty="0" smtClean="0"/>
            <a:t>σ</a:t>
          </a:r>
          <a:r>
            <a:rPr lang="en-US" sz="1400" b="1" baseline="30000" dirty="0" smtClean="0"/>
            <a:t>2 </a:t>
          </a:r>
          <a:r>
            <a:rPr lang="en-US" sz="1400" b="1" baseline="0" dirty="0" smtClean="0"/>
            <a:t>=Population Variance</a:t>
          </a:r>
          <a:endParaRPr lang="en-US" sz="1400" b="1"/>
        </a:p>
      </dgm:t>
    </dgm:pt>
    <dgm:pt modelId="{9D865621-EECA-4A01-A15E-1012E14B9721}" type="parTrans" cxnId="{31B4AF2E-9133-403F-AE3F-7F31815DD8A5}">
      <dgm:prSet/>
      <dgm:spPr/>
      <dgm:t>
        <a:bodyPr/>
        <a:lstStyle/>
        <a:p>
          <a:endParaRPr lang="en-US" sz="2400"/>
        </a:p>
      </dgm:t>
    </dgm:pt>
    <dgm:pt modelId="{216B33EE-0DCC-49CD-8E8B-1B69079809AC}" type="sibTrans" cxnId="{31B4AF2E-9133-403F-AE3F-7F31815DD8A5}">
      <dgm:prSet/>
      <dgm:spPr/>
      <dgm:t>
        <a:bodyPr/>
        <a:lstStyle/>
        <a:p>
          <a:endParaRPr lang="en-US"/>
        </a:p>
      </dgm:t>
    </dgm:pt>
    <dgm:pt modelId="{E4327CA7-7E2E-4B72-A379-A1C0591BB4D2}">
      <dgm:prSet phldrT="[Text]" custT="1"/>
      <dgm:spPr/>
      <dgm:t>
        <a:bodyPr/>
        <a:lstStyle/>
        <a:p>
          <a:r>
            <a:rPr lang="en-US" sz="3600"/>
            <a:t> </a:t>
          </a:r>
        </a:p>
      </dgm:t>
    </dgm:pt>
    <dgm:pt modelId="{807D9DC3-A327-4C39-B09E-494003EB46E1}" type="parTrans" cxnId="{3AD82C6B-2D67-451F-8253-B6EDEC1FABE4}">
      <dgm:prSet/>
      <dgm:spPr/>
      <dgm:t>
        <a:bodyPr/>
        <a:lstStyle/>
        <a:p>
          <a:endParaRPr lang="en-US"/>
        </a:p>
      </dgm:t>
    </dgm:pt>
    <dgm:pt modelId="{7ABCA972-9A8A-4050-8000-47AC54807B8E}" type="sibTrans" cxnId="{3AD82C6B-2D67-451F-8253-B6EDEC1FABE4}">
      <dgm:prSet/>
      <dgm:spPr/>
      <dgm:t>
        <a:bodyPr/>
        <a:lstStyle/>
        <a:p>
          <a:endParaRPr lang="en-US"/>
        </a:p>
      </dgm:t>
    </dgm:pt>
    <dgm:pt modelId="{CE67D455-2B8A-4709-B742-91F1F6EB915E}">
      <dgm:prSet phldrT="[Text]" custT="1"/>
      <dgm:spPr/>
      <dgm:t>
        <a:bodyPr/>
        <a:lstStyle/>
        <a:p>
          <a:r>
            <a:rPr lang="en-US" sz="3600"/>
            <a:t> </a:t>
          </a:r>
        </a:p>
      </dgm:t>
    </dgm:pt>
    <dgm:pt modelId="{4C57C17E-BDB0-4B97-A4B0-D0E32025FCCE}" type="parTrans" cxnId="{A62396F5-3F7D-4FA6-B78D-F5D8423AC4A1}">
      <dgm:prSet/>
      <dgm:spPr/>
      <dgm:t>
        <a:bodyPr/>
        <a:lstStyle/>
        <a:p>
          <a:endParaRPr lang="en-US"/>
        </a:p>
      </dgm:t>
    </dgm:pt>
    <dgm:pt modelId="{2308F82F-A075-4654-B25C-A25F803A98D0}" type="sibTrans" cxnId="{A62396F5-3F7D-4FA6-B78D-F5D8423AC4A1}">
      <dgm:prSet/>
      <dgm:spPr/>
      <dgm:t>
        <a:bodyPr/>
        <a:lstStyle/>
        <a:p>
          <a:endParaRPr lang="en-US"/>
        </a:p>
      </dgm:t>
    </dgm:pt>
    <dgm:pt modelId="{4864AD0D-994A-4DF7-8CCC-DE020C7076EA}">
      <dgm:prSet phldrT="[Text]" custT="1"/>
      <dgm:spPr/>
      <dgm:t>
        <a:bodyPr/>
        <a:lstStyle/>
        <a:p>
          <a:r>
            <a:rPr lang="en-US" sz="2800"/>
            <a:t>Target Parameter</a:t>
          </a:r>
        </a:p>
      </dgm:t>
    </dgm:pt>
    <dgm:pt modelId="{1014C33A-07D2-4714-9FCD-610D1AD582B8}" type="parTrans" cxnId="{67AC8350-6802-4FE2-991C-2C83749CEDAD}">
      <dgm:prSet/>
      <dgm:spPr/>
      <dgm:t>
        <a:bodyPr/>
        <a:lstStyle/>
        <a:p>
          <a:endParaRPr lang="en-US"/>
        </a:p>
      </dgm:t>
    </dgm:pt>
    <dgm:pt modelId="{76A19342-7393-476F-8184-B9AFD4B3377C}" type="sibTrans" cxnId="{67AC8350-6802-4FE2-991C-2C83749CEDAD}">
      <dgm:prSet/>
      <dgm:spPr/>
      <dgm:t>
        <a:bodyPr/>
        <a:lstStyle/>
        <a:p>
          <a:endParaRPr lang="en-US"/>
        </a:p>
      </dgm:t>
    </dgm:pt>
    <dgm:pt modelId="{6B0F16C5-8BFD-448A-8E98-823C49B420F7}">
      <dgm:prSet custT="1"/>
      <dgm:spPr/>
      <dgm:t>
        <a:bodyPr/>
        <a:lstStyle/>
        <a:p>
          <a:pPr algn="l"/>
          <a:r>
            <a:rPr lang="en-US" sz="1400" b="0" dirty="0" smtClean="0"/>
            <a:t>1. Random Sample from Population</a:t>
          </a:r>
        </a:p>
        <a:p>
          <a:pPr algn="l"/>
          <a:r>
            <a:rPr lang="en-US" sz="1400" b="0" dirty="0" smtClean="0"/>
            <a:t>2. </a:t>
          </a:r>
          <a:r>
            <a:rPr lang="en-US" sz="1400" b="0" dirty="0" err="1" smtClean="0"/>
            <a:t>nq</a:t>
          </a:r>
          <a:r>
            <a:rPr lang="en-US" sz="1400" b="0" dirty="0" smtClean="0"/>
            <a:t> ≥ 15 &amp; </a:t>
          </a:r>
          <a:r>
            <a:rPr lang="en-US" sz="1400" b="0" dirty="0" err="1" smtClean="0"/>
            <a:t>nq</a:t>
          </a:r>
          <a:r>
            <a:rPr lang="en-US" sz="1400" b="0" dirty="0" smtClean="0"/>
            <a:t> ≥15</a:t>
          </a:r>
          <a:endParaRPr lang="en-US" sz="1400" b="0"/>
        </a:p>
      </dgm:t>
    </dgm:pt>
    <dgm:pt modelId="{4D17F8A1-F8F3-4F04-B289-2AF4A4B319A0}" type="parTrans" cxnId="{EA373CC7-C259-4C8E-9579-E9C66B866E97}">
      <dgm:prSet/>
      <dgm:spPr/>
      <dgm:t>
        <a:bodyPr/>
        <a:lstStyle/>
        <a:p>
          <a:endParaRPr lang="en-US" sz="2400"/>
        </a:p>
      </dgm:t>
    </dgm:pt>
    <dgm:pt modelId="{3670142B-FD33-4161-808F-410D393E9138}" type="sibTrans" cxnId="{EA373CC7-C259-4C8E-9579-E9C66B866E97}">
      <dgm:prSet/>
      <dgm:spPr/>
      <dgm:t>
        <a:bodyPr/>
        <a:lstStyle/>
        <a:p>
          <a:endParaRPr lang="en-US"/>
        </a:p>
      </dgm:t>
    </dgm:pt>
    <dgm:pt modelId="{A7A66827-DCC1-42CE-A10F-DBA5BEF47A06}">
      <dgm:prSet custT="1"/>
      <dgm:spPr/>
      <dgm:t>
        <a:bodyPr/>
        <a:lstStyle/>
        <a:p>
          <a:pPr algn="l"/>
          <a:r>
            <a:rPr lang="en-US" sz="1200" b="0" dirty="0" smtClean="0"/>
            <a:t>1. Random Sample from Population</a:t>
          </a:r>
        </a:p>
        <a:p>
          <a:pPr algn="l"/>
          <a:r>
            <a:rPr lang="en-US" sz="1200" b="0" dirty="0" smtClean="0"/>
            <a:t>2.  Population Normally distributed or n ≥ 30</a:t>
          </a:r>
          <a:endParaRPr lang="en-US" sz="1200" b="0"/>
        </a:p>
      </dgm:t>
    </dgm:pt>
    <dgm:pt modelId="{FAEE5AC7-6469-4F08-B32B-8A5700032858}" type="parTrans" cxnId="{5DC447C5-CC8A-44E5-960C-41F4CD84BC4B}">
      <dgm:prSet/>
      <dgm:spPr/>
      <dgm:t>
        <a:bodyPr/>
        <a:lstStyle/>
        <a:p>
          <a:endParaRPr lang="en-US" sz="2400"/>
        </a:p>
      </dgm:t>
    </dgm:pt>
    <dgm:pt modelId="{58E2A642-1A49-4A37-8A6F-80FDB8E0BDB1}" type="sibTrans" cxnId="{5DC447C5-CC8A-44E5-960C-41F4CD84BC4B}">
      <dgm:prSet/>
      <dgm:spPr/>
      <dgm:t>
        <a:bodyPr/>
        <a:lstStyle/>
        <a:p>
          <a:endParaRPr lang="en-US"/>
        </a:p>
      </dgm:t>
    </dgm:pt>
    <dgm:pt modelId="{4B90C975-483C-4DDB-A21F-0BE752A87A6F}">
      <dgm:prSet custT="1"/>
      <dgm:spPr/>
      <dgm:t>
        <a:bodyPr/>
        <a:lstStyle/>
        <a:p>
          <a:pPr algn="l"/>
          <a:r>
            <a:rPr lang="en-US" sz="1200" b="0" dirty="0" smtClean="0"/>
            <a:t>1. Random Sample from the Population</a:t>
          </a:r>
        </a:p>
        <a:p>
          <a:pPr algn="l"/>
          <a:r>
            <a:rPr lang="en-US" sz="1200" b="0" dirty="0" smtClean="0"/>
            <a:t>2.  Population Normally Distributed</a:t>
          </a:r>
          <a:endParaRPr lang="en-US" sz="1200" b="0"/>
        </a:p>
      </dgm:t>
    </dgm:pt>
    <dgm:pt modelId="{A37EA7AD-C180-4FBE-89B2-BAEBDD986352}" type="parTrans" cxnId="{C459E452-C93C-4F8C-8FA0-877FBA719D90}">
      <dgm:prSet/>
      <dgm:spPr/>
      <dgm:t>
        <a:bodyPr/>
        <a:lstStyle/>
        <a:p>
          <a:endParaRPr lang="en-US" sz="2400"/>
        </a:p>
      </dgm:t>
    </dgm:pt>
    <dgm:pt modelId="{ECE2F640-FFA7-457F-A45C-4DCC61755DDD}" type="sibTrans" cxnId="{C459E452-C93C-4F8C-8FA0-877FBA719D90}">
      <dgm:prSet/>
      <dgm:spPr/>
      <dgm:t>
        <a:bodyPr/>
        <a:lstStyle/>
        <a:p>
          <a:endParaRPr lang="en-US"/>
        </a:p>
      </dgm:t>
    </dgm:pt>
    <dgm:pt modelId="{7621FB4B-D169-432A-A658-94DA06DDD49A}">
      <dgm:prSet phldrT="[Text]" custT="1"/>
      <dgm:spPr/>
      <dgm:t>
        <a:bodyPr/>
        <a:lstStyle/>
        <a:p>
          <a:r>
            <a:rPr lang="en-US" sz="2800"/>
            <a:t>Conditions</a:t>
          </a:r>
        </a:p>
      </dgm:t>
    </dgm:pt>
    <dgm:pt modelId="{D4573452-A96E-4376-9F45-BC1DB96EBB09}" type="parTrans" cxnId="{FAE5147B-F915-47E5-8AE5-73C2188EECF4}">
      <dgm:prSet/>
      <dgm:spPr/>
      <dgm:t>
        <a:bodyPr/>
        <a:lstStyle/>
        <a:p>
          <a:endParaRPr lang="en-US"/>
        </a:p>
      </dgm:t>
    </dgm:pt>
    <dgm:pt modelId="{1758A9DB-225E-47FD-93B1-FDC3A62931E8}" type="sibTrans" cxnId="{FAE5147B-F915-47E5-8AE5-73C2188EECF4}">
      <dgm:prSet/>
      <dgm:spPr/>
      <dgm:t>
        <a:bodyPr/>
        <a:lstStyle/>
        <a:p>
          <a:endParaRPr lang="en-US"/>
        </a:p>
      </dgm:t>
    </dgm:pt>
    <mc:AlternateContent xmlns:mc="http://schemas.openxmlformats.org/markup-compatibility/2006" xmlns:a14="http://schemas.microsoft.com/office/drawing/2010/main">
      <mc:Choice Requires="a14">
        <dgm:pt modelId="{500DAE86-F290-4CC5-A35E-BFFED7E46543}">
          <dgm:prSet custT="1"/>
          <dgm:spPr/>
          <dgm:t>
            <a:bodyPr/>
            <a:lstStyle/>
            <a:p>
              <a:pPr/>
              <a14:m>
                <m:oMathPara xmlns:m="http://schemas.openxmlformats.org/officeDocument/2006/math">
                  <m:oMathParaPr>
                    <m:jc m:val="centerGroup"/>
                  </m:oMathParaPr>
                  <m:oMath xmlns:m="http://schemas.openxmlformats.org/officeDocument/2006/math">
                    <m:r>
                      <a:rPr lang="en-US" sz="1500" b="1" i="1">
                        <a:latin typeface="Cambria Math" panose="02040503050406030204" pitchFamily="18" charset="0"/>
                      </a:rPr>
                      <m:t>𝒛</m:t>
                    </m:r>
                    <m:r>
                      <a:rPr lang="en-US" sz="1500" b="1" i="1">
                        <a:latin typeface="Cambria Math" panose="02040503050406030204" pitchFamily="18" charset="0"/>
                      </a:rPr>
                      <m:t>=</m:t>
                    </m:r>
                    <m:f>
                      <m:fPr>
                        <m:ctrlPr>
                          <a:rPr lang="en-US" sz="1500" b="1" i="1">
                            <a:latin typeface="Cambria Math" panose="02040503050406030204" pitchFamily="18" charset="0"/>
                          </a:rPr>
                        </m:ctrlPr>
                      </m:fPr>
                      <m:num>
                        <m:acc>
                          <m:accPr>
                            <m:chr m:val="̂"/>
                            <m:ctrlPr>
                              <a:rPr lang="en-US" sz="1500" b="1" i="1">
                                <a:latin typeface="Cambria Math" panose="02040503050406030204" pitchFamily="18" charset="0"/>
                              </a:rPr>
                            </m:ctrlPr>
                          </m:accPr>
                          <m:e>
                            <m:r>
                              <a:rPr lang="en-US" sz="1500" b="1" i="1">
                                <a:latin typeface="Cambria Math" panose="02040503050406030204" pitchFamily="18" charset="0"/>
                              </a:rPr>
                              <m:t>𝒑</m:t>
                            </m:r>
                          </m:e>
                        </m:acc>
                        <m:r>
                          <a:rPr lang="en-US" sz="1500" b="1" i="1">
                            <a:latin typeface="Cambria Math" panose="02040503050406030204" pitchFamily="18" charset="0"/>
                          </a:rPr>
                          <m:t>−</m:t>
                        </m:r>
                        <m:sSub>
                          <m:sSubPr>
                            <m:ctrlPr>
                              <a:rPr lang="en-US" sz="1500" b="1" i="1">
                                <a:latin typeface="Cambria Math" panose="02040503050406030204" pitchFamily="18" charset="0"/>
                              </a:rPr>
                            </m:ctrlPr>
                          </m:sSubPr>
                          <m:e>
                            <m:r>
                              <a:rPr lang="en-US" sz="1500" b="1" i="1">
                                <a:latin typeface="Cambria Math" panose="02040503050406030204" pitchFamily="18" charset="0"/>
                              </a:rPr>
                              <m:t>𝒑</m:t>
                            </m:r>
                          </m:e>
                          <m:sub>
                            <m:r>
                              <a:rPr lang="en-US" sz="1500" b="1" i="1">
                                <a:latin typeface="Cambria Math" panose="02040503050406030204" pitchFamily="18" charset="0"/>
                              </a:rPr>
                              <m:t>𝟎</m:t>
                            </m:r>
                          </m:sub>
                        </m:sSub>
                      </m:num>
                      <m:den>
                        <m:rad>
                          <m:radPr>
                            <m:degHide m:val="on"/>
                            <m:ctrlPr>
                              <a:rPr lang="en-US" sz="1500" b="1" i="1">
                                <a:latin typeface="Cambria Math" panose="02040503050406030204" pitchFamily="18" charset="0"/>
                              </a:rPr>
                            </m:ctrlPr>
                          </m:radPr>
                          <m:deg/>
                          <m:e>
                            <m:f>
                              <m:fPr>
                                <m:ctrlPr>
                                  <a:rPr lang="en-US" sz="1500" b="1" i="1">
                                    <a:latin typeface="Cambria Math" panose="02040503050406030204" pitchFamily="18" charset="0"/>
                                  </a:rPr>
                                </m:ctrlPr>
                              </m:fPr>
                              <m:num>
                                <m:sSub>
                                  <m:sSubPr>
                                    <m:ctrlPr>
                                      <a:rPr lang="en-US" sz="1500" b="1" i="1">
                                        <a:latin typeface="Cambria Math" panose="02040503050406030204" pitchFamily="18" charset="0"/>
                                      </a:rPr>
                                    </m:ctrlPr>
                                  </m:sSubPr>
                                  <m:e>
                                    <m:r>
                                      <a:rPr lang="en-US" sz="1500" b="1" i="1">
                                        <a:latin typeface="Cambria Math" panose="02040503050406030204" pitchFamily="18" charset="0"/>
                                      </a:rPr>
                                      <m:t>𝒑</m:t>
                                    </m:r>
                                  </m:e>
                                  <m:sub>
                                    <m:r>
                                      <a:rPr lang="en-US" sz="1500" b="1" i="1">
                                        <a:latin typeface="Cambria Math" panose="02040503050406030204" pitchFamily="18" charset="0"/>
                                      </a:rPr>
                                      <m:t>𝟎</m:t>
                                    </m:r>
                                  </m:sub>
                                </m:sSub>
                                <m:sSub>
                                  <m:sSubPr>
                                    <m:ctrlPr>
                                      <a:rPr lang="en-US" sz="1500" b="1" i="1">
                                        <a:latin typeface="Cambria Math" panose="02040503050406030204" pitchFamily="18" charset="0"/>
                                      </a:rPr>
                                    </m:ctrlPr>
                                  </m:sSubPr>
                                  <m:e>
                                    <m:r>
                                      <a:rPr lang="en-US" sz="1500" b="1" i="1">
                                        <a:latin typeface="Cambria Math" panose="02040503050406030204" pitchFamily="18" charset="0"/>
                                      </a:rPr>
                                      <m:t>𝒒</m:t>
                                    </m:r>
                                  </m:e>
                                  <m:sub>
                                    <m:r>
                                      <a:rPr lang="en-US" sz="1500" b="1" i="1">
                                        <a:latin typeface="Cambria Math" panose="02040503050406030204" pitchFamily="18" charset="0"/>
                                      </a:rPr>
                                      <m:t>𝟎</m:t>
                                    </m:r>
                                  </m:sub>
                                </m:sSub>
                              </m:num>
                              <m:den>
                                <m:r>
                                  <a:rPr lang="en-US" sz="1500" b="1" i="1">
                                    <a:latin typeface="Cambria Math" panose="02040503050406030204" pitchFamily="18" charset="0"/>
                                  </a:rPr>
                                  <m:t>𝒏</m:t>
                                </m:r>
                              </m:den>
                            </m:f>
                          </m:e>
                        </m:rad>
                      </m:den>
                    </m:f>
                  </m:oMath>
                </m:oMathPara>
              </a14:m>
              <a:endParaRPr lang="en-US" sz="1500" b="1"/>
            </a:p>
          </dgm:t>
        </dgm:pt>
      </mc:Choice>
      <mc:Fallback xmlns="">
        <dgm:pt modelId="{500DAE86-F290-4CC5-A35E-BFFED7E46543}">
          <dgm:prSet custT="1"/>
          <dgm:spPr/>
          <dgm:t>
            <a:bodyPr/>
            <a:lstStyle/>
            <a:p>
              <a:r>
                <a:rPr lang="en-US" sz="1500" b="1" i="0">
                  <a:latin typeface="Cambria Math" panose="02040503050406030204" pitchFamily="18" charset="0"/>
                </a:rPr>
                <a:t>𝒛=(𝒑 ̂−𝒑_𝟎)/√((</a:t>
              </a:r>
              <a:r>
                <a:rPr lang="en-US" sz="1500" b="1" i="0">
                  <a:latin typeface="Cambria Math" panose="02040503050406030204" pitchFamily="18" charset="0"/>
                </a:rPr>
                <a:t>𝒑_𝟎 𝒒_𝟎)/</a:t>
              </a:r>
              <a:r>
                <a:rPr lang="en-US" sz="1500" b="1" i="0">
                  <a:latin typeface="Cambria Math" panose="02040503050406030204" pitchFamily="18" charset="0"/>
                </a:rPr>
                <a:t>𝒏)</a:t>
              </a:r>
              <a:endParaRPr lang="en-US" sz="1500" b="1"/>
            </a:p>
          </dgm:t>
        </dgm:pt>
      </mc:Fallback>
    </mc:AlternateContent>
    <dgm:pt modelId="{7BC6A1A2-500D-4193-92E0-18F461926B89}" type="parTrans" cxnId="{31924AA1-4A2B-4637-B823-CD85CB62F0E1}">
      <dgm:prSet/>
      <dgm:spPr/>
      <dgm:t>
        <a:bodyPr/>
        <a:lstStyle/>
        <a:p>
          <a:endParaRPr lang="en-US" sz="2400"/>
        </a:p>
      </dgm:t>
    </dgm:pt>
    <dgm:pt modelId="{C5E8B476-50DF-4090-8854-2B3850671A24}" type="sibTrans" cxnId="{31924AA1-4A2B-4637-B823-CD85CB62F0E1}">
      <dgm:prSet/>
      <dgm:spPr/>
      <dgm:t>
        <a:bodyPr/>
        <a:lstStyle/>
        <a:p>
          <a:endParaRPr lang="en-US"/>
        </a:p>
      </dgm:t>
    </dgm:pt>
    <mc:AlternateContent xmlns:mc="http://schemas.openxmlformats.org/markup-compatibility/2006" xmlns:a14="http://schemas.microsoft.com/office/drawing/2010/main">
      <mc:Choice Requires="a14">
        <dgm:pt modelId="{9542DD74-9772-4004-95B4-95652CDA576A}">
          <dgm:prSet custT="1"/>
          <dgm:spPr/>
          <dgm:t>
            <a:bodyPr/>
            <a:lstStyle/>
            <a:p>
              <a:pPr/>
              <a14:m>
                <m:oMathPara xmlns:m="http://schemas.openxmlformats.org/officeDocument/2006/math">
                  <m:oMathParaPr>
                    <m:jc m:val="centerGroup"/>
                  </m:oMathParaPr>
                  <m:oMath xmlns:m="http://schemas.openxmlformats.org/officeDocument/2006/math">
                    <m:r>
                      <a:rPr lang="en-US" sz="1600" b="1" i="1">
                        <a:latin typeface="Cambria Math" panose="02040503050406030204" pitchFamily="18" charset="0"/>
                      </a:rPr>
                      <m:t>𝒕</m:t>
                    </m:r>
                    <m:r>
                      <a:rPr lang="en-US" sz="1600" b="1" i="1">
                        <a:latin typeface="Cambria Math" panose="02040503050406030204" pitchFamily="18" charset="0"/>
                      </a:rPr>
                      <m:t>=</m:t>
                    </m:r>
                    <m:f>
                      <m:fPr>
                        <m:ctrlPr>
                          <a:rPr lang="en-US" sz="1600" b="1" i="1">
                            <a:latin typeface="Cambria Math" panose="02040503050406030204" pitchFamily="18" charset="0"/>
                          </a:rPr>
                        </m:ctrlPr>
                      </m:fPr>
                      <m:num>
                        <m:acc>
                          <m:accPr>
                            <m:chr m:val="̅"/>
                            <m:ctrlPr>
                              <a:rPr lang="en-US" sz="1600" b="1" i="1">
                                <a:latin typeface="Cambria Math" panose="02040503050406030204" pitchFamily="18" charset="0"/>
                              </a:rPr>
                            </m:ctrlPr>
                          </m:accPr>
                          <m:e>
                            <m:r>
                              <a:rPr lang="en-US" sz="1600" b="1" i="1">
                                <a:latin typeface="Cambria Math" panose="02040503050406030204" pitchFamily="18" charset="0"/>
                              </a:rPr>
                              <m:t>𝒙</m:t>
                            </m:r>
                          </m:e>
                        </m:acc>
                        <m:r>
                          <a:rPr lang="en-US" sz="1600" b="1" i="1">
                            <a:latin typeface="Cambria Math" panose="02040503050406030204" pitchFamily="18" charset="0"/>
                          </a:rPr>
                          <m:t>−</m:t>
                        </m:r>
                        <m:sSub>
                          <m:sSubPr>
                            <m:ctrlPr>
                              <a:rPr lang="en-US" sz="1600" b="1" i="1">
                                <a:latin typeface="Cambria Math" panose="02040503050406030204" pitchFamily="18" charset="0"/>
                              </a:rPr>
                            </m:ctrlPr>
                          </m:sSubPr>
                          <m:e>
                            <m:r>
                              <a:rPr lang="en-US" sz="1600" b="1" i="1">
                                <a:latin typeface="Cambria Math" panose="02040503050406030204" pitchFamily="18" charset="0"/>
                                <a:ea typeface="Cambria Math" panose="02040503050406030204" pitchFamily="18" charset="0"/>
                              </a:rPr>
                              <m:t>𝝁</m:t>
                            </m:r>
                          </m:e>
                          <m:sub>
                            <m:r>
                              <a:rPr lang="en-US" sz="1600" b="1" i="1">
                                <a:latin typeface="Cambria Math" panose="02040503050406030204" pitchFamily="18" charset="0"/>
                              </a:rPr>
                              <m:t>𝟎</m:t>
                            </m:r>
                          </m:sub>
                        </m:sSub>
                      </m:num>
                      <m:den>
                        <m:f>
                          <m:fPr>
                            <m:ctrlPr>
                              <a:rPr lang="en-US" sz="1600" b="1" i="1">
                                <a:latin typeface="Cambria Math" panose="02040503050406030204" pitchFamily="18" charset="0"/>
                              </a:rPr>
                            </m:ctrlPr>
                          </m:fPr>
                          <m:num>
                            <m:r>
                              <a:rPr lang="en-US" sz="1600" b="1" i="1">
                                <a:latin typeface="Cambria Math" panose="02040503050406030204" pitchFamily="18" charset="0"/>
                              </a:rPr>
                              <m:t>𝒔</m:t>
                            </m:r>
                          </m:num>
                          <m:den>
                            <m:rad>
                              <m:radPr>
                                <m:degHide m:val="on"/>
                                <m:ctrlPr>
                                  <a:rPr lang="en-US" sz="1600" b="1" i="1">
                                    <a:latin typeface="Cambria Math" panose="02040503050406030204" pitchFamily="18" charset="0"/>
                                  </a:rPr>
                                </m:ctrlPr>
                              </m:radPr>
                              <m:deg/>
                              <m:e>
                                <m:r>
                                  <a:rPr lang="en-US" sz="1600" b="1" i="1">
                                    <a:latin typeface="Cambria Math" panose="02040503050406030204" pitchFamily="18" charset="0"/>
                                  </a:rPr>
                                  <m:t>𝒏</m:t>
                                </m:r>
                              </m:e>
                            </m:rad>
                          </m:den>
                        </m:f>
                      </m:den>
                    </m:f>
                  </m:oMath>
                </m:oMathPara>
              </a14:m>
              <a:endParaRPr lang="en-US" sz="1600" b="1"/>
            </a:p>
          </dgm:t>
        </dgm:pt>
      </mc:Choice>
      <mc:Fallback xmlns="">
        <dgm:pt modelId="{9542DD74-9772-4004-95B4-95652CDA576A}">
          <dgm:prSet custT="1"/>
          <dgm:spPr/>
          <dgm:t>
            <a:bodyPr/>
            <a:lstStyle/>
            <a:p>
              <a:r>
                <a:rPr lang="en-US" sz="1600" b="1" i="0">
                  <a:latin typeface="Cambria Math" panose="02040503050406030204" pitchFamily="18" charset="0"/>
                </a:rPr>
                <a:t>𝒕=(𝒙 ̅−</a:t>
              </a:r>
              <a:r>
                <a:rPr lang="en-US" sz="1600" b="1" i="0">
                  <a:latin typeface="Cambria Math" panose="02040503050406030204" pitchFamily="18" charset="0"/>
                  <a:ea typeface="Cambria Math" panose="02040503050406030204" pitchFamily="18" charset="0"/>
                </a:rPr>
                <a:t>𝝁_</a:t>
              </a:r>
              <a:r>
                <a:rPr lang="en-US" sz="1600" b="1" i="0">
                  <a:latin typeface="Cambria Math" panose="02040503050406030204" pitchFamily="18" charset="0"/>
                </a:rPr>
                <a:t>𝟎)/(</a:t>
              </a:r>
              <a:r>
                <a:rPr lang="en-US" sz="1600" b="1" i="0">
                  <a:latin typeface="Cambria Math" panose="02040503050406030204" pitchFamily="18" charset="0"/>
                </a:rPr>
                <a:t>𝒔/√𝒏)</a:t>
              </a:r>
              <a:endParaRPr lang="en-US" sz="1600" b="1"/>
            </a:p>
          </dgm:t>
        </dgm:pt>
      </mc:Fallback>
    </mc:AlternateContent>
    <dgm:pt modelId="{DBE4DFF1-5BED-470E-8493-F91F0739BF10}" type="parTrans" cxnId="{16FA1428-FADD-4D0B-A871-4C836C2743CD}">
      <dgm:prSet/>
      <dgm:spPr/>
      <dgm:t>
        <a:bodyPr/>
        <a:lstStyle/>
        <a:p>
          <a:endParaRPr lang="en-US" sz="2400"/>
        </a:p>
      </dgm:t>
    </dgm:pt>
    <dgm:pt modelId="{CF236B66-BDD1-4E19-A972-5F0B3AC4C41D}" type="sibTrans" cxnId="{16FA1428-FADD-4D0B-A871-4C836C2743CD}">
      <dgm:prSet/>
      <dgm:spPr/>
      <dgm:t>
        <a:bodyPr/>
        <a:lstStyle/>
        <a:p>
          <a:endParaRPr lang="en-US"/>
        </a:p>
      </dgm:t>
    </dgm:pt>
    <mc:AlternateContent xmlns:mc="http://schemas.openxmlformats.org/markup-compatibility/2006" xmlns:a14="http://schemas.microsoft.com/office/drawing/2010/main">
      <mc:Choice Requires="a14">
        <dgm:pt modelId="{D5ADDE56-607D-4FE4-A9B2-505EBE0A6CD6}">
          <dgm:prSet custT="1"/>
          <dgm:spPr/>
          <dgm:t>
            <a:bodyPr/>
            <a:lstStyle/>
            <a:p>
              <a:pPr/>
              <a14:m>
                <m:oMathPara xmlns:m="http://schemas.openxmlformats.org/officeDocument/2006/math">
                  <m:oMathParaPr>
                    <m:jc m:val="centerGroup"/>
                  </m:oMathParaPr>
                  <m:oMath xmlns:m="http://schemas.openxmlformats.org/officeDocument/2006/math">
                    <m:sSup>
                      <m:sSupPr>
                        <m:ctrlPr>
                          <a:rPr lang="en-US" sz="1600" b="1" i="1">
                            <a:latin typeface="Cambria Math" panose="02040503050406030204" pitchFamily="18" charset="0"/>
                          </a:rPr>
                        </m:ctrlPr>
                      </m:sSupPr>
                      <m:e>
                        <m:r>
                          <a:rPr lang="en-US" sz="1600" b="1" i="1">
                            <a:latin typeface="Cambria Math" panose="02040503050406030204" pitchFamily="18" charset="0"/>
                            <a:ea typeface="Cambria Math" panose="02040503050406030204" pitchFamily="18" charset="0"/>
                          </a:rPr>
                          <m:t>𝝌</m:t>
                        </m:r>
                      </m:e>
                      <m:sup>
                        <m:r>
                          <a:rPr lang="en-US" sz="1600" b="1" i="1">
                            <a:latin typeface="Cambria Math" panose="02040503050406030204" pitchFamily="18" charset="0"/>
                          </a:rPr>
                          <m:t>𝟐</m:t>
                        </m:r>
                      </m:sup>
                    </m:sSup>
                    <m:r>
                      <a:rPr lang="en-US" sz="1600" b="1" i="1">
                        <a:latin typeface="Cambria Math" panose="02040503050406030204" pitchFamily="18" charset="0"/>
                      </a:rPr>
                      <m:t>=</m:t>
                    </m:r>
                    <m:f>
                      <m:fPr>
                        <m:ctrlPr>
                          <a:rPr lang="en-US" sz="1600" b="1" i="1">
                            <a:latin typeface="Cambria Math" panose="02040503050406030204" pitchFamily="18" charset="0"/>
                          </a:rPr>
                        </m:ctrlPr>
                      </m:fPr>
                      <m:num>
                        <m:d>
                          <m:dPr>
                            <m:ctrlPr>
                              <a:rPr lang="en-US" sz="1600" b="1" i="1">
                                <a:latin typeface="Cambria Math" panose="02040503050406030204" pitchFamily="18" charset="0"/>
                              </a:rPr>
                            </m:ctrlPr>
                          </m:dPr>
                          <m:e>
                            <m:r>
                              <a:rPr lang="en-US" sz="1600" b="1" i="1">
                                <a:latin typeface="Cambria Math" panose="02040503050406030204" pitchFamily="18" charset="0"/>
                              </a:rPr>
                              <m:t>𝒏</m:t>
                            </m:r>
                            <m:r>
                              <a:rPr lang="en-US" sz="1600" b="1" i="1">
                                <a:latin typeface="Cambria Math" panose="02040503050406030204" pitchFamily="18" charset="0"/>
                              </a:rPr>
                              <m:t>−</m:t>
                            </m:r>
                            <m:r>
                              <a:rPr lang="en-US" sz="1600" b="1" i="1">
                                <a:latin typeface="Cambria Math" panose="02040503050406030204" pitchFamily="18" charset="0"/>
                              </a:rPr>
                              <m:t>𝟏</m:t>
                            </m:r>
                          </m:e>
                        </m:d>
                        <m:sSup>
                          <m:sSupPr>
                            <m:ctrlPr>
                              <a:rPr lang="en-US" sz="1600" b="1" i="1">
                                <a:latin typeface="Cambria Math" panose="02040503050406030204" pitchFamily="18" charset="0"/>
                              </a:rPr>
                            </m:ctrlPr>
                          </m:sSupPr>
                          <m:e>
                            <m:r>
                              <a:rPr lang="en-US" sz="1600" b="1" i="1">
                                <a:latin typeface="Cambria Math" panose="02040503050406030204" pitchFamily="18" charset="0"/>
                              </a:rPr>
                              <m:t>𝒔</m:t>
                            </m:r>
                          </m:e>
                          <m:sup>
                            <m:r>
                              <a:rPr lang="en-US" sz="1600" b="1" i="1">
                                <a:latin typeface="Cambria Math" panose="02040503050406030204" pitchFamily="18" charset="0"/>
                              </a:rPr>
                              <m:t>𝟐</m:t>
                            </m:r>
                          </m:sup>
                        </m:sSup>
                      </m:num>
                      <m:den>
                        <m:sSup>
                          <m:sSupPr>
                            <m:ctrlPr>
                              <a:rPr lang="en-US" sz="1600" b="1" i="1">
                                <a:latin typeface="Cambria Math" panose="02040503050406030204" pitchFamily="18" charset="0"/>
                              </a:rPr>
                            </m:ctrlPr>
                          </m:sSupPr>
                          <m:e>
                            <m:sSub>
                              <m:sSubPr>
                                <m:ctrlPr>
                                  <a:rPr lang="en-US" sz="1600" b="1" i="1">
                                    <a:latin typeface="Cambria Math" panose="02040503050406030204" pitchFamily="18" charset="0"/>
                                  </a:rPr>
                                </m:ctrlPr>
                              </m:sSubPr>
                              <m:e>
                                <m:r>
                                  <a:rPr lang="en-US" sz="1600" b="1" i="1">
                                    <a:latin typeface="Cambria Math" panose="02040503050406030204" pitchFamily="18" charset="0"/>
                                    <a:ea typeface="Cambria Math" panose="02040503050406030204" pitchFamily="18" charset="0"/>
                                  </a:rPr>
                                  <m:t>𝝈</m:t>
                                </m:r>
                              </m:e>
                              <m:sub>
                                <m:r>
                                  <a:rPr lang="en-US" sz="1600" b="1" i="1">
                                    <a:latin typeface="Cambria Math" panose="02040503050406030204" pitchFamily="18" charset="0"/>
                                  </a:rPr>
                                  <m:t>𝟎</m:t>
                                </m:r>
                              </m:sub>
                            </m:sSub>
                          </m:e>
                          <m:sup>
                            <m:r>
                              <a:rPr lang="en-US" sz="1600" b="1" i="1">
                                <a:latin typeface="Cambria Math" panose="02040503050406030204" pitchFamily="18" charset="0"/>
                              </a:rPr>
                              <m:t>𝟐</m:t>
                            </m:r>
                          </m:sup>
                        </m:sSup>
                      </m:den>
                    </m:f>
                  </m:oMath>
                </m:oMathPara>
              </a14:m>
              <a:endParaRPr lang="en-US" sz="1600" b="1"/>
            </a:p>
          </dgm:t>
        </dgm:pt>
      </mc:Choice>
      <mc:Fallback xmlns="">
        <dgm:pt modelId="{D5ADDE56-607D-4FE4-A9B2-505EBE0A6CD6}">
          <dgm:prSet custT="1"/>
          <dgm:spPr/>
          <dgm:t>
            <a:bodyPr/>
            <a:lstStyle/>
            <a:p>
              <a:r>
                <a:rPr lang="en-US" sz="1600" b="1" i="0">
                  <a:latin typeface="Cambria Math" panose="02040503050406030204" pitchFamily="18" charset="0"/>
                  <a:ea typeface="Cambria Math" panose="02040503050406030204" pitchFamily="18" charset="0"/>
                </a:rPr>
                <a:t>𝝌^</a:t>
              </a:r>
              <a:r>
                <a:rPr lang="en-US" sz="1600" b="1" i="0">
                  <a:latin typeface="Cambria Math" panose="02040503050406030204" pitchFamily="18" charset="0"/>
                </a:rPr>
                <a:t>𝟐=((𝒏−𝟏) 𝒔^𝟐)/〖</a:t>
              </a:r>
              <a:r>
                <a:rPr lang="en-US" sz="1600" b="1" i="0">
                  <a:latin typeface="Cambria Math" panose="02040503050406030204" pitchFamily="18" charset="0"/>
                  <a:ea typeface="Cambria Math" panose="02040503050406030204" pitchFamily="18" charset="0"/>
                </a:rPr>
                <a:t>𝝈_</a:t>
              </a:r>
              <a:r>
                <a:rPr lang="en-US" sz="1600" b="1" i="0">
                  <a:latin typeface="Cambria Math" panose="02040503050406030204" pitchFamily="18" charset="0"/>
                </a:rPr>
                <a:t>𝟎〗^</a:t>
              </a:r>
              <a:r>
                <a:rPr lang="en-US" sz="1600" b="1" i="0">
                  <a:latin typeface="Cambria Math" panose="02040503050406030204" pitchFamily="18" charset="0"/>
                </a:rPr>
                <a:t>𝟐 </a:t>
              </a:r>
              <a:endParaRPr lang="en-US" sz="1600" b="1"/>
            </a:p>
          </dgm:t>
        </dgm:pt>
      </mc:Fallback>
    </mc:AlternateContent>
    <dgm:pt modelId="{0BCE8DDB-E1AD-4170-AE44-27A198BE9693}" type="parTrans" cxnId="{F3104946-5BB7-4859-A365-85DD8D146A6E}">
      <dgm:prSet/>
      <dgm:spPr/>
      <dgm:t>
        <a:bodyPr/>
        <a:lstStyle/>
        <a:p>
          <a:endParaRPr lang="en-US" sz="2400"/>
        </a:p>
      </dgm:t>
    </dgm:pt>
    <dgm:pt modelId="{7EE2BC14-8EC6-4C44-9A92-C86F84B9988C}" type="sibTrans" cxnId="{F3104946-5BB7-4859-A365-85DD8D146A6E}">
      <dgm:prSet/>
      <dgm:spPr/>
      <dgm:t>
        <a:bodyPr/>
        <a:lstStyle/>
        <a:p>
          <a:endParaRPr lang="en-US"/>
        </a:p>
      </dgm:t>
    </dgm:pt>
    <dgm:pt modelId="{F93132D2-94E1-4FF1-8D0C-7EB187907710}">
      <dgm:prSet phldrT="[Text]" custT="1"/>
      <dgm:spPr/>
      <dgm:t>
        <a:bodyPr/>
        <a:lstStyle/>
        <a:p>
          <a:r>
            <a:rPr lang="en-US" sz="2800"/>
            <a:t>Test Statistic</a:t>
          </a:r>
        </a:p>
      </dgm:t>
    </dgm:pt>
    <dgm:pt modelId="{3508BFF4-C248-492E-9C94-92BDF094A551}" type="parTrans" cxnId="{4D0FEAD2-BA3C-46C8-83BD-BF9BB59BAD51}">
      <dgm:prSet/>
      <dgm:spPr/>
      <dgm:t>
        <a:bodyPr/>
        <a:lstStyle/>
        <a:p>
          <a:endParaRPr lang="en-US"/>
        </a:p>
      </dgm:t>
    </dgm:pt>
    <dgm:pt modelId="{A1FE281A-5C1D-4E25-AD0D-D4719A74329A}" type="sibTrans" cxnId="{4D0FEAD2-BA3C-46C8-83BD-BF9BB59BAD51}">
      <dgm:prSet/>
      <dgm:spPr/>
      <dgm:t>
        <a:bodyPr/>
        <a:lstStyle/>
        <a:p>
          <a:endParaRPr lang="en-US"/>
        </a:p>
      </dgm:t>
    </dgm:pt>
    <dgm:pt modelId="{CF404264-E18F-4EA5-8990-80B542C5B428}" type="pres">
      <dgm:prSet presAssocID="{3A2C2B9C-D935-45BC-B368-1ACBEC6FE717}" presName="mainComposite" presStyleCnt="0">
        <dgm:presLayoutVars>
          <dgm:chPref val="1"/>
          <dgm:dir/>
          <dgm:animOne val="branch"/>
          <dgm:animLvl val="lvl"/>
          <dgm:resizeHandles val="exact"/>
        </dgm:presLayoutVars>
      </dgm:prSet>
      <dgm:spPr/>
      <dgm:t>
        <a:bodyPr/>
        <a:lstStyle/>
        <a:p>
          <a:endParaRPr lang="en-US"/>
        </a:p>
      </dgm:t>
    </dgm:pt>
    <dgm:pt modelId="{7FA3DA67-A9BD-44A3-B246-1BFF1CADAE15}" type="pres">
      <dgm:prSet presAssocID="{3A2C2B9C-D935-45BC-B368-1ACBEC6FE717}" presName="hierFlow" presStyleCnt="0"/>
      <dgm:spPr/>
    </dgm:pt>
    <dgm:pt modelId="{00886F40-DE0F-4435-9CA4-04DB410C4498}" type="pres">
      <dgm:prSet presAssocID="{3A2C2B9C-D935-45BC-B368-1ACBEC6FE717}" presName="firstBuf" presStyleCnt="0"/>
      <dgm:spPr/>
    </dgm:pt>
    <dgm:pt modelId="{A9673BA5-D7FF-4991-B06A-F51A3BE1965A}" type="pres">
      <dgm:prSet presAssocID="{3A2C2B9C-D935-45BC-B368-1ACBEC6FE717}" presName="hierChild1" presStyleCnt="0">
        <dgm:presLayoutVars>
          <dgm:chPref val="1"/>
          <dgm:animOne val="branch"/>
          <dgm:animLvl val="lvl"/>
        </dgm:presLayoutVars>
      </dgm:prSet>
      <dgm:spPr/>
    </dgm:pt>
    <dgm:pt modelId="{32A09EF6-DA9F-4169-BC46-BD74068CE757}" type="pres">
      <dgm:prSet presAssocID="{CC9F5CB5-1887-4277-9ADD-6383568A99C7}" presName="Name14" presStyleCnt="0"/>
      <dgm:spPr/>
    </dgm:pt>
    <dgm:pt modelId="{C0A86199-B2D0-4333-A98D-769DF59B93C0}" type="pres">
      <dgm:prSet presAssocID="{CC9F5CB5-1887-4277-9ADD-6383568A99C7}" presName="level1Shape" presStyleLbl="node0" presStyleIdx="0" presStyleCnt="1">
        <dgm:presLayoutVars>
          <dgm:chPref val="3"/>
        </dgm:presLayoutVars>
      </dgm:prSet>
      <dgm:spPr/>
      <dgm:t>
        <a:bodyPr/>
        <a:lstStyle/>
        <a:p>
          <a:endParaRPr lang="en-US"/>
        </a:p>
      </dgm:t>
    </dgm:pt>
    <dgm:pt modelId="{63EAC93E-EA17-46AA-B727-381B0C2622CC}" type="pres">
      <dgm:prSet presAssocID="{CC9F5CB5-1887-4277-9ADD-6383568A99C7}" presName="hierChild2" presStyleCnt="0"/>
      <dgm:spPr/>
    </dgm:pt>
    <dgm:pt modelId="{4B9C840F-3A72-4CC6-B6C8-D45D9D4451D9}" type="pres">
      <dgm:prSet presAssocID="{5B07613B-446B-4410-A481-DE829D7BC3B0}" presName="Name19" presStyleLbl="parChTrans1D2" presStyleIdx="0" presStyleCnt="2"/>
      <dgm:spPr/>
      <dgm:t>
        <a:bodyPr/>
        <a:lstStyle/>
        <a:p>
          <a:endParaRPr lang="en-US"/>
        </a:p>
      </dgm:t>
    </dgm:pt>
    <dgm:pt modelId="{E93B6520-E5E7-4E3E-963B-4D2FEA7BD118}" type="pres">
      <dgm:prSet presAssocID="{A961FED2-F7ED-4292-A8A4-9892107DECE3}" presName="Name21" presStyleCnt="0"/>
      <dgm:spPr/>
    </dgm:pt>
    <dgm:pt modelId="{87ABE459-2674-4DEE-BF7B-E7AA1D65448C}" type="pres">
      <dgm:prSet presAssocID="{A961FED2-F7ED-4292-A8A4-9892107DECE3}" presName="level2Shape" presStyleLbl="node2" presStyleIdx="0" presStyleCnt="2"/>
      <dgm:spPr/>
      <dgm:t>
        <a:bodyPr/>
        <a:lstStyle/>
        <a:p>
          <a:endParaRPr lang="en-US"/>
        </a:p>
      </dgm:t>
    </dgm:pt>
    <dgm:pt modelId="{609DA319-EF98-46A1-97B1-CECB88944464}" type="pres">
      <dgm:prSet presAssocID="{A961FED2-F7ED-4292-A8A4-9892107DECE3}" presName="hierChild3" presStyleCnt="0"/>
      <dgm:spPr/>
    </dgm:pt>
    <dgm:pt modelId="{86F19A18-0503-4634-9613-E8B74A288201}" type="pres">
      <dgm:prSet presAssocID="{B9E5CE0E-610A-4376-96DD-288707413036}" presName="Name19" presStyleLbl="parChTrans1D3" presStyleIdx="0" presStyleCnt="3"/>
      <dgm:spPr/>
      <dgm:t>
        <a:bodyPr/>
        <a:lstStyle/>
        <a:p>
          <a:endParaRPr lang="en-US"/>
        </a:p>
      </dgm:t>
    </dgm:pt>
    <dgm:pt modelId="{DA9FADE6-333B-4234-9E40-5A05F71863E9}" type="pres">
      <dgm:prSet presAssocID="{24C0E6D2-0910-4694-93C2-74C822734B37}" presName="Name21" presStyleCnt="0"/>
      <dgm:spPr/>
    </dgm:pt>
    <dgm:pt modelId="{4C0C39F4-3B3D-42B1-A78D-C9209718FF63}" type="pres">
      <dgm:prSet presAssocID="{24C0E6D2-0910-4694-93C2-74C822734B37}" presName="level2Shape" presStyleLbl="node3" presStyleIdx="0" presStyleCnt="3"/>
      <dgm:spPr/>
      <dgm:t>
        <a:bodyPr/>
        <a:lstStyle/>
        <a:p>
          <a:endParaRPr lang="en-US"/>
        </a:p>
      </dgm:t>
    </dgm:pt>
    <dgm:pt modelId="{092920AA-CCD7-4EA7-BB33-F597F3F31FE1}" type="pres">
      <dgm:prSet presAssocID="{24C0E6D2-0910-4694-93C2-74C822734B37}" presName="hierChild3" presStyleCnt="0"/>
      <dgm:spPr/>
    </dgm:pt>
    <dgm:pt modelId="{6E1AF832-4C3B-4F35-B749-3AAF09D3390D}" type="pres">
      <dgm:prSet presAssocID="{4D17F8A1-F8F3-4F04-B289-2AF4A4B319A0}" presName="Name19" presStyleLbl="parChTrans1D4" presStyleIdx="0" presStyleCnt="6"/>
      <dgm:spPr/>
      <dgm:t>
        <a:bodyPr/>
        <a:lstStyle/>
        <a:p>
          <a:endParaRPr lang="en-US"/>
        </a:p>
      </dgm:t>
    </dgm:pt>
    <dgm:pt modelId="{52E60791-75C1-4A11-AE30-E20BFF2C5BC8}" type="pres">
      <dgm:prSet presAssocID="{6B0F16C5-8BFD-448A-8E98-823C49B420F7}" presName="Name21" presStyleCnt="0"/>
      <dgm:spPr/>
    </dgm:pt>
    <dgm:pt modelId="{A9444F13-C740-4E36-8296-BEE5CC4BEDB0}" type="pres">
      <dgm:prSet presAssocID="{6B0F16C5-8BFD-448A-8E98-823C49B420F7}" presName="level2Shape" presStyleLbl="node4" presStyleIdx="0" presStyleCnt="6"/>
      <dgm:spPr/>
      <dgm:t>
        <a:bodyPr/>
        <a:lstStyle/>
        <a:p>
          <a:endParaRPr lang="en-US"/>
        </a:p>
      </dgm:t>
    </dgm:pt>
    <dgm:pt modelId="{196FF5F7-8C91-49C7-B0A1-DAD1BFD2CDDB}" type="pres">
      <dgm:prSet presAssocID="{6B0F16C5-8BFD-448A-8E98-823C49B420F7}" presName="hierChild3" presStyleCnt="0"/>
      <dgm:spPr/>
    </dgm:pt>
    <dgm:pt modelId="{214879A0-4ABA-42A5-BEA1-128B5532CCEE}" type="pres">
      <dgm:prSet presAssocID="{7BC6A1A2-500D-4193-92E0-18F461926B89}" presName="Name19" presStyleLbl="parChTrans1D4" presStyleIdx="1" presStyleCnt="6"/>
      <dgm:spPr/>
      <dgm:t>
        <a:bodyPr/>
        <a:lstStyle/>
        <a:p>
          <a:endParaRPr lang="en-US"/>
        </a:p>
      </dgm:t>
    </dgm:pt>
    <dgm:pt modelId="{C5F31C89-11CE-4848-A21C-E712F36F48FF}" type="pres">
      <dgm:prSet presAssocID="{500DAE86-F290-4CC5-A35E-BFFED7E46543}" presName="Name21" presStyleCnt="0"/>
      <dgm:spPr/>
    </dgm:pt>
    <dgm:pt modelId="{833D69AB-53DB-4157-ABD1-9232436B1DEC}" type="pres">
      <dgm:prSet presAssocID="{500DAE86-F290-4CC5-A35E-BFFED7E46543}" presName="level2Shape" presStyleLbl="node4" presStyleIdx="1" presStyleCnt="6"/>
      <dgm:spPr/>
      <dgm:t>
        <a:bodyPr/>
        <a:lstStyle/>
        <a:p>
          <a:endParaRPr lang="en-US"/>
        </a:p>
      </dgm:t>
    </dgm:pt>
    <dgm:pt modelId="{CC0D4B73-69F8-48CF-BC1B-17D1B82E87DA}" type="pres">
      <dgm:prSet presAssocID="{500DAE86-F290-4CC5-A35E-BFFED7E46543}" presName="hierChild3" presStyleCnt="0"/>
      <dgm:spPr/>
    </dgm:pt>
    <dgm:pt modelId="{3D50C45B-A941-40E6-A309-9B019D02308A}" type="pres">
      <dgm:prSet presAssocID="{0C53C7B4-9CAF-48E1-8619-0BCCA7F92312}" presName="Name19" presStyleLbl="parChTrans1D3" presStyleIdx="1" presStyleCnt="3"/>
      <dgm:spPr/>
      <dgm:t>
        <a:bodyPr/>
        <a:lstStyle/>
        <a:p>
          <a:endParaRPr lang="en-US"/>
        </a:p>
      </dgm:t>
    </dgm:pt>
    <dgm:pt modelId="{46EC5012-8922-4D55-8B01-BEB307F50072}" type="pres">
      <dgm:prSet presAssocID="{B2114F81-E20E-407D-B400-56DFA385D44D}" presName="Name21" presStyleCnt="0"/>
      <dgm:spPr/>
    </dgm:pt>
    <dgm:pt modelId="{FBFCB0EA-BA24-4991-B24D-FDA87FF7AAB1}" type="pres">
      <dgm:prSet presAssocID="{B2114F81-E20E-407D-B400-56DFA385D44D}" presName="level2Shape" presStyleLbl="node3" presStyleIdx="1" presStyleCnt="3"/>
      <dgm:spPr/>
      <dgm:t>
        <a:bodyPr/>
        <a:lstStyle/>
        <a:p>
          <a:endParaRPr lang="en-US"/>
        </a:p>
      </dgm:t>
    </dgm:pt>
    <dgm:pt modelId="{CD99FE9F-7637-4102-B837-816D74425BDA}" type="pres">
      <dgm:prSet presAssocID="{B2114F81-E20E-407D-B400-56DFA385D44D}" presName="hierChild3" presStyleCnt="0"/>
      <dgm:spPr/>
    </dgm:pt>
    <dgm:pt modelId="{A1436E3E-B0DC-468E-A453-176654CA52A8}" type="pres">
      <dgm:prSet presAssocID="{FAEE5AC7-6469-4F08-B32B-8A5700032858}" presName="Name19" presStyleLbl="parChTrans1D4" presStyleIdx="2" presStyleCnt="6"/>
      <dgm:spPr/>
      <dgm:t>
        <a:bodyPr/>
        <a:lstStyle/>
        <a:p>
          <a:endParaRPr lang="en-US"/>
        </a:p>
      </dgm:t>
    </dgm:pt>
    <dgm:pt modelId="{A6EA37CB-8768-4730-9E3C-77A558A510CE}" type="pres">
      <dgm:prSet presAssocID="{A7A66827-DCC1-42CE-A10F-DBA5BEF47A06}" presName="Name21" presStyleCnt="0"/>
      <dgm:spPr/>
    </dgm:pt>
    <dgm:pt modelId="{472A5F3D-9BBD-4F42-9592-33F8CAEC3826}" type="pres">
      <dgm:prSet presAssocID="{A7A66827-DCC1-42CE-A10F-DBA5BEF47A06}" presName="level2Shape" presStyleLbl="node4" presStyleIdx="2" presStyleCnt="6"/>
      <dgm:spPr/>
      <dgm:t>
        <a:bodyPr/>
        <a:lstStyle/>
        <a:p>
          <a:endParaRPr lang="en-US"/>
        </a:p>
      </dgm:t>
    </dgm:pt>
    <dgm:pt modelId="{70606183-84CC-4C86-A83A-8205E39C3511}" type="pres">
      <dgm:prSet presAssocID="{A7A66827-DCC1-42CE-A10F-DBA5BEF47A06}" presName="hierChild3" presStyleCnt="0"/>
      <dgm:spPr/>
    </dgm:pt>
    <dgm:pt modelId="{FB8DAFFA-770E-4107-A6E2-07ED7CD8CB5B}" type="pres">
      <dgm:prSet presAssocID="{DBE4DFF1-5BED-470E-8493-F91F0739BF10}" presName="Name19" presStyleLbl="parChTrans1D4" presStyleIdx="3" presStyleCnt="6"/>
      <dgm:spPr/>
      <dgm:t>
        <a:bodyPr/>
        <a:lstStyle/>
        <a:p>
          <a:endParaRPr lang="en-US"/>
        </a:p>
      </dgm:t>
    </dgm:pt>
    <dgm:pt modelId="{9C402F0C-F695-42D4-845A-F08DE160EEF3}" type="pres">
      <dgm:prSet presAssocID="{9542DD74-9772-4004-95B4-95652CDA576A}" presName="Name21" presStyleCnt="0"/>
      <dgm:spPr/>
    </dgm:pt>
    <dgm:pt modelId="{CEDCC9D9-5EC3-462D-ACAD-33CEF04BD70E}" type="pres">
      <dgm:prSet presAssocID="{9542DD74-9772-4004-95B4-95652CDA576A}" presName="level2Shape" presStyleLbl="node4" presStyleIdx="3" presStyleCnt="6"/>
      <dgm:spPr/>
      <dgm:t>
        <a:bodyPr/>
        <a:lstStyle/>
        <a:p>
          <a:endParaRPr lang="en-US"/>
        </a:p>
      </dgm:t>
    </dgm:pt>
    <dgm:pt modelId="{9B53FE9F-173B-453C-8F16-6058FC4DCC23}" type="pres">
      <dgm:prSet presAssocID="{9542DD74-9772-4004-95B4-95652CDA576A}" presName="hierChild3" presStyleCnt="0"/>
      <dgm:spPr/>
    </dgm:pt>
    <dgm:pt modelId="{1CD7C6A4-A7DE-414C-99CE-FF10A2C95F87}" type="pres">
      <dgm:prSet presAssocID="{B1D2B462-B3BC-40DC-A29C-D3AE9B607BF8}" presName="Name19" presStyleLbl="parChTrans1D2" presStyleIdx="1" presStyleCnt="2"/>
      <dgm:spPr/>
      <dgm:t>
        <a:bodyPr/>
        <a:lstStyle/>
        <a:p>
          <a:endParaRPr lang="en-US"/>
        </a:p>
      </dgm:t>
    </dgm:pt>
    <dgm:pt modelId="{137A3E4F-297E-4599-9457-D08236EB0D5E}" type="pres">
      <dgm:prSet presAssocID="{7427BDD0-623D-444F-A2D1-91F64FBC75B5}" presName="Name21" presStyleCnt="0"/>
      <dgm:spPr/>
    </dgm:pt>
    <dgm:pt modelId="{E8419A68-FD76-4BEA-B293-E2E5D76488AA}" type="pres">
      <dgm:prSet presAssocID="{7427BDD0-623D-444F-A2D1-91F64FBC75B5}" presName="level2Shape" presStyleLbl="node2" presStyleIdx="1" presStyleCnt="2"/>
      <dgm:spPr/>
      <dgm:t>
        <a:bodyPr/>
        <a:lstStyle/>
        <a:p>
          <a:endParaRPr lang="en-US"/>
        </a:p>
      </dgm:t>
    </dgm:pt>
    <dgm:pt modelId="{00D9585D-FB23-46A6-AE1D-2AEC3813C27A}" type="pres">
      <dgm:prSet presAssocID="{7427BDD0-623D-444F-A2D1-91F64FBC75B5}" presName="hierChild3" presStyleCnt="0"/>
      <dgm:spPr/>
    </dgm:pt>
    <dgm:pt modelId="{8AECF53F-371A-4354-9855-0B291EC89157}" type="pres">
      <dgm:prSet presAssocID="{9D865621-EECA-4A01-A15E-1012E14B9721}" presName="Name19" presStyleLbl="parChTrans1D3" presStyleIdx="2" presStyleCnt="3"/>
      <dgm:spPr/>
      <dgm:t>
        <a:bodyPr/>
        <a:lstStyle/>
        <a:p>
          <a:endParaRPr lang="en-US"/>
        </a:p>
      </dgm:t>
    </dgm:pt>
    <dgm:pt modelId="{1CB82B2C-3E3A-41D9-A80B-DCB9EBD5FCF9}" type="pres">
      <dgm:prSet presAssocID="{B02DD61A-B747-48D9-9C7C-E83F43F25B75}" presName="Name21" presStyleCnt="0"/>
      <dgm:spPr/>
    </dgm:pt>
    <dgm:pt modelId="{C5AE1E38-9B5B-4A98-908D-827FC5C3E9E0}" type="pres">
      <dgm:prSet presAssocID="{B02DD61A-B747-48D9-9C7C-E83F43F25B75}" presName="level2Shape" presStyleLbl="node3" presStyleIdx="2" presStyleCnt="3"/>
      <dgm:spPr/>
      <dgm:t>
        <a:bodyPr/>
        <a:lstStyle/>
        <a:p>
          <a:endParaRPr lang="en-US"/>
        </a:p>
      </dgm:t>
    </dgm:pt>
    <dgm:pt modelId="{025E7FBC-D34F-4009-9967-6E68E6D77DB6}" type="pres">
      <dgm:prSet presAssocID="{B02DD61A-B747-48D9-9C7C-E83F43F25B75}" presName="hierChild3" presStyleCnt="0"/>
      <dgm:spPr/>
    </dgm:pt>
    <dgm:pt modelId="{C481D9C7-8A93-4E51-8165-733F93860937}" type="pres">
      <dgm:prSet presAssocID="{A37EA7AD-C180-4FBE-89B2-BAEBDD986352}" presName="Name19" presStyleLbl="parChTrans1D4" presStyleIdx="4" presStyleCnt="6"/>
      <dgm:spPr/>
      <dgm:t>
        <a:bodyPr/>
        <a:lstStyle/>
        <a:p>
          <a:endParaRPr lang="en-US"/>
        </a:p>
      </dgm:t>
    </dgm:pt>
    <dgm:pt modelId="{1AE6AFE1-15CF-4E9F-A78A-ED041FB42395}" type="pres">
      <dgm:prSet presAssocID="{4B90C975-483C-4DDB-A21F-0BE752A87A6F}" presName="Name21" presStyleCnt="0"/>
      <dgm:spPr/>
    </dgm:pt>
    <dgm:pt modelId="{B93D2C96-05BD-4485-90D7-4DC57667897A}" type="pres">
      <dgm:prSet presAssocID="{4B90C975-483C-4DDB-A21F-0BE752A87A6F}" presName="level2Shape" presStyleLbl="node4" presStyleIdx="4" presStyleCnt="6"/>
      <dgm:spPr/>
      <dgm:t>
        <a:bodyPr/>
        <a:lstStyle/>
        <a:p>
          <a:endParaRPr lang="en-US"/>
        </a:p>
      </dgm:t>
    </dgm:pt>
    <dgm:pt modelId="{5B1A70C0-E921-424D-A6AE-5874E42B145B}" type="pres">
      <dgm:prSet presAssocID="{4B90C975-483C-4DDB-A21F-0BE752A87A6F}" presName="hierChild3" presStyleCnt="0"/>
      <dgm:spPr/>
    </dgm:pt>
    <dgm:pt modelId="{C1987E01-5B33-4E3E-B5D4-057297AE0281}" type="pres">
      <dgm:prSet presAssocID="{0BCE8DDB-E1AD-4170-AE44-27A198BE9693}" presName="Name19" presStyleLbl="parChTrans1D4" presStyleIdx="5" presStyleCnt="6"/>
      <dgm:spPr/>
      <dgm:t>
        <a:bodyPr/>
        <a:lstStyle/>
        <a:p>
          <a:endParaRPr lang="en-US"/>
        </a:p>
      </dgm:t>
    </dgm:pt>
    <dgm:pt modelId="{23042336-326A-4E00-8088-42C27E7A25BE}" type="pres">
      <dgm:prSet presAssocID="{D5ADDE56-607D-4FE4-A9B2-505EBE0A6CD6}" presName="Name21" presStyleCnt="0"/>
      <dgm:spPr/>
    </dgm:pt>
    <dgm:pt modelId="{94021376-1715-4099-B991-60D1920F8B45}" type="pres">
      <dgm:prSet presAssocID="{D5ADDE56-607D-4FE4-A9B2-505EBE0A6CD6}" presName="level2Shape" presStyleLbl="node4" presStyleIdx="5" presStyleCnt="6"/>
      <dgm:spPr/>
      <dgm:t>
        <a:bodyPr/>
        <a:lstStyle/>
        <a:p>
          <a:endParaRPr lang="en-US"/>
        </a:p>
      </dgm:t>
    </dgm:pt>
    <dgm:pt modelId="{D3E46402-E5E8-4482-A781-993EFC69B9D9}" type="pres">
      <dgm:prSet presAssocID="{D5ADDE56-607D-4FE4-A9B2-505EBE0A6CD6}" presName="hierChild3" presStyleCnt="0"/>
      <dgm:spPr/>
    </dgm:pt>
    <dgm:pt modelId="{0895CF44-E862-4776-88F6-EDF4731BE6ED}" type="pres">
      <dgm:prSet presAssocID="{3A2C2B9C-D935-45BC-B368-1ACBEC6FE717}" presName="bgShapesFlow" presStyleCnt="0"/>
      <dgm:spPr/>
    </dgm:pt>
    <dgm:pt modelId="{E7BAF35F-D73B-46D2-9341-B021877EDD3E}" type="pres">
      <dgm:prSet presAssocID="{E4327CA7-7E2E-4B72-A379-A1C0591BB4D2}" presName="rectComp" presStyleCnt="0"/>
      <dgm:spPr/>
    </dgm:pt>
    <dgm:pt modelId="{E3D3C880-EB99-4B26-A031-A978A07EB4DB}" type="pres">
      <dgm:prSet presAssocID="{E4327CA7-7E2E-4B72-A379-A1C0591BB4D2}" presName="bgRect" presStyleLbl="bgShp" presStyleIdx="0" presStyleCnt="5"/>
      <dgm:spPr/>
      <dgm:t>
        <a:bodyPr/>
        <a:lstStyle/>
        <a:p>
          <a:endParaRPr lang="en-US"/>
        </a:p>
      </dgm:t>
    </dgm:pt>
    <dgm:pt modelId="{D623439E-C2A9-4BC7-9B47-C36DF3A542C4}" type="pres">
      <dgm:prSet presAssocID="{E4327CA7-7E2E-4B72-A379-A1C0591BB4D2}" presName="bgRectTx" presStyleLbl="bgShp" presStyleIdx="0" presStyleCnt="5">
        <dgm:presLayoutVars>
          <dgm:bulletEnabled val="1"/>
        </dgm:presLayoutVars>
      </dgm:prSet>
      <dgm:spPr/>
      <dgm:t>
        <a:bodyPr/>
        <a:lstStyle/>
        <a:p>
          <a:endParaRPr lang="en-US"/>
        </a:p>
      </dgm:t>
    </dgm:pt>
    <dgm:pt modelId="{44953C94-BF53-4CE6-809A-5B5BC6B8BCC6}" type="pres">
      <dgm:prSet presAssocID="{E4327CA7-7E2E-4B72-A379-A1C0591BB4D2}" presName="spComp" presStyleCnt="0"/>
      <dgm:spPr/>
    </dgm:pt>
    <dgm:pt modelId="{F5BC1A35-2EB5-4182-A160-69D8F9B9014C}" type="pres">
      <dgm:prSet presAssocID="{E4327CA7-7E2E-4B72-A379-A1C0591BB4D2}" presName="vSp" presStyleCnt="0"/>
      <dgm:spPr/>
    </dgm:pt>
    <dgm:pt modelId="{94642D7A-73A7-40AD-8EF9-E2ECB3B9EC29}" type="pres">
      <dgm:prSet presAssocID="{CE67D455-2B8A-4709-B742-91F1F6EB915E}" presName="rectComp" presStyleCnt="0"/>
      <dgm:spPr/>
    </dgm:pt>
    <dgm:pt modelId="{B1B60E75-2F46-47F1-AF7C-589D41CC2F17}" type="pres">
      <dgm:prSet presAssocID="{CE67D455-2B8A-4709-B742-91F1F6EB915E}" presName="bgRect" presStyleLbl="bgShp" presStyleIdx="1" presStyleCnt="5"/>
      <dgm:spPr/>
      <dgm:t>
        <a:bodyPr/>
        <a:lstStyle/>
        <a:p>
          <a:endParaRPr lang="en-US"/>
        </a:p>
      </dgm:t>
    </dgm:pt>
    <dgm:pt modelId="{D70058D8-BFEF-4A16-A32D-C804DF144E92}" type="pres">
      <dgm:prSet presAssocID="{CE67D455-2B8A-4709-B742-91F1F6EB915E}" presName="bgRectTx" presStyleLbl="bgShp" presStyleIdx="1" presStyleCnt="5">
        <dgm:presLayoutVars>
          <dgm:bulletEnabled val="1"/>
        </dgm:presLayoutVars>
      </dgm:prSet>
      <dgm:spPr/>
      <dgm:t>
        <a:bodyPr/>
        <a:lstStyle/>
        <a:p>
          <a:endParaRPr lang="en-US"/>
        </a:p>
      </dgm:t>
    </dgm:pt>
    <dgm:pt modelId="{D31DF265-45AE-4B1D-9DC9-3AA36B048350}" type="pres">
      <dgm:prSet presAssocID="{CE67D455-2B8A-4709-B742-91F1F6EB915E}" presName="spComp" presStyleCnt="0"/>
      <dgm:spPr/>
    </dgm:pt>
    <dgm:pt modelId="{A5A73729-9D7B-4A32-8BE3-BA3C86C08785}" type="pres">
      <dgm:prSet presAssocID="{CE67D455-2B8A-4709-B742-91F1F6EB915E}" presName="vSp" presStyleCnt="0"/>
      <dgm:spPr/>
    </dgm:pt>
    <dgm:pt modelId="{F77B754D-1915-4C4C-9702-B639D0313101}" type="pres">
      <dgm:prSet presAssocID="{4864AD0D-994A-4DF7-8CCC-DE020C7076EA}" presName="rectComp" presStyleCnt="0"/>
      <dgm:spPr/>
    </dgm:pt>
    <dgm:pt modelId="{C8641DEF-6FB2-49DD-BB85-5816E60F2133}" type="pres">
      <dgm:prSet presAssocID="{4864AD0D-994A-4DF7-8CCC-DE020C7076EA}" presName="bgRect" presStyleLbl="bgShp" presStyleIdx="2" presStyleCnt="5"/>
      <dgm:spPr/>
      <dgm:t>
        <a:bodyPr/>
        <a:lstStyle/>
        <a:p>
          <a:endParaRPr lang="en-US"/>
        </a:p>
      </dgm:t>
    </dgm:pt>
    <dgm:pt modelId="{E23E34D9-D311-4315-A616-E9129AF537B9}" type="pres">
      <dgm:prSet presAssocID="{4864AD0D-994A-4DF7-8CCC-DE020C7076EA}" presName="bgRectTx" presStyleLbl="bgShp" presStyleIdx="2" presStyleCnt="5">
        <dgm:presLayoutVars>
          <dgm:bulletEnabled val="1"/>
        </dgm:presLayoutVars>
      </dgm:prSet>
      <dgm:spPr/>
      <dgm:t>
        <a:bodyPr/>
        <a:lstStyle/>
        <a:p>
          <a:endParaRPr lang="en-US"/>
        </a:p>
      </dgm:t>
    </dgm:pt>
    <dgm:pt modelId="{B5C250A8-5BB2-4474-9D17-C84B1190493D}" type="pres">
      <dgm:prSet presAssocID="{4864AD0D-994A-4DF7-8CCC-DE020C7076EA}" presName="spComp" presStyleCnt="0"/>
      <dgm:spPr/>
    </dgm:pt>
    <dgm:pt modelId="{91497832-44F1-4C5B-BAB3-AC461144CAC9}" type="pres">
      <dgm:prSet presAssocID="{4864AD0D-994A-4DF7-8CCC-DE020C7076EA}" presName="vSp" presStyleCnt="0"/>
      <dgm:spPr/>
    </dgm:pt>
    <dgm:pt modelId="{E62BC809-F91C-4B45-8EC3-E74617D6C596}" type="pres">
      <dgm:prSet presAssocID="{7621FB4B-D169-432A-A658-94DA06DDD49A}" presName="rectComp" presStyleCnt="0"/>
      <dgm:spPr/>
    </dgm:pt>
    <dgm:pt modelId="{5DE57D23-CA82-4DC7-9D44-BD709120D550}" type="pres">
      <dgm:prSet presAssocID="{7621FB4B-D169-432A-A658-94DA06DDD49A}" presName="bgRect" presStyleLbl="bgShp" presStyleIdx="3" presStyleCnt="5"/>
      <dgm:spPr/>
      <dgm:t>
        <a:bodyPr/>
        <a:lstStyle/>
        <a:p>
          <a:endParaRPr lang="en-US"/>
        </a:p>
      </dgm:t>
    </dgm:pt>
    <dgm:pt modelId="{00B699B0-44E6-4AFE-B45B-288EB43CBE02}" type="pres">
      <dgm:prSet presAssocID="{7621FB4B-D169-432A-A658-94DA06DDD49A}" presName="bgRectTx" presStyleLbl="bgShp" presStyleIdx="3" presStyleCnt="5">
        <dgm:presLayoutVars>
          <dgm:bulletEnabled val="1"/>
        </dgm:presLayoutVars>
      </dgm:prSet>
      <dgm:spPr/>
      <dgm:t>
        <a:bodyPr/>
        <a:lstStyle/>
        <a:p>
          <a:endParaRPr lang="en-US"/>
        </a:p>
      </dgm:t>
    </dgm:pt>
    <dgm:pt modelId="{B72CC120-3451-4676-AFC6-971A5B240E21}" type="pres">
      <dgm:prSet presAssocID="{7621FB4B-D169-432A-A658-94DA06DDD49A}" presName="spComp" presStyleCnt="0"/>
      <dgm:spPr/>
    </dgm:pt>
    <dgm:pt modelId="{14580839-C87F-4BC7-9D61-381DE478AE33}" type="pres">
      <dgm:prSet presAssocID="{7621FB4B-D169-432A-A658-94DA06DDD49A}" presName="vSp" presStyleCnt="0"/>
      <dgm:spPr/>
    </dgm:pt>
    <dgm:pt modelId="{BE941B73-8537-4384-B1AD-85536AA4D1F9}" type="pres">
      <dgm:prSet presAssocID="{F93132D2-94E1-4FF1-8D0C-7EB187907710}" presName="rectComp" presStyleCnt="0"/>
      <dgm:spPr/>
    </dgm:pt>
    <dgm:pt modelId="{897B6E1C-6798-4205-B9D2-260256C5F725}" type="pres">
      <dgm:prSet presAssocID="{F93132D2-94E1-4FF1-8D0C-7EB187907710}" presName="bgRect" presStyleLbl="bgShp" presStyleIdx="4" presStyleCnt="5"/>
      <dgm:spPr/>
      <dgm:t>
        <a:bodyPr/>
        <a:lstStyle/>
        <a:p>
          <a:endParaRPr lang="en-US"/>
        </a:p>
      </dgm:t>
    </dgm:pt>
    <dgm:pt modelId="{46F48AA5-A17A-4BA3-9DB8-B8F9D51B27C3}" type="pres">
      <dgm:prSet presAssocID="{F93132D2-94E1-4FF1-8D0C-7EB187907710}" presName="bgRectTx" presStyleLbl="bgShp" presStyleIdx="4" presStyleCnt="5">
        <dgm:presLayoutVars>
          <dgm:bulletEnabled val="1"/>
        </dgm:presLayoutVars>
      </dgm:prSet>
      <dgm:spPr/>
      <dgm:t>
        <a:bodyPr/>
        <a:lstStyle/>
        <a:p>
          <a:endParaRPr lang="en-US"/>
        </a:p>
      </dgm:t>
    </dgm:pt>
  </dgm:ptLst>
  <dgm:cxnLst>
    <dgm:cxn modelId="{3F8AB4E5-7588-47C8-9C39-ADD581431E63}" type="presOf" srcId="{24C0E6D2-0910-4694-93C2-74C822734B37}" destId="{4C0C39F4-3B3D-42B1-A78D-C9209718FF63}" srcOrd="0" destOrd="0" presId="urn:microsoft.com/office/officeart/2005/8/layout/hierarchy6"/>
    <dgm:cxn modelId="{5F3C0363-71ED-4B8C-B21D-E28160C052A6}" type="presOf" srcId="{FAEE5AC7-6469-4F08-B32B-8A5700032858}" destId="{A1436E3E-B0DC-468E-A453-176654CA52A8}" srcOrd="0" destOrd="0" presId="urn:microsoft.com/office/officeart/2005/8/layout/hierarchy6"/>
    <dgm:cxn modelId="{6A4DD976-C86C-4E84-9A26-1138101863EF}" srcId="{3A2C2B9C-D935-45BC-B368-1ACBEC6FE717}" destId="{CC9F5CB5-1887-4277-9ADD-6383568A99C7}" srcOrd="0" destOrd="0" parTransId="{D7EB9273-049B-43E4-97EA-9613DFEA719A}" sibTransId="{3BDE6473-B995-4989-9A08-E9FA6150E5F2}"/>
    <dgm:cxn modelId="{4D0FEAD2-BA3C-46C8-83BD-BF9BB59BAD51}" srcId="{3A2C2B9C-D935-45BC-B368-1ACBEC6FE717}" destId="{F93132D2-94E1-4FF1-8D0C-7EB187907710}" srcOrd="5" destOrd="0" parTransId="{3508BFF4-C248-492E-9C94-92BDF094A551}" sibTransId="{A1FE281A-5C1D-4E25-AD0D-D4719A74329A}"/>
    <dgm:cxn modelId="{DFC6DC0B-9B5F-4CA4-AB36-3E4F89948E5D}" srcId="{A961FED2-F7ED-4292-A8A4-9892107DECE3}" destId="{B2114F81-E20E-407D-B400-56DFA385D44D}" srcOrd="1" destOrd="0" parTransId="{0C53C7B4-9CAF-48E1-8619-0BCCA7F92312}" sibTransId="{791FC3B5-8E38-4ACD-A6A7-727F13313265}"/>
    <dgm:cxn modelId="{78A56DB5-F3AD-4F91-A0D1-153A77B4C012}" type="presOf" srcId="{5B07613B-446B-4410-A481-DE829D7BC3B0}" destId="{4B9C840F-3A72-4CC6-B6C8-D45D9D4451D9}" srcOrd="0" destOrd="0" presId="urn:microsoft.com/office/officeart/2005/8/layout/hierarchy6"/>
    <dgm:cxn modelId="{4E70A282-9766-4BE1-8246-66EF748C010E}" type="presOf" srcId="{CE67D455-2B8A-4709-B742-91F1F6EB915E}" destId="{D70058D8-BFEF-4A16-A32D-C804DF144E92}" srcOrd="1" destOrd="0" presId="urn:microsoft.com/office/officeart/2005/8/layout/hierarchy6"/>
    <dgm:cxn modelId="{35A910D1-953F-4E51-B2C2-E79F2FA82922}" type="presOf" srcId="{B9E5CE0E-610A-4376-96DD-288707413036}" destId="{86F19A18-0503-4634-9613-E8B74A288201}" srcOrd="0" destOrd="0" presId="urn:microsoft.com/office/officeart/2005/8/layout/hierarchy6"/>
    <dgm:cxn modelId="{0B2795A7-3AD0-4325-A36B-E62633C97A29}" type="presOf" srcId="{E4327CA7-7E2E-4B72-A379-A1C0591BB4D2}" destId="{E3D3C880-EB99-4B26-A031-A978A07EB4DB}" srcOrd="0" destOrd="0" presId="urn:microsoft.com/office/officeart/2005/8/layout/hierarchy6"/>
    <dgm:cxn modelId="{F133DB0D-8857-45AB-B232-E6F4C2118B23}" type="presOf" srcId="{4864AD0D-994A-4DF7-8CCC-DE020C7076EA}" destId="{C8641DEF-6FB2-49DD-BB85-5816E60F2133}" srcOrd="0" destOrd="0" presId="urn:microsoft.com/office/officeart/2005/8/layout/hierarchy6"/>
    <dgm:cxn modelId="{35FEF91A-C3A7-45EC-B6B0-65DA964B1484}" type="presOf" srcId="{4864AD0D-994A-4DF7-8CCC-DE020C7076EA}" destId="{E23E34D9-D311-4315-A616-E9129AF537B9}" srcOrd="1" destOrd="0" presId="urn:microsoft.com/office/officeart/2005/8/layout/hierarchy6"/>
    <dgm:cxn modelId="{7266CEAA-2CE3-41D6-84B5-29E5C6A6E83C}" type="presOf" srcId="{4B90C975-483C-4DDB-A21F-0BE752A87A6F}" destId="{B93D2C96-05BD-4485-90D7-4DC57667897A}" srcOrd="0" destOrd="0" presId="urn:microsoft.com/office/officeart/2005/8/layout/hierarchy6"/>
    <dgm:cxn modelId="{2C442B58-495F-4E00-9888-27BBD601B8E5}" srcId="{CC9F5CB5-1887-4277-9ADD-6383568A99C7}" destId="{A961FED2-F7ED-4292-A8A4-9892107DECE3}" srcOrd="0" destOrd="0" parTransId="{5B07613B-446B-4410-A481-DE829D7BC3B0}" sibTransId="{81A03749-D02B-4590-BBFF-85E43FF3C989}"/>
    <dgm:cxn modelId="{E1D2F6D9-6306-47E1-8AC8-409CA3714656}" type="presOf" srcId="{A961FED2-F7ED-4292-A8A4-9892107DECE3}" destId="{87ABE459-2674-4DEE-BF7B-E7AA1D65448C}" srcOrd="0" destOrd="0" presId="urn:microsoft.com/office/officeart/2005/8/layout/hierarchy6"/>
    <dgm:cxn modelId="{C459E452-C93C-4F8C-8FA0-877FBA719D90}" srcId="{B02DD61A-B747-48D9-9C7C-E83F43F25B75}" destId="{4B90C975-483C-4DDB-A21F-0BE752A87A6F}" srcOrd="0" destOrd="0" parTransId="{A37EA7AD-C180-4FBE-89B2-BAEBDD986352}" sibTransId="{ECE2F640-FFA7-457F-A45C-4DCC61755DDD}"/>
    <dgm:cxn modelId="{A62396F5-3F7D-4FA6-B78D-F5D8423AC4A1}" srcId="{3A2C2B9C-D935-45BC-B368-1ACBEC6FE717}" destId="{CE67D455-2B8A-4709-B742-91F1F6EB915E}" srcOrd="2" destOrd="0" parTransId="{4C57C17E-BDB0-4B97-A4B0-D0E32025FCCE}" sibTransId="{2308F82F-A075-4654-B25C-A25F803A98D0}"/>
    <dgm:cxn modelId="{5DC447C5-CC8A-44E5-960C-41F4CD84BC4B}" srcId="{B2114F81-E20E-407D-B400-56DFA385D44D}" destId="{A7A66827-DCC1-42CE-A10F-DBA5BEF47A06}" srcOrd="0" destOrd="0" parTransId="{FAEE5AC7-6469-4F08-B32B-8A5700032858}" sibTransId="{58E2A642-1A49-4A37-8A6F-80FDB8E0BDB1}"/>
    <dgm:cxn modelId="{80D18023-3DB2-42BA-B299-6DC31DF578C8}" srcId="{CC9F5CB5-1887-4277-9ADD-6383568A99C7}" destId="{7427BDD0-623D-444F-A2D1-91F64FBC75B5}" srcOrd="1" destOrd="0" parTransId="{B1D2B462-B3BC-40DC-A29C-D3AE9B607BF8}" sibTransId="{16175201-14BF-4434-A004-5D1E85949971}"/>
    <dgm:cxn modelId="{399AEF39-695B-40C3-8A4B-77B2C73992F3}" type="presOf" srcId="{B1D2B462-B3BC-40DC-A29C-D3AE9B607BF8}" destId="{1CD7C6A4-A7DE-414C-99CE-FF10A2C95F87}" srcOrd="0" destOrd="0" presId="urn:microsoft.com/office/officeart/2005/8/layout/hierarchy6"/>
    <dgm:cxn modelId="{BBF3CAD5-00C6-4E0B-9BC4-9C10BC2BC031}" type="presOf" srcId="{E4327CA7-7E2E-4B72-A379-A1C0591BB4D2}" destId="{D623439E-C2A9-4BC7-9B47-C36DF3A542C4}" srcOrd="1" destOrd="0" presId="urn:microsoft.com/office/officeart/2005/8/layout/hierarchy6"/>
    <dgm:cxn modelId="{F561F811-E0E2-4F6C-B618-03FFED1B2766}" type="presOf" srcId="{7427BDD0-623D-444F-A2D1-91F64FBC75B5}" destId="{E8419A68-FD76-4BEA-B293-E2E5D76488AA}" srcOrd="0" destOrd="0" presId="urn:microsoft.com/office/officeart/2005/8/layout/hierarchy6"/>
    <dgm:cxn modelId="{7F13D140-72D2-4C23-80D8-606E257B6171}" type="presOf" srcId="{4D17F8A1-F8F3-4F04-B289-2AF4A4B319A0}" destId="{6E1AF832-4C3B-4F35-B749-3AAF09D3390D}" srcOrd="0" destOrd="0" presId="urn:microsoft.com/office/officeart/2005/8/layout/hierarchy6"/>
    <dgm:cxn modelId="{8B67A1C1-691A-404C-B918-6E087C3C2D3F}" type="presOf" srcId="{6B0F16C5-8BFD-448A-8E98-823C49B420F7}" destId="{A9444F13-C740-4E36-8296-BEE5CC4BEDB0}" srcOrd="0" destOrd="0" presId="urn:microsoft.com/office/officeart/2005/8/layout/hierarchy6"/>
    <dgm:cxn modelId="{67AC8350-6802-4FE2-991C-2C83749CEDAD}" srcId="{3A2C2B9C-D935-45BC-B368-1ACBEC6FE717}" destId="{4864AD0D-994A-4DF7-8CCC-DE020C7076EA}" srcOrd="3" destOrd="0" parTransId="{1014C33A-07D2-4714-9FCD-610D1AD582B8}" sibTransId="{76A19342-7393-476F-8184-B9AFD4B3377C}"/>
    <dgm:cxn modelId="{11D9BFC2-7A05-42A8-98EB-15F04CF9C35A}" type="presOf" srcId="{B02DD61A-B747-48D9-9C7C-E83F43F25B75}" destId="{C5AE1E38-9B5B-4A98-908D-827FC5C3E9E0}" srcOrd="0" destOrd="0" presId="urn:microsoft.com/office/officeart/2005/8/layout/hierarchy6"/>
    <dgm:cxn modelId="{3A9EC736-0D2F-4C6E-A3C3-510FCB936885}" type="presOf" srcId="{0BCE8DDB-E1AD-4170-AE44-27A198BE9693}" destId="{C1987E01-5B33-4E3E-B5D4-057297AE0281}" srcOrd="0" destOrd="0" presId="urn:microsoft.com/office/officeart/2005/8/layout/hierarchy6"/>
    <dgm:cxn modelId="{F3104946-5BB7-4859-A365-85DD8D146A6E}" srcId="{4B90C975-483C-4DDB-A21F-0BE752A87A6F}" destId="{D5ADDE56-607D-4FE4-A9B2-505EBE0A6CD6}" srcOrd="0" destOrd="0" parTransId="{0BCE8DDB-E1AD-4170-AE44-27A198BE9693}" sibTransId="{7EE2BC14-8EC6-4C44-9A92-C86F84B9988C}"/>
    <dgm:cxn modelId="{16FA1428-FADD-4D0B-A871-4C836C2743CD}" srcId="{A7A66827-DCC1-42CE-A10F-DBA5BEF47A06}" destId="{9542DD74-9772-4004-95B4-95652CDA576A}" srcOrd="0" destOrd="0" parTransId="{DBE4DFF1-5BED-470E-8493-F91F0739BF10}" sibTransId="{CF236B66-BDD1-4E19-A972-5F0B3AC4C41D}"/>
    <dgm:cxn modelId="{08402B44-1296-4E3B-9E24-6C80D5A7640D}" type="presOf" srcId="{DBE4DFF1-5BED-470E-8493-F91F0739BF10}" destId="{FB8DAFFA-770E-4107-A6E2-07ED7CD8CB5B}" srcOrd="0" destOrd="0" presId="urn:microsoft.com/office/officeart/2005/8/layout/hierarchy6"/>
    <dgm:cxn modelId="{D72F6535-3436-4C6B-90BD-CA9E0018D119}" type="presOf" srcId="{7BC6A1A2-500D-4193-92E0-18F461926B89}" destId="{214879A0-4ABA-42A5-BEA1-128B5532CCEE}" srcOrd="0" destOrd="0" presId="urn:microsoft.com/office/officeart/2005/8/layout/hierarchy6"/>
    <dgm:cxn modelId="{73A72F37-0497-45E4-A1DC-B417BF9D9DD4}" type="presOf" srcId="{D5ADDE56-607D-4FE4-A9B2-505EBE0A6CD6}" destId="{94021376-1715-4099-B991-60D1920F8B45}" srcOrd="0" destOrd="0" presId="urn:microsoft.com/office/officeart/2005/8/layout/hierarchy6"/>
    <dgm:cxn modelId="{FAE5147B-F915-47E5-8AE5-73C2188EECF4}" srcId="{3A2C2B9C-D935-45BC-B368-1ACBEC6FE717}" destId="{7621FB4B-D169-432A-A658-94DA06DDD49A}" srcOrd="4" destOrd="0" parTransId="{D4573452-A96E-4376-9F45-BC1DB96EBB09}" sibTransId="{1758A9DB-225E-47FD-93B1-FDC3A62931E8}"/>
    <dgm:cxn modelId="{2AB4C411-8B43-408C-98B1-B54EABA5FE9D}" type="presOf" srcId="{A37EA7AD-C180-4FBE-89B2-BAEBDD986352}" destId="{C481D9C7-8A93-4E51-8165-733F93860937}" srcOrd="0" destOrd="0" presId="urn:microsoft.com/office/officeart/2005/8/layout/hierarchy6"/>
    <dgm:cxn modelId="{5AD1B832-4FDF-4DAF-810A-E9C11EE5D70A}" type="presOf" srcId="{CE67D455-2B8A-4709-B742-91F1F6EB915E}" destId="{B1B60E75-2F46-47F1-AF7C-589D41CC2F17}" srcOrd="0" destOrd="0" presId="urn:microsoft.com/office/officeart/2005/8/layout/hierarchy6"/>
    <dgm:cxn modelId="{F5EC463A-BDA4-4264-990C-F2EDEA12EA2A}" type="presOf" srcId="{7621FB4B-D169-432A-A658-94DA06DDD49A}" destId="{00B699B0-44E6-4AFE-B45B-288EB43CBE02}" srcOrd="1" destOrd="0" presId="urn:microsoft.com/office/officeart/2005/8/layout/hierarchy6"/>
    <dgm:cxn modelId="{FEC90FFE-A0D8-4639-B65E-F93001455B97}" type="presOf" srcId="{3A2C2B9C-D935-45BC-B368-1ACBEC6FE717}" destId="{CF404264-E18F-4EA5-8990-80B542C5B428}" srcOrd="0" destOrd="0" presId="urn:microsoft.com/office/officeart/2005/8/layout/hierarchy6"/>
    <dgm:cxn modelId="{D042064D-83AF-4384-9FAB-FA20A0EE225C}" type="presOf" srcId="{A7A66827-DCC1-42CE-A10F-DBA5BEF47A06}" destId="{472A5F3D-9BBD-4F42-9592-33F8CAEC3826}" srcOrd="0" destOrd="0" presId="urn:microsoft.com/office/officeart/2005/8/layout/hierarchy6"/>
    <dgm:cxn modelId="{B72DEEAE-A81A-4141-ABEC-E9C997E0D107}" type="presOf" srcId="{CC9F5CB5-1887-4277-9ADD-6383568A99C7}" destId="{C0A86199-B2D0-4333-A98D-769DF59B93C0}" srcOrd="0" destOrd="0" presId="urn:microsoft.com/office/officeart/2005/8/layout/hierarchy6"/>
    <dgm:cxn modelId="{E28BBD96-B94F-430B-B502-6835845741BC}" type="presOf" srcId="{9D865621-EECA-4A01-A15E-1012E14B9721}" destId="{8AECF53F-371A-4354-9855-0B291EC89157}" srcOrd="0" destOrd="0" presId="urn:microsoft.com/office/officeart/2005/8/layout/hierarchy6"/>
    <dgm:cxn modelId="{FEC2DB6E-2890-4A6A-87A3-1B89C090E781}" type="presOf" srcId="{F93132D2-94E1-4FF1-8D0C-7EB187907710}" destId="{46F48AA5-A17A-4BA3-9DB8-B8F9D51B27C3}" srcOrd="1" destOrd="0" presId="urn:microsoft.com/office/officeart/2005/8/layout/hierarchy6"/>
    <dgm:cxn modelId="{31924AA1-4A2B-4637-B823-CD85CB62F0E1}" srcId="{6B0F16C5-8BFD-448A-8E98-823C49B420F7}" destId="{500DAE86-F290-4CC5-A35E-BFFED7E46543}" srcOrd="0" destOrd="0" parTransId="{7BC6A1A2-500D-4193-92E0-18F461926B89}" sibTransId="{C5E8B476-50DF-4090-8854-2B3850671A24}"/>
    <dgm:cxn modelId="{426C301B-9030-4088-96C7-76D012FE9DC8}" type="presOf" srcId="{9542DD74-9772-4004-95B4-95652CDA576A}" destId="{CEDCC9D9-5EC3-462D-ACAD-33CEF04BD70E}" srcOrd="0" destOrd="0" presId="urn:microsoft.com/office/officeart/2005/8/layout/hierarchy6"/>
    <dgm:cxn modelId="{31B4AF2E-9133-403F-AE3F-7F31815DD8A5}" srcId="{7427BDD0-623D-444F-A2D1-91F64FBC75B5}" destId="{B02DD61A-B747-48D9-9C7C-E83F43F25B75}" srcOrd="0" destOrd="0" parTransId="{9D865621-EECA-4A01-A15E-1012E14B9721}" sibTransId="{216B33EE-0DCC-49CD-8E8B-1B69079809AC}"/>
    <dgm:cxn modelId="{8340D269-D33B-4AA0-AFDA-A79EE4C1388E}" type="presOf" srcId="{B2114F81-E20E-407D-B400-56DFA385D44D}" destId="{FBFCB0EA-BA24-4991-B24D-FDA87FF7AAB1}" srcOrd="0" destOrd="0" presId="urn:microsoft.com/office/officeart/2005/8/layout/hierarchy6"/>
    <dgm:cxn modelId="{453049FC-1883-4B3C-8EE2-E7B773C2127A}" type="presOf" srcId="{500DAE86-F290-4CC5-A35E-BFFED7E46543}" destId="{833D69AB-53DB-4157-ABD1-9232436B1DEC}" srcOrd="0" destOrd="0" presId="urn:microsoft.com/office/officeart/2005/8/layout/hierarchy6"/>
    <dgm:cxn modelId="{5F43025B-35A5-400F-A62A-915BCCFF8F0D}" type="presOf" srcId="{F93132D2-94E1-4FF1-8D0C-7EB187907710}" destId="{897B6E1C-6798-4205-B9D2-260256C5F725}" srcOrd="0" destOrd="0" presId="urn:microsoft.com/office/officeart/2005/8/layout/hierarchy6"/>
    <dgm:cxn modelId="{BA6024C1-1684-46E6-8C77-8B668B7504D2}" type="presOf" srcId="{0C53C7B4-9CAF-48E1-8619-0BCCA7F92312}" destId="{3D50C45B-A941-40E6-A309-9B019D02308A}" srcOrd="0" destOrd="0" presId="urn:microsoft.com/office/officeart/2005/8/layout/hierarchy6"/>
    <dgm:cxn modelId="{9CC136B9-DD27-41B1-95DF-42DCACF2C8BE}" srcId="{A961FED2-F7ED-4292-A8A4-9892107DECE3}" destId="{24C0E6D2-0910-4694-93C2-74C822734B37}" srcOrd="0" destOrd="0" parTransId="{B9E5CE0E-610A-4376-96DD-288707413036}" sibTransId="{A5017FB3-3889-4FE7-AD99-D6C10E4EF4E1}"/>
    <dgm:cxn modelId="{F3E25D53-3F70-412C-B57A-31E96C0C55F5}" type="presOf" srcId="{7621FB4B-D169-432A-A658-94DA06DDD49A}" destId="{5DE57D23-CA82-4DC7-9D44-BD709120D550}" srcOrd="0" destOrd="0" presId="urn:microsoft.com/office/officeart/2005/8/layout/hierarchy6"/>
    <dgm:cxn modelId="{EA373CC7-C259-4C8E-9579-E9C66B866E97}" srcId="{24C0E6D2-0910-4694-93C2-74C822734B37}" destId="{6B0F16C5-8BFD-448A-8E98-823C49B420F7}" srcOrd="0" destOrd="0" parTransId="{4D17F8A1-F8F3-4F04-B289-2AF4A4B319A0}" sibTransId="{3670142B-FD33-4161-808F-410D393E9138}"/>
    <dgm:cxn modelId="{3AD82C6B-2D67-451F-8253-B6EDEC1FABE4}" srcId="{3A2C2B9C-D935-45BC-B368-1ACBEC6FE717}" destId="{E4327CA7-7E2E-4B72-A379-A1C0591BB4D2}" srcOrd="1" destOrd="0" parTransId="{807D9DC3-A327-4C39-B09E-494003EB46E1}" sibTransId="{7ABCA972-9A8A-4050-8000-47AC54807B8E}"/>
    <dgm:cxn modelId="{E157FE2D-D132-40C0-9E20-5449D025A476}" type="presParOf" srcId="{CF404264-E18F-4EA5-8990-80B542C5B428}" destId="{7FA3DA67-A9BD-44A3-B246-1BFF1CADAE15}" srcOrd="0" destOrd="0" presId="urn:microsoft.com/office/officeart/2005/8/layout/hierarchy6"/>
    <dgm:cxn modelId="{1B01F64A-45E8-46BD-82D4-AC17D8646E0A}" type="presParOf" srcId="{7FA3DA67-A9BD-44A3-B246-1BFF1CADAE15}" destId="{00886F40-DE0F-4435-9CA4-04DB410C4498}" srcOrd="0" destOrd="0" presId="urn:microsoft.com/office/officeart/2005/8/layout/hierarchy6"/>
    <dgm:cxn modelId="{7BD9CE87-F8D0-4230-983B-286C3022873F}" type="presParOf" srcId="{7FA3DA67-A9BD-44A3-B246-1BFF1CADAE15}" destId="{A9673BA5-D7FF-4991-B06A-F51A3BE1965A}" srcOrd="1" destOrd="0" presId="urn:microsoft.com/office/officeart/2005/8/layout/hierarchy6"/>
    <dgm:cxn modelId="{4187B887-50CA-4BE8-9F69-BB3D404C7767}" type="presParOf" srcId="{A9673BA5-D7FF-4991-B06A-F51A3BE1965A}" destId="{32A09EF6-DA9F-4169-BC46-BD74068CE757}" srcOrd="0" destOrd="0" presId="urn:microsoft.com/office/officeart/2005/8/layout/hierarchy6"/>
    <dgm:cxn modelId="{3CECB7A7-F9C0-4B5C-B6DF-0FE82C1833CF}" type="presParOf" srcId="{32A09EF6-DA9F-4169-BC46-BD74068CE757}" destId="{C0A86199-B2D0-4333-A98D-769DF59B93C0}" srcOrd="0" destOrd="0" presId="urn:microsoft.com/office/officeart/2005/8/layout/hierarchy6"/>
    <dgm:cxn modelId="{13B208F0-0DC7-4A79-92D8-8B7138162C58}" type="presParOf" srcId="{32A09EF6-DA9F-4169-BC46-BD74068CE757}" destId="{63EAC93E-EA17-46AA-B727-381B0C2622CC}" srcOrd="1" destOrd="0" presId="urn:microsoft.com/office/officeart/2005/8/layout/hierarchy6"/>
    <dgm:cxn modelId="{0CDCA5C9-6710-46E0-9091-898E60157B80}" type="presParOf" srcId="{63EAC93E-EA17-46AA-B727-381B0C2622CC}" destId="{4B9C840F-3A72-4CC6-B6C8-D45D9D4451D9}" srcOrd="0" destOrd="0" presId="urn:microsoft.com/office/officeart/2005/8/layout/hierarchy6"/>
    <dgm:cxn modelId="{D1008D1B-3CAC-487B-AB97-989EACCA2F87}" type="presParOf" srcId="{63EAC93E-EA17-46AA-B727-381B0C2622CC}" destId="{E93B6520-E5E7-4E3E-963B-4D2FEA7BD118}" srcOrd="1" destOrd="0" presId="urn:microsoft.com/office/officeart/2005/8/layout/hierarchy6"/>
    <dgm:cxn modelId="{157F28CF-4A9D-431F-BADF-3E785922DAAC}" type="presParOf" srcId="{E93B6520-E5E7-4E3E-963B-4D2FEA7BD118}" destId="{87ABE459-2674-4DEE-BF7B-E7AA1D65448C}" srcOrd="0" destOrd="0" presId="urn:microsoft.com/office/officeart/2005/8/layout/hierarchy6"/>
    <dgm:cxn modelId="{93EE57B3-C35A-49B2-A001-D9B377A44A5A}" type="presParOf" srcId="{E93B6520-E5E7-4E3E-963B-4D2FEA7BD118}" destId="{609DA319-EF98-46A1-97B1-CECB88944464}" srcOrd="1" destOrd="0" presId="urn:microsoft.com/office/officeart/2005/8/layout/hierarchy6"/>
    <dgm:cxn modelId="{57FC69C7-DB10-4EDD-8932-A85920D5A2D0}" type="presParOf" srcId="{609DA319-EF98-46A1-97B1-CECB88944464}" destId="{86F19A18-0503-4634-9613-E8B74A288201}" srcOrd="0" destOrd="0" presId="urn:microsoft.com/office/officeart/2005/8/layout/hierarchy6"/>
    <dgm:cxn modelId="{E0253D0D-7101-43A2-9594-DC0B17160775}" type="presParOf" srcId="{609DA319-EF98-46A1-97B1-CECB88944464}" destId="{DA9FADE6-333B-4234-9E40-5A05F71863E9}" srcOrd="1" destOrd="0" presId="urn:microsoft.com/office/officeart/2005/8/layout/hierarchy6"/>
    <dgm:cxn modelId="{F6761B01-8E98-4285-BFFD-EE9875D11248}" type="presParOf" srcId="{DA9FADE6-333B-4234-9E40-5A05F71863E9}" destId="{4C0C39F4-3B3D-42B1-A78D-C9209718FF63}" srcOrd="0" destOrd="0" presId="urn:microsoft.com/office/officeart/2005/8/layout/hierarchy6"/>
    <dgm:cxn modelId="{72295354-BBC5-45D9-93EF-0B82915A101D}" type="presParOf" srcId="{DA9FADE6-333B-4234-9E40-5A05F71863E9}" destId="{092920AA-CCD7-4EA7-BB33-F597F3F31FE1}" srcOrd="1" destOrd="0" presId="urn:microsoft.com/office/officeart/2005/8/layout/hierarchy6"/>
    <dgm:cxn modelId="{12A5EE3A-E79D-422E-A2A0-579E578B9951}" type="presParOf" srcId="{092920AA-CCD7-4EA7-BB33-F597F3F31FE1}" destId="{6E1AF832-4C3B-4F35-B749-3AAF09D3390D}" srcOrd="0" destOrd="0" presId="urn:microsoft.com/office/officeart/2005/8/layout/hierarchy6"/>
    <dgm:cxn modelId="{C2903F48-C0AC-4D77-AB15-20DD329949EE}" type="presParOf" srcId="{092920AA-CCD7-4EA7-BB33-F597F3F31FE1}" destId="{52E60791-75C1-4A11-AE30-E20BFF2C5BC8}" srcOrd="1" destOrd="0" presId="urn:microsoft.com/office/officeart/2005/8/layout/hierarchy6"/>
    <dgm:cxn modelId="{88A840E9-D61F-41BA-AD99-250BA24BE5D8}" type="presParOf" srcId="{52E60791-75C1-4A11-AE30-E20BFF2C5BC8}" destId="{A9444F13-C740-4E36-8296-BEE5CC4BEDB0}" srcOrd="0" destOrd="0" presId="urn:microsoft.com/office/officeart/2005/8/layout/hierarchy6"/>
    <dgm:cxn modelId="{C42450DF-5AD0-4A1B-B773-44CBB38BDC8C}" type="presParOf" srcId="{52E60791-75C1-4A11-AE30-E20BFF2C5BC8}" destId="{196FF5F7-8C91-49C7-B0A1-DAD1BFD2CDDB}" srcOrd="1" destOrd="0" presId="urn:microsoft.com/office/officeart/2005/8/layout/hierarchy6"/>
    <dgm:cxn modelId="{A3AA3F25-828A-4004-938F-5B6A3551C7F0}" type="presParOf" srcId="{196FF5F7-8C91-49C7-B0A1-DAD1BFD2CDDB}" destId="{214879A0-4ABA-42A5-BEA1-128B5532CCEE}" srcOrd="0" destOrd="0" presId="urn:microsoft.com/office/officeart/2005/8/layout/hierarchy6"/>
    <dgm:cxn modelId="{4C90E74E-678C-4F90-BAEF-D07AB205C75C}" type="presParOf" srcId="{196FF5F7-8C91-49C7-B0A1-DAD1BFD2CDDB}" destId="{C5F31C89-11CE-4848-A21C-E712F36F48FF}" srcOrd="1" destOrd="0" presId="urn:microsoft.com/office/officeart/2005/8/layout/hierarchy6"/>
    <dgm:cxn modelId="{E318C55C-34C4-4E59-9F26-CC72817F9728}" type="presParOf" srcId="{C5F31C89-11CE-4848-A21C-E712F36F48FF}" destId="{833D69AB-53DB-4157-ABD1-9232436B1DEC}" srcOrd="0" destOrd="0" presId="urn:microsoft.com/office/officeart/2005/8/layout/hierarchy6"/>
    <dgm:cxn modelId="{26AF1797-C7B3-4935-AA9C-AB726AA6B392}" type="presParOf" srcId="{C5F31C89-11CE-4848-A21C-E712F36F48FF}" destId="{CC0D4B73-69F8-48CF-BC1B-17D1B82E87DA}" srcOrd="1" destOrd="0" presId="urn:microsoft.com/office/officeart/2005/8/layout/hierarchy6"/>
    <dgm:cxn modelId="{7DB9C32F-ACAE-43F9-939D-8C86FDC17048}" type="presParOf" srcId="{609DA319-EF98-46A1-97B1-CECB88944464}" destId="{3D50C45B-A941-40E6-A309-9B019D02308A}" srcOrd="2" destOrd="0" presId="urn:microsoft.com/office/officeart/2005/8/layout/hierarchy6"/>
    <dgm:cxn modelId="{8A2C7948-D023-4D54-A86D-33893557FB18}" type="presParOf" srcId="{609DA319-EF98-46A1-97B1-CECB88944464}" destId="{46EC5012-8922-4D55-8B01-BEB307F50072}" srcOrd="3" destOrd="0" presId="urn:microsoft.com/office/officeart/2005/8/layout/hierarchy6"/>
    <dgm:cxn modelId="{C2B597A2-4FC9-433E-9FC9-00B61DAFBD68}" type="presParOf" srcId="{46EC5012-8922-4D55-8B01-BEB307F50072}" destId="{FBFCB0EA-BA24-4991-B24D-FDA87FF7AAB1}" srcOrd="0" destOrd="0" presId="urn:microsoft.com/office/officeart/2005/8/layout/hierarchy6"/>
    <dgm:cxn modelId="{56494E9F-C70A-478D-9C45-612696E56489}" type="presParOf" srcId="{46EC5012-8922-4D55-8B01-BEB307F50072}" destId="{CD99FE9F-7637-4102-B837-816D74425BDA}" srcOrd="1" destOrd="0" presId="urn:microsoft.com/office/officeart/2005/8/layout/hierarchy6"/>
    <dgm:cxn modelId="{ED97D094-AC06-4970-8AB3-24145AF2E054}" type="presParOf" srcId="{CD99FE9F-7637-4102-B837-816D74425BDA}" destId="{A1436E3E-B0DC-468E-A453-176654CA52A8}" srcOrd="0" destOrd="0" presId="urn:microsoft.com/office/officeart/2005/8/layout/hierarchy6"/>
    <dgm:cxn modelId="{38A1C4A4-2BC6-44EC-8EB4-BEDD177897F4}" type="presParOf" srcId="{CD99FE9F-7637-4102-B837-816D74425BDA}" destId="{A6EA37CB-8768-4730-9E3C-77A558A510CE}" srcOrd="1" destOrd="0" presId="urn:microsoft.com/office/officeart/2005/8/layout/hierarchy6"/>
    <dgm:cxn modelId="{4725B70E-CC6D-4C9C-8C6A-C4EC1255D3D6}" type="presParOf" srcId="{A6EA37CB-8768-4730-9E3C-77A558A510CE}" destId="{472A5F3D-9BBD-4F42-9592-33F8CAEC3826}" srcOrd="0" destOrd="0" presId="urn:microsoft.com/office/officeart/2005/8/layout/hierarchy6"/>
    <dgm:cxn modelId="{B78D0972-EFEF-4F3B-B823-57907681EB1F}" type="presParOf" srcId="{A6EA37CB-8768-4730-9E3C-77A558A510CE}" destId="{70606183-84CC-4C86-A83A-8205E39C3511}" srcOrd="1" destOrd="0" presId="urn:microsoft.com/office/officeart/2005/8/layout/hierarchy6"/>
    <dgm:cxn modelId="{578C3788-BBAF-450F-A16D-B09BA1307DF7}" type="presParOf" srcId="{70606183-84CC-4C86-A83A-8205E39C3511}" destId="{FB8DAFFA-770E-4107-A6E2-07ED7CD8CB5B}" srcOrd="0" destOrd="0" presId="urn:microsoft.com/office/officeart/2005/8/layout/hierarchy6"/>
    <dgm:cxn modelId="{89C56F28-BD1B-411D-8F29-49D16383E094}" type="presParOf" srcId="{70606183-84CC-4C86-A83A-8205E39C3511}" destId="{9C402F0C-F695-42D4-845A-F08DE160EEF3}" srcOrd="1" destOrd="0" presId="urn:microsoft.com/office/officeart/2005/8/layout/hierarchy6"/>
    <dgm:cxn modelId="{EDFB395C-8378-426C-B5CC-9CE84F2D6EC3}" type="presParOf" srcId="{9C402F0C-F695-42D4-845A-F08DE160EEF3}" destId="{CEDCC9D9-5EC3-462D-ACAD-33CEF04BD70E}" srcOrd="0" destOrd="0" presId="urn:microsoft.com/office/officeart/2005/8/layout/hierarchy6"/>
    <dgm:cxn modelId="{0C2D9EFB-4252-4DE1-9FFF-0FAA6779ADCE}" type="presParOf" srcId="{9C402F0C-F695-42D4-845A-F08DE160EEF3}" destId="{9B53FE9F-173B-453C-8F16-6058FC4DCC23}" srcOrd="1" destOrd="0" presId="urn:microsoft.com/office/officeart/2005/8/layout/hierarchy6"/>
    <dgm:cxn modelId="{25C4509A-FB9E-4A31-9D6C-8E8909C0C7B2}" type="presParOf" srcId="{63EAC93E-EA17-46AA-B727-381B0C2622CC}" destId="{1CD7C6A4-A7DE-414C-99CE-FF10A2C95F87}" srcOrd="2" destOrd="0" presId="urn:microsoft.com/office/officeart/2005/8/layout/hierarchy6"/>
    <dgm:cxn modelId="{7C976A4B-FD87-4A3B-A28C-0A9A01D58BE4}" type="presParOf" srcId="{63EAC93E-EA17-46AA-B727-381B0C2622CC}" destId="{137A3E4F-297E-4599-9457-D08236EB0D5E}" srcOrd="3" destOrd="0" presId="urn:microsoft.com/office/officeart/2005/8/layout/hierarchy6"/>
    <dgm:cxn modelId="{0D0F0A02-17A0-4B60-886D-E30084B268B5}" type="presParOf" srcId="{137A3E4F-297E-4599-9457-D08236EB0D5E}" destId="{E8419A68-FD76-4BEA-B293-E2E5D76488AA}" srcOrd="0" destOrd="0" presId="urn:microsoft.com/office/officeart/2005/8/layout/hierarchy6"/>
    <dgm:cxn modelId="{2BCE6553-DE00-46F4-AE4D-876DFE7AA680}" type="presParOf" srcId="{137A3E4F-297E-4599-9457-D08236EB0D5E}" destId="{00D9585D-FB23-46A6-AE1D-2AEC3813C27A}" srcOrd="1" destOrd="0" presId="urn:microsoft.com/office/officeart/2005/8/layout/hierarchy6"/>
    <dgm:cxn modelId="{00A75CF0-068A-4661-916B-8419C60515A9}" type="presParOf" srcId="{00D9585D-FB23-46A6-AE1D-2AEC3813C27A}" destId="{8AECF53F-371A-4354-9855-0B291EC89157}" srcOrd="0" destOrd="0" presId="urn:microsoft.com/office/officeart/2005/8/layout/hierarchy6"/>
    <dgm:cxn modelId="{F7CCC2E6-6A92-48AB-8190-7312687FDAD1}" type="presParOf" srcId="{00D9585D-FB23-46A6-AE1D-2AEC3813C27A}" destId="{1CB82B2C-3E3A-41D9-A80B-DCB9EBD5FCF9}" srcOrd="1" destOrd="0" presId="urn:microsoft.com/office/officeart/2005/8/layout/hierarchy6"/>
    <dgm:cxn modelId="{7C3BF25F-F95D-4D0C-BC49-EE62E06855FA}" type="presParOf" srcId="{1CB82B2C-3E3A-41D9-A80B-DCB9EBD5FCF9}" destId="{C5AE1E38-9B5B-4A98-908D-827FC5C3E9E0}" srcOrd="0" destOrd="0" presId="urn:microsoft.com/office/officeart/2005/8/layout/hierarchy6"/>
    <dgm:cxn modelId="{9326B23C-D8F2-4FED-9765-5DA6EB3AD68E}" type="presParOf" srcId="{1CB82B2C-3E3A-41D9-A80B-DCB9EBD5FCF9}" destId="{025E7FBC-D34F-4009-9967-6E68E6D77DB6}" srcOrd="1" destOrd="0" presId="urn:microsoft.com/office/officeart/2005/8/layout/hierarchy6"/>
    <dgm:cxn modelId="{9296D27E-2DEC-4775-A578-66AF3138A262}" type="presParOf" srcId="{025E7FBC-D34F-4009-9967-6E68E6D77DB6}" destId="{C481D9C7-8A93-4E51-8165-733F93860937}" srcOrd="0" destOrd="0" presId="urn:microsoft.com/office/officeart/2005/8/layout/hierarchy6"/>
    <dgm:cxn modelId="{4E9BF1C6-3EF7-434E-988B-7E6C4317CE4B}" type="presParOf" srcId="{025E7FBC-D34F-4009-9967-6E68E6D77DB6}" destId="{1AE6AFE1-15CF-4E9F-A78A-ED041FB42395}" srcOrd="1" destOrd="0" presId="urn:microsoft.com/office/officeart/2005/8/layout/hierarchy6"/>
    <dgm:cxn modelId="{42B85049-7132-4097-B714-174275EE9C7C}" type="presParOf" srcId="{1AE6AFE1-15CF-4E9F-A78A-ED041FB42395}" destId="{B93D2C96-05BD-4485-90D7-4DC57667897A}" srcOrd="0" destOrd="0" presId="urn:microsoft.com/office/officeart/2005/8/layout/hierarchy6"/>
    <dgm:cxn modelId="{60BD151F-A2E7-48C2-8628-E215E4F2AA13}" type="presParOf" srcId="{1AE6AFE1-15CF-4E9F-A78A-ED041FB42395}" destId="{5B1A70C0-E921-424D-A6AE-5874E42B145B}" srcOrd="1" destOrd="0" presId="urn:microsoft.com/office/officeart/2005/8/layout/hierarchy6"/>
    <dgm:cxn modelId="{4578335A-03A9-4C6D-8188-7C699EA5038E}" type="presParOf" srcId="{5B1A70C0-E921-424D-A6AE-5874E42B145B}" destId="{C1987E01-5B33-4E3E-B5D4-057297AE0281}" srcOrd="0" destOrd="0" presId="urn:microsoft.com/office/officeart/2005/8/layout/hierarchy6"/>
    <dgm:cxn modelId="{5ACA4F4E-B00D-49EA-B2E6-638FB4B56223}" type="presParOf" srcId="{5B1A70C0-E921-424D-A6AE-5874E42B145B}" destId="{23042336-326A-4E00-8088-42C27E7A25BE}" srcOrd="1" destOrd="0" presId="urn:microsoft.com/office/officeart/2005/8/layout/hierarchy6"/>
    <dgm:cxn modelId="{569A675F-720A-44AD-81FB-69C94CB2C272}" type="presParOf" srcId="{23042336-326A-4E00-8088-42C27E7A25BE}" destId="{94021376-1715-4099-B991-60D1920F8B45}" srcOrd="0" destOrd="0" presId="urn:microsoft.com/office/officeart/2005/8/layout/hierarchy6"/>
    <dgm:cxn modelId="{E21D8C6C-30F9-4589-A37F-D114A9DB038B}" type="presParOf" srcId="{23042336-326A-4E00-8088-42C27E7A25BE}" destId="{D3E46402-E5E8-4482-A781-993EFC69B9D9}" srcOrd="1" destOrd="0" presId="urn:microsoft.com/office/officeart/2005/8/layout/hierarchy6"/>
    <dgm:cxn modelId="{CB893932-1511-4615-B747-B1A0BD130786}" type="presParOf" srcId="{CF404264-E18F-4EA5-8990-80B542C5B428}" destId="{0895CF44-E862-4776-88F6-EDF4731BE6ED}" srcOrd="1" destOrd="0" presId="urn:microsoft.com/office/officeart/2005/8/layout/hierarchy6"/>
    <dgm:cxn modelId="{100B8C67-8C7D-4E91-9BB1-68AABEF5D8D7}" type="presParOf" srcId="{0895CF44-E862-4776-88F6-EDF4731BE6ED}" destId="{E7BAF35F-D73B-46D2-9341-B021877EDD3E}" srcOrd="0" destOrd="0" presId="urn:microsoft.com/office/officeart/2005/8/layout/hierarchy6"/>
    <dgm:cxn modelId="{DF7D5980-287F-4A1E-8346-C64A7A4FE0C0}" type="presParOf" srcId="{E7BAF35F-D73B-46D2-9341-B021877EDD3E}" destId="{E3D3C880-EB99-4B26-A031-A978A07EB4DB}" srcOrd="0" destOrd="0" presId="urn:microsoft.com/office/officeart/2005/8/layout/hierarchy6"/>
    <dgm:cxn modelId="{9334FF2A-2C88-43BF-9D0F-C8BCF987FE35}" type="presParOf" srcId="{E7BAF35F-D73B-46D2-9341-B021877EDD3E}" destId="{D623439E-C2A9-4BC7-9B47-C36DF3A542C4}" srcOrd="1" destOrd="0" presId="urn:microsoft.com/office/officeart/2005/8/layout/hierarchy6"/>
    <dgm:cxn modelId="{90A08387-22B4-4FDE-BBE3-ED3258116584}" type="presParOf" srcId="{0895CF44-E862-4776-88F6-EDF4731BE6ED}" destId="{44953C94-BF53-4CE6-809A-5B5BC6B8BCC6}" srcOrd="1" destOrd="0" presId="urn:microsoft.com/office/officeart/2005/8/layout/hierarchy6"/>
    <dgm:cxn modelId="{D9D94BC4-6B2F-49AD-B5AD-286EB382A64C}" type="presParOf" srcId="{44953C94-BF53-4CE6-809A-5B5BC6B8BCC6}" destId="{F5BC1A35-2EB5-4182-A160-69D8F9B9014C}" srcOrd="0" destOrd="0" presId="urn:microsoft.com/office/officeart/2005/8/layout/hierarchy6"/>
    <dgm:cxn modelId="{7583A1FE-A490-424C-8FCD-6605999801B7}" type="presParOf" srcId="{0895CF44-E862-4776-88F6-EDF4731BE6ED}" destId="{94642D7A-73A7-40AD-8EF9-E2ECB3B9EC29}" srcOrd="2" destOrd="0" presId="urn:microsoft.com/office/officeart/2005/8/layout/hierarchy6"/>
    <dgm:cxn modelId="{2A7AF597-D904-4D2B-9006-A448E1B82174}" type="presParOf" srcId="{94642D7A-73A7-40AD-8EF9-E2ECB3B9EC29}" destId="{B1B60E75-2F46-47F1-AF7C-589D41CC2F17}" srcOrd="0" destOrd="0" presId="urn:microsoft.com/office/officeart/2005/8/layout/hierarchy6"/>
    <dgm:cxn modelId="{853CF099-9C91-4D3C-BFAA-AA9D01E4A945}" type="presParOf" srcId="{94642D7A-73A7-40AD-8EF9-E2ECB3B9EC29}" destId="{D70058D8-BFEF-4A16-A32D-C804DF144E92}" srcOrd="1" destOrd="0" presId="urn:microsoft.com/office/officeart/2005/8/layout/hierarchy6"/>
    <dgm:cxn modelId="{9588CE10-50CC-415B-92ED-5702846889A0}" type="presParOf" srcId="{0895CF44-E862-4776-88F6-EDF4731BE6ED}" destId="{D31DF265-45AE-4B1D-9DC9-3AA36B048350}" srcOrd="3" destOrd="0" presId="urn:microsoft.com/office/officeart/2005/8/layout/hierarchy6"/>
    <dgm:cxn modelId="{78D62561-C70D-4E78-ACEE-58D04B7332B5}" type="presParOf" srcId="{D31DF265-45AE-4B1D-9DC9-3AA36B048350}" destId="{A5A73729-9D7B-4A32-8BE3-BA3C86C08785}" srcOrd="0" destOrd="0" presId="urn:microsoft.com/office/officeart/2005/8/layout/hierarchy6"/>
    <dgm:cxn modelId="{B556304A-B712-4D2A-8B94-22E939F631A8}" type="presParOf" srcId="{0895CF44-E862-4776-88F6-EDF4731BE6ED}" destId="{F77B754D-1915-4C4C-9702-B639D0313101}" srcOrd="4" destOrd="0" presId="urn:microsoft.com/office/officeart/2005/8/layout/hierarchy6"/>
    <dgm:cxn modelId="{B5EC5996-4446-4DF7-B158-E3399FCEB049}" type="presParOf" srcId="{F77B754D-1915-4C4C-9702-B639D0313101}" destId="{C8641DEF-6FB2-49DD-BB85-5816E60F2133}" srcOrd="0" destOrd="0" presId="urn:microsoft.com/office/officeart/2005/8/layout/hierarchy6"/>
    <dgm:cxn modelId="{4E4798EC-8EAD-4ECA-B52A-74E47EAC274F}" type="presParOf" srcId="{F77B754D-1915-4C4C-9702-B639D0313101}" destId="{E23E34D9-D311-4315-A616-E9129AF537B9}" srcOrd="1" destOrd="0" presId="urn:microsoft.com/office/officeart/2005/8/layout/hierarchy6"/>
    <dgm:cxn modelId="{A07E642A-BACC-4F9D-8A2B-C19445787EF5}" type="presParOf" srcId="{0895CF44-E862-4776-88F6-EDF4731BE6ED}" destId="{B5C250A8-5BB2-4474-9D17-C84B1190493D}" srcOrd="5" destOrd="0" presId="urn:microsoft.com/office/officeart/2005/8/layout/hierarchy6"/>
    <dgm:cxn modelId="{822EF77A-F8B3-4483-AE1B-FA9D566C227B}" type="presParOf" srcId="{B5C250A8-5BB2-4474-9D17-C84B1190493D}" destId="{91497832-44F1-4C5B-BAB3-AC461144CAC9}" srcOrd="0" destOrd="0" presId="urn:microsoft.com/office/officeart/2005/8/layout/hierarchy6"/>
    <dgm:cxn modelId="{470654DF-DCAA-4B5A-A53E-AF5A22E32F14}" type="presParOf" srcId="{0895CF44-E862-4776-88F6-EDF4731BE6ED}" destId="{E62BC809-F91C-4B45-8EC3-E74617D6C596}" srcOrd="6" destOrd="0" presId="urn:microsoft.com/office/officeart/2005/8/layout/hierarchy6"/>
    <dgm:cxn modelId="{266DCC38-470A-40A6-8F1F-111BEE0FF169}" type="presParOf" srcId="{E62BC809-F91C-4B45-8EC3-E74617D6C596}" destId="{5DE57D23-CA82-4DC7-9D44-BD709120D550}" srcOrd="0" destOrd="0" presId="urn:microsoft.com/office/officeart/2005/8/layout/hierarchy6"/>
    <dgm:cxn modelId="{F25F16F8-D33C-4ACC-A054-7AE308F3F8E9}" type="presParOf" srcId="{E62BC809-F91C-4B45-8EC3-E74617D6C596}" destId="{00B699B0-44E6-4AFE-B45B-288EB43CBE02}" srcOrd="1" destOrd="0" presId="urn:microsoft.com/office/officeart/2005/8/layout/hierarchy6"/>
    <dgm:cxn modelId="{95D4D82A-AEF0-4E83-BF22-D5EE4CB9F280}" type="presParOf" srcId="{0895CF44-E862-4776-88F6-EDF4731BE6ED}" destId="{B72CC120-3451-4676-AFC6-971A5B240E21}" srcOrd="7" destOrd="0" presId="urn:microsoft.com/office/officeart/2005/8/layout/hierarchy6"/>
    <dgm:cxn modelId="{11CBE678-F796-4024-94B1-3F63C72EE474}" type="presParOf" srcId="{B72CC120-3451-4676-AFC6-971A5B240E21}" destId="{14580839-C87F-4BC7-9D61-381DE478AE33}" srcOrd="0" destOrd="0" presId="urn:microsoft.com/office/officeart/2005/8/layout/hierarchy6"/>
    <dgm:cxn modelId="{93F0F1D5-21C0-46C8-A63F-13962020AC70}" type="presParOf" srcId="{0895CF44-E862-4776-88F6-EDF4731BE6ED}" destId="{BE941B73-8537-4384-B1AD-85536AA4D1F9}" srcOrd="8" destOrd="0" presId="urn:microsoft.com/office/officeart/2005/8/layout/hierarchy6"/>
    <dgm:cxn modelId="{1E4E5259-526F-4C1A-9A79-51D8DFCDD387}" type="presParOf" srcId="{BE941B73-8537-4384-B1AD-85536AA4D1F9}" destId="{897B6E1C-6798-4205-B9D2-260256C5F725}" srcOrd="0" destOrd="0" presId="urn:microsoft.com/office/officeart/2005/8/layout/hierarchy6"/>
    <dgm:cxn modelId="{8CA8E803-236C-4875-90F4-D5A6F7FFD1C7}" type="presParOf" srcId="{BE941B73-8537-4384-B1AD-85536AA4D1F9}" destId="{46F48AA5-A17A-4BA3-9DB8-B8F9D51B27C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DB82A3-3AF4-4A80-B0AB-E6FE592062E5}"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50D9-4B3E-4F6F-88CC-040A43F5B8A3}" type="slidenum">
              <a:rPr lang="en-US" smtClean="0"/>
              <a:pPr/>
              <a:t>‹#›</a:t>
            </a:fld>
            <a:endParaRPr lang="en-US"/>
          </a:p>
        </p:txBody>
      </p:sp>
    </p:spTree>
    <p:extLst>
      <p:ext uri="{BB962C8B-B14F-4D97-AF65-F5344CB8AC3E}">
        <p14:creationId xmlns="" xmlns:p14="http://schemas.microsoft.com/office/powerpoint/2010/main" val="4076912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B82A3-3AF4-4A80-B0AB-E6FE592062E5}"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50D9-4B3E-4F6F-88CC-040A43F5B8A3}" type="slidenum">
              <a:rPr lang="en-US" smtClean="0"/>
              <a:pPr/>
              <a:t>‹#›</a:t>
            </a:fld>
            <a:endParaRPr lang="en-US"/>
          </a:p>
        </p:txBody>
      </p:sp>
    </p:spTree>
    <p:extLst>
      <p:ext uri="{BB962C8B-B14F-4D97-AF65-F5344CB8AC3E}">
        <p14:creationId xmlns="" xmlns:p14="http://schemas.microsoft.com/office/powerpoint/2010/main" val="301795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B82A3-3AF4-4A80-B0AB-E6FE592062E5}"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50D9-4B3E-4F6F-88CC-040A43F5B8A3}" type="slidenum">
              <a:rPr lang="en-US" smtClean="0"/>
              <a:pPr/>
              <a:t>‹#›</a:t>
            </a:fld>
            <a:endParaRPr lang="en-US"/>
          </a:p>
        </p:txBody>
      </p:sp>
    </p:spTree>
    <p:extLst>
      <p:ext uri="{BB962C8B-B14F-4D97-AF65-F5344CB8AC3E}">
        <p14:creationId xmlns="" xmlns:p14="http://schemas.microsoft.com/office/powerpoint/2010/main" val="29088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B82A3-3AF4-4A80-B0AB-E6FE592062E5}"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50D9-4B3E-4F6F-88CC-040A43F5B8A3}" type="slidenum">
              <a:rPr lang="en-US" smtClean="0"/>
              <a:pPr/>
              <a:t>‹#›</a:t>
            </a:fld>
            <a:endParaRPr lang="en-US"/>
          </a:p>
        </p:txBody>
      </p:sp>
    </p:spTree>
    <p:extLst>
      <p:ext uri="{BB962C8B-B14F-4D97-AF65-F5344CB8AC3E}">
        <p14:creationId xmlns="" xmlns:p14="http://schemas.microsoft.com/office/powerpoint/2010/main" val="324084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DB82A3-3AF4-4A80-B0AB-E6FE592062E5}"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50D9-4B3E-4F6F-88CC-040A43F5B8A3}" type="slidenum">
              <a:rPr lang="en-US" smtClean="0"/>
              <a:pPr/>
              <a:t>‹#›</a:t>
            </a:fld>
            <a:endParaRPr lang="en-US"/>
          </a:p>
        </p:txBody>
      </p:sp>
    </p:spTree>
    <p:extLst>
      <p:ext uri="{BB962C8B-B14F-4D97-AF65-F5344CB8AC3E}">
        <p14:creationId xmlns="" xmlns:p14="http://schemas.microsoft.com/office/powerpoint/2010/main" val="274714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DB82A3-3AF4-4A80-B0AB-E6FE592062E5}"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D50D9-4B3E-4F6F-88CC-040A43F5B8A3}" type="slidenum">
              <a:rPr lang="en-US" smtClean="0"/>
              <a:pPr/>
              <a:t>‹#›</a:t>
            </a:fld>
            <a:endParaRPr lang="en-US"/>
          </a:p>
        </p:txBody>
      </p:sp>
    </p:spTree>
    <p:extLst>
      <p:ext uri="{BB962C8B-B14F-4D97-AF65-F5344CB8AC3E}">
        <p14:creationId xmlns="" xmlns:p14="http://schemas.microsoft.com/office/powerpoint/2010/main" val="244734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DB82A3-3AF4-4A80-B0AB-E6FE592062E5}" type="datetimeFigureOut">
              <a:rPr lang="en-US" smtClean="0"/>
              <a:pPr/>
              <a:t>11/26/2013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1D50D9-4B3E-4F6F-88CC-040A43F5B8A3}" type="slidenum">
              <a:rPr lang="en-US" smtClean="0"/>
              <a:pPr/>
              <a:t>‹#›</a:t>
            </a:fld>
            <a:endParaRPr lang="en-US"/>
          </a:p>
        </p:txBody>
      </p:sp>
    </p:spTree>
    <p:extLst>
      <p:ext uri="{BB962C8B-B14F-4D97-AF65-F5344CB8AC3E}">
        <p14:creationId xmlns="" xmlns:p14="http://schemas.microsoft.com/office/powerpoint/2010/main" val="131812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DB82A3-3AF4-4A80-B0AB-E6FE592062E5}" type="datetimeFigureOut">
              <a:rPr lang="en-US" smtClean="0"/>
              <a:pPr/>
              <a:t>11/26/2013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1D50D9-4B3E-4F6F-88CC-040A43F5B8A3}" type="slidenum">
              <a:rPr lang="en-US" smtClean="0"/>
              <a:pPr/>
              <a:t>‹#›</a:t>
            </a:fld>
            <a:endParaRPr lang="en-US"/>
          </a:p>
        </p:txBody>
      </p:sp>
    </p:spTree>
    <p:extLst>
      <p:ext uri="{BB962C8B-B14F-4D97-AF65-F5344CB8AC3E}">
        <p14:creationId xmlns="" xmlns:p14="http://schemas.microsoft.com/office/powerpoint/2010/main" val="311026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B82A3-3AF4-4A80-B0AB-E6FE592062E5}" type="datetimeFigureOut">
              <a:rPr lang="en-US" smtClean="0"/>
              <a:pPr/>
              <a:t>11/26/2013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1D50D9-4B3E-4F6F-88CC-040A43F5B8A3}" type="slidenum">
              <a:rPr lang="en-US" smtClean="0"/>
              <a:pPr/>
              <a:t>‹#›</a:t>
            </a:fld>
            <a:endParaRPr lang="en-US"/>
          </a:p>
        </p:txBody>
      </p:sp>
    </p:spTree>
    <p:extLst>
      <p:ext uri="{BB962C8B-B14F-4D97-AF65-F5344CB8AC3E}">
        <p14:creationId xmlns="" xmlns:p14="http://schemas.microsoft.com/office/powerpoint/2010/main" val="1542725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DB82A3-3AF4-4A80-B0AB-E6FE592062E5}"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D50D9-4B3E-4F6F-88CC-040A43F5B8A3}" type="slidenum">
              <a:rPr lang="en-US" smtClean="0"/>
              <a:pPr/>
              <a:t>‹#›</a:t>
            </a:fld>
            <a:endParaRPr lang="en-US"/>
          </a:p>
        </p:txBody>
      </p:sp>
    </p:spTree>
    <p:extLst>
      <p:ext uri="{BB962C8B-B14F-4D97-AF65-F5344CB8AC3E}">
        <p14:creationId xmlns="" xmlns:p14="http://schemas.microsoft.com/office/powerpoint/2010/main" val="146167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DB82A3-3AF4-4A80-B0AB-E6FE592062E5}"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D50D9-4B3E-4F6F-88CC-040A43F5B8A3}" type="slidenum">
              <a:rPr lang="en-US" smtClean="0"/>
              <a:pPr/>
              <a:t>‹#›</a:t>
            </a:fld>
            <a:endParaRPr lang="en-US"/>
          </a:p>
        </p:txBody>
      </p:sp>
    </p:spTree>
    <p:extLst>
      <p:ext uri="{BB962C8B-B14F-4D97-AF65-F5344CB8AC3E}">
        <p14:creationId xmlns="" xmlns:p14="http://schemas.microsoft.com/office/powerpoint/2010/main" val="421196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B82A3-3AF4-4A80-B0AB-E6FE592062E5}" type="datetimeFigureOut">
              <a:rPr lang="en-US" smtClean="0"/>
              <a:pPr/>
              <a:t>11/26/2013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D50D9-4B3E-4F6F-88CC-040A43F5B8A3}" type="slidenum">
              <a:rPr lang="en-US" smtClean="0"/>
              <a:pPr/>
              <a:t>‹#›</a:t>
            </a:fld>
            <a:endParaRPr lang="en-US"/>
          </a:p>
        </p:txBody>
      </p:sp>
    </p:spTree>
    <p:extLst>
      <p:ext uri="{BB962C8B-B14F-4D97-AF65-F5344CB8AC3E}">
        <p14:creationId xmlns="" xmlns:p14="http://schemas.microsoft.com/office/powerpoint/2010/main" val="656204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hyperlink" Target="http://www.rossmanchance.com/applets/Reeses3/ReesesPieces.html" TargetMode="Externa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7.png"/><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40.png"/><Relationship Id="rId4" Type="http://schemas.openxmlformats.org/officeDocument/2006/relationships/oleObject" Target="../embeddings/oleObject16.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 Id="rId9" Type="http://schemas.openxmlformats.org/officeDocument/2006/relationships/oleObject" Target="../embeddings/oleObject28.bin"/></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66.png"/><Relationship Id="rId4" Type="http://schemas.openxmlformats.org/officeDocument/2006/relationships/oleObject" Target="../embeddings/oleObject29.bin"/></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69.png"/><Relationship Id="rId4" Type="http://schemas.openxmlformats.org/officeDocument/2006/relationships/oleObject" Target="../embeddings/oleObject30.bin"/></Relationships>
</file>

<file path=ppt/slides/_rels/slide5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diagramLayout" Target="../diagrams/layout1.xml"/><Relationship Id="rId7" Type="http://schemas.openxmlformats.org/officeDocument/2006/relationships/diagramLayout" Target="../diagrams/layout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openxmlformats.org/officeDocument/2006/relationships/diagramData" Target="../diagrams/data1.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6b</a:t>
            </a:r>
            <a:endParaRPr lang="en-US" dirty="0"/>
          </a:p>
        </p:txBody>
      </p:sp>
      <p:sp>
        <p:nvSpPr>
          <p:cNvPr id="3" name="Subtitle 2"/>
          <p:cNvSpPr>
            <a:spLocks noGrp="1"/>
          </p:cNvSpPr>
          <p:nvPr>
            <p:ph type="subTitle" idx="1"/>
          </p:nvPr>
        </p:nvSpPr>
        <p:spPr/>
        <p:txBody>
          <a:bodyPr/>
          <a:lstStyle/>
          <a:p>
            <a:r>
              <a:rPr lang="en-US" dirty="0" smtClean="0"/>
              <a:t>Hypothesis Test for </a:t>
            </a:r>
          </a:p>
          <a:p>
            <a:r>
              <a:rPr lang="en-US" dirty="0" smtClean="0"/>
              <a:t>proportion and variance</a:t>
            </a:r>
            <a:endParaRPr lang="en-US" dirty="0"/>
          </a:p>
        </p:txBody>
      </p:sp>
    </p:spTree>
    <p:extLst>
      <p:ext uri="{BB962C8B-B14F-4D97-AF65-F5344CB8AC3E}">
        <p14:creationId xmlns="" xmlns:p14="http://schemas.microsoft.com/office/powerpoint/2010/main" val="4009264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93738"/>
            <a:ext cx="8229600" cy="1754326"/>
          </a:xfrm>
          <a:prstGeom prst="rect">
            <a:avLst/>
          </a:prstGeom>
        </p:spPr>
        <p:txBody>
          <a:bodyPr wrap="square">
            <a:spAutoFit/>
          </a:bodyPr>
          <a:lstStyle/>
          <a:p>
            <a:r>
              <a:rPr lang="en-US" dirty="0"/>
              <a:t> </a:t>
            </a:r>
            <a:r>
              <a:rPr lang="en-US" b="1" u="sng" dirty="0" smtClean="0"/>
              <a:t>Test </a:t>
            </a:r>
            <a:r>
              <a:rPr lang="en-US" b="1" u="sng" dirty="0"/>
              <a:t>Statistic:</a:t>
            </a:r>
            <a:endParaRPr lang="en-US" dirty="0"/>
          </a:p>
          <a:p>
            <a:r>
              <a:rPr lang="en-US" dirty="0"/>
              <a:t>	The test statistic is a sample statistic, computed from information provided in the sample that the researcher uses to decide between the null and alternative hypotheses.</a:t>
            </a:r>
          </a:p>
          <a:p>
            <a:r>
              <a:rPr lang="en-US" dirty="0"/>
              <a:t> </a:t>
            </a:r>
          </a:p>
          <a:p>
            <a:r>
              <a:rPr lang="en-US" dirty="0"/>
              <a:t>Usually a z-score or t-score </a:t>
            </a:r>
            <a:r>
              <a:rPr lang="en-US" dirty="0" smtClean="0"/>
              <a:t>or Chi-square (too come)</a:t>
            </a:r>
            <a:endParaRPr lang="en-US" dirty="0"/>
          </a:p>
        </p:txBody>
      </p:sp>
      <p:sp>
        <p:nvSpPr>
          <p:cNvPr id="3" name="TextBox 2"/>
          <p:cNvSpPr txBox="1"/>
          <p:nvPr/>
        </p:nvSpPr>
        <p:spPr>
          <a:xfrm>
            <a:off x="2819400" y="371614"/>
            <a:ext cx="3429000" cy="707886"/>
          </a:xfrm>
          <a:prstGeom prst="rect">
            <a:avLst/>
          </a:prstGeom>
          <a:noFill/>
        </p:spPr>
        <p:txBody>
          <a:bodyPr wrap="square" rtlCol="0">
            <a:spAutoFit/>
          </a:bodyPr>
          <a:lstStyle/>
          <a:p>
            <a:r>
              <a:rPr lang="en-US" sz="4000" b="1" dirty="0" smtClean="0"/>
              <a:t>TEST STATISTIC</a:t>
            </a:r>
            <a:endParaRPr lang="en-US" sz="4000" b="1" dirty="0"/>
          </a:p>
        </p:txBody>
      </p:sp>
    </p:spTree>
    <p:extLst>
      <p:ext uri="{BB962C8B-B14F-4D97-AF65-F5344CB8AC3E}">
        <p14:creationId xmlns="" xmlns:p14="http://schemas.microsoft.com/office/powerpoint/2010/main" val="3304703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153400" cy="2308324"/>
          </a:xfrm>
          <a:prstGeom prst="rect">
            <a:avLst/>
          </a:prstGeom>
        </p:spPr>
        <p:txBody>
          <a:bodyPr wrap="square">
            <a:spAutoFit/>
          </a:bodyPr>
          <a:lstStyle/>
          <a:p>
            <a:r>
              <a:rPr lang="en-US" b="1" u="sng" dirty="0"/>
              <a:t>Rejection Region:</a:t>
            </a:r>
            <a:endParaRPr lang="en-US" dirty="0"/>
          </a:p>
          <a:p>
            <a:r>
              <a:rPr lang="en-US" dirty="0"/>
              <a:t>	The rejection region of a statistical test is the set of possible values of the test statistic for which the researcher with reject H</a:t>
            </a:r>
            <a:r>
              <a:rPr lang="en-US" baseline="-25000" dirty="0"/>
              <a:t>0</a:t>
            </a:r>
            <a:r>
              <a:rPr lang="en-US" dirty="0"/>
              <a:t> in favor of H</a:t>
            </a:r>
            <a:r>
              <a:rPr lang="en-US" baseline="-25000" dirty="0"/>
              <a:t>a</a:t>
            </a:r>
            <a:r>
              <a:rPr lang="en-US" dirty="0"/>
              <a:t>.  </a:t>
            </a:r>
          </a:p>
          <a:p>
            <a:r>
              <a:rPr lang="en-US" dirty="0"/>
              <a:t> </a:t>
            </a:r>
          </a:p>
          <a:p>
            <a:r>
              <a:rPr lang="en-US" dirty="0"/>
              <a:t>The Rejection Region has an area of α.</a:t>
            </a:r>
          </a:p>
          <a:p>
            <a:r>
              <a:rPr lang="en-US" dirty="0"/>
              <a:t> </a:t>
            </a:r>
          </a:p>
          <a:p>
            <a:r>
              <a:rPr lang="en-US" dirty="0"/>
              <a:t>If your test statistic falls in the region then reject H</a:t>
            </a:r>
            <a:r>
              <a:rPr lang="en-US" baseline="-25000" dirty="0"/>
              <a:t>0</a:t>
            </a:r>
            <a:r>
              <a:rPr lang="en-US" dirty="0"/>
              <a:t> if it does not then do not reject H</a:t>
            </a:r>
            <a:r>
              <a:rPr lang="en-US" baseline="-25000" dirty="0"/>
              <a:t>0</a:t>
            </a:r>
            <a:r>
              <a:rPr lang="en-US" dirty="0"/>
              <a:t>. </a:t>
            </a:r>
          </a:p>
        </p:txBody>
      </p:sp>
    </p:spTree>
    <p:extLst>
      <p:ext uri="{BB962C8B-B14F-4D97-AF65-F5344CB8AC3E}">
        <p14:creationId xmlns="" xmlns:p14="http://schemas.microsoft.com/office/powerpoint/2010/main" val="2300904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71614"/>
            <a:ext cx="4343400" cy="707886"/>
          </a:xfrm>
          <a:prstGeom prst="rect">
            <a:avLst/>
          </a:prstGeom>
          <a:noFill/>
        </p:spPr>
        <p:txBody>
          <a:bodyPr wrap="square" rtlCol="0">
            <a:spAutoFit/>
          </a:bodyPr>
          <a:lstStyle/>
          <a:p>
            <a:r>
              <a:rPr lang="en-US" sz="4000" b="1" dirty="0" smtClean="0"/>
              <a:t>TYPES OF ERRORS</a:t>
            </a:r>
            <a:endParaRPr lang="en-US" sz="4000" b="1" dirty="0"/>
          </a:p>
        </p:txBody>
      </p:sp>
      <p:sp>
        <p:nvSpPr>
          <p:cNvPr id="3" name="Rectangle 2"/>
          <p:cNvSpPr/>
          <p:nvPr/>
        </p:nvSpPr>
        <p:spPr>
          <a:xfrm>
            <a:off x="838200" y="1219200"/>
            <a:ext cx="7391400" cy="1200329"/>
          </a:xfrm>
          <a:prstGeom prst="rect">
            <a:avLst/>
          </a:prstGeom>
        </p:spPr>
        <p:txBody>
          <a:bodyPr wrap="square">
            <a:spAutoFit/>
          </a:bodyPr>
          <a:lstStyle/>
          <a:p>
            <a:r>
              <a:rPr lang="en-US" b="1" u="sng" dirty="0"/>
              <a:t>Type I error:</a:t>
            </a:r>
            <a:endParaRPr lang="en-US" dirty="0"/>
          </a:p>
          <a:p>
            <a:r>
              <a:rPr lang="en-US" dirty="0"/>
              <a:t>	A Type I error occurs if the researcher rejects the null hypothesis in favor of the alternative hypothesis when, in fact, H</a:t>
            </a:r>
            <a:r>
              <a:rPr lang="en-US" baseline="-25000" dirty="0"/>
              <a:t>0</a:t>
            </a:r>
            <a:r>
              <a:rPr lang="en-US" dirty="0"/>
              <a:t> is true.  The probability of committing a Type I error is denoted by α.  </a:t>
            </a:r>
          </a:p>
        </p:txBody>
      </p:sp>
      <p:sp>
        <p:nvSpPr>
          <p:cNvPr id="4" name="Rectangle 3"/>
          <p:cNvSpPr/>
          <p:nvPr/>
        </p:nvSpPr>
        <p:spPr>
          <a:xfrm>
            <a:off x="838200" y="2690336"/>
            <a:ext cx="7315200" cy="1200329"/>
          </a:xfrm>
          <a:prstGeom prst="rect">
            <a:avLst/>
          </a:prstGeom>
        </p:spPr>
        <p:txBody>
          <a:bodyPr wrap="square">
            <a:spAutoFit/>
          </a:bodyPr>
          <a:lstStyle/>
          <a:p>
            <a:r>
              <a:rPr lang="en-US" b="1" u="sng" dirty="0"/>
              <a:t>Type II error:</a:t>
            </a:r>
            <a:endParaRPr lang="en-US" dirty="0"/>
          </a:p>
          <a:p>
            <a:r>
              <a:rPr lang="en-US" dirty="0"/>
              <a:t>	A Type II error occurs the researcher maintains the null hypothesis when, in fact, H0 is false.  The probability of committing a Type II error is denoted by β.  </a:t>
            </a:r>
          </a:p>
        </p:txBody>
      </p:sp>
      <p:pic>
        <p:nvPicPr>
          <p:cNvPr id="2050"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l="16663" t="31546" r="32462" b="47566"/>
          <a:stretch>
            <a:fillRect/>
          </a:stretch>
        </p:blipFill>
        <p:spPr bwMode="auto">
          <a:xfrm>
            <a:off x="457200" y="4108450"/>
            <a:ext cx="8327463" cy="213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395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28600"/>
            <a:ext cx="8077200" cy="2862322"/>
          </a:xfrm>
          <a:prstGeom prst="rect">
            <a:avLst/>
          </a:prstGeom>
        </p:spPr>
        <p:txBody>
          <a:bodyPr wrap="square">
            <a:spAutoFit/>
          </a:bodyPr>
          <a:lstStyle/>
          <a:p>
            <a:pPr lvl="0"/>
            <a:r>
              <a:rPr lang="en-US" sz="2000" b="1" dirty="0" smtClean="0">
                <a:solidFill>
                  <a:schemeClr val="accent1"/>
                </a:solidFill>
              </a:rPr>
              <a:t>Example - [6.15</a:t>
            </a:r>
            <a:r>
              <a:rPr lang="en-US" sz="2000" b="1" dirty="0">
                <a:solidFill>
                  <a:schemeClr val="accent1"/>
                </a:solidFill>
              </a:rPr>
              <a:t>] According to Chemical Marketing Reporter, pharmaceutical companies spend $15 billion per year on research and development of new drugs.  The pharmaceutical company must subject each new drug to lengthy and involved testing before receiving the necessary permission from the Food and Drug Administration (FDA) to market the drug.  The FDA’s policy is that the pharmaceutical company must provide substantial evidence that a new drug is safe prior to receiving FDA approval, so that the FDA can confidently certify the safety of the drug to potential customers.</a:t>
            </a:r>
            <a:endParaRPr lang="en-US" sz="2000" dirty="0">
              <a:solidFill>
                <a:schemeClr val="accent1"/>
              </a:solidFill>
            </a:endParaRPr>
          </a:p>
        </p:txBody>
      </p:sp>
      <p:sp>
        <p:nvSpPr>
          <p:cNvPr id="4" name="Rectangle 3"/>
          <p:cNvSpPr/>
          <p:nvPr/>
        </p:nvSpPr>
        <p:spPr>
          <a:xfrm>
            <a:off x="215900" y="3124200"/>
            <a:ext cx="8077200" cy="1107996"/>
          </a:xfrm>
          <a:prstGeom prst="rect">
            <a:avLst/>
          </a:prstGeom>
        </p:spPr>
        <p:txBody>
          <a:bodyPr wrap="square">
            <a:spAutoFit/>
          </a:bodyPr>
          <a:lstStyle/>
          <a:p>
            <a:pPr marL="800100" lvl="1" indent="-342900">
              <a:buAutoNum type="alphaLcPeriod"/>
            </a:pPr>
            <a:r>
              <a:rPr lang="en-US" sz="2200" b="1" dirty="0" smtClean="0"/>
              <a:t>If </a:t>
            </a:r>
            <a:r>
              <a:rPr lang="en-US" sz="2200" b="1" dirty="0"/>
              <a:t>the new drug testing were to be placed in a test of hypothesis framework, would the null hypothesis be that the drug is safe or unsafe?  The alternative hypothesis</a:t>
            </a:r>
            <a:r>
              <a:rPr lang="en-US" sz="2200" b="1" dirty="0" smtClean="0"/>
              <a:t>?</a:t>
            </a:r>
          </a:p>
        </p:txBody>
      </p:sp>
      <p:sp>
        <p:nvSpPr>
          <p:cNvPr id="2" name="TextBox 1"/>
          <p:cNvSpPr txBox="1"/>
          <p:nvPr/>
        </p:nvSpPr>
        <p:spPr>
          <a:xfrm>
            <a:off x="2142067" y="4343400"/>
            <a:ext cx="4114800" cy="646331"/>
          </a:xfrm>
          <a:prstGeom prst="rect">
            <a:avLst/>
          </a:prstGeom>
          <a:noFill/>
        </p:spPr>
        <p:txBody>
          <a:bodyPr wrap="square" rtlCol="0">
            <a:spAutoFit/>
          </a:bodyPr>
          <a:lstStyle/>
          <a:p>
            <a:r>
              <a:rPr lang="en-US" dirty="0" smtClean="0"/>
              <a:t>H</a:t>
            </a:r>
            <a:r>
              <a:rPr lang="en-US" baseline="-25000" dirty="0" smtClean="0"/>
              <a:t>0</a:t>
            </a:r>
            <a:r>
              <a:rPr lang="en-US" dirty="0" smtClean="0"/>
              <a:t>: drug unsafe</a:t>
            </a:r>
          </a:p>
          <a:p>
            <a:r>
              <a:rPr lang="en-US" dirty="0" smtClean="0"/>
              <a:t>H</a:t>
            </a:r>
            <a:r>
              <a:rPr lang="en-US" baseline="-25000" dirty="0" smtClean="0"/>
              <a:t>A</a:t>
            </a:r>
            <a:r>
              <a:rPr lang="en-US" dirty="0" smtClean="0"/>
              <a:t>: drug safe</a:t>
            </a:r>
            <a:endParaRPr lang="en-US" dirty="0"/>
          </a:p>
        </p:txBody>
      </p:sp>
    </p:spTree>
    <p:extLst>
      <p:ext uri="{BB962C8B-B14F-4D97-AF65-F5344CB8AC3E}">
        <p14:creationId xmlns="" xmlns:p14="http://schemas.microsoft.com/office/powerpoint/2010/main" val="331169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81000"/>
            <a:ext cx="7620000" cy="1246495"/>
          </a:xfrm>
          <a:prstGeom prst="rect">
            <a:avLst/>
          </a:prstGeom>
        </p:spPr>
        <p:txBody>
          <a:bodyPr wrap="square">
            <a:spAutoFit/>
          </a:bodyPr>
          <a:lstStyle/>
          <a:p>
            <a:pPr marL="800100" lvl="1" indent="-342900">
              <a:buAutoNum type="alphaLcPeriod" startAt="2"/>
            </a:pPr>
            <a:r>
              <a:rPr lang="en-US" sz="2500" b="1" dirty="0" smtClean="0"/>
              <a:t>Given </a:t>
            </a:r>
            <a:r>
              <a:rPr lang="en-US" sz="2500" b="1" dirty="0"/>
              <a:t>the choice of null and alternative hypothesis in part a describe Type I and Type II errors in terms of this application</a:t>
            </a:r>
            <a:r>
              <a:rPr lang="en-US" sz="2500" b="1" dirty="0" smtClean="0"/>
              <a:t>.</a:t>
            </a:r>
          </a:p>
        </p:txBody>
      </p:sp>
      <p:sp>
        <p:nvSpPr>
          <p:cNvPr id="2" name="TextBox 1"/>
          <p:cNvSpPr txBox="1"/>
          <p:nvPr/>
        </p:nvSpPr>
        <p:spPr>
          <a:xfrm>
            <a:off x="1447800" y="1981200"/>
            <a:ext cx="5029200" cy="1200329"/>
          </a:xfrm>
          <a:prstGeom prst="rect">
            <a:avLst/>
          </a:prstGeom>
          <a:noFill/>
        </p:spPr>
        <p:txBody>
          <a:bodyPr wrap="square" rtlCol="0">
            <a:spAutoFit/>
          </a:bodyPr>
          <a:lstStyle/>
          <a:p>
            <a:r>
              <a:rPr lang="el-GR" sz="2400" dirty="0" smtClean="0">
                <a:latin typeface="Times New Roman"/>
                <a:cs typeface="Times New Roman"/>
              </a:rPr>
              <a:t>α</a:t>
            </a:r>
            <a:r>
              <a:rPr lang="en-US" sz="2400" dirty="0" smtClean="0">
                <a:latin typeface="Times New Roman"/>
                <a:cs typeface="Times New Roman"/>
              </a:rPr>
              <a:t> = Type I error : Reject H</a:t>
            </a:r>
            <a:r>
              <a:rPr lang="en-US" sz="2400" baseline="-25000" dirty="0" smtClean="0">
                <a:latin typeface="Times New Roman"/>
                <a:cs typeface="Times New Roman"/>
              </a:rPr>
              <a:t>0</a:t>
            </a:r>
            <a:r>
              <a:rPr lang="en-US" sz="2400" dirty="0" smtClean="0">
                <a:latin typeface="Times New Roman"/>
                <a:cs typeface="Times New Roman"/>
              </a:rPr>
              <a:t> (say drug is safe) when in fact H</a:t>
            </a:r>
            <a:r>
              <a:rPr lang="en-US" sz="2400" baseline="-25000" dirty="0" smtClean="0">
                <a:latin typeface="Times New Roman"/>
                <a:cs typeface="Times New Roman"/>
              </a:rPr>
              <a:t>0</a:t>
            </a:r>
            <a:r>
              <a:rPr lang="en-US" sz="2400" dirty="0" smtClean="0">
                <a:latin typeface="Times New Roman"/>
                <a:cs typeface="Times New Roman"/>
              </a:rPr>
              <a:t> is true (drug is unsafe </a:t>
            </a:r>
            <a:endParaRPr lang="en-US" sz="2400" dirty="0"/>
          </a:p>
        </p:txBody>
      </p:sp>
      <p:sp>
        <p:nvSpPr>
          <p:cNvPr id="4" name="TextBox 3"/>
          <p:cNvSpPr txBox="1"/>
          <p:nvPr/>
        </p:nvSpPr>
        <p:spPr>
          <a:xfrm>
            <a:off x="1447800" y="3694331"/>
            <a:ext cx="5029200" cy="1200329"/>
          </a:xfrm>
          <a:prstGeom prst="rect">
            <a:avLst/>
          </a:prstGeom>
          <a:noFill/>
        </p:spPr>
        <p:txBody>
          <a:bodyPr wrap="square" rtlCol="0">
            <a:spAutoFit/>
          </a:bodyPr>
          <a:lstStyle/>
          <a:p>
            <a:r>
              <a:rPr lang="el-GR" sz="2400" dirty="0" smtClean="0">
                <a:latin typeface="Times New Roman"/>
                <a:cs typeface="Times New Roman"/>
              </a:rPr>
              <a:t>β</a:t>
            </a:r>
            <a:r>
              <a:rPr lang="en-US" sz="2400" dirty="0" smtClean="0">
                <a:latin typeface="Times New Roman"/>
                <a:cs typeface="Times New Roman"/>
              </a:rPr>
              <a:t> = Type II error : Do Not Reject H</a:t>
            </a:r>
            <a:r>
              <a:rPr lang="en-US" sz="2400" baseline="-25000" dirty="0" smtClean="0">
                <a:latin typeface="Times New Roman"/>
                <a:cs typeface="Times New Roman"/>
              </a:rPr>
              <a:t>0</a:t>
            </a:r>
            <a:r>
              <a:rPr lang="en-US" sz="2400" dirty="0" smtClean="0">
                <a:latin typeface="Times New Roman"/>
                <a:cs typeface="Times New Roman"/>
              </a:rPr>
              <a:t> (say drug is unsafe) when in fact H</a:t>
            </a:r>
            <a:r>
              <a:rPr lang="en-US" sz="2400" baseline="-25000" dirty="0" smtClean="0">
                <a:latin typeface="Times New Roman"/>
                <a:cs typeface="Times New Roman"/>
              </a:rPr>
              <a:t>A</a:t>
            </a:r>
            <a:r>
              <a:rPr lang="en-US" sz="2400" dirty="0" smtClean="0">
                <a:latin typeface="Times New Roman"/>
                <a:cs typeface="Times New Roman"/>
              </a:rPr>
              <a:t> is true (drug is safe)</a:t>
            </a:r>
            <a:endParaRPr lang="en-US" sz="2400" dirty="0"/>
          </a:p>
        </p:txBody>
      </p:sp>
    </p:spTree>
    <p:extLst>
      <p:ext uri="{BB962C8B-B14F-4D97-AF65-F5344CB8AC3E}">
        <p14:creationId xmlns="" xmlns:p14="http://schemas.microsoft.com/office/powerpoint/2010/main" val="183243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04800"/>
            <a:ext cx="7620000" cy="1246495"/>
          </a:xfrm>
          <a:prstGeom prst="rect">
            <a:avLst/>
          </a:prstGeom>
        </p:spPr>
        <p:txBody>
          <a:bodyPr wrap="square">
            <a:spAutoFit/>
          </a:bodyPr>
          <a:lstStyle/>
          <a:p>
            <a:pPr marL="342900" indent="-342900">
              <a:buAutoNum type="alphaLcPeriod" startAt="3"/>
            </a:pPr>
            <a:r>
              <a:rPr lang="en-US" sz="2500" b="1" dirty="0" smtClean="0"/>
              <a:t>If </a:t>
            </a:r>
            <a:r>
              <a:rPr lang="en-US" sz="2500" b="1" dirty="0"/>
              <a:t>the FDA wants to be very confident that the drug is safe before permitting it to be marketed, is it more important that α or β be small?   Explain</a:t>
            </a:r>
            <a:r>
              <a:rPr lang="en-US" sz="2500" b="1" dirty="0" smtClean="0"/>
              <a:t>.</a:t>
            </a:r>
          </a:p>
        </p:txBody>
      </p:sp>
      <p:sp>
        <p:nvSpPr>
          <p:cNvPr id="2" name="TextBox 1"/>
          <p:cNvSpPr txBox="1"/>
          <p:nvPr/>
        </p:nvSpPr>
        <p:spPr>
          <a:xfrm>
            <a:off x="1447800" y="2057400"/>
            <a:ext cx="5410200" cy="461665"/>
          </a:xfrm>
          <a:prstGeom prst="rect">
            <a:avLst/>
          </a:prstGeom>
          <a:noFill/>
        </p:spPr>
        <p:txBody>
          <a:bodyPr wrap="square" rtlCol="0">
            <a:spAutoFit/>
          </a:bodyPr>
          <a:lstStyle/>
          <a:p>
            <a:r>
              <a:rPr lang="en-US" sz="2400" dirty="0" smtClean="0"/>
              <a:t>It is more important that </a:t>
            </a:r>
            <a:r>
              <a:rPr lang="el-GR" sz="2400" dirty="0" smtClean="0">
                <a:latin typeface="Times New Roman"/>
                <a:cs typeface="Times New Roman"/>
              </a:rPr>
              <a:t>α</a:t>
            </a:r>
            <a:r>
              <a:rPr lang="en-US" sz="2400" dirty="0" smtClean="0">
                <a:latin typeface="Times New Roman"/>
                <a:cs typeface="Times New Roman"/>
              </a:rPr>
              <a:t> is small.</a:t>
            </a:r>
            <a:endParaRPr lang="en-US" sz="2400" dirty="0"/>
          </a:p>
        </p:txBody>
      </p:sp>
    </p:spTree>
    <p:extLst>
      <p:ext uri="{BB962C8B-B14F-4D97-AF65-F5344CB8AC3E}">
        <p14:creationId xmlns="" xmlns:p14="http://schemas.microsoft.com/office/powerpoint/2010/main" val="400698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5600" y="228600"/>
            <a:ext cx="8001000" cy="3970318"/>
          </a:xfrm>
          <a:prstGeom prst="rect">
            <a:avLst/>
          </a:prstGeom>
        </p:spPr>
        <p:txBody>
          <a:bodyPr wrap="square">
            <a:spAutoFit/>
          </a:bodyPr>
          <a:lstStyle/>
          <a:p>
            <a:pPr lvl="0"/>
            <a:r>
              <a:rPr lang="en-US" b="1" dirty="0" smtClean="0">
                <a:solidFill>
                  <a:schemeClr val="accent1"/>
                </a:solidFill>
              </a:rPr>
              <a:t>Example - [6.17</a:t>
            </a:r>
            <a:r>
              <a:rPr lang="en-US" b="1" dirty="0">
                <a:solidFill>
                  <a:schemeClr val="accent1"/>
                </a:solidFill>
              </a:rPr>
              <a:t>] Sometimes the outcome of a jury trial defies the “common sense” expectations of the general public (e.g. the </a:t>
            </a:r>
            <a:r>
              <a:rPr lang="en-US" b="1" dirty="0" err="1">
                <a:solidFill>
                  <a:schemeClr val="accent1"/>
                </a:solidFill>
              </a:rPr>
              <a:t>OJ</a:t>
            </a:r>
            <a:r>
              <a:rPr lang="en-US" b="1" dirty="0">
                <a:solidFill>
                  <a:schemeClr val="accent1"/>
                </a:solidFill>
              </a:rPr>
              <a:t> Simpson verdict in the “Trial of the Century”).  Such a verdict is more acceptable if we understand that the jury trial of an accused murderer is analogous to the statistical hypothesis process.  The null hypothesis in a jury trial is that the accused is innocent.  (The status-quo hypothesis in the US system of justice is innocence, which is assumed to be true until proven beyond a reasonable doubt.)  The alternative hypothesis is </a:t>
            </a:r>
            <a:r>
              <a:rPr lang="en-US" b="1" dirty="0" smtClean="0">
                <a:solidFill>
                  <a:schemeClr val="accent1"/>
                </a:solidFill>
              </a:rPr>
              <a:t>guilt</a:t>
            </a:r>
            <a:r>
              <a:rPr lang="en-US" b="1" dirty="0">
                <a:solidFill>
                  <a:schemeClr val="accent1"/>
                </a:solidFill>
              </a:rPr>
              <a:t>, which is accepted only when sufficient evidence exists to establish its truth.  If the vote of the jury is unanimous in favor of guilt, the null hypothesis of innocence is rejected, and the court concludes that the accused murderer is guilty.  Any vote other than a unanimous one for guilt results in a “not guilty” verdict.  The court never accepts the null hypothesis; that is, the court never declares the accused “innocent.”  A “not guilty” verdict (as in the </a:t>
            </a:r>
            <a:r>
              <a:rPr lang="en-US" b="1" dirty="0" err="1">
                <a:solidFill>
                  <a:schemeClr val="accent1"/>
                </a:solidFill>
              </a:rPr>
              <a:t>OJ</a:t>
            </a:r>
            <a:r>
              <a:rPr lang="en-US" b="1" dirty="0">
                <a:solidFill>
                  <a:schemeClr val="accent1"/>
                </a:solidFill>
              </a:rPr>
              <a:t> Simpson case) implies that the court could not find the defendant guilty beyond a reasonable doubt.</a:t>
            </a:r>
            <a:endParaRPr lang="en-US" dirty="0">
              <a:solidFill>
                <a:schemeClr val="accent1"/>
              </a:solidFill>
            </a:endParaRPr>
          </a:p>
        </p:txBody>
      </p:sp>
    </p:spTree>
    <p:extLst>
      <p:ext uri="{BB962C8B-B14F-4D97-AF65-F5344CB8AC3E}">
        <p14:creationId xmlns="" xmlns:p14="http://schemas.microsoft.com/office/powerpoint/2010/main" val="788737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2819400"/>
            <a:ext cx="7239000" cy="800219"/>
          </a:xfrm>
          <a:prstGeom prst="rect">
            <a:avLst/>
          </a:prstGeom>
        </p:spPr>
        <p:txBody>
          <a:bodyPr wrap="square">
            <a:spAutoFit/>
          </a:bodyPr>
          <a:lstStyle/>
          <a:p>
            <a:pPr marL="800100" lvl="1" indent="-342900">
              <a:buAutoNum type="alphaLcPeriod" startAt="2"/>
            </a:pPr>
            <a:r>
              <a:rPr lang="en-US" sz="2300" b="1" dirty="0" smtClean="0"/>
              <a:t>Which </a:t>
            </a:r>
            <a:r>
              <a:rPr lang="en-US" sz="2300" b="1" dirty="0"/>
              <a:t>of the two errors is the more serious?  Explain</a:t>
            </a:r>
            <a:r>
              <a:rPr lang="en-US" sz="2300" b="1" dirty="0" smtClean="0"/>
              <a:t>.</a:t>
            </a:r>
          </a:p>
        </p:txBody>
      </p:sp>
      <p:sp>
        <p:nvSpPr>
          <p:cNvPr id="5" name="Rectangle 4"/>
          <p:cNvSpPr/>
          <p:nvPr/>
        </p:nvSpPr>
        <p:spPr>
          <a:xfrm>
            <a:off x="508000" y="304800"/>
            <a:ext cx="8001000" cy="830997"/>
          </a:xfrm>
          <a:prstGeom prst="rect">
            <a:avLst/>
          </a:prstGeom>
        </p:spPr>
        <p:txBody>
          <a:bodyPr wrap="square">
            <a:spAutoFit/>
          </a:bodyPr>
          <a:lstStyle/>
          <a:p>
            <a:endParaRPr lang="en-US" sz="2400" dirty="0" smtClean="0">
              <a:effectLst/>
            </a:endParaRPr>
          </a:p>
          <a:p>
            <a:pPr marL="800100" lvl="1" indent="-342900">
              <a:buAutoNum type="alphaLcPeriod"/>
            </a:pPr>
            <a:r>
              <a:rPr lang="en-US" sz="2400" b="1" dirty="0" smtClean="0"/>
              <a:t>Define </a:t>
            </a:r>
            <a:r>
              <a:rPr lang="en-US" sz="2400" b="1" dirty="0"/>
              <a:t>Type I and Type II errors in a murder </a:t>
            </a:r>
            <a:r>
              <a:rPr lang="en-US" sz="2400" b="1" dirty="0" smtClean="0"/>
              <a:t>trial</a:t>
            </a:r>
          </a:p>
        </p:txBody>
      </p:sp>
      <p:sp>
        <p:nvSpPr>
          <p:cNvPr id="3" name="TextBox 2"/>
          <p:cNvSpPr txBox="1"/>
          <p:nvPr/>
        </p:nvSpPr>
        <p:spPr>
          <a:xfrm>
            <a:off x="1447800" y="1135797"/>
            <a:ext cx="5410200" cy="369332"/>
          </a:xfrm>
          <a:prstGeom prst="rect">
            <a:avLst/>
          </a:prstGeom>
          <a:noFill/>
        </p:spPr>
        <p:txBody>
          <a:bodyPr wrap="square" rtlCol="0">
            <a:spAutoFit/>
          </a:bodyPr>
          <a:lstStyle/>
          <a:p>
            <a:r>
              <a:rPr lang="en-US" dirty="0" smtClean="0"/>
              <a:t>Type I – conclude guilty when actually innocent</a:t>
            </a:r>
            <a:endParaRPr lang="en-US" dirty="0"/>
          </a:p>
        </p:txBody>
      </p:sp>
      <p:sp>
        <p:nvSpPr>
          <p:cNvPr id="6" name="TextBox 5"/>
          <p:cNvSpPr txBox="1"/>
          <p:nvPr/>
        </p:nvSpPr>
        <p:spPr>
          <a:xfrm>
            <a:off x="1566333" y="1828800"/>
            <a:ext cx="5410200" cy="369332"/>
          </a:xfrm>
          <a:prstGeom prst="rect">
            <a:avLst/>
          </a:prstGeom>
          <a:noFill/>
        </p:spPr>
        <p:txBody>
          <a:bodyPr wrap="square" rtlCol="0">
            <a:spAutoFit/>
          </a:bodyPr>
          <a:lstStyle/>
          <a:p>
            <a:r>
              <a:rPr lang="en-US" dirty="0" smtClean="0"/>
              <a:t>Type II – conclude not guilty when actually guilty</a:t>
            </a:r>
            <a:endParaRPr lang="en-US" dirty="0"/>
          </a:p>
        </p:txBody>
      </p:sp>
    </p:spTree>
    <p:extLst>
      <p:ext uri="{BB962C8B-B14F-4D97-AF65-F5344CB8AC3E}">
        <p14:creationId xmlns="" xmlns:p14="http://schemas.microsoft.com/office/powerpoint/2010/main" val="171333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229600" cy="1446550"/>
          </a:xfrm>
          <a:prstGeom prst="rect">
            <a:avLst/>
          </a:prstGeom>
        </p:spPr>
        <p:txBody>
          <a:bodyPr wrap="square">
            <a:spAutoFit/>
          </a:bodyPr>
          <a:lstStyle/>
          <a:p>
            <a:pPr marL="800100" lvl="1" indent="-342900">
              <a:buAutoNum type="alphaLcPeriod" startAt="3"/>
            </a:pPr>
            <a:r>
              <a:rPr lang="en-US" sz="2200" b="1" dirty="0" smtClean="0"/>
              <a:t>The </a:t>
            </a:r>
            <a:r>
              <a:rPr lang="en-US" sz="2200" b="1" dirty="0"/>
              <a:t>court does not, in general, know the values of α and β; but ideally, both should be small.  One of these probabilities is assumed to be smaller than the other in a jury trial.  Which one, and why</a:t>
            </a:r>
            <a:r>
              <a:rPr lang="en-US" sz="2200" b="1" dirty="0" smtClean="0"/>
              <a:t>?</a:t>
            </a:r>
          </a:p>
        </p:txBody>
      </p:sp>
      <p:sp>
        <p:nvSpPr>
          <p:cNvPr id="3" name="Rectangle 2"/>
          <p:cNvSpPr/>
          <p:nvPr/>
        </p:nvSpPr>
        <p:spPr>
          <a:xfrm>
            <a:off x="457200" y="3810000"/>
            <a:ext cx="8382000" cy="769441"/>
          </a:xfrm>
          <a:prstGeom prst="rect">
            <a:avLst/>
          </a:prstGeom>
        </p:spPr>
        <p:txBody>
          <a:bodyPr wrap="square">
            <a:spAutoFit/>
          </a:bodyPr>
          <a:lstStyle/>
          <a:p>
            <a:pPr marL="800100" lvl="1" indent="-342900">
              <a:buAutoNum type="alphaLcPeriod" startAt="4"/>
            </a:pPr>
            <a:r>
              <a:rPr lang="en-US" sz="2200" b="1" dirty="0" smtClean="0"/>
              <a:t>For </a:t>
            </a:r>
            <a:r>
              <a:rPr lang="en-US" sz="2200" b="1" dirty="0"/>
              <a:t>a jury prejudiced </a:t>
            </a:r>
            <a:r>
              <a:rPr lang="en-US" sz="2200" b="1" u="sng" dirty="0"/>
              <a:t>against</a:t>
            </a:r>
            <a:r>
              <a:rPr lang="en-US" sz="2200" b="1" dirty="0"/>
              <a:t> a guilty verdict as the trial begins, will </a:t>
            </a:r>
            <a:r>
              <a:rPr lang="en-US" sz="2200" b="1" dirty="0" smtClean="0"/>
              <a:t>the </a:t>
            </a:r>
            <a:r>
              <a:rPr lang="en-US" sz="2200" b="1" dirty="0"/>
              <a:t>value of α increase or decrease?  Explain</a:t>
            </a:r>
            <a:r>
              <a:rPr lang="en-US" sz="2200" b="1" dirty="0" smtClean="0"/>
              <a:t>.</a:t>
            </a:r>
          </a:p>
        </p:txBody>
      </p:sp>
      <p:sp>
        <p:nvSpPr>
          <p:cNvPr id="4" name="TextBox 3"/>
          <p:cNvSpPr txBox="1"/>
          <p:nvPr/>
        </p:nvSpPr>
        <p:spPr>
          <a:xfrm>
            <a:off x="1600200" y="2133600"/>
            <a:ext cx="6096000" cy="369332"/>
          </a:xfrm>
          <a:prstGeom prst="rect">
            <a:avLst/>
          </a:prstGeom>
          <a:noFill/>
        </p:spPr>
        <p:txBody>
          <a:bodyPr wrap="square" rtlCol="0">
            <a:spAutoFit/>
          </a:bodyPr>
          <a:lstStyle/>
          <a:p>
            <a:r>
              <a:rPr lang="el-GR" dirty="0" smtClean="0">
                <a:latin typeface="Times New Roman"/>
                <a:cs typeface="Times New Roman"/>
              </a:rPr>
              <a:t>α</a:t>
            </a:r>
            <a:r>
              <a:rPr lang="en-US" dirty="0" smtClean="0">
                <a:latin typeface="Times New Roman"/>
                <a:cs typeface="Times New Roman"/>
              </a:rPr>
              <a:t> – by needing a unanimous decision</a:t>
            </a:r>
            <a:endParaRPr lang="en-US" dirty="0"/>
          </a:p>
        </p:txBody>
      </p:sp>
      <p:sp>
        <p:nvSpPr>
          <p:cNvPr id="5" name="TextBox 4"/>
          <p:cNvSpPr txBox="1"/>
          <p:nvPr/>
        </p:nvSpPr>
        <p:spPr>
          <a:xfrm>
            <a:off x="1676400" y="5105400"/>
            <a:ext cx="6096000" cy="369332"/>
          </a:xfrm>
          <a:prstGeom prst="rect">
            <a:avLst/>
          </a:prstGeom>
          <a:noFill/>
        </p:spPr>
        <p:txBody>
          <a:bodyPr wrap="square" rtlCol="0">
            <a:spAutoFit/>
          </a:bodyPr>
          <a:lstStyle/>
          <a:p>
            <a:r>
              <a:rPr lang="el-GR" dirty="0" smtClean="0">
                <a:latin typeface="Times New Roman"/>
                <a:cs typeface="Times New Roman"/>
              </a:rPr>
              <a:t>α</a:t>
            </a:r>
            <a:r>
              <a:rPr lang="en-US" dirty="0" smtClean="0">
                <a:latin typeface="Times New Roman"/>
                <a:cs typeface="Times New Roman"/>
              </a:rPr>
              <a:t> will decrease</a:t>
            </a:r>
            <a:endParaRPr lang="en-US" dirty="0"/>
          </a:p>
        </p:txBody>
      </p:sp>
    </p:spTree>
    <p:extLst>
      <p:ext uri="{BB962C8B-B14F-4D97-AF65-F5344CB8AC3E}">
        <p14:creationId xmlns:p14="http://schemas.microsoft.com/office/powerpoint/2010/main" xmlns="" val="235853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533400"/>
            <a:ext cx="7696200" cy="1154162"/>
          </a:xfrm>
          <a:prstGeom prst="rect">
            <a:avLst/>
          </a:prstGeom>
        </p:spPr>
        <p:txBody>
          <a:bodyPr wrap="square">
            <a:spAutoFit/>
          </a:bodyPr>
          <a:lstStyle/>
          <a:p>
            <a:pPr marL="800100" lvl="1" indent="-342900">
              <a:buAutoNum type="alphaLcPeriod" startAt="5"/>
            </a:pPr>
            <a:r>
              <a:rPr lang="en-US" sz="2300" b="1" dirty="0" smtClean="0"/>
              <a:t>For </a:t>
            </a:r>
            <a:r>
              <a:rPr lang="en-US" sz="2300" b="1" dirty="0"/>
              <a:t>a jury prejudiced </a:t>
            </a:r>
            <a:r>
              <a:rPr lang="en-US" sz="2300" b="1" u="sng" dirty="0"/>
              <a:t>against</a:t>
            </a:r>
            <a:r>
              <a:rPr lang="en-US" sz="2300" b="1" dirty="0"/>
              <a:t> a guilty verdict as the trial begins, will the value of β increase or decrease?  Explain</a:t>
            </a:r>
            <a:r>
              <a:rPr lang="en-US" sz="2300" b="1" dirty="0" smtClean="0"/>
              <a:t>.</a:t>
            </a:r>
          </a:p>
        </p:txBody>
      </p:sp>
      <p:sp>
        <p:nvSpPr>
          <p:cNvPr id="3" name="TextBox 2"/>
          <p:cNvSpPr txBox="1"/>
          <p:nvPr/>
        </p:nvSpPr>
        <p:spPr>
          <a:xfrm>
            <a:off x="1676400" y="2362200"/>
            <a:ext cx="6096000" cy="369332"/>
          </a:xfrm>
          <a:prstGeom prst="rect">
            <a:avLst/>
          </a:prstGeom>
          <a:noFill/>
        </p:spPr>
        <p:txBody>
          <a:bodyPr wrap="square" rtlCol="0">
            <a:spAutoFit/>
          </a:bodyPr>
          <a:lstStyle/>
          <a:p>
            <a:r>
              <a:rPr lang="el-GR" dirty="0" smtClean="0">
                <a:latin typeface="Times New Roman"/>
                <a:cs typeface="Times New Roman"/>
              </a:rPr>
              <a:t>β</a:t>
            </a:r>
            <a:r>
              <a:rPr lang="en-US" dirty="0" smtClean="0">
                <a:latin typeface="Times New Roman"/>
                <a:cs typeface="Times New Roman"/>
              </a:rPr>
              <a:t> will increase</a:t>
            </a:r>
            <a:endParaRPr lang="en-US" dirty="0"/>
          </a:p>
        </p:txBody>
      </p:sp>
    </p:spTree>
    <p:extLst>
      <p:ext uri="{BB962C8B-B14F-4D97-AF65-F5344CB8AC3E}">
        <p14:creationId xmlns:p14="http://schemas.microsoft.com/office/powerpoint/2010/main" xmlns="" val="151231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C00"/>
          </a:solidFill>
        </p:spPr>
        <p:txBody>
          <a:bodyPr/>
          <a:lstStyle/>
          <a:p>
            <a:r>
              <a:rPr lang="en-US" dirty="0" smtClean="0"/>
              <a:t>Opening Example</a:t>
            </a:r>
            <a:endParaRPr lang="en-US" dirty="0"/>
          </a:p>
        </p:txBody>
      </p:sp>
      <p:sp>
        <p:nvSpPr>
          <p:cNvPr id="3" name="Content Placeholder 2"/>
          <p:cNvSpPr>
            <a:spLocks noGrp="1"/>
          </p:cNvSpPr>
          <p:nvPr>
            <p:ph idx="1"/>
          </p:nvPr>
        </p:nvSpPr>
        <p:spPr>
          <a:xfrm>
            <a:off x="457200" y="1828800"/>
            <a:ext cx="8229600" cy="4525963"/>
          </a:xfrm>
          <a:solidFill>
            <a:srgbClr val="FFCC00"/>
          </a:solidFill>
        </p:spPr>
        <p:txBody>
          <a:bodyPr>
            <a:normAutofit fontScale="92500" lnSpcReduction="20000"/>
          </a:bodyPr>
          <a:lstStyle/>
          <a:p>
            <a:pPr marL="0" indent="0">
              <a:buNone/>
            </a:pPr>
            <a:r>
              <a:rPr lang="en-US" dirty="0" smtClean="0"/>
              <a:t>The Hershey Company claims that the color distribution for Reese’s Pieces candy is 50% orange, 25% brown &amp; 25% yellow.  </a:t>
            </a:r>
            <a:endParaRPr lang="en-US" dirty="0"/>
          </a:p>
          <a:p>
            <a:pPr marL="0" indent="0">
              <a:buNone/>
            </a:pPr>
            <a:endParaRPr lang="en-US" dirty="0" smtClean="0"/>
          </a:p>
          <a:p>
            <a:pPr marL="0" indent="0">
              <a:buNone/>
            </a:pPr>
            <a:r>
              <a:rPr lang="en-US" dirty="0" smtClean="0"/>
              <a:t>An employee thinks the company is under producing yellow </a:t>
            </a:r>
            <a:r>
              <a:rPr lang="en-US" dirty="0" err="1" smtClean="0"/>
              <a:t>reese’s</a:t>
            </a:r>
            <a:r>
              <a:rPr lang="en-US" dirty="0" smtClean="0"/>
              <a:t> pieces, so he takes a random sample of 100 </a:t>
            </a:r>
            <a:r>
              <a:rPr lang="en-US" dirty="0" err="1" smtClean="0"/>
              <a:t>reese’s</a:t>
            </a:r>
            <a:r>
              <a:rPr lang="en-US" dirty="0" smtClean="0"/>
              <a:t> pieces and finds 16 are yellow.  </a:t>
            </a:r>
          </a:p>
          <a:p>
            <a:pPr marL="0" indent="0">
              <a:buNone/>
            </a:pPr>
            <a:endParaRPr lang="en-US" dirty="0" smtClean="0"/>
          </a:p>
          <a:p>
            <a:pPr marL="0" indent="0">
              <a:buNone/>
            </a:pPr>
            <a:r>
              <a:rPr lang="en-US" dirty="0" smtClean="0"/>
              <a:t>Does it seem unusual (“news worthy”) to get of 16 yellows (when n=100) if the true proportion is 25%?</a:t>
            </a:r>
            <a:endParaRPr lang="en-US" dirty="0"/>
          </a:p>
        </p:txBody>
      </p:sp>
      <p:pic>
        <p:nvPicPr>
          <p:cNvPr id="18434" name="Picture 2" descr="http://upload.wikimedia.org/wikipedia/en/1/1a/Reese's_Pieces_Ba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96994" y="388593"/>
            <a:ext cx="2089806" cy="9150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299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458200" cy="600164"/>
          </a:xfrm>
          <a:prstGeom prst="rect">
            <a:avLst/>
          </a:prstGeom>
        </p:spPr>
        <p:txBody>
          <a:bodyPr wrap="square">
            <a:spAutoFit/>
          </a:bodyPr>
          <a:lstStyle/>
          <a:p>
            <a:r>
              <a:rPr lang="en-US" sz="3300" b="1" dirty="0" smtClean="0"/>
              <a:t>Setting Up Rejection Region</a:t>
            </a:r>
            <a:endParaRPr lang="en-US" sz="3300" dirty="0"/>
          </a:p>
        </p:txBody>
      </p:sp>
      <p:sp>
        <p:nvSpPr>
          <p:cNvPr id="3" name="Rectangle 2"/>
          <p:cNvSpPr/>
          <p:nvPr/>
        </p:nvSpPr>
        <p:spPr>
          <a:xfrm>
            <a:off x="584200" y="1066800"/>
            <a:ext cx="7620000" cy="1200329"/>
          </a:xfrm>
          <a:prstGeom prst="rect">
            <a:avLst/>
          </a:prstGeom>
        </p:spPr>
        <p:txBody>
          <a:bodyPr wrap="square">
            <a:spAutoFit/>
          </a:bodyPr>
          <a:lstStyle/>
          <a:p>
            <a:r>
              <a:rPr lang="en-US" dirty="0"/>
              <a:t>Now that you know how to set up your hypotheses – if you are given α OR you determine a value for α.  Then you should be able to determine the rejection regions.  </a:t>
            </a:r>
            <a:r>
              <a:rPr lang="en-US" dirty="0" smtClean="0"/>
              <a:t>[For now we will concentrate on rejection regions for z-values (Large Sample Hypothesis Test for Mean and Proportion)]</a:t>
            </a:r>
            <a:endParaRPr lang="en-US" dirty="0"/>
          </a:p>
        </p:txBody>
      </p:sp>
      <p:pic>
        <p:nvPicPr>
          <p:cNvPr id="4098"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l="12460" t="38292" r="36526" b="18565"/>
          <a:stretch>
            <a:fillRect/>
          </a:stretch>
        </p:blipFill>
        <p:spPr bwMode="auto">
          <a:xfrm>
            <a:off x="1143000" y="2371130"/>
            <a:ext cx="7185095" cy="38010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09120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81000"/>
            <a:ext cx="7696200" cy="3046988"/>
          </a:xfrm>
          <a:prstGeom prst="rect">
            <a:avLst/>
          </a:prstGeom>
        </p:spPr>
        <p:txBody>
          <a:bodyPr wrap="square">
            <a:spAutoFit/>
          </a:bodyPr>
          <a:lstStyle/>
          <a:p>
            <a:pPr lvl="0"/>
            <a:r>
              <a:rPr lang="en-US" sz="2400" b="1" dirty="0" smtClean="0">
                <a:solidFill>
                  <a:schemeClr val="accent1"/>
                </a:solidFill>
              </a:rPr>
              <a:t>Example - [6.9</a:t>
            </a:r>
            <a:r>
              <a:rPr lang="en-US" sz="2400" b="1" dirty="0">
                <a:solidFill>
                  <a:schemeClr val="accent1"/>
                </a:solidFill>
              </a:rPr>
              <a:t>] The Sloan Survey of Online Learning, “Making the Grade Online Education in the United States,” reported that 60% of college presidents believe that their online education course are as good as or superior to courses that use traditional face-to-face instruction.</a:t>
            </a:r>
            <a:endParaRPr lang="en-US" sz="2400" dirty="0">
              <a:solidFill>
                <a:schemeClr val="accent1"/>
              </a:solidFill>
            </a:endParaRPr>
          </a:p>
          <a:p>
            <a:endParaRPr lang="en-US" sz="2400" b="1" dirty="0" smtClean="0">
              <a:solidFill>
                <a:schemeClr val="accent1"/>
              </a:solidFill>
            </a:endParaRPr>
          </a:p>
          <a:p>
            <a:r>
              <a:rPr lang="en-US" sz="2400" b="1" dirty="0" smtClean="0">
                <a:solidFill>
                  <a:schemeClr val="accent1"/>
                </a:solidFill>
              </a:rPr>
              <a:t>Give </a:t>
            </a:r>
            <a:r>
              <a:rPr lang="en-US" sz="2400" b="1" dirty="0">
                <a:solidFill>
                  <a:schemeClr val="accent1"/>
                </a:solidFill>
              </a:rPr>
              <a:t>the rejection region for a two-tailed test conducted at α = 0.01.  </a:t>
            </a:r>
            <a:endParaRPr lang="en-US" sz="2400" dirty="0">
              <a:solidFill>
                <a:schemeClr val="accent1"/>
              </a:solidFill>
            </a:endParaRPr>
          </a:p>
        </p:txBody>
      </p:sp>
      <p:pic>
        <p:nvPicPr>
          <p:cNvPr id="9218" name="Picture 2" descr="C:\Users\ehepfer\AppData\Local\Microsoft\Windows\Temporary Internet Files\Content.IE5\QK2ZW39D\Snapshot.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2074333" y="3124200"/>
            <a:ext cx="5410200" cy="260773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57200" y="5823466"/>
            <a:ext cx="3505200" cy="369332"/>
          </a:xfrm>
          <a:prstGeom prst="rect">
            <a:avLst/>
          </a:prstGeom>
          <a:noFill/>
        </p:spPr>
        <p:txBody>
          <a:bodyPr wrap="square" rtlCol="0">
            <a:spAutoFit/>
          </a:bodyPr>
          <a:lstStyle/>
          <a:p>
            <a:r>
              <a:rPr lang="en-US" dirty="0" smtClean="0"/>
              <a:t>How do we find this z-value?</a:t>
            </a:r>
            <a:endParaRPr lang="en-US" dirty="0"/>
          </a:p>
        </p:txBody>
      </p:sp>
      <p:pic>
        <p:nvPicPr>
          <p:cNvPr id="9220" name="Picture 4" descr="C:\Users\ehepfer\AppData\Local\Microsoft\Windows\Temporary Internet Files\Content.IE5\K73E5V7Y\Snapshot.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a:stretch/>
        </p:blipFill>
        <p:spPr bwMode="auto">
          <a:xfrm>
            <a:off x="2209800" y="3361265"/>
            <a:ext cx="4953000" cy="2429935"/>
          </a:xfrm>
          <a:prstGeom prst="rect">
            <a:avLst/>
          </a:prstGeom>
          <a:noFill/>
          <a:extLst>
            <a:ext uri="{909E8E84-426E-40DD-AFC4-6F175D3DCCD1}">
              <a14:hiddenFill xmlns="" xmlns:a14="http://schemas.microsoft.com/office/drawing/2010/main">
                <a:solidFill>
                  <a:srgbClr val="FFFFFF"/>
                </a:solidFill>
              </a14:hiddenFill>
            </a:ext>
          </a:extLst>
        </p:spPr>
      </p:pic>
      <p:pic>
        <p:nvPicPr>
          <p:cNvPr id="9221"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600" y="264039"/>
            <a:ext cx="7705725" cy="6191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19" name="Picture 3" descr="C:\Users\ehepfer\AppData\Local\Microsoft\Windows\Temporary Internet Files\Content.IE5\CPUIS8VP\Snapshot.pn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a:stretch/>
        </p:blipFill>
        <p:spPr bwMode="auto">
          <a:xfrm>
            <a:off x="1828800" y="3048000"/>
            <a:ext cx="6241065" cy="28363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3572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221"/>
                                        </p:tgtEl>
                                        <p:attrNameLst>
                                          <p:attrName>style.visibility</p:attrName>
                                        </p:attrNameLst>
                                      </p:cBhvr>
                                      <p:to>
                                        <p:strVal val="visible"/>
                                      </p:to>
                                    </p:set>
                                    <p:animEffect transition="in" filter="fade">
                                      <p:cBhvr>
                                        <p:cTn id="17" dur="1000"/>
                                        <p:tgtEl>
                                          <p:spTgt spid="9221"/>
                                        </p:tgtEl>
                                      </p:cBhvr>
                                    </p:animEffect>
                                    <p:anim calcmode="lin" valueType="num">
                                      <p:cBhvr>
                                        <p:cTn id="18" dur="1000" fill="hold"/>
                                        <p:tgtEl>
                                          <p:spTgt spid="9221"/>
                                        </p:tgtEl>
                                        <p:attrNameLst>
                                          <p:attrName>ppt_x</p:attrName>
                                        </p:attrNameLst>
                                      </p:cBhvr>
                                      <p:tavLst>
                                        <p:tav tm="0">
                                          <p:val>
                                            <p:strVal val="#ppt_x"/>
                                          </p:val>
                                        </p:tav>
                                        <p:tav tm="100000">
                                          <p:val>
                                            <p:strVal val="#ppt_x"/>
                                          </p:val>
                                        </p:tav>
                                      </p:tavLst>
                                    </p:anim>
                                    <p:anim calcmode="lin" valueType="num">
                                      <p:cBhvr>
                                        <p:cTn id="19"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922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81000"/>
            <a:ext cx="7696200" cy="3046988"/>
          </a:xfrm>
          <a:prstGeom prst="rect">
            <a:avLst/>
          </a:prstGeom>
        </p:spPr>
        <p:txBody>
          <a:bodyPr wrap="square">
            <a:spAutoFit/>
          </a:bodyPr>
          <a:lstStyle/>
          <a:p>
            <a:pPr lvl="0"/>
            <a:r>
              <a:rPr lang="en-US" sz="2400" b="1" dirty="0" smtClean="0">
                <a:solidFill>
                  <a:schemeClr val="accent1"/>
                </a:solidFill>
              </a:rPr>
              <a:t>Example - American </a:t>
            </a:r>
            <a:r>
              <a:rPr lang="en-US" sz="2400" b="1" dirty="0">
                <a:solidFill>
                  <a:schemeClr val="accent1"/>
                </a:solidFill>
              </a:rPr>
              <a:t>Express Consulting reported in USA Today that 80% of US companies have formal, written travel and entertainment policies for their employees.  </a:t>
            </a:r>
            <a:endParaRPr lang="en-US" sz="2400" b="1" dirty="0" smtClean="0">
              <a:solidFill>
                <a:schemeClr val="accent1"/>
              </a:solidFill>
            </a:endParaRPr>
          </a:p>
          <a:p>
            <a:pPr lvl="0"/>
            <a:endParaRPr lang="en-US" sz="2400" b="1" dirty="0">
              <a:solidFill>
                <a:schemeClr val="accent1"/>
              </a:solidFill>
            </a:endParaRPr>
          </a:p>
          <a:p>
            <a:pPr lvl="0"/>
            <a:r>
              <a:rPr lang="en-US" sz="2400" b="1" dirty="0" smtClean="0">
                <a:solidFill>
                  <a:schemeClr val="accent1"/>
                </a:solidFill>
              </a:rPr>
              <a:t>Give </a:t>
            </a:r>
            <a:r>
              <a:rPr lang="en-US" sz="2400" b="1" dirty="0">
                <a:solidFill>
                  <a:schemeClr val="accent1"/>
                </a:solidFill>
              </a:rPr>
              <a:t>the null and one-tailed (upper-tail) alternative hypothesis for testing the claim made by American Express Consulting.  (done above)  Now give the rejection region at α = 0.05</a:t>
            </a:r>
            <a:endParaRPr lang="en-US" sz="2400" dirty="0">
              <a:solidFill>
                <a:schemeClr val="accent1"/>
              </a:solidFill>
            </a:endParaRPr>
          </a:p>
        </p:txBody>
      </p:sp>
      <p:sp>
        <p:nvSpPr>
          <p:cNvPr id="2" name="TextBox 1"/>
          <p:cNvSpPr txBox="1"/>
          <p:nvPr/>
        </p:nvSpPr>
        <p:spPr>
          <a:xfrm>
            <a:off x="2057400" y="3276600"/>
            <a:ext cx="914400" cy="369332"/>
          </a:xfrm>
          <a:prstGeom prst="rect">
            <a:avLst/>
          </a:prstGeom>
          <a:noFill/>
        </p:spPr>
        <p:txBody>
          <a:bodyPr wrap="square" rtlCol="0">
            <a:spAutoFit/>
          </a:bodyPr>
          <a:lstStyle/>
          <a:p>
            <a:r>
              <a:rPr lang="en-US" dirty="0" smtClean="0"/>
              <a:t>Recall: </a:t>
            </a:r>
            <a:endParaRPr lang="en-US" dirty="0"/>
          </a:p>
        </p:txBody>
      </p:sp>
      <p:sp>
        <p:nvSpPr>
          <p:cNvPr id="4" name="TextBox 3"/>
          <p:cNvSpPr txBox="1"/>
          <p:nvPr/>
        </p:nvSpPr>
        <p:spPr>
          <a:xfrm>
            <a:off x="2971800" y="3048000"/>
            <a:ext cx="2819400" cy="707886"/>
          </a:xfrm>
          <a:prstGeom prst="rect">
            <a:avLst/>
          </a:prstGeom>
          <a:noFill/>
        </p:spPr>
        <p:txBody>
          <a:bodyPr wrap="square" rtlCol="0">
            <a:spAutoFit/>
          </a:bodyPr>
          <a:lstStyle/>
          <a:p>
            <a:r>
              <a:rPr lang="en-US" sz="4000" dirty="0" smtClean="0"/>
              <a:t>H</a:t>
            </a:r>
            <a:r>
              <a:rPr lang="en-US" sz="4000" baseline="-25000" dirty="0" smtClean="0"/>
              <a:t>0</a:t>
            </a:r>
            <a:r>
              <a:rPr lang="en-US" sz="4000" dirty="0" smtClean="0"/>
              <a:t>: p = 0.80</a:t>
            </a:r>
            <a:endParaRPr lang="en-US" sz="4000" dirty="0"/>
          </a:p>
        </p:txBody>
      </p:sp>
      <p:sp>
        <p:nvSpPr>
          <p:cNvPr id="5" name="TextBox 4"/>
          <p:cNvSpPr txBox="1"/>
          <p:nvPr/>
        </p:nvSpPr>
        <p:spPr>
          <a:xfrm>
            <a:off x="2971800" y="3581400"/>
            <a:ext cx="2819400" cy="707886"/>
          </a:xfrm>
          <a:prstGeom prst="rect">
            <a:avLst/>
          </a:prstGeom>
          <a:noFill/>
        </p:spPr>
        <p:txBody>
          <a:bodyPr wrap="square" rtlCol="0">
            <a:spAutoFit/>
          </a:bodyPr>
          <a:lstStyle/>
          <a:p>
            <a:r>
              <a:rPr lang="en-US" sz="4000" dirty="0" smtClean="0"/>
              <a:t>H</a:t>
            </a:r>
            <a:r>
              <a:rPr lang="en-US" sz="4000" baseline="-25000" dirty="0"/>
              <a:t>A</a:t>
            </a:r>
            <a:r>
              <a:rPr lang="en-US" sz="4000" dirty="0" smtClean="0"/>
              <a:t>: p &gt; 0.80</a:t>
            </a:r>
            <a:endParaRPr lang="en-US" sz="4000" dirty="0"/>
          </a:p>
        </p:txBody>
      </p:sp>
      <p:sp>
        <p:nvSpPr>
          <p:cNvPr id="6" name="TextBox 5"/>
          <p:cNvSpPr txBox="1"/>
          <p:nvPr/>
        </p:nvSpPr>
        <p:spPr>
          <a:xfrm>
            <a:off x="2819400" y="4648200"/>
            <a:ext cx="2971800" cy="381000"/>
          </a:xfrm>
          <a:prstGeom prst="rect">
            <a:avLst/>
          </a:prstGeom>
          <a:noFill/>
        </p:spPr>
        <p:txBody>
          <a:bodyPr wrap="square" rtlCol="0">
            <a:spAutoFit/>
          </a:bodyPr>
          <a:lstStyle/>
          <a:p>
            <a:r>
              <a:rPr lang="en-US" dirty="0" smtClean="0"/>
              <a:t>Therefore … Upper Tailed Test</a:t>
            </a:r>
            <a:endParaRPr lang="en-US" dirty="0"/>
          </a:p>
        </p:txBody>
      </p:sp>
      <p:pic>
        <p:nvPicPr>
          <p:cNvPr id="10242" name="Picture 2" descr="C:\Users\ehepfer\AppData\Local\Microsoft\Windows\Temporary Internet Files\Content.IE5\QK2ZW39D\Snapshot (1).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1752600" y="3373599"/>
            <a:ext cx="5676719" cy="2063290"/>
          </a:xfrm>
          <a:prstGeom prst="rect">
            <a:avLst/>
          </a:prstGeom>
          <a:noFill/>
          <a:extLst>
            <a:ext uri="{909E8E84-426E-40DD-AFC4-6F175D3DCCD1}">
              <a14:hiddenFill xmlns="" xmlns:a14="http://schemas.microsoft.com/office/drawing/2010/main">
                <a:solidFill>
                  <a:srgbClr val="FFFFFF"/>
                </a:solidFill>
              </a14:hiddenFill>
            </a:ext>
          </a:extLst>
        </p:spPr>
      </p:pic>
      <p:pic>
        <p:nvPicPr>
          <p:cNvPr id="10243" name="Picture 3" descr="C:\Users\ehepfer\AppData\Local\Microsoft\Windows\Temporary Internet Files\Content.IE5\CPUIS8VP\Snapshot (1).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a:stretch/>
        </p:blipFill>
        <p:spPr bwMode="auto">
          <a:xfrm>
            <a:off x="2133600" y="3233385"/>
            <a:ext cx="4572000" cy="2176815"/>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600" y="264039"/>
            <a:ext cx="7705725" cy="6191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44" name="Picture 4" descr="C:\Users\ehepfer\AppData\Local\Microsoft\Windows\Temporary Internet Files\Content.IE5\K73E5V7Y\Snapshot (1).pn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a:stretch/>
        </p:blipFill>
        <p:spPr bwMode="auto">
          <a:xfrm>
            <a:off x="2057400" y="3427988"/>
            <a:ext cx="5181255" cy="24394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216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02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1" presetClass="exit" presetSubtype="0" fill="hold" nodeType="afterEffect">
                                  <p:stCondLst>
                                    <p:cond delay="0"/>
                                  </p:stCondLst>
                                  <p:childTnLst>
                                    <p:set>
                                      <p:cBhvr>
                                        <p:cTn id="40" dur="1" fill="hold">
                                          <p:stCondLst>
                                            <p:cond delay="0"/>
                                          </p:stCondLst>
                                        </p:cTn>
                                        <p:tgtEl>
                                          <p:spTgt spid="1024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381000"/>
            <a:ext cx="2067386" cy="600164"/>
          </a:xfrm>
          <a:prstGeom prst="rect">
            <a:avLst/>
          </a:prstGeom>
        </p:spPr>
        <p:txBody>
          <a:bodyPr wrap="square">
            <a:spAutoFit/>
          </a:bodyPr>
          <a:lstStyle/>
          <a:p>
            <a:r>
              <a:rPr lang="en-US" sz="3300" b="1" dirty="0" smtClean="0">
                <a:solidFill>
                  <a:schemeClr val="accent1"/>
                </a:solidFill>
              </a:rPr>
              <a:t>Examples</a:t>
            </a:r>
            <a:endParaRPr lang="en-US" sz="3300" dirty="0">
              <a:solidFill>
                <a:schemeClr val="accent1"/>
              </a:solidFill>
            </a:endParaRPr>
          </a:p>
        </p:txBody>
      </p:sp>
      <p:sp>
        <p:nvSpPr>
          <p:cNvPr id="3" name="Rectangle 2"/>
          <p:cNvSpPr/>
          <p:nvPr/>
        </p:nvSpPr>
        <p:spPr>
          <a:xfrm>
            <a:off x="368300" y="1024404"/>
            <a:ext cx="8153400" cy="2031325"/>
          </a:xfrm>
          <a:prstGeom prst="rect">
            <a:avLst/>
          </a:prstGeom>
        </p:spPr>
        <p:txBody>
          <a:bodyPr wrap="square">
            <a:spAutoFit/>
          </a:bodyPr>
          <a:lstStyle/>
          <a:p>
            <a:pPr lvl="0"/>
            <a:r>
              <a:rPr lang="en-US" b="1" dirty="0">
                <a:solidFill>
                  <a:schemeClr val="accent1"/>
                </a:solidFill>
              </a:rPr>
              <a:t>[6.13] A University of Florida economist conducted a study of Virginia elementary school lunch menus.  During the state-mandated testing period, school lunches averaged 863 calories.  The economist claims that after the testing period ends, the average caloric content of Virginia school lunches drops significantly.  </a:t>
            </a:r>
            <a:endParaRPr lang="en-US" b="1" dirty="0" smtClean="0">
              <a:solidFill>
                <a:schemeClr val="accent1"/>
              </a:solidFill>
            </a:endParaRPr>
          </a:p>
          <a:p>
            <a:pPr lvl="0"/>
            <a:endParaRPr lang="en-US" b="1" dirty="0">
              <a:solidFill>
                <a:schemeClr val="accent1"/>
              </a:solidFill>
            </a:endParaRPr>
          </a:p>
          <a:p>
            <a:pPr lvl="0"/>
            <a:r>
              <a:rPr lang="en-US" b="1" dirty="0" smtClean="0">
                <a:solidFill>
                  <a:schemeClr val="accent1"/>
                </a:solidFill>
              </a:rPr>
              <a:t>Set </a:t>
            </a:r>
            <a:r>
              <a:rPr lang="en-US" b="1" dirty="0">
                <a:solidFill>
                  <a:schemeClr val="accent1"/>
                </a:solidFill>
              </a:rPr>
              <a:t>up the null and alternative hypotheses to test the economist’s claim.  (done above)  Now give the rejection region at α = .1. </a:t>
            </a:r>
            <a:endParaRPr lang="en-US" dirty="0">
              <a:solidFill>
                <a:schemeClr val="accent1"/>
              </a:solidFill>
            </a:endParaRPr>
          </a:p>
        </p:txBody>
      </p:sp>
      <p:sp>
        <p:nvSpPr>
          <p:cNvPr id="4" name="TextBox 3"/>
          <p:cNvSpPr txBox="1"/>
          <p:nvPr/>
        </p:nvSpPr>
        <p:spPr>
          <a:xfrm>
            <a:off x="2057400" y="3276600"/>
            <a:ext cx="914400" cy="369332"/>
          </a:xfrm>
          <a:prstGeom prst="rect">
            <a:avLst/>
          </a:prstGeom>
          <a:noFill/>
        </p:spPr>
        <p:txBody>
          <a:bodyPr wrap="square" rtlCol="0">
            <a:spAutoFit/>
          </a:bodyPr>
          <a:lstStyle/>
          <a:p>
            <a:r>
              <a:rPr lang="en-US" dirty="0" smtClean="0"/>
              <a:t>Recall: </a:t>
            </a:r>
            <a:endParaRPr lang="en-US" dirty="0"/>
          </a:p>
        </p:txBody>
      </p:sp>
      <p:sp>
        <p:nvSpPr>
          <p:cNvPr id="5" name="TextBox 4"/>
          <p:cNvSpPr txBox="1"/>
          <p:nvPr/>
        </p:nvSpPr>
        <p:spPr>
          <a:xfrm>
            <a:off x="2971800" y="3048000"/>
            <a:ext cx="2819400" cy="707886"/>
          </a:xfrm>
          <a:prstGeom prst="rect">
            <a:avLst/>
          </a:prstGeom>
          <a:noFill/>
        </p:spPr>
        <p:txBody>
          <a:bodyPr wrap="square" rtlCol="0">
            <a:spAutoFit/>
          </a:bodyPr>
          <a:lstStyle/>
          <a:p>
            <a:r>
              <a:rPr lang="en-US" sz="4000" dirty="0" smtClean="0"/>
              <a:t>H</a:t>
            </a:r>
            <a:r>
              <a:rPr lang="en-US" sz="4000" baseline="-25000" dirty="0" smtClean="0"/>
              <a:t>0</a:t>
            </a:r>
            <a:r>
              <a:rPr lang="en-US" sz="4000" dirty="0" smtClean="0"/>
              <a:t>: µ = 863</a:t>
            </a:r>
            <a:endParaRPr lang="en-US" sz="4000" dirty="0"/>
          </a:p>
        </p:txBody>
      </p:sp>
      <p:sp>
        <p:nvSpPr>
          <p:cNvPr id="6" name="TextBox 5"/>
          <p:cNvSpPr txBox="1"/>
          <p:nvPr/>
        </p:nvSpPr>
        <p:spPr>
          <a:xfrm>
            <a:off x="2971800" y="3581400"/>
            <a:ext cx="2819400" cy="707886"/>
          </a:xfrm>
          <a:prstGeom prst="rect">
            <a:avLst/>
          </a:prstGeom>
          <a:noFill/>
        </p:spPr>
        <p:txBody>
          <a:bodyPr wrap="square" rtlCol="0">
            <a:spAutoFit/>
          </a:bodyPr>
          <a:lstStyle/>
          <a:p>
            <a:r>
              <a:rPr lang="en-US" sz="4000" dirty="0" smtClean="0"/>
              <a:t>H</a:t>
            </a:r>
            <a:r>
              <a:rPr lang="en-US" sz="4000" baseline="-25000" dirty="0"/>
              <a:t>A</a:t>
            </a:r>
            <a:r>
              <a:rPr lang="en-US" sz="4000" dirty="0" smtClean="0"/>
              <a:t>: µ &lt; 863</a:t>
            </a:r>
            <a:endParaRPr lang="en-US" sz="4000" dirty="0"/>
          </a:p>
        </p:txBody>
      </p:sp>
      <p:sp>
        <p:nvSpPr>
          <p:cNvPr id="7" name="TextBox 6"/>
          <p:cNvSpPr txBox="1"/>
          <p:nvPr/>
        </p:nvSpPr>
        <p:spPr>
          <a:xfrm>
            <a:off x="2819400" y="4648200"/>
            <a:ext cx="2971800" cy="381000"/>
          </a:xfrm>
          <a:prstGeom prst="rect">
            <a:avLst/>
          </a:prstGeom>
          <a:noFill/>
        </p:spPr>
        <p:txBody>
          <a:bodyPr wrap="square" rtlCol="0">
            <a:spAutoFit/>
          </a:bodyPr>
          <a:lstStyle/>
          <a:p>
            <a:r>
              <a:rPr lang="en-US" dirty="0" smtClean="0"/>
              <a:t>Therefore … Lower Tailed Test</a:t>
            </a:r>
            <a:endParaRPr lang="en-US" dirty="0"/>
          </a:p>
        </p:txBody>
      </p:sp>
      <p:pic>
        <p:nvPicPr>
          <p:cNvPr id="11266" name="Picture 2" descr="C:\Users\ehepfer\AppData\Local\Microsoft\Windows\Temporary Internet Files\Content.IE5\QK2ZW39D\Snapshot (2).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1981200" y="3242051"/>
            <a:ext cx="4800600" cy="2094469"/>
          </a:xfrm>
          <a:prstGeom prst="rect">
            <a:avLst/>
          </a:prstGeom>
          <a:noFill/>
          <a:extLst>
            <a:ext uri="{909E8E84-426E-40DD-AFC4-6F175D3DCCD1}">
              <a14:hiddenFill xmlns="" xmlns:a14="http://schemas.microsoft.com/office/drawing/2010/main">
                <a:solidFill>
                  <a:srgbClr val="FFFFFF"/>
                </a:solidFill>
              </a14:hiddenFill>
            </a:ext>
          </a:extLst>
        </p:spPr>
      </p:pic>
      <p:pic>
        <p:nvPicPr>
          <p:cNvPr id="11267" name="Picture 3" descr="C:\Users\ehepfer\AppData\Local\Microsoft\Windows\Temporary Internet Files\Content.IE5\XJ1A10RH\Snapshot.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a:stretch/>
        </p:blipFill>
        <p:spPr bwMode="auto">
          <a:xfrm>
            <a:off x="1752600" y="3242051"/>
            <a:ext cx="5105400" cy="2320549"/>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600" y="264039"/>
            <a:ext cx="7705725" cy="6191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8" name="Picture 4" descr="C:\Users\ehepfer\AppData\Local\Microsoft\Windows\Temporary Internet Files\Content.IE5\CPUIS8VP\Snapshot (2).pn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a:stretch/>
        </p:blipFill>
        <p:spPr bwMode="auto">
          <a:xfrm>
            <a:off x="1600200" y="3418013"/>
            <a:ext cx="6400800" cy="29827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271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12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126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12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1267"/>
                                        </p:tgtEl>
                                        <p:attrNameLst>
                                          <p:attrName>style.visibility</p:attrName>
                                        </p:attrNameLst>
                                      </p:cBhvr>
                                      <p:to>
                                        <p:strVal val="hidden"/>
                                      </p:to>
                                    </p:set>
                                  </p:childTnLst>
                                </p:cTn>
                              </p:par>
                              <p:par>
                                <p:cTn id="37" presetID="42"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Large-sample test of hypothesis about population </a:t>
            </a:r>
            <a:r>
              <a:rPr lang="en-US" dirty="0" err="1" smtClean="0"/>
              <a:t>propotion</a:t>
            </a:r>
            <a:endParaRPr lang="en-US" dirty="0"/>
          </a:p>
        </p:txBody>
      </p:sp>
      <p:sp>
        <p:nvSpPr>
          <p:cNvPr id="5" name="Text Placeholder 4"/>
          <p:cNvSpPr>
            <a:spLocks noGrp="1"/>
          </p:cNvSpPr>
          <p:nvPr>
            <p:ph type="body" idx="1"/>
          </p:nvPr>
        </p:nvSpPr>
        <p:spPr/>
        <p:txBody>
          <a:bodyPr/>
          <a:lstStyle/>
          <a:p>
            <a:r>
              <a:rPr lang="en-US" dirty="0" smtClean="0"/>
              <a:t>Section 6.6</a:t>
            </a:r>
            <a:endParaRPr lang="en-US" dirty="0"/>
          </a:p>
        </p:txBody>
      </p:sp>
    </p:spTree>
    <p:extLst>
      <p:ext uri="{BB962C8B-B14F-4D97-AF65-F5344CB8AC3E}">
        <p14:creationId xmlns="" xmlns:p14="http://schemas.microsoft.com/office/powerpoint/2010/main" val="3600049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304800"/>
            <a:ext cx="7467600" cy="707886"/>
          </a:xfrm>
          <a:prstGeom prst="rect">
            <a:avLst/>
          </a:prstGeom>
          <a:noFill/>
        </p:spPr>
        <p:txBody>
          <a:bodyPr wrap="square" rtlCol="0">
            <a:spAutoFit/>
          </a:bodyPr>
          <a:lstStyle/>
          <a:p>
            <a:r>
              <a:rPr lang="en-US" sz="4000" b="1" dirty="0" smtClean="0"/>
              <a:t>Elements </a:t>
            </a:r>
            <a:r>
              <a:rPr lang="en-US" sz="4000" b="1" dirty="0"/>
              <a:t>of Hypothesis Test</a:t>
            </a:r>
          </a:p>
        </p:txBody>
      </p:sp>
      <p:sp>
        <p:nvSpPr>
          <p:cNvPr id="9" name="Rectangle 8"/>
          <p:cNvSpPr/>
          <p:nvPr/>
        </p:nvSpPr>
        <p:spPr>
          <a:xfrm>
            <a:off x="279400" y="1025386"/>
            <a:ext cx="8382000" cy="923330"/>
          </a:xfrm>
          <a:prstGeom prst="rect">
            <a:avLst/>
          </a:prstGeom>
        </p:spPr>
        <p:txBody>
          <a:bodyPr wrap="square">
            <a:spAutoFit/>
          </a:bodyPr>
          <a:lstStyle/>
          <a:p>
            <a:pPr lvl="0"/>
            <a:r>
              <a:rPr lang="en-US" b="1" u="sng" dirty="0"/>
              <a:t>H</a:t>
            </a:r>
            <a:r>
              <a:rPr lang="en-US" b="1" dirty="0"/>
              <a:t>ypotheses </a:t>
            </a:r>
            <a:endParaRPr lang="en-US" sz="1600" dirty="0"/>
          </a:p>
          <a:p>
            <a:pPr marL="800100" lvl="1" indent="-342900">
              <a:buAutoNum type="alphaLcPeriod"/>
            </a:pPr>
            <a:r>
              <a:rPr lang="en-US" dirty="0" smtClean="0"/>
              <a:t>Null </a:t>
            </a:r>
            <a:r>
              <a:rPr lang="en-US" dirty="0"/>
              <a:t>Hypothesis:  parameter (=) value  </a:t>
            </a:r>
            <a:r>
              <a:rPr lang="en-US" dirty="0" smtClean="0"/>
              <a:t>[</a:t>
            </a:r>
            <a:r>
              <a:rPr lang="en-US" dirty="0"/>
              <a:t>usually about status </a:t>
            </a:r>
            <a:r>
              <a:rPr lang="en-US" dirty="0" smtClean="0"/>
              <a:t>quo]</a:t>
            </a:r>
            <a:endParaRPr lang="en-US" sz="1600" dirty="0" smtClean="0"/>
          </a:p>
          <a:p>
            <a:pPr marL="800100" lvl="1" indent="-342900">
              <a:buAutoNum type="alphaLcPeriod"/>
            </a:pPr>
            <a:r>
              <a:rPr lang="en-US" dirty="0" smtClean="0"/>
              <a:t>Alternative </a:t>
            </a:r>
            <a:r>
              <a:rPr lang="en-US" dirty="0"/>
              <a:t>Hypothesis:  parameter (&lt;,&gt;,≠) </a:t>
            </a:r>
            <a:r>
              <a:rPr lang="en-US" dirty="0" smtClean="0"/>
              <a:t>value [opposite </a:t>
            </a:r>
            <a:r>
              <a:rPr lang="en-US" dirty="0"/>
              <a:t>of null hypothesis]</a:t>
            </a:r>
            <a:endParaRPr lang="en-US" sz="1600" dirty="0"/>
          </a:p>
        </p:txBody>
      </p:sp>
      <p:sp>
        <p:nvSpPr>
          <p:cNvPr id="10" name="Rectangle 9"/>
          <p:cNvSpPr/>
          <p:nvPr/>
        </p:nvSpPr>
        <p:spPr>
          <a:xfrm>
            <a:off x="317500" y="1948716"/>
            <a:ext cx="8229600" cy="923330"/>
          </a:xfrm>
          <a:prstGeom prst="rect">
            <a:avLst/>
          </a:prstGeom>
        </p:spPr>
        <p:txBody>
          <a:bodyPr wrap="square">
            <a:spAutoFit/>
          </a:bodyPr>
          <a:lstStyle/>
          <a:p>
            <a:pPr lvl="0"/>
            <a:r>
              <a:rPr lang="en-US" b="1" u="sng" dirty="0"/>
              <a:t>A</a:t>
            </a:r>
            <a:r>
              <a:rPr lang="en-US" b="1" dirty="0"/>
              <a:t>ssumptions</a:t>
            </a:r>
            <a:endParaRPr lang="en-US" sz="1600" dirty="0"/>
          </a:p>
          <a:p>
            <a:pPr marL="800100" lvl="1" indent="-342900">
              <a:buAutoNum type="alphaLcPeriod"/>
            </a:pPr>
            <a:r>
              <a:rPr lang="en-US" dirty="0" smtClean="0"/>
              <a:t>Random sample</a:t>
            </a:r>
          </a:p>
          <a:p>
            <a:pPr marL="800100" lvl="1" indent="-342900">
              <a:buAutoNum type="alphaLcPeriod"/>
            </a:pPr>
            <a:r>
              <a:rPr lang="en-US" dirty="0" smtClean="0"/>
              <a:t>Sample </a:t>
            </a:r>
            <a:r>
              <a:rPr lang="en-US" dirty="0"/>
              <a:t>statistic follows distribution used for test statistic [for mean – n &gt;30]</a:t>
            </a:r>
            <a:endParaRPr lang="en-US" sz="1600" dirty="0"/>
          </a:p>
        </p:txBody>
      </p:sp>
      <p:sp>
        <p:nvSpPr>
          <p:cNvPr id="11" name="Rectangle 10"/>
          <p:cNvSpPr/>
          <p:nvPr/>
        </p:nvSpPr>
        <p:spPr>
          <a:xfrm>
            <a:off x="317500" y="2932837"/>
            <a:ext cx="4178300" cy="1754326"/>
          </a:xfrm>
          <a:prstGeom prst="rect">
            <a:avLst/>
          </a:prstGeom>
        </p:spPr>
        <p:txBody>
          <a:bodyPr wrap="square">
            <a:spAutoFit/>
          </a:bodyPr>
          <a:lstStyle/>
          <a:p>
            <a:pPr lvl="0"/>
            <a:r>
              <a:rPr lang="en-US" b="1" u="sng" dirty="0"/>
              <a:t>T</a:t>
            </a:r>
            <a:r>
              <a:rPr lang="en-US" b="1" dirty="0"/>
              <a:t>est</a:t>
            </a:r>
            <a:endParaRPr lang="en-US" sz="1600" dirty="0"/>
          </a:p>
          <a:p>
            <a:pPr marL="800100" lvl="1" indent="-342900">
              <a:buAutoNum type="alphaLcPeriod"/>
            </a:pPr>
            <a:r>
              <a:rPr lang="en-US" dirty="0" smtClean="0"/>
              <a:t>Calculate </a:t>
            </a:r>
            <a:r>
              <a:rPr lang="en-US" dirty="0"/>
              <a:t>test </a:t>
            </a:r>
            <a:r>
              <a:rPr lang="en-US" dirty="0" smtClean="0"/>
              <a:t>statistic</a:t>
            </a:r>
          </a:p>
          <a:p>
            <a:pPr marL="800100" lvl="1" indent="-342900">
              <a:buAutoNum type="alphaLcPeriod"/>
            </a:pPr>
            <a:r>
              <a:rPr lang="en-US" dirty="0" smtClean="0"/>
              <a:t>Find </a:t>
            </a:r>
            <a:r>
              <a:rPr lang="en-US" dirty="0"/>
              <a:t>rejection region – specify </a:t>
            </a:r>
            <a:r>
              <a:rPr lang="en-US" dirty="0" smtClean="0"/>
              <a:t>alpha  </a:t>
            </a:r>
            <a:endParaRPr lang="en-US" sz="1600" dirty="0" smtClean="0"/>
          </a:p>
          <a:p>
            <a:pPr marL="800100" lvl="1" indent="-342900">
              <a:buAutoNum type="alphaLcPeriod"/>
            </a:pPr>
            <a:r>
              <a:rPr lang="en-US" dirty="0" smtClean="0"/>
              <a:t>Does </a:t>
            </a:r>
            <a:r>
              <a:rPr lang="en-US" dirty="0"/>
              <a:t>your test statistic fall in rejection region</a:t>
            </a:r>
            <a:r>
              <a:rPr lang="en-US" dirty="0" smtClean="0"/>
              <a:t>? </a:t>
            </a:r>
          </a:p>
        </p:txBody>
      </p:sp>
      <p:sp>
        <p:nvSpPr>
          <p:cNvPr id="12" name="Rectangle 11"/>
          <p:cNvSpPr/>
          <p:nvPr/>
        </p:nvSpPr>
        <p:spPr>
          <a:xfrm>
            <a:off x="4673600" y="3071336"/>
            <a:ext cx="4178300" cy="1477328"/>
          </a:xfrm>
          <a:prstGeom prst="rect">
            <a:avLst/>
          </a:prstGeom>
        </p:spPr>
        <p:txBody>
          <a:bodyPr wrap="square">
            <a:spAutoFit/>
          </a:bodyPr>
          <a:lstStyle/>
          <a:p>
            <a:pPr lvl="0"/>
            <a:r>
              <a:rPr lang="en-US" dirty="0" smtClean="0"/>
              <a:t>OR</a:t>
            </a:r>
            <a:endParaRPr lang="en-US" sz="1600" dirty="0"/>
          </a:p>
          <a:p>
            <a:pPr marL="800100" lvl="1" indent="-342900">
              <a:buAutoNum type="alphaLcPeriod"/>
            </a:pPr>
            <a:r>
              <a:rPr lang="en-US" dirty="0" smtClean="0"/>
              <a:t>Calculate </a:t>
            </a:r>
            <a:r>
              <a:rPr lang="en-US" dirty="0"/>
              <a:t>test </a:t>
            </a:r>
            <a:r>
              <a:rPr lang="en-US" dirty="0" smtClean="0"/>
              <a:t>statistic</a:t>
            </a:r>
          </a:p>
          <a:p>
            <a:pPr marL="800100" lvl="1" indent="-342900">
              <a:buAutoNum type="alphaLcPeriod"/>
            </a:pPr>
            <a:r>
              <a:rPr lang="en-US" dirty="0" smtClean="0"/>
              <a:t>Find p-value</a:t>
            </a:r>
          </a:p>
          <a:p>
            <a:pPr marL="800100" lvl="1" indent="-342900">
              <a:buAutoNum type="alphaLcPeriod"/>
            </a:pPr>
            <a:r>
              <a:rPr lang="en-US" dirty="0" smtClean="0"/>
              <a:t>Is p-value &lt; or &gt; alpha</a:t>
            </a:r>
          </a:p>
          <a:p>
            <a:pPr marL="800100" lvl="1" indent="-342900">
              <a:buAutoNum type="alphaLcPeriod"/>
            </a:pPr>
            <a:endParaRPr lang="en-US" dirty="0" smtClean="0"/>
          </a:p>
        </p:txBody>
      </p:sp>
      <p:sp>
        <p:nvSpPr>
          <p:cNvPr id="13" name="Rectangle 12"/>
          <p:cNvSpPr/>
          <p:nvPr/>
        </p:nvSpPr>
        <p:spPr>
          <a:xfrm>
            <a:off x="317500" y="4725263"/>
            <a:ext cx="7988300" cy="1754326"/>
          </a:xfrm>
          <a:prstGeom prst="rect">
            <a:avLst/>
          </a:prstGeom>
        </p:spPr>
        <p:txBody>
          <a:bodyPr wrap="square">
            <a:spAutoFit/>
          </a:bodyPr>
          <a:lstStyle/>
          <a:p>
            <a:pPr lvl="0"/>
            <a:r>
              <a:rPr lang="en-US" b="1" u="sng" dirty="0"/>
              <a:t>S</a:t>
            </a:r>
            <a:r>
              <a:rPr lang="en-US" b="1" dirty="0"/>
              <a:t>ummary</a:t>
            </a:r>
            <a:endParaRPr lang="en-US" sz="1600" dirty="0"/>
          </a:p>
          <a:p>
            <a:pPr marL="800100" lvl="1" indent="-342900">
              <a:buAutoNum type="alphaLcPeriod"/>
            </a:pPr>
            <a:r>
              <a:rPr lang="en-US" dirty="0" smtClean="0"/>
              <a:t>Write </a:t>
            </a:r>
            <a:r>
              <a:rPr lang="en-US" dirty="0"/>
              <a:t>outcome of part (c) from Step 3.  Be sure to state </a:t>
            </a:r>
            <a:r>
              <a:rPr lang="en-US" dirty="0" smtClean="0"/>
              <a:t>alpha.</a:t>
            </a:r>
          </a:p>
          <a:p>
            <a:pPr marL="800100" lvl="1" indent="-342900">
              <a:buAutoNum type="alphaLcPeriod"/>
            </a:pPr>
            <a:r>
              <a:rPr lang="en-US" dirty="0" smtClean="0"/>
              <a:t>Write </a:t>
            </a:r>
            <a:r>
              <a:rPr lang="en-US" dirty="0"/>
              <a:t>conclusion statement about parameter (population mean, population proportion, etc.) in context of the problem (give context of parameter – height of 5</a:t>
            </a:r>
            <a:r>
              <a:rPr lang="en-US" baseline="30000" dirty="0"/>
              <a:t>th</a:t>
            </a:r>
            <a:r>
              <a:rPr lang="en-US" dirty="0"/>
              <a:t> graders, calories in hotdogs, SAT score of Clemson students, </a:t>
            </a:r>
            <a:r>
              <a:rPr lang="en-US" dirty="0" err="1"/>
              <a:t>etc</a:t>
            </a:r>
            <a:r>
              <a:rPr lang="en-US" dirty="0"/>
              <a:t>)</a:t>
            </a:r>
            <a:endParaRPr lang="en-US" sz="1600" dirty="0"/>
          </a:p>
        </p:txBody>
      </p:sp>
    </p:spTree>
    <p:extLst>
      <p:ext uri="{BB962C8B-B14F-4D97-AF65-F5344CB8AC3E}">
        <p14:creationId xmlns="" xmlns:p14="http://schemas.microsoft.com/office/powerpoint/2010/main" val="2317183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167" y="304800"/>
            <a:ext cx="8142486" cy="1107996"/>
          </a:xfrm>
          <a:prstGeom prst="rect">
            <a:avLst/>
          </a:prstGeom>
        </p:spPr>
        <p:txBody>
          <a:bodyPr wrap="none">
            <a:spAutoFit/>
          </a:bodyPr>
          <a:lstStyle/>
          <a:p>
            <a:pPr algn="ctr"/>
            <a:r>
              <a:rPr lang="en-US" sz="3300" b="1" dirty="0"/>
              <a:t>Hypothesis Test for </a:t>
            </a:r>
            <a:r>
              <a:rPr lang="en-US" sz="3300" b="1" dirty="0" smtClean="0"/>
              <a:t>p (Population </a:t>
            </a:r>
            <a:r>
              <a:rPr lang="en-US" sz="3300" b="1" u="sng" dirty="0" smtClean="0"/>
              <a:t>Proportion</a:t>
            </a:r>
            <a:r>
              <a:rPr lang="en-US" sz="3300" b="1" dirty="0" smtClean="0"/>
              <a:t>)</a:t>
            </a:r>
          </a:p>
          <a:p>
            <a:pPr algn="ctr"/>
            <a:r>
              <a:rPr lang="en-US" sz="3300" b="1" dirty="0" smtClean="0"/>
              <a:t>For a LARGE Sample</a:t>
            </a:r>
            <a:endParaRPr lang="en-US" sz="3300" dirty="0"/>
          </a:p>
        </p:txBody>
      </p:sp>
      <p:sp>
        <p:nvSpPr>
          <p:cNvPr id="30" name="Rectangle 29"/>
          <p:cNvSpPr/>
          <p:nvPr/>
        </p:nvSpPr>
        <p:spPr>
          <a:xfrm>
            <a:off x="685800" y="1676400"/>
            <a:ext cx="1745991" cy="477054"/>
          </a:xfrm>
          <a:prstGeom prst="rect">
            <a:avLst/>
          </a:prstGeom>
        </p:spPr>
        <p:txBody>
          <a:bodyPr wrap="none">
            <a:spAutoFit/>
          </a:bodyPr>
          <a:lstStyle/>
          <a:p>
            <a:r>
              <a:rPr lang="en-US" sz="2500" b="1" dirty="0" smtClean="0"/>
              <a:t>Hypotheses</a:t>
            </a:r>
            <a:endParaRPr lang="en-US" sz="2500" dirty="0"/>
          </a:p>
        </p:txBody>
      </p:sp>
      <p:sp>
        <p:nvSpPr>
          <p:cNvPr id="31" name="Rectangle 29"/>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 name="Object 31"/>
          <p:cNvGraphicFramePr>
            <a:graphicFrameLocks noChangeAspect="1"/>
          </p:cNvGraphicFramePr>
          <p:nvPr>
            <p:extLst>
              <p:ext uri="{D42A27DB-BD31-4B8C-83A1-F6EECF244321}">
                <p14:modId xmlns="" xmlns:p14="http://schemas.microsoft.com/office/powerpoint/2010/main" val="797032240"/>
              </p:ext>
            </p:extLst>
          </p:nvPr>
        </p:nvGraphicFramePr>
        <p:xfrm>
          <a:off x="1095375" y="2895600"/>
          <a:ext cx="1636713" cy="528638"/>
        </p:xfrm>
        <a:graphic>
          <a:graphicData uri="http://schemas.openxmlformats.org/presentationml/2006/ole">
            <p:oleObj spid="_x0000_s1118" name="Equation" r:id="rId3" imgW="711000" imgH="228600" progId="Equation.DSMT4">
              <p:embed/>
            </p:oleObj>
          </a:graphicData>
        </a:graphic>
      </p:graphicFrame>
      <p:sp>
        <p:nvSpPr>
          <p:cNvPr id="33" name="Rectangle 31"/>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 name="Object 33"/>
          <p:cNvGraphicFramePr>
            <a:graphicFrameLocks noChangeAspect="1"/>
          </p:cNvGraphicFramePr>
          <p:nvPr>
            <p:extLst>
              <p:ext uri="{D42A27DB-BD31-4B8C-83A1-F6EECF244321}">
                <p14:modId xmlns="" xmlns:p14="http://schemas.microsoft.com/office/powerpoint/2010/main" val="2452182272"/>
              </p:ext>
            </p:extLst>
          </p:nvPr>
        </p:nvGraphicFramePr>
        <p:xfrm>
          <a:off x="914400" y="3581400"/>
          <a:ext cx="2152650" cy="914400"/>
        </p:xfrm>
        <a:graphic>
          <a:graphicData uri="http://schemas.openxmlformats.org/presentationml/2006/ole">
            <p:oleObj spid="_x0000_s1119" name="Equation" r:id="rId4" imgW="1079280" imgH="457200" progId="Equation.DSMT4">
              <p:embed/>
            </p:oleObj>
          </a:graphicData>
        </a:graphic>
      </p:graphicFrame>
      <p:sp>
        <p:nvSpPr>
          <p:cNvPr id="35" name="Rectangle 34"/>
          <p:cNvSpPr/>
          <p:nvPr/>
        </p:nvSpPr>
        <p:spPr>
          <a:xfrm>
            <a:off x="1066800" y="2286000"/>
            <a:ext cx="1599092" cy="369332"/>
          </a:xfrm>
          <a:prstGeom prst="rect">
            <a:avLst/>
          </a:prstGeom>
        </p:spPr>
        <p:txBody>
          <a:bodyPr wrap="none">
            <a:spAutoFit/>
          </a:bodyPr>
          <a:lstStyle/>
          <a:p>
            <a:r>
              <a:rPr lang="en-US" dirty="0"/>
              <a:t>One Tailed Test</a:t>
            </a:r>
          </a:p>
        </p:txBody>
      </p:sp>
      <p:sp>
        <p:nvSpPr>
          <p:cNvPr id="36" name="Rectangle 35"/>
          <p:cNvSpPr/>
          <p:nvPr/>
        </p:nvSpPr>
        <p:spPr>
          <a:xfrm>
            <a:off x="5486400" y="2286000"/>
            <a:ext cx="1614545" cy="369332"/>
          </a:xfrm>
          <a:prstGeom prst="rect">
            <a:avLst/>
          </a:prstGeom>
        </p:spPr>
        <p:txBody>
          <a:bodyPr wrap="none">
            <a:spAutoFit/>
          </a:bodyPr>
          <a:lstStyle/>
          <a:p>
            <a:r>
              <a:rPr lang="en-US" dirty="0"/>
              <a:t>Two-Tailed Test</a:t>
            </a:r>
          </a:p>
        </p:txBody>
      </p:sp>
      <p:sp>
        <p:nvSpPr>
          <p:cNvPr id="37" name="Rectangle 33"/>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 name="Object 37"/>
          <p:cNvGraphicFramePr>
            <a:graphicFrameLocks noChangeAspect="1"/>
          </p:cNvGraphicFramePr>
          <p:nvPr>
            <p:extLst>
              <p:ext uri="{D42A27DB-BD31-4B8C-83A1-F6EECF244321}">
                <p14:modId xmlns="" xmlns:p14="http://schemas.microsoft.com/office/powerpoint/2010/main" val="1682521960"/>
              </p:ext>
            </p:extLst>
          </p:nvPr>
        </p:nvGraphicFramePr>
        <p:xfrm>
          <a:off x="5655207" y="2819400"/>
          <a:ext cx="1416050" cy="457200"/>
        </p:xfrm>
        <a:graphic>
          <a:graphicData uri="http://schemas.openxmlformats.org/presentationml/2006/ole">
            <p:oleObj spid="_x0000_s1120" name="Equation" r:id="rId5" imgW="711000" imgH="228600" progId="Equation.DSMT4">
              <p:embed/>
            </p:oleObj>
          </a:graphicData>
        </a:graphic>
      </p:graphicFrame>
      <p:sp>
        <p:nvSpPr>
          <p:cNvPr id="39"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 name="Object 39"/>
          <p:cNvGraphicFramePr>
            <a:graphicFrameLocks noChangeAspect="1"/>
          </p:cNvGraphicFramePr>
          <p:nvPr>
            <p:extLst>
              <p:ext uri="{D42A27DB-BD31-4B8C-83A1-F6EECF244321}">
                <p14:modId xmlns="" xmlns:p14="http://schemas.microsoft.com/office/powerpoint/2010/main" val="3112811507"/>
              </p:ext>
            </p:extLst>
          </p:nvPr>
        </p:nvGraphicFramePr>
        <p:xfrm>
          <a:off x="5559425" y="3505200"/>
          <a:ext cx="1681163" cy="533400"/>
        </p:xfrm>
        <a:graphic>
          <a:graphicData uri="http://schemas.openxmlformats.org/presentationml/2006/ole">
            <p:oleObj spid="_x0000_s1121" name="Equation" r:id="rId6" imgW="723600" imgH="228600" progId="Equation.DSMT4">
              <p:embed/>
            </p:oleObj>
          </a:graphicData>
        </a:graphic>
      </p:graphicFrame>
      <p:sp>
        <p:nvSpPr>
          <p:cNvPr id="44" name="Rectangle 43"/>
          <p:cNvSpPr/>
          <p:nvPr/>
        </p:nvSpPr>
        <p:spPr>
          <a:xfrm>
            <a:off x="381000" y="4953000"/>
            <a:ext cx="8382000" cy="707886"/>
          </a:xfrm>
          <a:prstGeom prst="rect">
            <a:avLst/>
          </a:prstGeom>
        </p:spPr>
        <p:txBody>
          <a:bodyPr wrap="square">
            <a:spAutoFit/>
          </a:bodyPr>
          <a:lstStyle/>
          <a:p>
            <a:r>
              <a:rPr lang="en-US" sz="2000" b="1" dirty="0"/>
              <a:t>Where p</a:t>
            </a:r>
            <a:r>
              <a:rPr lang="en-US" sz="2000" b="1" baseline="-25000" dirty="0" smtClean="0"/>
              <a:t>0</a:t>
            </a:r>
            <a:r>
              <a:rPr lang="en-US" sz="2000" b="1" dirty="0" smtClean="0"/>
              <a:t> represents </a:t>
            </a:r>
            <a:r>
              <a:rPr lang="en-US" sz="2000" b="1" dirty="0"/>
              <a:t>the value of the population </a:t>
            </a:r>
            <a:r>
              <a:rPr lang="en-US" sz="2000" b="1" dirty="0" smtClean="0"/>
              <a:t>proportion </a:t>
            </a:r>
            <a:r>
              <a:rPr lang="en-US" sz="2000" b="1" dirty="0"/>
              <a:t>for the null </a:t>
            </a:r>
            <a:r>
              <a:rPr lang="en-US" sz="2000" b="1" dirty="0" smtClean="0"/>
              <a:t>hypothesis</a:t>
            </a:r>
            <a:endParaRPr lang="en-US" sz="2000" dirty="0"/>
          </a:p>
        </p:txBody>
      </p:sp>
    </p:spTree>
    <p:extLst>
      <p:ext uri="{BB962C8B-B14F-4D97-AF65-F5344CB8AC3E}">
        <p14:creationId xmlns="" xmlns:p14="http://schemas.microsoft.com/office/powerpoint/2010/main" val="2857488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167" y="304800"/>
            <a:ext cx="8142486" cy="1107996"/>
          </a:xfrm>
          <a:prstGeom prst="rect">
            <a:avLst/>
          </a:prstGeom>
        </p:spPr>
        <p:txBody>
          <a:bodyPr wrap="none">
            <a:spAutoFit/>
          </a:bodyPr>
          <a:lstStyle/>
          <a:p>
            <a:pPr algn="ctr"/>
            <a:r>
              <a:rPr lang="en-US" sz="3300" b="1" dirty="0"/>
              <a:t>Hypothesis Test for </a:t>
            </a:r>
            <a:r>
              <a:rPr lang="en-US" sz="3300" b="1" dirty="0" smtClean="0"/>
              <a:t>p (Population </a:t>
            </a:r>
            <a:r>
              <a:rPr lang="en-US" sz="3300" b="1" u="sng" dirty="0" smtClean="0"/>
              <a:t>Proportion</a:t>
            </a:r>
            <a:r>
              <a:rPr lang="en-US" sz="3300" b="1" dirty="0" smtClean="0"/>
              <a:t>)</a:t>
            </a:r>
          </a:p>
          <a:p>
            <a:pPr algn="ctr"/>
            <a:r>
              <a:rPr lang="en-US" sz="3300" b="1" dirty="0" smtClean="0"/>
              <a:t>For a Large Sample</a:t>
            </a:r>
            <a:endParaRPr lang="en-US" sz="3300" dirty="0"/>
          </a:p>
        </p:txBody>
      </p:sp>
      <p:sp>
        <p:nvSpPr>
          <p:cNvPr id="30" name="Rectangle 29"/>
          <p:cNvSpPr/>
          <p:nvPr/>
        </p:nvSpPr>
        <p:spPr>
          <a:xfrm>
            <a:off x="685800" y="1676400"/>
            <a:ext cx="1900200" cy="477054"/>
          </a:xfrm>
          <a:prstGeom prst="rect">
            <a:avLst/>
          </a:prstGeom>
        </p:spPr>
        <p:txBody>
          <a:bodyPr wrap="none">
            <a:spAutoFit/>
          </a:bodyPr>
          <a:lstStyle/>
          <a:p>
            <a:r>
              <a:rPr lang="en-US" sz="2500" b="1" dirty="0" smtClean="0"/>
              <a:t>Assumptions</a:t>
            </a:r>
            <a:endParaRPr lang="en-US" sz="2500" dirty="0"/>
          </a:p>
        </p:txBody>
      </p:sp>
      <p:sp>
        <p:nvSpPr>
          <p:cNvPr id="31" name="Rectangle 29"/>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31"/>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33"/>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9"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 xmlns:a14="http://schemas.microsoft.com/office/drawing/2010/main" Requires="a14">
          <p:sp>
            <p:nvSpPr>
              <p:cNvPr id="3" name="Rectangle 2"/>
              <p:cNvSpPr/>
              <p:nvPr/>
            </p:nvSpPr>
            <p:spPr>
              <a:xfrm>
                <a:off x="647700" y="2228671"/>
                <a:ext cx="7848600" cy="2185214"/>
              </a:xfrm>
              <a:prstGeom prst="rect">
                <a:avLst/>
              </a:prstGeom>
            </p:spPr>
            <p:txBody>
              <a:bodyPr wrap="square">
                <a:spAutoFit/>
              </a:bodyPr>
              <a:lstStyle/>
              <a:p>
                <a:pPr marL="342900" lvl="0" indent="-342900">
                  <a:buAutoNum type="arabicPeriod"/>
                </a:pPr>
                <a:r>
                  <a:rPr lang="en-US" sz="2200" dirty="0" smtClean="0"/>
                  <a:t>A </a:t>
                </a:r>
                <a:r>
                  <a:rPr lang="en-US" sz="2200" dirty="0"/>
                  <a:t>random sample is selected from the target </a:t>
                </a:r>
                <a:r>
                  <a:rPr lang="en-US" sz="2200" dirty="0" smtClean="0"/>
                  <a:t>population – usually given in problem</a:t>
                </a:r>
              </a:p>
              <a:p>
                <a:pPr marL="342900" lvl="0" indent="-342900">
                  <a:buAutoNum type="arabicPeriod"/>
                </a:pPr>
                <a:endParaRPr lang="en-US" sz="2200" dirty="0" smtClean="0"/>
              </a:p>
              <a:p>
                <a:r>
                  <a:rPr lang="en-US" sz="2400" dirty="0" smtClean="0"/>
                  <a:t>2. </a:t>
                </a:r>
                <a14:m>
                  <m:oMath xmlns:m="http://schemas.openxmlformats.org/officeDocument/2006/math">
                    <m:acc>
                      <m:accPr>
                        <m:chr m:val="̂"/>
                        <m:ctrlPr>
                          <a:rPr lang="en-US" sz="2400" i="1" dirty="0" smtClean="0">
                            <a:latin typeface="Cambria Math" panose="02040503050406030204" pitchFamily="18" charset="0"/>
                          </a:rPr>
                        </m:ctrlPr>
                      </m:accPr>
                      <m:e>
                        <m:r>
                          <a:rPr lang="en-US" sz="2400" b="0" i="1" dirty="0" smtClean="0">
                            <a:latin typeface="Cambria Math"/>
                          </a:rPr>
                          <m:t>𝑝</m:t>
                        </m:r>
                      </m:e>
                    </m:acc>
                  </m:oMath>
                </a14:m>
                <a:r>
                  <a:rPr lang="en-US" sz="2400" dirty="0" smtClean="0"/>
                  <a:t> is normally distributed - (This </a:t>
                </a:r>
                <a:r>
                  <a:rPr lang="en-US" sz="2400" dirty="0"/>
                  <a:t>condition will be satisfied if both  </a:t>
                </a:r>
                <a14:m>
                  <m:oMath xmlns:m="http://schemas.openxmlformats.org/officeDocument/2006/math">
                    <m:r>
                      <a:rPr lang="en-US" sz="2400" b="0" i="1" smtClean="0">
                        <a:latin typeface="Cambria Math"/>
                      </a:rPr>
                      <m:t>𝑛</m:t>
                    </m:r>
                    <m:sSub>
                      <m:sSubPr>
                        <m:ctrlPr>
                          <a:rPr lang="en-US" sz="2400" b="0" i="1" smtClean="0">
                            <a:latin typeface="Cambria Math" panose="02040503050406030204" pitchFamily="18" charset="0"/>
                          </a:rPr>
                        </m:ctrlPr>
                      </m:sSubPr>
                      <m:e>
                        <m:r>
                          <a:rPr lang="en-US" sz="2400" b="0" i="1" smtClean="0">
                            <a:latin typeface="Cambria Math"/>
                          </a:rPr>
                          <m:t>𝑝</m:t>
                        </m:r>
                      </m:e>
                      <m:sub>
                        <m:r>
                          <a:rPr lang="en-US" sz="2400" b="0" i="1" smtClean="0">
                            <a:latin typeface="Cambria Math"/>
                          </a:rPr>
                          <m:t>0</m:t>
                        </m:r>
                      </m:sub>
                    </m:sSub>
                    <m:r>
                      <a:rPr lang="en-US" sz="2400" b="0" i="1" smtClean="0">
                        <a:latin typeface="Cambria Math"/>
                        <a:ea typeface="Cambria Math"/>
                      </a:rPr>
                      <m:t>≥15</m:t>
                    </m:r>
                  </m:oMath>
                </a14:m>
                <a:r>
                  <a:rPr lang="en-US" sz="2400" dirty="0" smtClean="0"/>
                  <a:t> and </a:t>
                </a:r>
                <a14:m>
                  <m:oMath xmlns:m="http://schemas.openxmlformats.org/officeDocument/2006/math">
                    <m:r>
                      <a:rPr lang="en-US" sz="2400" b="0" i="1" smtClean="0">
                        <a:latin typeface="Cambria Math"/>
                      </a:rPr>
                      <m:t>𝑛</m:t>
                    </m:r>
                    <m:sSub>
                      <m:sSubPr>
                        <m:ctrlPr>
                          <a:rPr lang="en-US" sz="2400" b="0" i="1" smtClean="0">
                            <a:latin typeface="Cambria Math" panose="02040503050406030204" pitchFamily="18" charset="0"/>
                          </a:rPr>
                        </m:ctrlPr>
                      </m:sSubPr>
                      <m:e>
                        <m:r>
                          <a:rPr lang="en-US" sz="2400" b="0" i="1" smtClean="0">
                            <a:latin typeface="Cambria Math"/>
                          </a:rPr>
                          <m:t>𝑞</m:t>
                        </m:r>
                      </m:e>
                      <m:sub>
                        <m:r>
                          <a:rPr lang="en-US" sz="2400" b="0" i="1" smtClean="0">
                            <a:latin typeface="Cambria Math"/>
                          </a:rPr>
                          <m:t>0</m:t>
                        </m:r>
                      </m:sub>
                    </m:sSub>
                    <m:r>
                      <a:rPr lang="en-US" sz="2400" b="0" i="1" smtClean="0">
                        <a:latin typeface="Cambria Math"/>
                        <a:ea typeface="Cambria Math"/>
                      </a:rPr>
                      <m:t>≥15</m:t>
                    </m:r>
                  </m:oMath>
                </a14:m>
                <a:r>
                  <a:rPr lang="en-US" sz="2400" dirty="0" smtClean="0"/>
                  <a:t>)</a:t>
                </a:r>
                <a:endParaRPr lang="en-US" sz="2400" dirty="0"/>
              </a:p>
              <a:p>
                <a:pPr lvl="0"/>
                <a:endParaRPr lang="en-US" sz="2200" dirty="0" smtClean="0"/>
              </a:p>
            </p:txBody>
          </p:sp>
        </mc:Choice>
        <mc:Fallback>
          <p:sp>
            <p:nvSpPr>
              <p:cNvPr id="3" name="Rectangle 2"/>
              <p:cNvSpPr>
                <a:spLocks noRot="1" noChangeAspect="1" noMove="1" noResize="1" noEditPoints="1" noAdjustHandles="1" noChangeArrowheads="1" noChangeShapeType="1" noTextEdit="1"/>
              </p:cNvSpPr>
              <p:nvPr/>
            </p:nvSpPr>
            <p:spPr>
              <a:xfrm>
                <a:off x="647700" y="2228671"/>
                <a:ext cx="7848600" cy="2185214"/>
              </a:xfrm>
              <a:prstGeom prst="rect">
                <a:avLst/>
              </a:prstGeom>
              <a:blipFill rotWithShape="1">
                <a:blip r:embed="rId2" cstate="print"/>
                <a:stretch>
                  <a:fillRect l="-1165" t="-2235" r="-854"/>
                </a:stretch>
              </a:blipFill>
            </p:spPr>
            <p:txBody>
              <a:bodyPr/>
              <a:lstStyle/>
              <a:p>
                <a:r>
                  <a:rPr lang="en-US">
                    <a:noFill/>
                  </a:rPr>
                  <a:t> </a:t>
                </a:r>
              </a:p>
            </p:txBody>
          </p:sp>
        </mc:Fallback>
      </mc:AlternateContent>
    </p:spTree>
    <p:extLst>
      <p:ext uri="{BB962C8B-B14F-4D97-AF65-F5344CB8AC3E}">
        <p14:creationId xmlns="" xmlns:p14="http://schemas.microsoft.com/office/powerpoint/2010/main" val="663685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557" y="304800"/>
            <a:ext cx="8153707" cy="1107996"/>
          </a:xfrm>
          <a:prstGeom prst="rect">
            <a:avLst/>
          </a:prstGeom>
        </p:spPr>
        <p:txBody>
          <a:bodyPr wrap="none">
            <a:spAutoFit/>
          </a:bodyPr>
          <a:lstStyle/>
          <a:p>
            <a:pPr algn="ctr"/>
            <a:r>
              <a:rPr lang="en-US" sz="3300" b="1" dirty="0"/>
              <a:t>Hypothesis Test for </a:t>
            </a:r>
            <a:r>
              <a:rPr lang="en-US" sz="3300" b="1" dirty="0" smtClean="0"/>
              <a:t>p (Population </a:t>
            </a:r>
            <a:r>
              <a:rPr lang="en-US" sz="3300" b="1" u="sng" dirty="0" smtClean="0"/>
              <a:t>Proportion</a:t>
            </a:r>
            <a:r>
              <a:rPr lang="en-US" sz="3300" b="1" dirty="0" smtClean="0"/>
              <a:t>)</a:t>
            </a:r>
          </a:p>
          <a:p>
            <a:pPr algn="ctr"/>
            <a:r>
              <a:rPr lang="en-US" sz="3300" b="1" dirty="0" smtClean="0"/>
              <a:t>For a Large Sample</a:t>
            </a:r>
            <a:endParaRPr lang="en-US" sz="3300" dirty="0"/>
          </a:p>
        </p:txBody>
      </p:sp>
      <p:sp>
        <p:nvSpPr>
          <p:cNvPr id="3" name="Rectangle 2"/>
          <p:cNvSpPr/>
          <p:nvPr/>
        </p:nvSpPr>
        <p:spPr>
          <a:xfrm>
            <a:off x="304800" y="1663700"/>
            <a:ext cx="1838067" cy="477054"/>
          </a:xfrm>
          <a:prstGeom prst="rect">
            <a:avLst/>
          </a:prstGeom>
        </p:spPr>
        <p:txBody>
          <a:bodyPr wrap="none">
            <a:spAutoFit/>
          </a:bodyPr>
          <a:lstStyle/>
          <a:p>
            <a:r>
              <a:rPr lang="en-US" sz="2500" b="1" dirty="0" smtClean="0"/>
              <a:t>Test Statistic</a:t>
            </a:r>
            <a:endParaRPr lang="en-US" sz="25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50567" y="3334991"/>
            <a:ext cx="3276600" cy="446276"/>
          </a:xfrm>
          <a:prstGeom prst="rect">
            <a:avLst/>
          </a:prstGeom>
        </p:spPr>
        <p:txBody>
          <a:bodyPr wrap="square">
            <a:spAutoFit/>
          </a:bodyPr>
          <a:lstStyle/>
          <a:p>
            <a:r>
              <a:rPr lang="en-US" sz="2300" dirty="0" smtClean="0"/>
              <a:t>Find Rejection Region</a:t>
            </a:r>
            <a:endParaRPr lang="en-US" sz="2300" dirty="0"/>
          </a:p>
        </p:txBody>
      </p:sp>
      <p:sp>
        <p:nvSpPr>
          <p:cNvPr id="7" name="Rectangle 14"/>
          <p:cNvSpPr>
            <a:spLocks noChangeArrowheads="1"/>
          </p:cNvSpPr>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18"/>
          <p:cNvGrpSpPr>
            <a:grpSpLocks/>
          </p:cNvGrpSpPr>
          <p:nvPr/>
        </p:nvGrpSpPr>
        <p:grpSpPr bwMode="auto">
          <a:xfrm>
            <a:off x="2133600" y="3844121"/>
            <a:ext cx="5167313" cy="3090079"/>
            <a:chOff x="0" y="0"/>
            <a:chExt cx="49244" cy="30384"/>
          </a:xfrm>
        </p:grpSpPr>
        <p:sp>
          <p:nvSpPr>
            <p:cNvPr id="9" name="Text Box 9"/>
            <p:cNvSpPr txBox="1">
              <a:spLocks noChangeArrowheads="1"/>
            </p:cNvSpPr>
            <p:nvPr/>
          </p:nvSpPr>
          <p:spPr bwMode="auto">
            <a:xfrm>
              <a:off x="45243" y="26670"/>
              <a:ext cx="3144" cy="3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ant" pitchFamily="49" charset="0"/>
                  <a:ea typeface="Calibri" pitchFamily="34" charset="0"/>
                  <a:cs typeface="Times New Roman" pitchFamily="18"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 name="Group 17"/>
            <p:cNvGrpSpPr>
              <a:grpSpLocks/>
            </p:cNvGrpSpPr>
            <p:nvPr/>
          </p:nvGrpSpPr>
          <p:grpSpPr bwMode="auto">
            <a:xfrm>
              <a:off x="0" y="0"/>
              <a:ext cx="49244" cy="30384"/>
              <a:chOff x="0" y="0"/>
              <a:chExt cx="49244" cy="30384"/>
            </a:xfrm>
          </p:grpSpPr>
          <p:sp>
            <p:nvSpPr>
              <p:cNvPr id="11" name="Text Box 8"/>
              <p:cNvSpPr txBox="1">
                <a:spLocks noChangeArrowheads="1"/>
              </p:cNvSpPr>
              <p:nvPr/>
            </p:nvSpPr>
            <p:spPr bwMode="auto">
              <a:xfrm>
                <a:off x="22383" y="26955"/>
                <a:ext cx="3144" cy="3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ant" pitchFamily="49" charset="0"/>
                    <a:ea typeface="Calibri" pitchFamily="34" charset="0"/>
                    <a:cs typeface="Times New Roman" pitchFamily="18"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5457" r="13002"/>
              <a:stretch>
                <a:fillRect/>
              </a:stretch>
            </p:blipFill>
            <p:spPr bwMode="auto">
              <a:xfrm>
                <a:off x="0" y="4476"/>
                <a:ext cx="48387" cy="22194"/>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 Box 6"/>
              <p:cNvSpPr txBox="1">
                <a:spLocks noChangeArrowheads="1"/>
              </p:cNvSpPr>
              <p:nvPr/>
            </p:nvSpPr>
            <p:spPr bwMode="auto">
              <a:xfrm>
                <a:off x="22383" y="24193"/>
                <a:ext cx="3144" cy="3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a:latin typeface="Courant" pitchFamily="49" charset="0"/>
                    <a:cs typeface="Times New Roman" pitchFamily="18"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7"/>
              <p:cNvSpPr txBox="1">
                <a:spLocks noChangeArrowheads="1"/>
              </p:cNvSpPr>
              <p:nvPr/>
            </p:nvSpPr>
            <p:spPr bwMode="auto">
              <a:xfrm>
                <a:off x="45243" y="24193"/>
                <a:ext cx="3144" cy="3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Line Callout 2 13"/>
              <p:cNvSpPr>
                <a:spLocks/>
              </p:cNvSpPr>
              <p:nvPr/>
            </p:nvSpPr>
            <p:spPr bwMode="auto">
              <a:xfrm>
                <a:off x="39243" y="11715"/>
                <a:ext cx="10001" cy="4668"/>
              </a:xfrm>
              <a:prstGeom prst="borderCallout2">
                <a:avLst>
                  <a:gd name="adj1" fmla="val 26667"/>
                  <a:gd name="adj2" fmla="val -7958"/>
                  <a:gd name="adj3" fmla="val 26667"/>
                  <a:gd name="adj4" fmla="val -35324"/>
                  <a:gd name="adj5" fmla="val 177037"/>
                  <a:gd name="adj6" fmla="val -44111"/>
                </a:avLst>
              </a:prstGeom>
              <a:solidFill>
                <a:srgbClr val="FFFFFF"/>
              </a:solidFill>
              <a:ln w="25400">
                <a:solidFill>
                  <a:srgbClr val="000000"/>
                </a:solidFill>
                <a:miter lim="800000"/>
                <a:headEnd/>
                <a:tailEnd type="triangle" w="med" len="me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0000"/>
                    </a:solidFill>
                    <a:effectLst/>
                    <a:latin typeface="Arial" pitchFamily="34" charset="0"/>
                    <a:ea typeface="Calibri" pitchFamily="34" charset="0"/>
                    <a:cs typeface="Times New Roman" pitchFamily="18" charset="0"/>
                  </a:rPr>
                  <a:t>Rejection Region (</a:t>
                </a:r>
                <a:r>
                  <a:rPr kumimoji="0" lang="en-US" sz="1100" b="1" i="0" u="none" strike="noStrike" cap="none" normalizeH="0" baseline="0" smtClean="0">
                    <a:ln>
                      <a:noFill/>
                    </a:ln>
                    <a:solidFill>
                      <a:srgbClr val="FF0000"/>
                    </a:solidFill>
                    <a:effectLst/>
                    <a:latin typeface="Arial" pitchFamily="34" charset="0"/>
                    <a:ea typeface="Calibri" pitchFamily="34" charset="0"/>
                    <a:cs typeface="Calibri" pitchFamily="34" charset="0"/>
                  </a:rPr>
                  <a:t>α</a:t>
                </a:r>
                <a:r>
                  <a:rPr kumimoji="0" lang="en-US" sz="1100" b="1" i="0" u="none" strike="noStrike" cap="none" normalizeH="0" baseline="0" smtClean="0">
                    <a:ln>
                      <a:noFill/>
                    </a:ln>
                    <a:solidFill>
                      <a:srgbClr val="FF0000"/>
                    </a:solidFill>
                    <a:effectLst/>
                    <a:latin typeface="Arial" pitchFamily="34" charset="0"/>
                    <a:ea typeface="Calibri" pitchFamily="34"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Straight Arrow Connector 14"/>
              <p:cNvSpPr>
                <a:spLocks noChangeShapeType="1"/>
              </p:cNvSpPr>
              <p:nvPr/>
            </p:nvSpPr>
            <p:spPr bwMode="auto">
              <a:xfrm flipH="1" flipV="1">
                <a:off x="11715" y="3714"/>
                <a:ext cx="15336" cy="9525"/>
              </a:xfrm>
              <a:prstGeom prst="straightConnector1">
                <a:avLst/>
              </a:prstGeom>
              <a:noFill/>
              <a:ln w="25400">
                <a:solidFill>
                  <a:srgbClr val="000000"/>
                </a:solidFill>
                <a:round/>
                <a:headEnd type="triangle" w="med" len="med"/>
                <a:tailEnd/>
              </a:ln>
              <a:effectLst>
                <a:outerShdw dist="20000" dir="5400000" rotWithShape="0">
                  <a:srgbClr val="000000">
                    <a:alpha val="37999"/>
                  </a:srgbClr>
                </a:outerShdw>
              </a:effectLst>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Straight Arrow Connector 15"/>
              <p:cNvSpPr>
                <a:spLocks noChangeShapeType="1"/>
              </p:cNvSpPr>
              <p:nvPr/>
            </p:nvSpPr>
            <p:spPr bwMode="auto">
              <a:xfrm flipH="1" flipV="1">
                <a:off x="9715" y="5429"/>
                <a:ext cx="10287" cy="6286"/>
              </a:xfrm>
              <a:prstGeom prst="straightConnector1">
                <a:avLst/>
              </a:prstGeom>
              <a:noFill/>
              <a:ln w="25400">
                <a:solidFill>
                  <a:srgbClr val="000000"/>
                </a:solidFill>
                <a:round/>
                <a:headEnd type="triangle" w="med" len="med"/>
                <a:tailEnd/>
              </a:ln>
              <a:effectLst>
                <a:outerShdw dist="20000" dir="5400000" rotWithShape="0">
                  <a:srgbClr val="000000">
                    <a:alpha val="37999"/>
                  </a:srgbClr>
                </a:outerShdw>
              </a:effectLst>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 Box 16"/>
              <p:cNvSpPr txBox="1">
                <a:spLocks noChangeArrowheads="1"/>
              </p:cNvSpPr>
              <p:nvPr/>
            </p:nvSpPr>
            <p:spPr bwMode="auto">
              <a:xfrm>
                <a:off x="1143" y="0"/>
                <a:ext cx="10572" cy="5429"/>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Non-rejection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Region (1-</a:t>
                </a:r>
                <a:r>
                  <a:rPr kumimoji="0" lang="en-US" sz="1100" b="1" i="0" u="none" strike="noStrike" cap="none" normalizeH="0" baseline="0" dirty="0" smtClean="0">
                    <a:ln>
                      <a:noFill/>
                    </a:ln>
                    <a:solidFill>
                      <a:srgbClr val="FF0000"/>
                    </a:solidFill>
                    <a:effectLst/>
                    <a:latin typeface="Arial" pitchFamily="34" charset="0"/>
                    <a:ea typeface="Calibri" pitchFamily="34" charset="0"/>
                    <a:cs typeface="Calibri" pitchFamily="34" charset="0"/>
                  </a:rPr>
                  <a:t>α</a:t>
                </a:r>
                <a:r>
                  <a:rPr kumimoji="0" lang="en-US" sz="11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 xmlns:p14="http://schemas.microsoft.com/office/powerpoint/2010/main" val="2149493009"/>
              </p:ext>
            </p:extLst>
          </p:nvPr>
        </p:nvGraphicFramePr>
        <p:xfrm>
          <a:off x="3176588" y="1663700"/>
          <a:ext cx="2271712" cy="1689100"/>
        </p:xfrm>
        <a:graphic>
          <a:graphicData uri="http://schemas.openxmlformats.org/presentationml/2006/ole">
            <p:oleObj spid="_x0000_s2093" name="Equation" r:id="rId4" imgW="850680" imgH="634680" progId="Equation.DSMT4">
              <p:embed/>
            </p:oleObj>
          </a:graphicData>
        </a:graphic>
      </p:graphicFrame>
      <p:graphicFrame>
        <p:nvGraphicFramePr>
          <p:cNvPr id="21" name="Object 20"/>
          <p:cNvGraphicFramePr>
            <a:graphicFrameLocks noChangeAspect="1"/>
          </p:cNvGraphicFramePr>
          <p:nvPr>
            <p:extLst>
              <p:ext uri="{D42A27DB-BD31-4B8C-83A1-F6EECF244321}">
                <p14:modId xmlns="" xmlns:p14="http://schemas.microsoft.com/office/powerpoint/2010/main" val="541908345"/>
              </p:ext>
            </p:extLst>
          </p:nvPr>
        </p:nvGraphicFramePr>
        <p:xfrm>
          <a:off x="6893631" y="6304570"/>
          <a:ext cx="152400" cy="203200"/>
        </p:xfrm>
        <a:graphic>
          <a:graphicData uri="http://schemas.openxmlformats.org/presentationml/2006/ole">
            <p:oleObj spid="_x0000_s2094" name="Equation" r:id="rId5" imgW="152280" imgH="203040" progId="Equation.DSMT4">
              <p:embed/>
            </p:oleObj>
          </a:graphicData>
        </a:graphic>
      </p:graphicFrame>
    </p:spTree>
    <p:extLst>
      <p:ext uri="{BB962C8B-B14F-4D97-AF65-F5344CB8AC3E}">
        <p14:creationId xmlns="" xmlns:p14="http://schemas.microsoft.com/office/powerpoint/2010/main" val="2723152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7" name="TextBox 6"/>
              <p:cNvSpPr txBox="1"/>
              <p:nvPr/>
            </p:nvSpPr>
            <p:spPr>
              <a:xfrm>
                <a:off x="381000" y="381000"/>
                <a:ext cx="7848600" cy="6247864"/>
              </a:xfrm>
              <a:prstGeom prst="rect">
                <a:avLst/>
              </a:prstGeom>
              <a:noFill/>
            </p:spPr>
            <p:txBody>
              <a:bodyPr wrap="square" rtlCol="0">
                <a:spAutoFit/>
              </a:bodyPr>
              <a:lstStyle/>
              <a:p>
                <a:r>
                  <a:rPr lang="en-US" sz="2500" b="1" dirty="0" smtClean="0"/>
                  <a:t>Or Calculate P-value</a:t>
                </a:r>
              </a:p>
              <a:p>
                <a:r>
                  <a:rPr lang="en-US" sz="2500" dirty="0"/>
                  <a:t> </a:t>
                </a:r>
              </a:p>
              <a:p>
                <a:pPr lvl="0"/>
                <a:r>
                  <a:rPr lang="en-US" sz="2500" dirty="0"/>
                  <a:t>First determine whether one-tailed or two-tailed</a:t>
                </a:r>
              </a:p>
              <a:p>
                <a:pPr lvl="1"/>
                <a:r>
                  <a:rPr lang="en-US" sz="2500" dirty="0" smtClean="0"/>
                  <a:t>a.  If </a:t>
                </a:r>
                <a:r>
                  <a:rPr lang="en-US" sz="2500" dirty="0"/>
                  <a:t>one-tailed…</a:t>
                </a:r>
              </a:p>
              <a:p>
                <a:r>
                  <a:rPr lang="en-US" sz="2500" dirty="0"/>
                  <a:t> </a:t>
                </a:r>
              </a:p>
              <a:p>
                <a:r>
                  <a:rPr lang="en-US" sz="2500" dirty="0" smtClean="0"/>
                  <a:t>	If </a:t>
                </a:r>
                <a14:m>
                  <m:oMath xmlns:m="http://schemas.openxmlformats.org/officeDocument/2006/math">
                    <m:sSub>
                      <m:sSubPr>
                        <m:ctrlPr>
                          <a:rPr lang="en-US" sz="2500" i="1" smtClean="0">
                            <a:latin typeface="Cambria Math" panose="02040503050406030204" pitchFamily="18" charset="0"/>
                          </a:rPr>
                        </m:ctrlPr>
                      </m:sSubPr>
                      <m:e>
                        <m:r>
                          <a:rPr lang="en-US" sz="2500" b="0" i="1" smtClean="0">
                            <a:latin typeface="Cambria Math"/>
                          </a:rPr>
                          <m:t>𝐻</m:t>
                        </m:r>
                      </m:e>
                      <m:sub>
                        <m:r>
                          <a:rPr lang="en-US" sz="2500" b="0" i="1" smtClean="0">
                            <a:latin typeface="Cambria Math"/>
                          </a:rPr>
                          <m:t>𝑎</m:t>
                        </m:r>
                      </m:sub>
                    </m:sSub>
                    <m:r>
                      <a:rPr lang="en-US" sz="2500" b="0" i="1" smtClean="0">
                        <a:latin typeface="Cambria Math"/>
                      </a:rPr>
                      <m:t>:</m:t>
                    </m:r>
                    <m:r>
                      <a:rPr lang="en-US" sz="2500" b="0" i="1" smtClean="0">
                        <a:latin typeface="Cambria Math"/>
                      </a:rPr>
                      <m:t>𝑝</m:t>
                    </m:r>
                    <m:r>
                      <a:rPr lang="en-US" sz="2500" b="0" i="1" smtClean="0">
                        <a:latin typeface="Cambria Math"/>
                        <a:ea typeface="Cambria Math"/>
                      </a:rPr>
                      <m:t>&lt;</m:t>
                    </m:r>
                    <m:sSub>
                      <m:sSubPr>
                        <m:ctrlPr>
                          <a:rPr lang="en-US" sz="2500" b="0" i="1" smtClean="0">
                            <a:latin typeface="Cambria Math" panose="02040503050406030204" pitchFamily="18" charset="0"/>
                            <a:ea typeface="Cambria Math"/>
                          </a:rPr>
                        </m:ctrlPr>
                      </m:sSubPr>
                      <m:e>
                        <m:r>
                          <a:rPr lang="en-US" sz="2500" b="0" i="1" smtClean="0">
                            <a:latin typeface="Cambria Math"/>
                            <a:ea typeface="Cambria Math"/>
                          </a:rPr>
                          <m:t>𝑝</m:t>
                        </m:r>
                      </m:e>
                      <m:sub>
                        <m:r>
                          <a:rPr lang="en-US" sz="2500" b="0" i="1" smtClean="0">
                            <a:latin typeface="Cambria Math"/>
                            <a:ea typeface="Cambria Math"/>
                          </a:rPr>
                          <m:t>0</m:t>
                        </m:r>
                      </m:sub>
                    </m:sSub>
                  </m:oMath>
                </a14:m>
                <a:r>
                  <a:rPr lang="en-US" sz="2500" b="1" dirty="0" smtClean="0"/>
                  <a:t>, </a:t>
                </a:r>
                <a:r>
                  <a:rPr lang="en-US" sz="2500" dirty="0"/>
                  <a:t>then the p-value = </a:t>
                </a:r>
                <a:r>
                  <a:rPr lang="en-US" sz="2500" dirty="0" smtClean="0"/>
                  <a:t>P(z </a:t>
                </a:r>
                <a:r>
                  <a:rPr lang="en-US" sz="2500" dirty="0"/>
                  <a:t>&lt; </a:t>
                </a:r>
                <a:r>
                  <a:rPr lang="en-US" sz="2500" dirty="0" err="1" smtClean="0"/>
                  <a:t>z</a:t>
                </a:r>
                <a:r>
                  <a:rPr lang="en-US" sz="2500" baseline="-25000" dirty="0" err="1" smtClean="0"/>
                  <a:t>obs</a:t>
                </a:r>
                <a:r>
                  <a:rPr lang="en-US" sz="2500" dirty="0" smtClean="0"/>
                  <a:t>)</a:t>
                </a:r>
                <a:endParaRPr lang="en-US" sz="2500" dirty="0"/>
              </a:p>
              <a:p>
                <a:r>
                  <a:rPr lang="en-US" sz="2500" dirty="0"/>
                  <a:t> </a:t>
                </a:r>
              </a:p>
              <a:p>
                <a:r>
                  <a:rPr lang="en-US" sz="2500" dirty="0" smtClean="0"/>
                  <a:t>	If </a:t>
                </a:r>
                <a14:m>
                  <m:oMath xmlns:m="http://schemas.openxmlformats.org/officeDocument/2006/math">
                    <m:sSub>
                      <m:sSubPr>
                        <m:ctrlPr>
                          <a:rPr lang="en-US" sz="2500" i="1">
                            <a:latin typeface="Cambria Math" panose="02040503050406030204" pitchFamily="18" charset="0"/>
                          </a:rPr>
                        </m:ctrlPr>
                      </m:sSubPr>
                      <m:e>
                        <m:r>
                          <a:rPr lang="en-US" sz="2500" i="1">
                            <a:latin typeface="Cambria Math"/>
                          </a:rPr>
                          <m:t>𝐻</m:t>
                        </m:r>
                      </m:e>
                      <m:sub>
                        <m:r>
                          <a:rPr lang="en-US" sz="2500" i="1">
                            <a:latin typeface="Cambria Math"/>
                          </a:rPr>
                          <m:t>𝑎</m:t>
                        </m:r>
                      </m:sub>
                    </m:sSub>
                    <m:r>
                      <a:rPr lang="en-US" sz="2500" i="1">
                        <a:latin typeface="Cambria Math"/>
                      </a:rPr>
                      <m:t>:</m:t>
                    </m:r>
                    <m:r>
                      <a:rPr lang="en-US" sz="2500" b="0" i="1" smtClean="0">
                        <a:latin typeface="Cambria Math"/>
                      </a:rPr>
                      <m:t>𝑝</m:t>
                    </m:r>
                    <m:r>
                      <a:rPr lang="en-US" sz="2500" b="0" i="1" smtClean="0">
                        <a:latin typeface="Cambria Math"/>
                        <a:ea typeface="Cambria Math"/>
                      </a:rPr>
                      <m:t>&gt;</m:t>
                    </m:r>
                    <m:sSub>
                      <m:sSubPr>
                        <m:ctrlPr>
                          <a:rPr lang="en-US" sz="2500" i="1">
                            <a:latin typeface="Cambria Math" panose="02040503050406030204" pitchFamily="18" charset="0"/>
                            <a:ea typeface="Cambria Math"/>
                          </a:rPr>
                        </m:ctrlPr>
                      </m:sSubPr>
                      <m:e>
                        <m:r>
                          <a:rPr lang="en-US" sz="2500" b="0" i="1" smtClean="0">
                            <a:latin typeface="Cambria Math"/>
                            <a:ea typeface="Cambria Math"/>
                          </a:rPr>
                          <m:t>𝑝</m:t>
                        </m:r>
                      </m:e>
                      <m:sub>
                        <m:r>
                          <a:rPr lang="en-US" sz="2500" i="1">
                            <a:latin typeface="Cambria Math"/>
                            <a:ea typeface="Cambria Math"/>
                          </a:rPr>
                          <m:t>0</m:t>
                        </m:r>
                      </m:sub>
                    </m:sSub>
                  </m:oMath>
                </a14:m>
                <a:r>
                  <a:rPr lang="en-US" sz="2500" b="1" dirty="0"/>
                  <a:t>, </a:t>
                </a:r>
                <a:r>
                  <a:rPr lang="en-US" sz="2500" dirty="0"/>
                  <a:t>then the p-value = </a:t>
                </a:r>
                <a:r>
                  <a:rPr lang="en-US" sz="2500" dirty="0" smtClean="0"/>
                  <a:t>P(z &gt; </a:t>
                </a:r>
                <a:r>
                  <a:rPr lang="en-US" sz="2500" dirty="0" err="1"/>
                  <a:t>z</a:t>
                </a:r>
                <a:r>
                  <a:rPr lang="en-US" sz="2500" baseline="-25000" dirty="0" err="1"/>
                  <a:t>obs</a:t>
                </a:r>
                <a:r>
                  <a:rPr lang="en-US" sz="2500" dirty="0"/>
                  <a:t>)</a:t>
                </a:r>
              </a:p>
              <a:p>
                <a:endParaRPr lang="en-US" sz="2500" dirty="0"/>
              </a:p>
              <a:p>
                <a:r>
                  <a:rPr lang="en-US" sz="2500" dirty="0"/>
                  <a:t> </a:t>
                </a:r>
              </a:p>
              <a:p>
                <a:r>
                  <a:rPr lang="en-US" sz="2500" dirty="0"/>
                  <a:t> </a:t>
                </a:r>
              </a:p>
              <a:p>
                <a:pPr lvl="1"/>
                <a:r>
                  <a:rPr lang="en-US" sz="2500" dirty="0" smtClean="0"/>
                  <a:t>b.  If </a:t>
                </a:r>
                <a:r>
                  <a:rPr lang="en-US" sz="2500" dirty="0"/>
                  <a:t>two-tailed…</a:t>
                </a:r>
              </a:p>
              <a:p>
                <a:r>
                  <a:rPr lang="en-US" sz="2500" dirty="0"/>
                  <a:t> </a:t>
                </a:r>
              </a:p>
              <a:p>
                <a:r>
                  <a:rPr lang="en-US" sz="2500" dirty="0" smtClean="0"/>
                  <a:t>	</a:t>
                </a:r>
                <a:r>
                  <a:rPr lang="en-US" sz="2500" dirty="0"/>
                  <a:t>If </a:t>
                </a:r>
                <a:r>
                  <a:rPr lang="en-US" sz="2500" dirty="0" err="1"/>
                  <a:t>z</a:t>
                </a:r>
                <a:r>
                  <a:rPr lang="en-US" sz="2500" baseline="-25000" dirty="0" err="1"/>
                  <a:t>obs</a:t>
                </a:r>
                <a:r>
                  <a:rPr lang="en-US" sz="2500" dirty="0" smtClean="0"/>
                  <a:t> </a:t>
                </a:r>
                <a:r>
                  <a:rPr lang="en-US" sz="2500" dirty="0"/>
                  <a:t>is positive, then p-value = </a:t>
                </a:r>
                <a:r>
                  <a:rPr lang="en-US" sz="2500" b="1" dirty="0"/>
                  <a:t>2</a:t>
                </a:r>
                <a:r>
                  <a:rPr lang="en-US" sz="2500" dirty="0"/>
                  <a:t> </a:t>
                </a:r>
                <a:r>
                  <a:rPr lang="en-US" sz="2500" dirty="0" smtClean="0"/>
                  <a:t>P(z </a:t>
                </a:r>
                <a:r>
                  <a:rPr lang="en-US" sz="2500" dirty="0"/>
                  <a:t>&gt; </a:t>
                </a:r>
                <a:r>
                  <a:rPr lang="en-US" sz="2500" dirty="0" err="1"/>
                  <a:t>z</a:t>
                </a:r>
                <a:r>
                  <a:rPr lang="en-US" sz="2500" baseline="-25000" dirty="0" err="1"/>
                  <a:t>obs</a:t>
                </a:r>
                <a:r>
                  <a:rPr lang="en-US" sz="2500" dirty="0"/>
                  <a:t>)</a:t>
                </a:r>
              </a:p>
              <a:p>
                <a:r>
                  <a:rPr lang="en-US" sz="2500" dirty="0"/>
                  <a:t> </a:t>
                </a:r>
              </a:p>
              <a:p>
                <a:r>
                  <a:rPr lang="en-US" sz="2500" dirty="0" smtClean="0"/>
                  <a:t>	If </a:t>
                </a:r>
                <a:r>
                  <a:rPr lang="en-US" sz="2500" dirty="0" err="1"/>
                  <a:t>z</a:t>
                </a:r>
                <a:r>
                  <a:rPr lang="en-US" sz="2500" baseline="-25000" dirty="0" err="1"/>
                  <a:t>obs</a:t>
                </a:r>
                <a:r>
                  <a:rPr lang="en-US" sz="2500" baseline="-25000" dirty="0"/>
                  <a:t> </a:t>
                </a:r>
                <a:r>
                  <a:rPr lang="en-US" sz="2500" dirty="0" smtClean="0"/>
                  <a:t>is </a:t>
                </a:r>
                <a:r>
                  <a:rPr lang="en-US" sz="2500" dirty="0"/>
                  <a:t>negative, then p-value = </a:t>
                </a:r>
                <a:r>
                  <a:rPr lang="en-US" sz="2500" b="1" dirty="0"/>
                  <a:t>2</a:t>
                </a:r>
                <a:r>
                  <a:rPr lang="en-US" sz="2500" dirty="0"/>
                  <a:t> </a:t>
                </a:r>
                <a:r>
                  <a:rPr lang="en-US" sz="2500" dirty="0" smtClean="0"/>
                  <a:t>P(z </a:t>
                </a:r>
                <a:r>
                  <a:rPr lang="en-US" sz="2500" dirty="0"/>
                  <a:t>&lt; </a:t>
                </a:r>
                <a:r>
                  <a:rPr lang="en-US" sz="2500" dirty="0" err="1"/>
                  <a:t>z</a:t>
                </a:r>
                <a:r>
                  <a:rPr lang="en-US" sz="2500" baseline="-25000" dirty="0" err="1"/>
                  <a:t>obs</a:t>
                </a:r>
                <a:r>
                  <a:rPr lang="en-US" sz="2500" dirty="0" smtClean="0"/>
                  <a:t>)</a:t>
                </a:r>
                <a:endParaRPr lang="en-US" sz="2500" dirty="0"/>
              </a:p>
            </p:txBody>
          </p:sp>
        </mc:Choice>
        <mc:Fallback>
          <p:sp>
            <p:nvSpPr>
              <p:cNvPr id="7" name="TextBox 6"/>
              <p:cNvSpPr txBox="1">
                <a:spLocks noRot="1" noChangeAspect="1" noMove="1" noResize="1" noEditPoints="1" noAdjustHandles="1" noChangeArrowheads="1" noChangeShapeType="1" noTextEdit="1"/>
              </p:cNvSpPr>
              <p:nvPr/>
            </p:nvSpPr>
            <p:spPr>
              <a:xfrm>
                <a:off x="381000" y="381000"/>
                <a:ext cx="7848600" cy="6247864"/>
              </a:xfrm>
              <a:prstGeom prst="rect">
                <a:avLst/>
              </a:prstGeom>
              <a:blipFill rotWithShape="1">
                <a:blip r:embed="rId2" cstate="print"/>
                <a:stretch>
                  <a:fillRect l="-1321" t="-684" b="-1367"/>
                </a:stretch>
              </a:blipFill>
            </p:spPr>
            <p:txBody>
              <a:bodyPr/>
              <a:lstStyle/>
              <a:p>
                <a:r>
                  <a:rPr lang="en-US">
                    <a:noFill/>
                  </a:rPr>
                  <a:t> </a:t>
                </a:r>
              </a:p>
            </p:txBody>
          </p:sp>
        </mc:Fallback>
      </mc:AlternateContent>
    </p:spTree>
    <p:extLst>
      <p:ext uri="{BB962C8B-B14F-4D97-AF65-F5344CB8AC3E}">
        <p14:creationId xmlns="" xmlns:p14="http://schemas.microsoft.com/office/powerpoint/2010/main" val="129731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4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62000" y="533400"/>
            <a:ext cx="6248400" cy="369332"/>
          </a:xfrm>
          <a:prstGeom prst="rect">
            <a:avLst/>
          </a:prstGeom>
          <a:solidFill>
            <a:srgbClr val="FFC000"/>
          </a:solidFill>
        </p:spPr>
        <p:txBody>
          <a:bodyPr wrap="square" rtlCol="0">
            <a:spAutoFit/>
          </a:bodyPr>
          <a:lstStyle/>
          <a:p>
            <a:r>
              <a:rPr lang="en-US" dirty="0" smtClean="0"/>
              <a:t>Recall the sampling distribution of the sample proportion ….</a:t>
            </a:r>
            <a:endParaRPr lang="en-US" dirty="0"/>
          </a:p>
        </p:txBody>
      </p:sp>
      <p:sp>
        <p:nvSpPr>
          <p:cNvPr id="7" name="TextBox 6"/>
          <p:cNvSpPr txBox="1"/>
          <p:nvPr/>
        </p:nvSpPr>
        <p:spPr>
          <a:xfrm>
            <a:off x="745067" y="1371600"/>
            <a:ext cx="6019800" cy="381000"/>
          </a:xfrm>
          <a:prstGeom prst="rect">
            <a:avLst/>
          </a:prstGeom>
          <a:solidFill>
            <a:srgbClr val="FFC000"/>
          </a:solidFill>
        </p:spPr>
        <p:txBody>
          <a:bodyPr wrap="square" rtlCol="0">
            <a:spAutoFit/>
          </a:bodyPr>
          <a:lstStyle/>
          <a:p>
            <a:r>
              <a:rPr lang="en-US" dirty="0" smtClean="0"/>
              <a:t>What is the z-score of the sample proportion 0.16?</a:t>
            </a:r>
            <a:endParaRPr lang="en-US" dirty="0"/>
          </a:p>
        </p:txBody>
      </p:sp>
      <p:graphicFrame>
        <p:nvGraphicFramePr>
          <p:cNvPr id="8" name="Object 7"/>
          <p:cNvGraphicFramePr>
            <a:graphicFrameLocks noChangeAspect="1"/>
          </p:cNvGraphicFramePr>
          <p:nvPr>
            <p:extLst>
              <p:ext uri="{D42A27DB-BD31-4B8C-83A1-F6EECF244321}">
                <p14:modId xmlns="" xmlns:p14="http://schemas.microsoft.com/office/powerpoint/2010/main" val="696490667"/>
              </p:ext>
            </p:extLst>
          </p:nvPr>
        </p:nvGraphicFramePr>
        <p:xfrm>
          <a:off x="3540125" y="1727200"/>
          <a:ext cx="2676525" cy="1001713"/>
        </p:xfrm>
        <a:graphic>
          <a:graphicData uri="http://schemas.openxmlformats.org/presentationml/2006/ole">
            <p:oleObj spid="_x0000_s19464" name="Equation" r:id="rId4" imgW="1663560" imgH="622080" progId="Equation.DSMT4">
              <p:embed/>
            </p:oleObj>
          </a:graphicData>
        </a:graphic>
      </p:graphicFrame>
      <p:sp>
        <p:nvSpPr>
          <p:cNvPr id="9" name="TextBox 8"/>
          <p:cNvSpPr txBox="1"/>
          <p:nvPr/>
        </p:nvSpPr>
        <p:spPr>
          <a:xfrm>
            <a:off x="838200" y="2971905"/>
            <a:ext cx="7467600" cy="1477328"/>
          </a:xfrm>
          <a:prstGeom prst="rect">
            <a:avLst/>
          </a:prstGeom>
          <a:solidFill>
            <a:srgbClr val="FFC000"/>
          </a:solidFill>
        </p:spPr>
        <p:txBody>
          <a:bodyPr wrap="square" rtlCol="0">
            <a:spAutoFit/>
          </a:bodyPr>
          <a:lstStyle/>
          <a:p>
            <a:r>
              <a:rPr lang="en-US" dirty="0" smtClean="0"/>
              <a:t>Recall the Empirical Rule …</a:t>
            </a:r>
          </a:p>
          <a:p>
            <a:pPr marL="742950" lvl="1" indent="-285750">
              <a:buFont typeface="Arial" pitchFamily="34" charset="0"/>
              <a:buChar char="•"/>
            </a:pPr>
            <a:r>
              <a:rPr lang="en-US" dirty="0" smtClean="0"/>
              <a:t>95% of sample proportions should have a z-score between -2 and 2</a:t>
            </a:r>
          </a:p>
          <a:p>
            <a:pPr marL="742950" lvl="1" indent="-285750">
              <a:buFont typeface="Arial" pitchFamily="34" charset="0"/>
              <a:buChar char="•"/>
            </a:pPr>
            <a:r>
              <a:rPr lang="en-US" dirty="0" smtClean="0"/>
              <a:t>We are more than 2 standard deviations </a:t>
            </a:r>
            <a:r>
              <a:rPr lang="en-US" b="1" dirty="0" smtClean="0"/>
              <a:t>below</a:t>
            </a:r>
            <a:r>
              <a:rPr lang="en-US" dirty="0" smtClean="0"/>
              <a:t> the mean</a:t>
            </a:r>
          </a:p>
          <a:p>
            <a:pPr marL="742950" lvl="1" indent="-285750">
              <a:buFont typeface="Arial" pitchFamily="34" charset="0"/>
              <a:buChar char="•"/>
            </a:pPr>
            <a:r>
              <a:rPr lang="en-US" dirty="0" smtClean="0"/>
              <a:t>Therefore the chances of 100 Reese’s pieces containing only 16 or less yellow pieces is less than .025.  </a:t>
            </a:r>
            <a:endParaRPr lang="en-US" dirty="0"/>
          </a:p>
        </p:txBody>
      </p:sp>
      <p:sp>
        <p:nvSpPr>
          <p:cNvPr id="10" name="TextBox 9"/>
          <p:cNvSpPr txBox="1"/>
          <p:nvPr/>
        </p:nvSpPr>
        <p:spPr>
          <a:xfrm>
            <a:off x="999067" y="4601633"/>
            <a:ext cx="7010400" cy="2031325"/>
          </a:xfrm>
          <a:prstGeom prst="rect">
            <a:avLst/>
          </a:prstGeom>
          <a:solidFill>
            <a:srgbClr val="FFC000"/>
          </a:solidFill>
        </p:spPr>
        <p:txBody>
          <a:bodyPr wrap="square" rtlCol="0">
            <a:spAutoFit/>
          </a:bodyPr>
          <a:lstStyle/>
          <a:p>
            <a:r>
              <a:rPr lang="en-US" dirty="0" smtClean="0"/>
              <a:t>Is that too unlikely?</a:t>
            </a:r>
          </a:p>
          <a:p>
            <a:pPr marL="742950" lvl="1" indent="-285750">
              <a:buFont typeface="Arial" pitchFamily="34" charset="0"/>
              <a:buChar char="•"/>
            </a:pPr>
            <a:r>
              <a:rPr lang="en-US" dirty="0" smtClean="0"/>
              <a:t>If there is a less than 2.5% chance of rain – would you be surprised if it rained? </a:t>
            </a:r>
          </a:p>
          <a:p>
            <a:pPr marL="742950" lvl="1" indent="-285750">
              <a:buFont typeface="Arial" pitchFamily="34" charset="0"/>
              <a:buChar char="•"/>
            </a:pPr>
            <a:r>
              <a:rPr lang="en-US" dirty="0" smtClean="0"/>
              <a:t>If there is a less than 2.5% chance of you winning the lottery would you be surprised if you won?</a:t>
            </a:r>
          </a:p>
          <a:p>
            <a:pPr marL="742950" lvl="1" indent="-285750">
              <a:buFont typeface="Arial" pitchFamily="34" charset="0"/>
              <a:buChar char="•"/>
            </a:pPr>
            <a:r>
              <a:rPr lang="en-US" dirty="0" smtClean="0"/>
              <a:t>What if that 2.5% became 1% or .5% or .4% would your answers change?</a:t>
            </a:r>
            <a:endParaRPr lang="en-US" dirty="0"/>
          </a:p>
        </p:txBody>
      </p:sp>
      <p:sp>
        <p:nvSpPr>
          <p:cNvPr id="2" name="TextBox 1"/>
          <p:cNvSpPr txBox="1"/>
          <p:nvPr/>
        </p:nvSpPr>
        <p:spPr>
          <a:xfrm>
            <a:off x="1447800" y="926068"/>
            <a:ext cx="7391400" cy="369332"/>
          </a:xfrm>
          <a:prstGeom prst="rect">
            <a:avLst/>
          </a:prstGeom>
          <a:solidFill>
            <a:srgbClr val="FFC000"/>
          </a:solidFill>
        </p:spPr>
        <p:txBody>
          <a:bodyPr wrap="square" rtlCol="0">
            <a:spAutoFit/>
          </a:bodyPr>
          <a:lstStyle/>
          <a:p>
            <a:r>
              <a:rPr lang="en-US" dirty="0">
                <a:hlinkClick r:id="rId5"/>
              </a:rPr>
              <a:t>http://www.rossmanchance.com/applets/Reeses3/ReesesPieces.html</a:t>
            </a:r>
            <a:endParaRPr lang="en-US" dirty="0"/>
          </a:p>
        </p:txBody>
      </p:sp>
    </p:spTree>
    <p:extLst>
      <p:ext uri="{BB962C8B-B14F-4D97-AF65-F5344CB8AC3E}">
        <p14:creationId xmlns="" xmlns:p14="http://schemas.microsoft.com/office/powerpoint/2010/main" val="318702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167" y="304800"/>
            <a:ext cx="8142486" cy="1107996"/>
          </a:xfrm>
          <a:prstGeom prst="rect">
            <a:avLst/>
          </a:prstGeom>
        </p:spPr>
        <p:txBody>
          <a:bodyPr wrap="none">
            <a:spAutoFit/>
          </a:bodyPr>
          <a:lstStyle/>
          <a:p>
            <a:pPr algn="ctr"/>
            <a:r>
              <a:rPr lang="en-US" sz="3300" b="1" dirty="0"/>
              <a:t>Hypothesis Test for </a:t>
            </a:r>
            <a:r>
              <a:rPr lang="en-US" sz="3300" b="1" dirty="0" smtClean="0"/>
              <a:t>p (Population Proportion)</a:t>
            </a:r>
          </a:p>
          <a:p>
            <a:pPr algn="ctr"/>
            <a:r>
              <a:rPr lang="en-US" sz="3300" b="1" dirty="0" smtClean="0"/>
              <a:t>For a Large Sample</a:t>
            </a:r>
            <a:endParaRPr lang="en-US" sz="3300" dirty="0"/>
          </a:p>
        </p:txBody>
      </p:sp>
      <p:sp>
        <p:nvSpPr>
          <p:cNvPr id="3" name="Rectangle 2"/>
          <p:cNvSpPr/>
          <p:nvPr/>
        </p:nvSpPr>
        <p:spPr>
          <a:xfrm>
            <a:off x="304800" y="1371600"/>
            <a:ext cx="1457258" cy="477054"/>
          </a:xfrm>
          <a:prstGeom prst="rect">
            <a:avLst/>
          </a:prstGeom>
        </p:spPr>
        <p:txBody>
          <a:bodyPr wrap="none">
            <a:spAutoFit/>
          </a:bodyPr>
          <a:lstStyle/>
          <a:p>
            <a:r>
              <a:rPr lang="en-US" sz="2500" b="1" dirty="0" smtClean="0"/>
              <a:t>Summary</a:t>
            </a:r>
            <a:endParaRPr lang="en-US" sz="2500" dirty="0"/>
          </a:p>
        </p:txBody>
      </p:sp>
      <p:sp>
        <p:nvSpPr>
          <p:cNvPr id="4" name="Rectangle 3"/>
          <p:cNvSpPr/>
          <p:nvPr/>
        </p:nvSpPr>
        <p:spPr>
          <a:xfrm>
            <a:off x="406789" y="1981200"/>
            <a:ext cx="4652812" cy="446276"/>
          </a:xfrm>
          <a:prstGeom prst="rect">
            <a:avLst/>
          </a:prstGeom>
        </p:spPr>
        <p:txBody>
          <a:bodyPr wrap="none">
            <a:spAutoFit/>
          </a:bodyPr>
          <a:lstStyle/>
          <a:p>
            <a:r>
              <a:rPr lang="en-US" sz="2300" dirty="0"/>
              <a:t>If test statistic falls in rejection region</a:t>
            </a:r>
          </a:p>
        </p:txBody>
      </p:sp>
      <p:sp>
        <p:nvSpPr>
          <p:cNvPr id="5" name="Rectangle 4"/>
          <p:cNvSpPr/>
          <p:nvPr/>
        </p:nvSpPr>
        <p:spPr>
          <a:xfrm>
            <a:off x="406789" y="4038600"/>
            <a:ext cx="5656292" cy="446276"/>
          </a:xfrm>
          <a:prstGeom prst="rect">
            <a:avLst/>
          </a:prstGeom>
        </p:spPr>
        <p:txBody>
          <a:bodyPr wrap="none">
            <a:spAutoFit/>
          </a:bodyPr>
          <a:lstStyle/>
          <a:p>
            <a:r>
              <a:rPr lang="en-US" sz="2300" dirty="0"/>
              <a:t>If test statistic does not fall in rejection region</a:t>
            </a:r>
          </a:p>
        </p:txBody>
      </p:sp>
      <p:sp>
        <p:nvSpPr>
          <p:cNvPr id="6" name="Rectangle 5"/>
          <p:cNvSpPr/>
          <p:nvPr/>
        </p:nvSpPr>
        <p:spPr>
          <a:xfrm>
            <a:off x="647700" y="2514600"/>
            <a:ext cx="8001000" cy="1477328"/>
          </a:xfrm>
          <a:prstGeom prst="rect">
            <a:avLst/>
          </a:prstGeom>
        </p:spPr>
        <p:txBody>
          <a:bodyPr wrap="square">
            <a:spAutoFit/>
          </a:bodyPr>
          <a:lstStyle/>
          <a:p>
            <a:r>
              <a:rPr lang="en-US" dirty="0"/>
              <a:t>At the ___% significance level, my test statistic </a:t>
            </a:r>
            <a:r>
              <a:rPr lang="en-US" dirty="0" smtClean="0"/>
              <a:t>(</a:t>
            </a:r>
            <a:r>
              <a:rPr lang="en-US" dirty="0" err="1" smtClean="0"/>
              <a:t>z</a:t>
            </a:r>
            <a:r>
              <a:rPr lang="en-US" baseline="-25000" dirty="0" err="1" smtClean="0"/>
              <a:t>obs</a:t>
            </a:r>
            <a:r>
              <a:rPr lang="en-US" dirty="0" smtClean="0"/>
              <a:t> </a:t>
            </a:r>
            <a:r>
              <a:rPr lang="en-US" dirty="0"/>
              <a:t>= ___) falls in the rejection </a:t>
            </a:r>
            <a:r>
              <a:rPr lang="en-US" dirty="0" smtClean="0"/>
              <a:t>region (or p-value (______) is greater than alpha – whichever you did) </a:t>
            </a:r>
            <a:r>
              <a:rPr lang="en-US" dirty="0"/>
              <a:t>therefore, I reject my null hypothesis.  The data provides sufficient evidence that the </a:t>
            </a:r>
            <a:r>
              <a:rPr lang="en-US" dirty="0" smtClean="0"/>
              <a:t>population </a:t>
            </a:r>
            <a:r>
              <a:rPr lang="en-US" b="1" dirty="0" smtClean="0"/>
              <a:t>proportion</a:t>
            </a:r>
            <a:r>
              <a:rPr lang="en-US" dirty="0" smtClean="0"/>
              <a:t> of </a:t>
            </a:r>
            <a:r>
              <a:rPr lang="en-US" u="sng" dirty="0" smtClean="0"/>
              <a:t>&lt;context</a:t>
            </a:r>
            <a:r>
              <a:rPr lang="en-US" u="sng" dirty="0"/>
              <a:t>&gt;</a:t>
            </a:r>
            <a:r>
              <a:rPr lang="en-US" dirty="0"/>
              <a:t> is </a:t>
            </a:r>
            <a:r>
              <a:rPr lang="en-US" u="sng" dirty="0"/>
              <a:t>(</a:t>
            </a:r>
            <a:r>
              <a:rPr lang="en-US" i="1" u="sng" dirty="0"/>
              <a:t>greater than, less than or different from)</a:t>
            </a:r>
            <a:r>
              <a:rPr lang="en-US" dirty="0"/>
              <a:t> </a:t>
            </a:r>
            <a:r>
              <a:rPr lang="en-US" i="1" dirty="0" smtClean="0"/>
              <a:t>&lt;plug </a:t>
            </a:r>
            <a:r>
              <a:rPr lang="en-US" i="1" dirty="0"/>
              <a:t>in actual value of </a:t>
            </a:r>
            <a:r>
              <a:rPr lang="en-US" i="1" dirty="0" smtClean="0"/>
              <a:t>p</a:t>
            </a:r>
            <a:r>
              <a:rPr lang="en-US" i="1" baseline="-25000" dirty="0" smtClean="0"/>
              <a:t>0</a:t>
            </a:r>
            <a:r>
              <a:rPr lang="en-US" i="1" dirty="0"/>
              <a:t>&gt;.</a:t>
            </a:r>
            <a:endParaRPr lang="en-US" dirty="0"/>
          </a:p>
        </p:txBody>
      </p:sp>
      <p:sp>
        <p:nvSpPr>
          <p:cNvPr id="7" name="Rectangle 6"/>
          <p:cNvSpPr/>
          <p:nvPr/>
        </p:nvSpPr>
        <p:spPr>
          <a:xfrm>
            <a:off x="685800" y="4953000"/>
            <a:ext cx="7772400" cy="1477328"/>
          </a:xfrm>
          <a:prstGeom prst="rect">
            <a:avLst/>
          </a:prstGeom>
        </p:spPr>
        <p:txBody>
          <a:bodyPr wrap="square">
            <a:spAutoFit/>
          </a:bodyPr>
          <a:lstStyle/>
          <a:p>
            <a:r>
              <a:rPr lang="en-US" dirty="0"/>
              <a:t>At the ___% significance level, my test statistic (</a:t>
            </a:r>
            <a:r>
              <a:rPr lang="en-US" dirty="0" err="1"/>
              <a:t>z</a:t>
            </a:r>
            <a:r>
              <a:rPr lang="en-US" baseline="-25000" dirty="0" err="1"/>
              <a:t>obs</a:t>
            </a:r>
            <a:r>
              <a:rPr lang="en-US" dirty="0"/>
              <a:t> </a:t>
            </a:r>
            <a:r>
              <a:rPr lang="en-US" dirty="0" smtClean="0"/>
              <a:t>= </a:t>
            </a:r>
            <a:r>
              <a:rPr lang="en-US" dirty="0"/>
              <a:t>___) does not fall in the rejection region </a:t>
            </a:r>
            <a:r>
              <a:rPr lang="en-US" dirty="0" smtClean="0"/>
              <a:t>(or p-value (_____) is less than alpha – whichever you did) therefore</a:t>
            </a:r>
            <a:r>
              <a:rPr lang="en-US" dirty="0"/>
              <a:t>, I do not reject my null hypothesis.  The data provides insufficient evidence that </a:t>
            </a:r>
            <a:r>
              <a:rPr lang="en-US" dirty="0" smtClean="0"/>
              <a:t>the population </a:t>
            </a:r>
            <a:r>
              <a:rPr lang="en-US" b="1" dirty="0" smtClean="0"/>
              <a:t>proportion</a:t>
            </a:r>
            <a:r>
              <a:rPr lang="en-US" dirty="0" smtClean="0"/>
              <a:t> of </a:t>
            </a:r>
            <a:r>
              <a:rPr lang="en-US" u="sng" dirty="0"/>
              <a:t>&lt;context&gt;</a:t>
            </a:r>
            <a:r>
              <a:rPr lang="en-US" dirty="0"/>
              <a:t> is </a:t>
            </a:r>
            <a:r>
              <a:rPr lang="en-US" u="sng" dirty="0"/>
              <a:t>(</a:t>
            </a:r>
            <a:r>
              <a:rPr lang="en-US" i="1" u="sng" dirty="0"/>
              <a:t>greater than, less than or different from)</a:t>
            </a:r>
            <a:r>
              <a:rPr lang="en-US" dirty="0"/>
              <a:t> </a:t>
            </a:r>
            <a:r>
              <a:rPr lang="en-US" i="1" dirty="0" smtClean="0"/>
              <a:t>&lt;plug </a:t>
            </a:r>
            <a:r>
              <a:rPr lang="en-US" i="1" dirty="0"/>
              <a:t>in actual value of </a:t>
            </a:r>
            <a:r>
              <a:rPr lang="en-US" i="1" dirty="0" smtClean="0"/>
              <a:t>p</a:t>
            </a:r>
            <a:r>
              <a:rPr lang="en-US" i="1" baseline="-25000" dirty="0" smtClean="0"/>
              <a:t>0</a:t>
            </a:r>
            <a:r>
              <a:rPr lang="en-US" i="1" dirty="0"/>
              <a:t>&gt;.</a:t>
            </a:r>
            <a:endParaRPr lang="en-US" dirty="0"/>
          </a:p>
        </p:txBody>
      </p:sp>
    </p:spTree>
    <p:extLst>
      <p:ext uri="{BB962C8B-B14F-4D97-AF65-F5344CB8AC3E}">
        <p14:creationId xmlns="" xmlns:p14="http://schemas.microsoft.com/office/powerpoint/2010/main" val="1510958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Autofit/>
          </a:bodyPr>
          <a:lstStyle/>
          <a:p>
            <a:r>
              <a:rPr lang="en-US" sz="2000" b="1" dirty="0" smtClean="0">
                <a:solidFill>
                  <a:srgbClr val="0070C0"/>
                </a:solidFill>
              </a:rPr>
              <a:t>Example - In a sample of 286 adults selected randomly from one town, it is found that 24 of them have been exposed to a particular strain of the flu. At the 0.01 significance level, test whether the proportion of all adults in the town that have been exposed to this strain of the flu differs from the nationwide percentage of 8%.</a:t>
            </a:r>
            <a:endParaRPr lang="en-US" sz="2000" dirty="0">
              <a:solidFill>
                <a:srgbClr val="0070C0"/>
              </a:solidFill>
            </a:endParaRPr>
          </a:p>
        </p:txBody>
      </p:sp>
      <p:sp>
        <p:nvSpPr>
          <p:cNvPr id="3" name="TextBox 2"/>
          <p:cNvSpPr txBox="1"/>
          <p:nvPr/>
        </p:nvSpPr>
        <p:spPr>
          <a:xfrm>
            <a:off x="533400" y="1903274"/>
            <a:ext cx="4114800" cy="923330"/>
          </a:xfrm>
          <a:prstGeom prst="rect">
            <a:avLst/>
          </a:prstGeom>
          <a:noFill/>
        </p:spPr>
        <p:txBody>
          <a:bodyPr wrap="square" rtlCol="0">
            <a:spAutoFit/>
          </a:bodyPr>
          <a:lstStyle/>
          <a:p>
            <a:r>
              <a:rPr lang="en-US" b="1" u="sng" dirty="0" smtClean="0"/>
              <a:t>H</a:t>
            </a:r>
            <a:r>
              <a:rPr lang="en-US" dirty="0" smtClean="0"/>
              <a:t>ypotheses:</a:t>
            </a:r>
          </a:p>
          <a:p>
            <a:r>
              <a:rPr lang="en-US" b="1" dirty="0" smtClean="0"/>
              <a:t>	</a:t>
            </a:r>
            <a:r>
              <a:rPr lang="en-US" dirty="0" smtClean="0"/>
              <a:t>H</a:t>
            </a:r>
            <a:r>
              <a:rPr lang="en-US" baseline="-25000" dirty="0" smtClean="0"/>
              <a:t>0</a:t>
            </a:r>
            <a:r>
              <a:rPr lang="en-US" dirty="0" smtClean="0"/>
              <a:t>: p = .08</a:t>
            </a:r>
          </a:p>
          <a:p>
            <a:r>
              <a:rPr lang="en-US" b="1" dirty="0"/>
              <a:t>	</a:t>
            </a:r>
            <a:r>
              <a:rPr lang="en-US" dirty="0" smtClean="0"/>
              <a:t>H</a:t>
            </a:r>
            <a:r>
              <a:rPr lang="en-US" baseline="-25000" dirty="0" smtClean="0"/>
              <a:t>A</a:t>
            </a:r>
            <a:r>
              <a:rPr lang="en-US" dirty="0" smtClean="0"/>
              <a:t>: p ≠ .08</a:t>
            </a:r>
            <a:endParaRPr lang="en-US" dirty="0"/>
          </a:p>
        </p:txBody>
      </p:sp>
      <mc:AlternateContent xmlns:mc="http://schemas.openxmlformats.org/markup-compatibility/2006">
        <mc:Choice xmlns="" xmlns:a14="http://schemas.microsoft.com/office/drawing/2010/main" Requires="a14">
          <p:sp>
            <p:nvSpPr>
              <p:cNvPr id="4" name="TextBox 3"/>
              <p:cNvSpPr txBox="1"/>
              <p:nvPr/>
            </p:nvSpPr>
            <p:spPr>
              <a:xfrm>
                <a:off x="533400" y="2819400"/>
                <a:ext cx="4114800" cy="1200329"/>
              </a:xfrm>
              <a:prstGeom prst="rect">
                <a:avLst/>
              </a:prstGeom>
              <a:noFill/>
            </p:spPr>
            <p:txBody>
              <a:bodyPr wrap="square" rtlCol="0">
                <a:spAutoFit/>
              </a:bodyPr>
              <a:lstStyle/>
              <a:p>
                <a:r>
                  <a:rPr lang="en-US" b="1" u="sng" dirty="0" smtClean="0"/>
                  <a:t>A</a:t>
                </a:r>
                <a:r>
                  <a:rPr lang="en-US" dirty="0" smtClean="0"/>
                  <a:t>ssumptions:</a:t>
                </a:r>
              </a:p>
              <a:p>
                <a:pPr marL="342900" indent="-342900">
                  <a:buAutoNum type="arabicPeriod"/>
                </a:pPr>
                <a:r>
                  <a:rPr lang="en-US" dirty="0" smtClean="0"/>
                  <a:t>Random Sample – stated in problem</a:t>
                </a:r>
              </a:p>
              <a:p>
                <a:r>
                  <a:rPr lang="en-US" dirty="0" smtClean="0"/>
                  <a:t>2.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𝑝</m:t>
                        </m:r>
                      </m:e>
                    </m:acc>
                  </m:oMath>
                </a14:m>
                <a:r>
                  <a:rPr lang="en-US" dirty="0" smtClean="0"/>
                  <a:t> normally distributed – </a:t>
                </a:r>
                <a:r>
                  <a:rPr lang="en-US" dirty="0" err="1" smtClean="0"/>
                  <a:t>np</a:t>
                </a:r>
                <a:r>
                  <a:rPr lang="en-US" dirty="0" smtClean="0"/>
                  <a:t> = 24 (≥15) and </a:t>
                </a:r>
                <a:r>
                  <a:rPr lang="en-US" dirty="0" err="1" smtClean="0"/>
                  <a:t>nq</a:t>
                </a:r>
                <a:r>
                  <a:rPr lang="en-US" dirty="0" smtClean="0"/>
                  <a:t> = 262 (≥15)</a:t>
                </a:r>
              </a:p>
            </p:txBody>
          </p:sp>
        </mc:Choice>
        <mc:Fallback>
          <p:sp>
            <p:nvSpPr>
              <p:cNvPr id="4" name="TextBox 3"/>
              <p:cNvSpPr txBox="1">
                <a:spLocks noRot="1" noChangeAspect="1" noMove="1" noResize="1" noEditPoints="1" noAdjustHandles="1" noChangeArrowheads="1" noChangeShapeType="1" noTextEdit="1"/>
              </p:cNvSpPr>
              <p:nvPr/>
            </p:nvSpPr>
            <p:spPr>
              <a:xfrm>
                <a:off x="533400" y="2819400"/>
                <a:ext cx="4114800" cy="1200329"/>
              </a:xfrm>
              <a:prstGeom prst="rect">
                <a:avLst/>
              </a:prstGeom>
              <a:blipFill rotWithShape="1">
                <a:blip r:embed="rId3" cstate="print"/>
                <a:stretch>
                  <a:fillRect l="-1333" t="-2551" b="-7143"/>
                </a:stretch>
              </a:blipFill>
            </p:spPr>
            <p:txBody>
              <a:bodyPr/>
              <a:lstStyle/>
              <a:p>
                <a:r>
                  <a:rPr lang="en-US">
                    <a:noFill/>
                  </a:rPr>
                  <a:t> </a:t>
                </a:r>
              </a:p>
            </p:txBody>
          </p:sp>
        </mc:Fallback>
      </mc:AlternateContent>
      <p:sp>
        <p:nvSpPr>
          <p:cNvPr id="5" name="TextBox 4"/>
          <p:cNvSpPr txBox="1"/>
          <p:nvPr/>
        </p:nvSpPr>
        <p:spPr>
          <a:xfrm>
            <a:off x="5029200" y="1979474"/>
            <a:ext cx="4114800" cy="646331"/>
          </a:xfrm>
          <a:prstGeom prst="rect">
            <a:avLst/>
          </a:prstGeom>
          <a:noFill/>
        </p:spPr>
        <p:txBody>
          <a:bodyPr wrap="square" rtlCol="0">
            <a:spAutoFit/>
          </a:bodyPr>
          <a:lstStyle/>
          <a:p>
            <a:r>
              <a:rPr lang="en-US" b="1" u="sng" dirty="0" smtClean="0"/>
              <a:t>T</a:t>
            </a:r>
            <a:r>
              <a:rPr lang="en-US" dirty="0" smtClean="0"/>
              <a:t>esting:</a:t>
            </a:r>
          </a:p>
          <a:p>
            <a:r>
              <a:rPr lang="en-US" dirty="0" smtClean="0"/>
              <a:t>	Rejection Region:</a:t>
            </a:r>
            <a:endParaRPr lang="en-US" dirty="0"/>
          </a:p>
        </p:txBody>
      </p:sp>
      <p:sp>
        <p:nvSpPr>
          <p:cNvPr id="6" name="TextBox 5"/>
          <p:cNvSpPr txBox="1"/>
          <p:nvPr/>
        </p:nvSpPr>
        <p:spPr>
          <a:xfrm>
            <a:off x="5105400" y="3732074"/>
            <a:ext cx="4114800" cy="369332"/>
          </a:xfrm>
          <a:prstGeom prst="rect">
            <a:avLst/>
          </a:prstGeom>
          <a:noFill/>
        </p:spPr>
        <p:txBody>
          <a:bodyPr wrap="square" rtlCol="0">
            <a:spAutoFit/>
          </a:bodyPr>
          <a:lstStyle/>
          <a:p>
            <a:r>
              <a:rPr lang="en-US" dirty="0" smtClean="0"/>
              <a:t>	Test Statistic:</a:t>
            </a:r>
            <a:endParaRPr lang="en-US" dirty="0"/>
          </a:p>
        </p:txBody>
      </p:sp>
      <p:sp>
        <p:nvSpPr>
          <p:cNvPr id="7" name="TextBox 6"/>
          <p:cNvSpPr txBox="1"/>
          <p:nvPr/>
        </p:nvSpPr>
        <p:spPr>
          <a:xfrm>
            <a:off x="5029200" y="4886742"/>
            <a:ext cx="4114800" cy="369332"/>
          </a:xfrm>
          <a:prstGeom prst="rect">
            <a:avLst/>
          </a:prstGeom>
          <a:noFill/>
        </p:spPr>
        <p:txBody>
          <a:bodyPr wrap="square" rtlCol="0">
            <a:spAutoFit/>
          </a:bodyPr>
          <a:lstStyle/>
          <a:p>
            <a:r>
              <a:rPr lang="en-US" dirty="0" smtClean="0"/>
              <a:t>	Compare:</a:t>
            </a:r>
            <a:endParaRPr lang="en-US" baseline="-25000" dirty="0" smtClean="0"/>
          </a:p>
        </p:txBody>
      </p:sp>
      <p:graphicFrame>
        <p:nvGraphicFramePr>
          <p:cNvPr id="8" name="Object 7"/>
          <p:cNvGraphicFramePr>
            <a:graphicFrameLocks noChangeAspect="1"/>
          </p:cNvGraphicFramePr>
          <p:nvPr>
            <p:extLst>
              <p:ext uri="{D42A27DB-BD31-4B8C-83A1-F6EECF244321}">
                <p14:modId xmlns="" xmlns:p14="http://schemas.microsoft.com/office/powerpoint/2010/main" val="1705561093"/>
              </p:ext>
            </p:extLst>
          </p:nvPr>
        </p:nvGraphicFramePr>
        <p:xfrm>
          <a:off x="5867400" y="4035425"/>
          <a:ext cx="3138487" cy="830263"/>
        </p:xfrm>
        <a:graphic>
          <a:graphicData uri="http://schemas.openxmlformats.org/presentationml/2006/ole">
            <p:oleObj spid="_x0000_s10259" name="Equation" r:id="rId4" imgW="2400120" imgH="634680" progId="Equation.DSMT4">
              <p:embed/>
            </p:oleObj>
          </a:graphicData>
        </a:graphic>
      </p:graphicFrame>
      <p:sp>
        <p:nvSpPr>
          <p:cNvPr id="9" name="TextBox 8"/>
          <p:cNvSpPr txBox="1"/>
          <p:nvPr/>
        </p:nvSpPr>
        <p:spPr>
          <a:xfrm>
            <a:off x="6629400" y="5179874"/>
            <a:ext cx="2286000" cy="1200329"/>
          </a:xfrm>
          <a:prstGeom prst="rect">
            <a:avLst/>
          </a:prstGeom>
          <a:noFill/>
        </p:spPr>
        <p:txBody>
          <a:bodyPr wrap="square" rtlCol="0">
            <a:spAutoFit/>
          </a:bodyPr>
          <a:lstStyle/>
          <a:p>
            <a:r>
              <a:rPr lang="en-US" dirty="0"/>
              <a:t>Since </a:t>
            </a:r>
            <a:r>
              <a:rPr lang="en-US" dirty="0" smtClean="0"/>
              <a:t>0.249 does not fall in the rejection region do not reject H</a:t>
            </a:r>
            <a:r>
              <a:rPr lang="en-US" baseline="-25000" dirty="0" smtClean="0"/>
              <a:t>0</a:t>
            </a:r>
            <a:endParaRPr lang="en-US" baseline="-25000" dirty="0"/>
          </a:p>
        </p:txBody>
      </p:sp>
      <p:sp>
        <p:nvSpPr>
          <p:cNvPr id="10" name="TextBox 9"/>
          <p:cNvSpPr txBox="1"/>
          <p:nvPr/>
        </p:nvSpPr>
        <p:spPr>
          <a:xfrm>
            <a:off x="533400" y="4397276"/>
            <a:ext cx="4419600" cy="2308324"/>
          </a:xfrm>
          <a:prstGeom prst="rect">
            <a:avLst/>
          </a:prstGeom>
          <a:noFill/>
        </p:spPr>
        <p:txBody>
          <a:bodyPr wrap="square" rtlCol="0">
            <a:spAutoFit/>
          </a:bodyPr>
          <a:lstStyle/>
          <a:p>
            <a:r>
              <a:rPr lang="en-US" b="1" u="sng" dirty="0" smtClean="0"/>
              <a:t>S</a:t>
            </a:r>
            <a:r>
              <a:rPr lang="en-US" dirty="0" smtClean="0"/>
              <a:t>ummary:</a:t>
            </a:r>
          </a:p>
          <a:p>
            <a:r>
              <a:rPr lang="en-US" dirty="0"/>
              <a:t>At the </a:t>
            </a:r>
            <a:r>
              <a:rPr lang="en-US" dirty="0" smtClean="0"/>
              <a:t>1% </a:t>
            </a:r>
            <a:r>
              <a:rPr lang="en-US" dirty="0"/>
              <a:t>significance level, my test statistic </a:t>
            </a:r>
            <a:r>
              <a:rPr lang="en-US" dirty="0" smtClean="0"/>
              <a:t>(</a:t>
            </a:r>
            <a:r>
              <a:rPr lang="en-US" dirty="0"/>
              <a:t>z</a:t>
            </a:r>
            <a:r>
              <a:rPr lang="en-US" baseline="-25000" dirty="0"/>
              <a:t>obs</a:t>
            </a:r>
            <a:r>
              <a:rPr lang="en-US" dirty="0"/>
              <a:t> =</a:t>
            </a:r>
            <a:r>
              <a:rPr lang="en-US" dirty="0" smtClean="0"/>
              <a:t> 0.249) does not fall </a:t>
            </a:r>
            <a:r>
              <a:rPr lang="en-US" dirty="0"/>
              <a:t>in the rejection region therefore, I </a:t>
            </a:r>
            <a:r>
              <a:rPr lang="en-US" dirty="0" smtClean="0"/>
              <a:t>do not reject </a:t>
            </a:r>
            <a:r>
              <a:rPr lang="en-US" dirty="0"/>
              <a:t>my null hypothesis.  The data provides </a:t>
            </a:r>
            <a:r>
              <a:rPr lang="en-US" dirty="0" smtClean="0"/>
              <a:t>insufficient </a:t>
            </a:r>
            <a:r>
              <a:rPr lang="en-US" dirty="0"/>
              <a:t>evidence that the population </a:t>
            </a:r>
            <a:r>
              <a:rPr lang="en-US" dirty="0" smtClean="0"/>
              <a:t>proportion of people with this strain of flu from this town is different from 8%.</a:t>
            </a:r>
          </a:p>
        </p:txBody>
      </p:sp>
      <p:sp>
        <p:nvSpPr>
          <p:cNvPr id="11" name="TextBox 10"/>
          <p:cNvSpPr txBox="1"/>
          <p:nvPr/>
        </p:nvSpPr>
        <p:spPr>
          <a:xfrm>
            <a:off x="952500" y="3962400"/>
            <a:ext cx="4229100" cy="369332"/>
          </a:xfrm>
          <a:prstGeom prst="rect">
            <a:avLst/>
          </a:prstGeom>
          <a:noFill/>
        </p:spPr>
        <p:txBody>
          <a:bodyPr wrap="square" rtlCol="0">
            <a:spAutoFit/>
          </a:bodyPr>
          <a:lstStyle/>
          <a:p>
            <a:r>
              <a:rPr lang="en-US" b="1" dirty="0" smtClean="0"/>
              <a:t>Hypothesis For Proportion – Large Sample</a:t>
            </a:r>
            <a:endParaRPr lang="en-US" b="1" dirty="0"/>
          </a:p>
        </p:txBody>
      </p:sp>
      <p:sp>
        <p:nvSpPr>
          <p:cNvPr id="13" name="TextBox 12"/>
          <p:cNvSpPr txBox="1"/>
          <p:nvPr/>
        </p:nvSpPr>
        <p:spPr>
          <a:xfrm>
            <a:off x="2743200" y="2064603"/>
            <a:ext cx="2514600" cy="830997"/>
          </a:xfrm>
          <a:prstGeom prst="rect">
            <a:avLst/>
          </a:prstGeom>
          <a:noFill/>
        </p:spPr>
        <p:txBody>
          <a:bodyPr wrap="square" rtlCol="0">
            <a:spAutoFit/>
          </a:bodyPr>
          <a:lstStyle/>
          <a:p>
            <a:r>
              <a:rPr lang="en-US" sz="1600" dirty="0" smtClean="0"/>
              <a:t>Where p represents the population proportion of people with this strain of flu</a:t>
            </a:r>
            <a:endParaRPr lang="en-US" sz="1600" dirty="0"/>
          </a:p>
        </p:txBody>
      </p:sp>
      <p:pic>
        <p:nvPicPr>
          <p:cNvPr id="10243" name="Picture 3" descr="C:\Users\ehepfer\AppData\Local\Microsoft\Windows\Temporary Internet Files\Content.IE5\XJ1A10RH\Snapshot (2).pn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a:stretch/>
        </p:blipFill>
        <p:spPr bwMode="auto">
          <a:xfrm>
            <a:off x="6172200" y="2625805"/>
            <a:ext cx="2590800" cy="11608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0725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p:bldP spid="9" grpId="0"/>
      <p:bldP spid="10" grpId="0"/>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782762"/>
          </a:xfrm>
        </p:spPr>
        <p:txBody>
          <a:bodyPr>
            <a:noAutofit/>
          </a:bodyPr>
          <a:lstStyle/>
          <a:p>
            <a:r>
              <a:rPr lang="en-US" sz="1800" b="1" dirty="0">
                <a:solidFill>
                  <a:srgbClr val="0070C0"/>
                </a:solidFill>
              </a:rPr>
              <a:t>Example - A research group claims that less than 28% of students at one medical school plan to go into general practice.  It is found that among a random sample of 120 of the school's students, 20% of them plan to go into general practice.  At the 0.10 significance level, do the data provide sufficient evidence to conclude that the percentage of all students at this school who plan to go into general practice is less than 28%?</a:t>
            </a:r>
            <a:endParaRPr lang="en-US" sz="1800" dirty="0">
              <a:solidFill>
                <a:srgbClr val="0070C0"/>
              </a:solidFill>
            </a:endParaRPr>
          </a:p>
        </p:txBody>
      </p:sp>
      <p:sp>
        <p:nvSpPr>
          <p:cNvPr id="12" name="TextBox 11"/>
          <p:cNvSpPr txBox="1"/>
          <p:nvPr/>
        </p:nvSpPr>
        <p:spPr>
          <a:xfrm>
            <a:off x="381000" y="1828800"/>
            <a:ext cx="4114800" cy="923330"/>
          </a:xfrm>
          <a:prstGeom prst="rect">
            <a:avLst/>
          </a:prstGeom>
          <a:noFill/>
        </p:spPr>
        <p:txBody>
          <a:bodyPr wrap="square" rtlCol="0">
            <a:spAutoFit/>
          </a:bodyPr>
          <a:lstStyle/>
          <a:p>
            <a:r>
              <a:rPr lang="en-US" b="1" u="sng" dirty="0" smtClean="0"/>
              <a:t>H</a:t>
            </a:r>
            <a:r>
              <a:rPr lang="en-US" dirty="0" smtClean="0"/>
              <a:t>ypotheses:</a:t>
            </a:r>
          </a:p>
          <a:p>
            <a:r>
              <a:rPr lang="en-US" b="1" dirty="0" smtClean="0"/>
              <a:t>	</a:t>
            </a:r>
            <a:r>
              <a:rPr lang="en-US" dirty="0" smtClean="0"/>
              <a:t>H</a:t>
            </a:r>
            <a:r>
              <a:rPr lang="en-US" baseline="-25000" dirty="0" smtClean="0"/>
              <a:t>0</a:t>
            </a:r>
            <a:r>
              <a:rPr lang="en-US" dirty="0" smtClean="0"/>
              <a:t>: p = .28</a:t>
            </a:r>
          </a:p>
          <a:p>
            <a:r>
              <a:rPr lang="en-US" b="1" dirty="0"/>
              <a:t>	</a:t>
            </a:r>
            <a:r>
              <a:rPr lang="en-US" dirty="0" smtClean="0"/>
              <a:t>H</a:t>
            </a:r>
            <a:r>
              <a:rPr lang="en-US" baseline="-25000" dirty="0" smtClean="0"/>
              <a:t>A</a:t>
            </a:r>
            <a:r>
              <a:rPr lang="en-US" dirty="0" smtClean="0"/>
              <a:t>: p &lt; .28</a:t>
            </a:r>
            <a:endParaRPr lang="en-US" dirty="0"/>
          </a:p>
        </p:txBody>
      </p:sp>
      <mc:AlternateContent xmlns:mc="http://schemas.openxmlformats.org/markup-compatibility/2006">
        <mc:Choice xmlns="" xmlns:a14="http://schemas.microsoft.com/office/drawing/2010/main" Requires="a14">
          <p:sp>
            <p:nvSpPr>
              <p:cNvPr id="13" name="TextBox 12"/>
              <p:cNvSpPr txBox="1"/>
              <p:nvPr/>
            </p:nvSpPr>
            <p:spPr>
              <a:xfrm>
                <a:off x="381000" y="2744926"/>
                <a:ext cx="4114800" cy="1200329"/>
              </a:xfrm>
              <a:prstGeom prst="rect">
                <a:avLst/>
              </a:prstGeom>
              <a:noFill/>
            </p:spPr>
            <p:txBody>
              <a:bodyPr wrap="square" rtlCol="0">
                <a:spAutoFit/>
              </a:bodyPr>
              <a:lstStyle/>
              <a:p>
                <a:r>
                  <a:rPr lang="en-US" b="1" u="sng" dirty="0" smtClean="0"/>
                  <a:t>A</a:t>
                </a:r>
                <a:r>
                  <a:rPr lang="en-US" dirty="0" smtClean="0"/>
                  <a:t>ssumptions:</a:t>
                </a:r>
              </a:p>
              <a:p>
                <a:pPr marL="342900" indent="-342900">
                  <a:buAutoNum type="arabicPeriod"/>
                </a:pPr>
                <a:r>
                  <a:rPr lang="en-US" dirty="0" smtClean="0"/>
                  <a:t>Random Sample – stated in problem</a:t>
                </a:r>
              </a:p>
              <a:p>
                <a:r>
                  <a:rPr lang="en-US" dirty="0" smtClean="0"/>
                  <a:t>2.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𝑝</m:t>
                        </m:r>
                      </m:e>
                    </m:acc>
                  </m:oMath>
                </a14:m>
                <a:r>
                  <a:rPr lang="en-US" dirty="0" smtClean="0"/>
                  <a:t> normally distributed – </a:t>
                </a:r>
                <a:r>
                  <a:rPr lang="en-US" dirty="0" err="1" smtClean="0"/>
                  <a:t>np</a:t>
                </a:r>
                <a:r>
                  <a:rPr lang="en-US" dirty="0" smtClean="0"/>
                  <a:t> = 33.6 (≥15) and </a:t>
                </a:r>
                <a:r>
                  <a:rPr lang="en-US" dirty="0" err="1" smtClean="0"/>
                  <a:t>nq</a:t>
                </a:r>
                <a:r>
                  <a:rPr lang="en-US" dirty="0" smtClean="0"/>
                  <a:t> = 86.4 (≥15)</a:t>
                </a:r>
              </a:p>
            </p:txBody>
          </p:sp>
        </mc:Choice>
        <mc:Fallback>
          <p:sp>
            <p:nvSpPr>
              <p:cNvPr id="13" name="TextBox 12"/>
              <p:cNvSpPr txBox="1">
                <a:spLocks noRot="1" noChangeAspect="1" noMove="1" noResize="1" noEditPoints="1" noAdjustHandles="1" noChangeArrowheads="1" noChangeShapeType="1" noTextEdit="1"/>
              </p:cNvSpPr>
              <p:nvPr/>
            </p:nvSpPr>
            <p:spPr>
              <a:xfrm>
                <a:off x="381000" y="2744926"/>
                <a:ext cx="4114800" cy="1200329"/>
              </a:xfrm>
              <a:prstGeom prst="rect">
                <a:avLst/>
              </a:prstGeom>
              <a:blipFill rotWithShape="1">
                <a:blip r:embed="rId3" cstate="print"/>
                <a:stretch>
                  <a:fillRect l="-1333" t="-2538" r="-2074" b="-7107"/>
                </a:stretch>
              </a:blipFill>
            </p:spPr>
            <p:txBody>
              <a:bodyPr/>
              <a:lstStyle/>
              <a:p>
                <a:r>
                  <a:rPr lang="en-US">
                    <a:noFill/>
                  </a:rPr>
                  <a:t> </a:t>
                </a:r>
              </a:p>
            </p:txBody>
          </p:sp>
        </mc:Fallback>
      </mc:AlternateContent>
      <p:sp>
        <p:nvSpPr>
          <p:cNvPr id="14" name="TextBox 13"/>
          <p:cNvSpPr txBox="1"/>
          <p:nvPr/>
        </p:nvSpPr>
        <p:spPr>
          <a:xfrm>
            <a:off x="4876800" y="1905000"/>
            <a:ext cx="4114800" cy="369332"/>
          </a:xfrm>
          <a:prstGeom prst="rect">
            <a:avLst/>
          </a:prstGeom>
          <a:noFill/>
        </p:spPr>
        <p:txBody>
          <a:bodyPr wrap="square" rtlCol="0">
            <a:spAutoFit/>
          </a:bodyPr>
          <a:lstStyle/>
          <a:p>
            <a:r>
              <a:rPr lang="en-US" b="1" u="sng" dirty="0" smtClean="0"/>
              <a:t>T</a:t>
            </a:r>
            <a:r>
              <a:rPr lang="en-US" dirty="0" smtClean="0"/>
              <a:t>esting:</a:t>
            </a:r>
          </a:p>
        </p:txBody>
      </p:sp>
      <p:sp>
        <p:nvSpPr>
          <p:cNvPr id="15" name="TextBox 14"/>
          <p:cNvSpPr txBox="1"/>
          <p:nvPr/>
        </p:nvSpPr>
        <p:spPr>
          <a:xfrm>
            <a:off x="4800600" y="2221468"/>
            <a:ext cx="4114800" cy="369332"/>
          </a:xfrm>
          <a:prstGeom prst="rect">
            <a:avLst/>
          </a:prstGeom>
          <a:noFill/>
        </p:spPr>
        <p:txBody>
          <a:bodyPr wrap="square" rtlCol="0">
            <a:spAutoFit/>
          </a:bodyPr>
          <a:lstStyle/>
          <a:p>
            <a:r>
              <a:rPr lang="en-US" dirty="0" smtClean="0"/>
              <a:t>	Test Statistic:</a:t>
            </a:r>
            <a:endParaRPr lang="en-US" dirty="0"/>
          </a:p>
        </p:txBody>
      </p:sp>
      <p:sp>
        <p:nvSpPr>
          <p:cNvPr id="16" name="TextBox 15"/>
          <p:cNvSpPr txBox="1"/>
          <p:nvPr/>
        </p:nvSpPr>
        <p:spPr>
          <a:xfrm>
            <a:off x="4800600" y="4419600"/>
            <a:ext cx="4114800" cy="369332"/>
          </a:xfrm>
          <a:prstGeom prst="rect">
            <a:avLst/>
          </a:prstGeom>
          <a:noFill/>
        </p:spPr>
        <p:txBody>
          <a:bodyPr wrap="square" rtlCol="0">
            <a:spAutoFit/>
          </a:bodyPr>
          <a:lstStyle/>
          <a:p>
            <a:r>
              <a:rPr lang="en-US" dirty="0" smtClean="0"/>
              <a:t>	Compare:</a:t>
            </a:r>
            <a:endParaRPr lang="en-US" baseline="-25000" dirty="0" smtClean="0"/>
          </a:p>
        </p:txBody>
      </p:sp>
      <p:graphicFrame>
        <p:nvGraphicFramePr>
          <p:cNvPr id="17" name="Object 16"/>
          <p:cNvGraphicFramePr>
            <a:graphicFrameLocks noChangeAspect="1"/>
          </p:cNvGraphicFramePr>
          <p:nvPr>
            <p:extLst>
              <p:ext uri="{D42A27DB-BD31-4B8C-83A1-F6EECF244321}">
                <p14:modId xmlns="" xmlns:p14="http://schemas.microsoft.com/office/powerpoint/2010/main" val="138548863"/>
              </p:ext>
            </p:extLst>
          </p:nvPr>
        </p:nvGraphicFramePr>
        <p:xfrm>
          <a:off x="5776913" y="2514600"/>
          <a:ext cx="3138487" cy="830263"/>
        </p:xfrm>
        <a:graphic>
          <a:graphicData uri="http://schemas.openxmlformats.org/presentationml/2006/ole">
            <p:oleObj spid="_x0000_s12315" name="Equation" r:id="rId4" imgW="2400120" imgH="634680" progId="Equation.DSMT4">
              <p:embed/>
            </p:oleObj>
          </a:graphicData>
        </a:graphic>
      </p:graphicFrame>
      <p:sp>
        <p:nvSpPr>
          <p:cNvPr id="18" name="TextBox 17"/>
          <p:cNvSpPr txBox="1"/>
          <p:nvPr/>
        </p:nvSpPr>
        <p:spPr>
          <a:xfrm>
            <a:off x="6477000" y="5105400"/>
            <a:ext cx="2286000" cy="646331"/>
          </a:xfrm>
          <a:prstGeom prst="rect">
            <a:avLst/>
          </a:prstGeom>
          <a:noFill/>
        </p:spPr>
        <p:txBody>
          <a:bodyPr wrap="square" rtlCol="0">
            <a:spAutoFit/>
          </a:bodyPr>
          <a:lstStyle/>
          <a:p>
            <a:r>
              <a:rPr lang="en-US" dirty="0"/>
              <a:t>Since </a:t>
            </a:r>
            <a:r>
              <a:rPr lang="en-US" dirty="0" smtClean="0"/>
              <a:t>p-value (.0256) is &lt; </a:t>
            </a:r>
            <a:r>
              <a:rPr lang="el-GR" dirty="0" smtClean="0">
                <a:latin typeface="Times New Roman"/>
                <a:cs typeface="Times New Roman"/>
              </a:rPr>
              <a:t>α</a:t>
            </a:r>
            <a:r>
              <a:rPr lang="en-US" dirty="0" smtClean="0">
                <a:latin typeface="Times New Roman"/>
                <a:cs typeface="Times New Roman"/>
              </a:rPr>
              <a:t> (.10) reject H</a:t>
            </a:r>
            <a:r>
              <a:rPr lang="en-US" baseline="-25000" dirty="0" smtClean="0">
                <a:latin typeface="Times New Roman"/>
                <a:cs typeface="Times New Roman"/>
              </a:rPr>
              <a:t>0</a:t>
            </a:r>
            <a:endParaRPr lang="en-US" baseline="-25000" dirty="0"/>
          </a:p>
        </p:txBody>
      </p:sp>
      <p:sp>
        <p:nvSpPr>
          <p:cNvPr id="19" name="TextBox 18"/>
          <p:cNvSpPr txBox="1"/>
          <p:nvPr/>
        </p:nvSpPr>
        <p:spPr>
          <a:xfrm>
            <a:off x="381000" y="4521875"/>
            <a:ext cx="4419600" cy="2031325"/>
          </a:xfrm>
          <a:prstGeom prst="rect">
            <a:avLst/>
          </a:prstGeom>
          <a:noFill/>
        </p:spPr>
        <p:txBody>
          <a:bodyPr wrap="square" rtlCol="0">
            <a:spAutoFit/>
          </a:bodyPr>
          <a:lstStyle/>
          <a:p>
            <a:r>
              <a:rPr lang="en-US" b="1" u="sng" dirty="0" smtClean="0"/>
              <a:t>S</a:t>
            </a:r>
            <a:r>
              <a:rPr lang="en-US" dirty="0" smtClean="0"/>
              <a:t>ummary:</a:t>
            </a:r>
          </a:p>
          <a:p>
            <a:r>
              <a:rPr lang="en-US" dirty="0"/>
              <a:t>At the </a:t>
            </a:r>
            <a:r>
              <a:rPr lang="en-US" dirty="0" smtClean="0"/>
              <a:t>10% </a:t>
            </a:r>
            <a:r>
              <a:rPr lang="en-US" dirty="0"/>
              <a:t>significance level, </a:t>
            </a:r>
            <a:r>
              <a:rPr lang="en-US" dirty="0" smtClean="0"/>
              <a:t>my p-value (.0256) is less than </a:t>
            </a:r>
            <a:r>
              <a:rPr lang="el-GR" dirty="0" smtClean="0">
                <a:latin typeface="Times New Roman"/>
                <a:cs typeface="Times New Roman"/>
              </a:rPr>
              <a:t>α</a:t>
            </a:r>
            <a:r>
              <a:rPr lang="en-US" dirty="0" smtClean="0"/>
              <a:t> </a:t>
            </a:r>
            <a:r>
              <a:rPr lang="en-US" dirty="0"/>
              <a:t>therefore, I </a:t>
            </a:r>
            <a:r>
              <a:rPr lang="en-US" dirty="0" smtClean="0"/>
              <a:t>reject </a:t>
            </a:r>
            <a:r>
              <a:rPr lang="en-US" dirty="0"/>
              <a:t>my null hypothesis.  The data provides </a:t>
            </a:r>
            <a:r>
              <a:rPr lang="en-US" dirty="0" smtClean="0"/>
              <a:t>sufficient </a:t>
            </a:r>
            <a:r>
              <a:rPr lang="en-US" dirty="0"/>
              <a:t>evidence that the population </a:t>
            </a:r>
            <a:r>
              <a:rPr lang="en-US" dirty="0" smtClean="0"/>
              <a:t>proportion of students at this school who plan to go into general practice is less than 28%.</a:t>
            </a:r>
          </a:p>
        </p:txBody>
      </p:sp>
      <p:sp>
        <p:nvSpPr>
          <p:cNvPr id="20" name="TextBox 19"/>
          <p:cNvSpPr txBox="1"/>
          <p:nvPr/>
        </p:nvSpPr>
        <p:spPr>
          <a:xfrm>
            <a:off x="800100" y="3962400"/>
            <a:ext cx="4229100" cy="369332"/>
          </a:xfrm>
          <a:prstGeom prst="rect">
            <a:avLst/>
          </a:prstGeom>
          <a:noFill/>
        </p:spPr>
        <p:txBody>
          <a:bodyPr wrap="square" rtlCol="0">
            <a:spAutoFit/>
          </a:bodyPr>
          <a:lstStyle/>
          <a:p>
            <a:r>
              <a:rPr lang="en-US" b="1" dirty="0" smtClean="0"/>
              <a:t>Hypothesis For Proportion – Large Sample</a:t>
            </a:r>
            <a:endParaRPr lang="en-US" b="1" dirty="0"/>
          </a:p>
        </p:txBody>
      </p:sp>
      <p:sp>
        <p:nvSpPr>
          <p:cNvPr id="21" name="TextBox 20"/>
          <p:cNvSpPr txBox="1"/>
          <p:nvPr/>
        </p:nvSpPr>
        <p:spPr>
          <a:xfrm>
            <a:off x="2514600" y="1941493"/>
            <a:ext cx="2514600" cy="954107"/>
          </a:xfrm>
          <a:prstGeom prst="rect">
            <a:avLst/>
          </a:prstGeom>
          <a:noFill/>
        </p:spPr>
        <p:txBody>
          <a:bodyPr wrap="square" rtlCol="0">
            <a:spAutoFit/>
          </a:bodyPr>
          <a:lstStyle/>
          <a:p>
            <a:r>
              <a:rPr lang="en-US" sz="1400" dirty="0" smtClean="0"/>
              <a:t>Where p represents the population proportion students at this school who plan to go into gen. practice</a:t>
            </a:r>
            <a:endParaRPr lang="en-US" sz="1400" dirty="0"/>
          </a:p>
        </p:txBody>
      </p:sp>
      <p:sp>
        <p:nvSpPr>
          <p:cNvPr id="23" name="TextBox 22"/>
          <p:cNvSpPr txBox="1"/>
          <p:nvPr/>
        </p:nvSpPr>
        <p:spPr>
          <a:xfrm>
            <a:off x="4876800" y="3429000"/>
            <a:ext cx="4114800" cy="369332"/>
          </a:xfrm>
          <a:prstGeom prst="rect">
            <a:avLst/>
          </a:prstGeom>
          <a:noFill/>
        </p:spPr>
        <p:txBody>
          <a:bodyPr wrap="square" rtlCol="0">
            <a:spAutoFit/>
          </a:bodyPr>
          <a:lstStyle/>
          <a:p>
            <a:r>
              <a:rPr lang="en-US" dirty="0" smtClean="0"/>
              <a:t>	P-value:</a:t>
            </a:r>
            <a:endParaRPr lang="en-US" dirty="0"/>
          </a:p>
        </p:txBody>
      </p:sp>
      <p:graphicFrame>
        <p:nvGraphicFramePr>
          <p:cNvPr id="24" name="Object 23"/>
          <p:cNvGraphicFramePr>
            <a:graphicFrameLocks noChangeAspect="1"/>
          </p:cNvGraphicFramePr>
          <p:nvPr>
            <p:extLst>
              <p:ext uri="{D42A27DB-BD31-4B8C-83A1-F6EECF244321}">
                <p14:modId xmlns="" xmlns:p14="http://schemas.microsoft.com/office/powerpoint/2010/main" val="1587140954"/>
              </p:ext>
            </p:extLst>
          </p:nvPr>
        </p:nvGraphicFramePr>
        <p:xfrm>
          <a:off x="6019800" y="3886200"/>
          <a:ext cx="2950147" cy="420370"/>
        </p:xfrm>
        <a:graphic>
          <a:graphicData uri="http://schemas.openxmlformats.org/presentationml/2006/ole">
            <p:oleObj spid="_x0000_s12316" name="Equation" r:id="rId5" imgW="1422360" imgH="203040" progId="Equation.DSMT4">
              <p:embed/>
            </p:oleObj>
          </a:graphicData>
        </a:graphic>
      </p:graphicFrame>
    </p:spTree>
    <p:extLst>
      <p:ext uri="{BB962C8B-B14F-4D97-AF65-F5344CB8AC3E}">
        <p14:creationId xmlns="" xmlns:p14="http://schemas.microsoft.com/office/powerpoint/2010/main" val="334549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5" grpId="0"/>
      <p:bldP spid="16" grpId="0"/>
      <p:bldP spid="18" grpId="0"/>
      <p:bldP spid="19" grpId="0"/>
      <p:bldP spid="20" grpId="0"/>
      <p:bldP spid="21"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7261219" cy="600164"/>
          </a:xfrm>
          <a:prstGeom prst="rect">
            <a:avLst/>
          </a:prstGeom>
        </p:spPr>
        <p:txBody>
          <a:bodyPr wrap="none">
            <a:spAutoFit/>
          </a:bodyPr>
          <a:lstStyle/>
          <a:p>
            <a:pPr algn="ctr"/>
            <a:r>
              <a:rPr lang="en-US" sz="3300" b="1" dirty="0"/>
              <a:t>Hypothesis Test for µ </a:t>
            </a:r>
            <a:r>
              <a:rPr lang="en-US" sz="3300" b="1" dirty="0" smtClean="0"/>
              <a:t>(Population Mean)</a:t>
            </a:r>
          </a:p>
        </p:txBody>
      </p:sp>
      <p:sp>
        <p:nvSpPr>
          <p:cNvPr id="30" name="Rectangle 29"/>
          <p:cNvSpPr/>
          <p:nvPr/>
        </p:nvSpPr>
        <p:spPr>
          <a:xfrm>
            <a:off x="685800" y="1676400"/>
            <a:ext cx="1745991" cy="477054"/>
          </a:xfrm>
          <a:prstGeom prst="rect">
            <a:avLst/>
          </a:prstGeom>
        </p:spPr>
        <p:txBody>
          <a:bodyPr wrap="none">
            <a:spAutoFit/>
          </a:bodyPr>
          <a:lstStyle/>
          <a:p>
            <a:r>
              <a:rPr lang="en-US" sz="2500" b="1" dirty="0" smtClean="0"/>
              <a:t>Hypotheses</a:t>
            </a:r>
            <a:endParaRPr lang="en-US" sz="2500" dirty="0"/>
          </a:p>
        </p:txBody>
      </p:sp>
      <p:sp>
        <p:nvSpPr>
          <p:cNvPr id="31" name="Rectangle 29"/>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 name="Object 31"/>
          <p:cNvGraphicFramePr>
            <a:graphicFrameLocks noChangeAspect="1"/>
          </p:cNvGraphicFramePr>
          <p:nvPr>
            <p:extLst/>
          </p:nvPr>
        </p:nvGraphicFramePr>
        <p:xfrm>
          <a:off x="1066800" y="2895600"/>
          <a:ext cx="1695251" cy="528390"/>
        </p:xfrm>
        <a:graphic>
          <a:graphicData uri="http://schemas.openxmlformats.org/presentationml/2006/ole">
            <p:oleObj spid="_x0000_s20490" name="Equation" r:id="rId3" imgW="736600" imgH="228600" progId="Equation.DSMT4">
              <p:embed/>
            </p:oleObj>
          </a:graphicData>
        </a:graphic>
      </p:graphicFrame>
      <p:sp>
        <p:nvSpPr>
          <p:cNvPr id="33" name="Rectangle 31"/>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 name="Object 33"/>
          <p:cNvGraphicFramePr>
            <a:graphicFrameLocks noChangeAspect="1"/>
          </p:cNvGraphicFramePr>
          <p:nvPr>
            <p:extLst/>
          </p:nvPr>
        </p:nvGraphicFramePr>
        <p:xfrm>
          <a:off x="914400" y="3581400"/>
          <a:ext cx="2152650" cy="914400"/>
        </p:xfrm>
        <a:graphic>
          <a:graphicData uri="http://schemas.openxmlformats.org/presentationml/2006/ole">
            <p:oleObj spid="_x0000_s20491" name="Equation" r:id="rId4" imgW="1079500" imgH="457200" progId="Equation.DSMT4">
              <p:embed/>
            </p:oleObj>
          </a:graphicData>
        </a:graphic>
      </p:graphicFrame>
      <p:sp>
        <p:nvSpPr>
          <p:cNvPr id="35" name="Rectangle 34"/>
          <p:cNvSpPr/>
          <p:nvPr/>
        </p:nvSpPr>
        <p:spPr>
          <a:xfrm>
            <a:off x="1066800" y="2286000"/>
            <a:ext cx="1599092" cy="369332"/>
          </a:xfrm>
          <a:prstGeom prst="rect">
            <a:avLst/>
          </a:prstGeom>
        </p:spPr>
        <p:txBody>
          <a:bodyPr wrap="none">
            <a:spAutoFit/>
          </a:bodyPr>
          <a:lstStyle/>
          <a:p>
            <a:r>
              <a:rPr lang="en-US" dirty="0"/>
              <a:t>One Tailed Test</a:t>
            </a:r>
          </a:p>
        </p:txBody>
      </p:sp>
      <p:sp>
        <p:nvSpPr>
          <p:cNvPr id="36" name="Rectangle 35"/>
          <p:cNvSpPr/>
          <p:nvPr/>
        </p:nvSpPr>
        <p:spPr>
          <a:xfrm>
            <a:off x="5486400" y="2286000"/>
            <a:ext cx="1614545" cy="369332"/>
          </a:xfrm>
          <a:prstGeom prst="rect">
            <a:avLst/>
          </a:prstGeom>
        </p:spPr>
        <p:txBody>
          <a:bodyPr wrap="none">
            <a:spAutoFit/>
          </a:bodyPr>
          <a:lstStyle/>
          <a:p>
            <a:r>
              <a:rPr lang="en-US" dirty="0"/>
              <a:t>Two-Tailed Test</a:t>
            </a:r>
          </a:p>
        </p:txBody>
      </p:sp>
      <p:sp>
        <p:nvSpPr>
          <p:cNvPr id="37" name="Rectangle 33"/>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 name="Object 37"/>
          <p:cNvGraphicFramePr>
            <a:graphicFrameLocks noChangeAspect="1"/>
          </p:cNvGraphicFramePr>
          <p:nvPr>
            <p:extLst/>
          </p:nvPr>
        </p:nvGraphicFramePr>
        <p:xfrm>
          <a:off x="5655207" y="2819400"/>
          <a:ext cx="1416050" cy="457200"/>
        </p:xfrm>
        <a:graphic>
          <a:graphicData uri="http://schemas.openxmlformats.org/presentationml/2006/ole">
            <p:oleObj spid="_x0000_s20492" name="Equation" r:id="rId5" imgW="711000" imgH="228600" progId="Equation.DSMT4">
              <p:embed/>
            </p:oleObj>
          </a:graphicData>
        </a:graphic>
      </p:graphicFrame>
      <p:sp>
        <p:nvSpPr>
          <p:cNvPr id="39"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 name="Object 39"/>
          <p:cNvGraphicFramePr>
            <a:graphicFrameLocks noChangeAspect="1"/>
          </p:cNvGraphicFramePr>
          <p:nvPr>
            <p:extLst/>
          </p:nvPr>
        </p:nvGraphicFramePr>
        <p:xfrm>
          <a:off x="5545277" y="3505200"/>
          <a:ext cx="1711325" cy="533400"/>
        </p:xfrm>
        <a:graphic>
          <a:graphicData uri="http://schemas.openxmlformats.org/presentationml/2006/ole">
            <p:oleObj spid="_x0000_s20493" name="Equation" r:id="rId6" imgW="736600" imgH="228600" progId="Equation.DSMT4">
              <p:embed/>
            </p:oleObj>
          </a:graphicData>
        </a:graphic>
      </p:graphicFrame>
      <p:sp>
        <p:nvSpPr>
          <p:cNvPr id="44" name="Rectangle 43"/>
          <p:cNvSpPr/>
          <p:nvPr/>
        </p:nvSpPr>
        <p:spPr>
          <a:xfrm>
            <a:off x="381000" y="4953000"/>
            <a:ext cx="8382000" cy="400110"/>
          </a:xfrm>
          <a:prstGeom prst="rect">
            <a:avLst/>
          </a:prstGeom>
        </p:spPr>
        <p:txBody>
          <a:bodyPr wrap="square">
            <a:spAutoFit/>
          </a:bodyPr>
          <a:lstStyle/>
          <a:p>
            <a:r>
              <a:rPr lang="en-US" sz="2000" b="1" dirty="0"/>
              <a:t>Where </a:t>
            </a:r>
            <a:r>
              <a:rPr lang="el-GR" sz="2000" b="1" dirty="0" smtClean="0"/>
              <a:t>μ</a:t>
            </a:r>
            <a:r>
              <a:rPr lang="en-US" sz="2000" b="1" baseline="-25000" dirty="0" smtClean="0"/>
              <a:t>0</a:t>
            </a:r>
            <a:r>
              <a:rPr lang="en-US" sz="2000" b="1" dirty="0" smtClean="0"/>
              <a:t> </a:t>
            </a:r>
            <a:r>
              <a:rPr lang="en-US" sz="2000" b="1" dirty="0"/>
              <a:t>represents the value of the population mean for the null </a:t>
            </a:r>
            <a:r>
              <a:rPr lang="en-US" sz="2000" b="1" dirty="0" smtClean="0"/>
              <a:t>hypothesis</a:t>
            </a:r>
            <a:endParaRPr lang="en-US" sz="2000" dirty="0"/>
          </a:p>
        </p:txBody>
      </p:sp>
    </p:spTree>
    <p:extLst>
      <p:ext uri="{BB962C8B-B14F-4D97-AF65-F5344CB8AC3E}">
        <p14:creationId xmlns="" xmlns:p14="http://schemas.microsoft.com/office/powerpoint/2010/main" val="1243226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7261219" cy="600164"/>
          </a:xfrm>
          <a:prstGeom prst="rect">
            <a:avLst/>
          </a:prstGeom>
        </p:spPr>
        <p:txBody>
          <a:bodyPr wrap="none">
            <a:spAutoFit/>
          </a:bodyPr>
          <a:lstStyle/>
          <a:p>
            <a:pPr algn="ctr"/>
            <a:r>
              <a:rPr lang="en-US" sz="3300" b="1" dirty="0"/>
              <a:t>Hypothesis Test for µ </a:t>
            </a:r>
            <a:r>
              <a:rPr lang="en-US" sz="3300" b="1" dirty="0" smtClean="0"/>
              <a:t>(Population Mean)</a:t>
            </a:r>
          </a:p>
        </p:txBody>
      </p:sp>
      <p:sp>
        <p:nvSpPr>
          <p:cNvPr id="30" name="Rectangle 29"/>
          <p:cNvSpPr/>
          <p:nvPr/>
        </p:nvSpPr>
        <p:spPr>
          <a:xfrm>
            <a:off x="685800" y="1676400"/>
            <a:ext cx="1900200" cy="477054"/>
          </a:xfrm>
          <a:prstGeom prst="rect">
            <a:avLst/>
          </a:prstGeom>
        </p:spPr>
        <p:txBody>
          <a:bodyPr wrap="none">
            <a:spAutoFit/>
          </a:bodyPr>
          <a:lstStyle/>
          <a:p>
            <a:r>
              <a:rPr lang="en-US" sz="2500" b="1" dirty="0" smtClean="0"/>
              <a:t>Assumptions</a:t>
            </a:r>
            <a:endParaRPr lang="en-US" sz="2500" dirty="0"/>
          </a:p>
        </p:txBody>
      </p:sp>
      <p:sp>
        <p:nvSpPr>
          <p:cNvPr id="31" name="Rectangle 29"/>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31"/>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33"/>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9"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 xmlns:a14="http://schemas.microsoft.com/office/drawing/2010/main" Requires="a14">
          <p:sp>
            <p:nvSpPr>
              <p:cNvPr id="3" name="Rectangle 2"/>
              <p:cNvSpPr/>
              <p:nvPr/>
            </p:nvSpPr>
            <p:spPr>
              <a:xfrm>
                <a:off x="647700" y="2228671"/>
                <a:ext cx="7848600" cy="2123658"/>
              </a:xfrm>
              <a:prstGeom prst="rect">
                <a:avLst/>
              </a:prstGeom>
            </p:spPr>
            <p:txBody>
              <a:bodyPr wrap="square">
                <a:spAutoFit/>
              </a:bodyPr>
              <a:lstStyle/>
              <a:p>
                <a:pPr marL="342900" lvl="0" indent="-342900">
                  <a:buAutoNum type="arabicPeriod"/>
                </a:pPr>
                <a:r>
                  <a:rPr lang="en-US" sz="2200" dirty="0" smtClean="0"/>
                  <a:t>A </a:t>
                </a:r>
                <a:r>
                  <a:rPr lang="en-US" sz="2200" dirty="0"/>
                  <a:t>random sample is selected from the target population</a:t>
                </a:r>
              </a:p>
              <a:p>
                <a:pPr lvl="0"/>
                <a:r>
                  <a:rPr lang="en-US" sz="2200" dirty="0"/>
                  <a:t>	Usually stated in problem</a:t>
                </a:r>
              </a:p>
              <a:p>
                <a:pPr lvl="0"/>
                <a:endParaRPr lang="en-US" sz="2200" dirty="0"/>
              </a:p>
              <a:p>
                <a:pPr lvl="0"/>
                <a:r>
                  <a:rPr lang="en-US" sz="2200" dirty="0"/>
                  <a:t>2. </a:t>
                </a:r>
                <a:r>
                  <a:rPr lang="en-US" sz="2200" dirty="0" smtClean="0"/>
                  <a:t>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a:rPr>
                          <m:t>𝑋</m:t>
                        </m:r>
                      </m:e>
                    </m:acc>
                  </m:oMath>
                </a14:m>
                <a:r>
                  <a:rPr lang="en-US" sz="2200" dirty="0"/>
                  <a:t> is normally distributed </a:t>
                </a:r>
              </a:p>
              <a:p>
                <a:pPr lvl="0"/>
                <a:r>
                  <a:rPr lang="en-US" sz="2200" dirty="0"/>
                  <a:t>	met because </a:t>
                </a:r>
                <a:r>
                  <a:rPr lang="en-US" sz="2200" dirty="0" smtClean="0"/>
                  <a:t>population normally </a:t>
                </a:r>
                <a:r>
                  <a:rPr lang="en-US" sz="2200" dirty="0" smtClean="0"/>
                  <a:t>distributed OR</a:t>
                </a:r>
              </a:p>
              <a:p>
                <a:pPr lvl="0"/>
                <a:r>
                  <a:rPr lang="en-US" sz="2200" dirty="0"/>
                  <a:t>	</a:t>
                </a:r>
                <a:r>
                  <a:rPr lang="en-US" sz="2200" dirty="0" smtClean="0"/>
                  <a:t>n ≥ 30</a:t>
                </a:r>
                <a:endParaRPr lang="en-US" sz="2200" dirty="0"/>
              </a:p>
            </p:txBody>
          </p:sp>
        </mc:Choice>
        <mc:Fallback>
          <p:sp>
            <p:nvSpPr>
              <p:cNvPr id="3" name="Rectangle 2"/>
              <p:cNvSpPr>
                <a:spLocks noRot="1" noChangeAspect="1" noMove="1" noResize="1" noEditPoints="1" noAdjustHandles="1" noChangeArrowheads="1" noChangeShapeType="1" noTextEdit="1"/>
              </p:cNvSpPr>
              <p:nvPr/>
            </p:nvSpPr>
            <p:spPr>
              <a:xfrm>
                <a:off x="647700" y="2228671"/>
                <a:ext cx="7848600" cy="2123658"/>
              </a:xfrm>
              <a:prstGeom prst="rect">
                <a:avLst/>
              </a:prstGeom>
              <a:blipFill rotWithShape="0">
                <a:blip r:embed="rId2" cstate="print"/>
                <a:stretch>
                  <a:fillRect l="-1009" t="-2299" b="-4885"/>
                </a:stretch>
              </a:blipFill>
            </p:spPr>
            <p:txBody>
              <a:bodyPr/>
              <a:lstStyle/>
              <a:p>
                <a:r>
                  <a:rPr lang="en-US">
                    <a:noFill/>
                  </a:rPr>
                  <a:t> </a:t>
                </a:r>
              </a:p>
            </p:txBody>
          </p:sp>
        </mc:Fallback>
      </mc:AlternateContent>
    </p:spTree>
    <p:extLst>
      <p:ext uri="{BB962C8B-B14F-4D97-AF65-F5344CB8AC3E}">
        <p14:creationId xmlns="" xmlns:p14="http://schemas.microsoft.com/office/powerpoint/2010/main" val="38175295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7261219" cy="600164"/>
          </a:xfrm>
          <a:prstGeom prst="rect">
            <a:avLst/>
          </a:prstGeom>
        </p:spPr>
        <p:txBody>
          <a:bodyPr wrap="none">
            <a:spAutoFit/>
          </a:bodyPr>
          <a:lstStyle/>
          <a:p>
            <a:pPr algn="ctr"/>
            <a:r>
              <a:rPr lang="en-US" sz="3300" b="1" dirty="0"/>
              <a:t>Hypothesis Test for µ </a:t>
            </a:r>
            <a:r>
              <a:rPr lang="en-US" sz="3300" b="1" dirty="0" smtClean="0"/>
              <a:t>(Population Mean)</a:t>
            </a:r>
          </a:p>
        </p:txBody>
      </p:sp>
      <p:sp>
        <p:nvSpPr>
          <p:cNvPr id="3" name="Rectangle 2"/>
          <p:cNvSpPr/>
          <p:nvPr/>
        </p:nvSpPr>
        <p:spPr>
          <a:xfrm>
            <a:off x="304800" y="1663700"/>
            <a:ext cx="1838067" cy="477054"/>
          </a:xfrm>
          <a:prstGeom prst="rect">
            <a:avLst/>
          </a:prstGeom>
        </p:spPr>
        <p:txBody>
          <a:bodyPr wrap="none">
            <a:spAutoFit/>
          </a:bodyPr>
          <a:lstStyle/>
          <a:p>
            <a:r>
              <a:rPr lang="en-US" sz="2500" b="1" dirty="0" smtClean="0"/>
              <a:t>Test Statistic</a:t>
            </a:r>
            <a:endParaRPr lang="en-US" sz="25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nvPr>
        </p:nvGraphicFramePr>
        <p:xfrm>
          <a:off x="2627313" y="2057400"/>
          <a:ext cx="3379787" cy="1338263"/>
        </p:xfrm>
        <a:graphic>
          <a:graphicData uri="http://schemas.openxmlformats.org/presentationml/2006/ole">
            <p:oleObj spid="_x0000_s21507" name="Equation" r:id="rId3" imgW="1346040" imgH="533160" progId="Equation.DSMT4">
              <p:embed/>
            </p:oleObj>
          </a:graphicData>
        </a:graphic>
      </p:graphicFrame>
      <p:sp>
        <p:nvSpPr>
          <p:cNvPr id="6" name="Rectangle 5"/>
          <p:cNvSpPr/>
          <p:nvPr/>
        </p:nvSpPr>
        <p:spPr>
          <a:xfrm>
            <a:off x="250566" y="3334991"/>
            <a:ext cx="4931033" cy="800219"/>
          </a:xfrm>
          <a:prstGeom prst="rect">
            <a:avLst/>
          </a:prstGeom>
        </p:spPr>
        <p:txBody>
          <a:bodyPr wrap="square">
            <a:spAutoFit/>
          </a:bodyPr>
          <a:lstStyle/>
          <a:p>
            <a:r>
              <a:rPr lang="en-US" sz="2300" dirty="0" smtClean="0"/>
              <a:t>Find Rejection Region (For example - for upper-tailed test</a:t>
            </a:r>
            <a:endParaRPr lang="en-US" sz="2300" dirty="0"/>
          </a:p>
        </p:txBody>
      </p:sp>
      <p:sp>
        <p:nvSpPr>
          <p:cNvPr id="7" name="Rectangle 14"/>
          <p:cNvSpPr>
            <a:spLocks noChangeArrowheads="1"/>
          </p:cNvSpPr>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2"/>
          <p:cNvSpPr>
            <a:spLocks noChangeArrowheads="1"/>
          </p:cNvSpPr>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0" name="Group 18"/>
          <p:cNvGrpSpPr>
            <a:grpSpLocks/>
          </p:cNvGrpSpPr>
          <p:nvPr/>
        </p:nvGrpSpPr>
        <p:grpSpPr bwMode="auto">
          <a:xfrm>
            <a:off x="3217050" y="3806704"/>
            <a:ext cx="4710113" cy="2790825"/>
            <a:chOff x="0" y="0"/>
            <a:chExt cx="49244" cy="30384"/>
          </a:xfrm>
        </p:grpSpPr>
        <p:sp>
          <p:nvSpPr>
            <p:cNvPr id="21" name="Text Box 9"/>
            <p:cNvSpPr txBox="1">
              <a:spLocks noChangeArrowheads="1"/>
            </p:cNvSpPr>
            <p:nvPr/>
          </p:nvSpPr>
          <p:spPr bwMode="auto">
            <a:xfrm>
              <a:off x="45243" y="26670"/>
              <a:ext cx="3144" cy="3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ant" pitchFamily="49" charset="0"/>
                  <a:ea typeface="Calibri" pitchFamily="34" charset="0"/>
                  <a:cs typeface="Times New Roman" pitchFamily="18"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2" name="Group 17"/>
            <p:cNvGrpSpPr>
              <a:grpSpLocks/>
            </p:cNvGrpSpPr>
            <p:nvPr/>
          </p:nvGrpSpPr>
          <p:grpSpPr bwMode="auto">
            <a:xfrm>
              <a:off x="0" y="0"/>
              <a:ext cx="49244" cy="30384"/>
              <a:chOff x="0" y="0"/>
              <a:chExt cx="49244" cy="30384"/>
            </a:xfrm>
          </p:grpSpPr>
          <p:sp>
            <p:nvSpPr>
              <p:cNvPr id="23" name="Text Box 8"/>
              <p:cNvSpPr txBox="1">
                <a:spLocks noChangeArrowheads="1"/>
              </p:cNvSpPr>
              <p:nvPr/>
            </p:nvSpPr>
            <p:spPr bwMode="auto">
              <a:xfrm>
                <a:off x="22383" y="26955"/>
                <a:ext cx="3144" cy="3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ant" pitchFamily="49" charset="0"/>
                    <a:ea typeface="Calibri" pitchFamily="34" charset="0"/>
                    <a:cs typeface="Times New Roman" pitchFamily="18"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4"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5457" r="13002"/>
              <a:stretch>
                <a:fillRect/>
              </a:stretch>
            </p:blipFill>
            <p:spPr bwMode="auto">
              <a:xfrm>
                <a:off x="0" y="4476"/>
                <a:ext cx="48387" cy="22194"/>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Text Box 6"/>
              <p:cNvSpPr txBox="1">
                <a:spLocks noChangeArrowheads="1"/>
              </p:cNvSpPr>
              <p:nvPr/>
            </p:nvSpPr>
            <p:spPr bwMode="auto">
              <a:xfrm>
                <a:off x="22383" y="24193"/>
                <a:ext cx="3144" cy="3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ant" pitchFamily="49" charset="0"/>
                    <a:ea typeface="Calibri" pitchFamily="34" charset="0"/>
                    <a:cs typeface="Times New Roman" pitchFamily="18" charset="0"/>
                  </a:rPr>
                  <a:t>μ</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 Box 7"/>
              <p:cNvSpPr txBox="1">
                <a:spLocks noChangeArrowheads="1"/>
              </p:cNvSpPr>
              <p:nvPr/>
            </p:nvSpPr>
            <p:spPr bwMode="auto">
              <a:xfrm>
                <a:off x="45243" y="24193"/>
                <a:ext cx="3144" cy="3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ant" pitchFamily="49" charset="0"/>
                    <a:ea typeface="Calibri"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Line Callout 2 13"/>
              <p:cNvSpPr>
                <a:spLocks/>
              </p:cNvSpPr>
              <p:nvPr/>
            </p:nvSpPr>
            <p:spPr bwMode="auto">
              <a:xfrm>
                <a:off x="39243" y="11715"/>
                <a:ext cx="10001" cy="4668"/>
              </a:xfrm>
              <a:prstGeom prst="borderCallout2">
                <a:avLst>
                  <a:gd name="adj1" fmla="val 26667"/>
                  <a:gd name="adj2" fmla="val -7958"/>
                  <a:gd name="adj3" fmla="val 26667"/>
                  <a:gd name="adj4" fmla="val -35324"/>
                  <a:gd name="adj5" fmla="val 177037"/>
                  <a:gd name="adj6" fmla="val -44111"/>
                </a:avLst>
              </a:prstGeom>
              <a:solidFill>
                <a:srgbClr val="FFFFFF"/>
              </a:solidFill>
              <a:ln w="25400">
                <a:solidFill>
                  <a:srgbClr val="000000"/>
                </a:solidFill>
                <a:miter lim="800000"/>
                <a:headEnd/>
                <a:tailEnd type="triangle" w="med" len="me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0000"/>
                    </a:solidFill>
                    <a:effectLst/>
                    <a:latin typeface="Arial" pitchFamily="34" charset="0"/>
                    <a:ea typeface="Calibri" pitchFamily="34" charset="0"/>
                    <a:cs typeface="Times New Roman" pitchFamily="18" charset="0"/>
                  </a:rPr>
                  <a:t>Rejection Region (</a:t>
                </a:r>
                <a:r>
                  <a:rPr kumimoji="0" lang="en-US" sz="1100" b="1" i="0" u="none" strike="noStrike" cap="none" normalizeH="0" baseline="0" smtClean="0">
                    <a:ln>
                      <a:noFill/>
                    </a:ln>
                    <a:solidFill>
                      <a:srgbClr val="FF0000"/>
                    </a:solidFill>
                    <a:effectLst/>
                    <a:latin typeface="Arial" pitchFamily="34" charset="0"/>
                    <a:ea typeface="Calibri" pitchFamily="34" charset="0"/>
                    <a:cs typeface="Calibri" pitchFamily="34" charset="0"/>
                  </a:rPr>
                  <a:t>α</a:t>
                </a:r>
                <a:r>
                  <a:rPr kumimoji="0" lang="en-US" sz="1100" b="1" i="0" u="none" strike="noStrike" cap="none" normalizeH="0" baseline="0" smtClean="0">
                    <a:ln>
                      <a:noFill/>
                    </a:ln>
                    <a:solidFill>
                      <a:srgbClr val="FF0000"/>
                    </a:solidFill>
                    <a:effectLst/>
                    <a:latin typeface="Arial" pitchFamily="34" charset="0"/>
                    <a:ea typeface="Calibri" pitchFamily="34"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Straight Arrow Connector 14"/>
              <p:cNvSpPr>
                <a:spLocks noChangeShapeType="1"/>
              </p:cNvSpPr>
              <p:nvPr/>
            </p:nvSpPr>
            <p:spPr bwMode="auto">
              <a:xfrm flipH="1" flipV="1">
                <a:off x="11715" y="3714"/>
                <a:ext cx="15336" cy="9525"/>
              </a:xfrm>
              <a:prstGeom prst="straightConnector1">
                <a:avLst/>
              </a:prstGeom>
              <a:noFill/>
              <a:ln w="25400">
                <a:solidFill>
                  <a:srgbClr val="000000"/>
                </a:solidFill>
                <a:round/>
                <a:headEnd type="triangle" w="med" len="med"/>
                <a:tailEnd/>
              </a:ln>
              <a:effectLst>
                <a:outerShdw dist="20000" dir="5400000" rotWithShape="0">
                  <a:srgbClr val="000000">
                    <a:alpha val="37999"/>
                  </a:srgbClr>
                </a:outerShdw>
              </a:effectLst>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Straight Arrow Connector 15"/>
              <p:cNvSpPr>
                <a:spLocks noChangeShapeType="1"/>
              </p:cNvSpPr>
              <p:nvPr/>
            </p:nvSpPr>
            <p:spPr bwMode="auto">
              <a:xfrm flipH="1" flipV="1">
                <a:off x="9715" y="5429"/>
                <a:ext cx="10287" cy="6286"/>
              </a:xfrm>
              <a:prstGeom prst="straightConnector1">
                <a:avLst/>
              </a:prstGeom>
              <a:noFill/>
              <a:ln w="25400">
                <a:solidFill>
                  <a:srgbClr val="000000"/>
                </a:solidFill>
                <a:round/>
                <a:headEnd type="triangle" w="med" len="med"/>
                <a:tailEnd/>
              </a:ln>
              <a:effectLst>
                <a:outerShdw dist="20000" dir="5400000" rotWithShape="0">
                  <a:srgbClr val="000000">
                    <a:alpha val="37999"/>
                  </a:srgbClr>
                </a:outerShdw>
              </a:effectLst>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Text Box 16"/>
              <p:cNvSpPr txBox="1">
                <a:spLocks noChangeArrowheads="1"/>
              </p:cNvSpPr>
              <p:nvPr/>
            </p:nvSpPr>
            <p:spPr bwMode="auto">
              <a:xfrm>
                <a:off x="1143" y="0"/>
                <a:ext cx="10572" cy="695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Non-rejection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Region (1-</a:t>
                </a:r>
                <a:r>
                  <a:rPr kumimoji="0" lang="en-US" sz="1100" b="1" i="0" u="none" strike="noStrike" cap="none" normalizeH="0" baseline="0" dirty="0" smtClean="0">
                    <a:ln>
                      <a:noFill/>
                    </a:ln>
                    <a:solidFill>
                      <a:srgbClr val="FF0000"/>
                    </a:solidFill>
                    <a:effectLst/>
                    <a:latin typeface="Arial" pitchFamily="34" charset="0"/>
                    <a:ea typeface="Calibri" pitchFamily="34" charset="0"/>
                    <a:cs typeface="Calibri" pitchFamily="34" charset="0"/>
                  </a:rPr>
                  <a:t>α</a:t>
                </a:r>
                <a:r>
                  <a:rPr kumimoji="0" lang="en-US" sz="11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Tree>
    <p:extLst>
      <p:ext uri="{BB962C8B-B14F-4D97-AF65-F5344CB8AC3E}">
        <p14:creationId xmlns="" xmlns:p14="http://schemas.microsoft.com/office/powerpoint/2010/main" val="29467705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7" name="TextBox 6"/>
              <p:cNvSpPr txBox="1"/>
              <p:nvPr/>
            </p:nvSpPr>
            <p:spPr>
              <a:xfrm>
                <a:off x="381000" y="381000"/>
                <a:ext cx="7848600" cy="6294031"/>
              </a:xfrm>
              <a:prstGeom prst="rect">
                <a:avLst/>
              </a:prstGeom>
              <a:noFill/>
            </p:spPr>
            <p:txBody>
              <a:bodyPr wrap="square" rtlCol="0">
                <a:spAutoFit/>
              </a:bodyPr>
              <a:lstStyle/>
              <a:p>
                <a:r>
                  <a:rPr lang="en-US" sz="2500" b="1" dirty="0" smtClean="0"/>
                  <a:t>Or Calculate P-value </a:t>
                </a:r>
              </a:p>
              <a:p>
                <a:r>
                  <a:rPr lang="en-US" sz="2500" b="1" dirty="0" smtClean="0"/>
                  <a:t>[difficult to do without calculator or computer]</a:t>
                </a:r>
              </a:p>
              <a:p>
                <a:endParaRPr lang="en-US" sz="2500" dirty="0"/>
              </a:p>
              <a:p>
                <a:pPr lvl="0"/>
                <a:r>
                  <a:rPr lang="en-US" sz="2500" dirty="0"/>
                  <a:t>First determine whether one-tailed or two-tailed</a:t>
                </a:r>
              </a:p>
              <a:p>
                <a:pPr lvl="1"/>
                <a:r>
                  <a:rPr lang="en-US" sz="2500" dirty="0" smtClean="0"/>
                  <a:t>a.  If </a:t>
                </a:r>
                <a:r>
                  <a:rPr lang="en-US" sz="2500" dirty="0"/>
                  <a:t>one-tailed…</a:t>
                </a:r>
              </a:p>
              <a:p>
                <a:r>
                  <a:rPr lang="en-US" sz="2500" dirty="0"/>
                  <a:t> </a:t>
                </a:r>
              </a:p>
              <a:p>
                <a:r>
                  <a:rPr lang="en-US" sz="2500" dirty="0" smtClean="0"/>
                  <a:t>	If </a:t>
                </a:r>
                <a14:m>
                  <m:oMath xmlns:m="http://schemas.openxmlformats.org/officeDocument/2006/math">
                    <m:sSub>
                      <m:sSubPr>
                        <m:ctrlPr>
                          <a:rPr lang="en-US" sz="2500" i="1" smtClean="0">
                            <a:latin typeface="Cambria Math" panose="02040503050406030204" pitchFamily="18" charset="0"/>
                          </a:rPr>
                        </m:ctrlPr>
                      </m:sSubPr>
                      <m:e>
                        <m:r>
                          <a:rPr lang="en-US" sz="2500" b="0" i="1" smtClean="0">
                            <a:latin typeface="Cambria Math"/>
                          </a:rPr>
                          <m:t>𝐻</m:t>
                        </m:r>
                      </m:e>
                      <m:sub>
                        <m:r>
                          <a:rPr lang="en-US" sz="2500" b="0" i="1" smtClean="0">
                            <a:latin typeface="Cambria Math"/>
                          </a:rPr>
                          <m:t>𝑎</m:t>
                        </m:r>
                      </m:sub>
                    </m:sSub>
                    <m:r>
                      <a:rPr lang="en-US" sz="2500" b="0" i="1" smtClean="0">
                        <a:latin typeface="Cambria Math"/>
                      </a:rPr>
                      <m:t>:</m:t>
                    </m:r>
                    <m:r>
                      <a:rPr lang="en-US" sz="2500" b="0" i="1" smtClean="0">
                        <a:latin typeface="Cambria Math"/>
                        <a:ea typeface="Cambria Math"/>
                      </a:rPr>
                      <m:t>𝜇</m:t>
                    </m:r>
                    <m:r>
                      <a:rPr lang="en-US" sz="2500" b="0" i="1" smtClean="0">
                        <a:latin typeface="Cambria Math"/>
                        <a:ea typeface="Cambria Math"/>
                      </a:rPr>
                      <m:t>&lt;</m:t>
                    </m:r>
                    <m:sSub>
                      <m:sSubPr>
                        <m:ctrlPr>
                          <a:rPr lang="en-US" sz="2500" b="0" i="1" smtClean="0">
                            <a:latin typeface="Cambria Math" panose="02040503050406030204" pitchFamily="18" charset="0"/>
                            <a:ea typeface="Cambria Math"/>
                          </a:rPr>
                        </m:ctrlPr>
                      </m:sSubPr>
                      <m:e>
                        <m:r>
                          <a:rPr lang="en-US" sz="2500" b="0" i="1" smtClean="0">
                            <a:latin typeface="Cambria Math"/>
                            <a:ea typeface="Cambria Math"/>
                          </a:rPr>
                          <m:t>𝜇</m:t>
                        </m:r>
                      </m:e>
                      <m:sub>
                        <m:r>
                          <a:rPr lang="en-US" sz="2500" b="0" i="1" smtClean="0">
                            <a:latin typeface="Cambria Math"/>
                            <a:ea typeface="Cambria Math"/>
                          </a:rPr>
                          <m:t>0</m:t>
                        </m:r>
                      </m:sub>
                    </m:sSub>
                  </m:oMath>
                </a14:m>
                <a:r>
                  <a:rPr lang="en-US" sz="2500" b="1" dirty="0" smtClean="0"/>
                  <a:t>, </a:t>
                </a:r>
                <a:r>
                  <a:rPr lang="en-US" sz="2500" dirty="0"/>
                  <a:t>then the p-value = P(t &lt; </a:t>
                </a:r>
                <a:r>
                  <a:rPr lang="en-US" sz="2800" dirty="0" err="1" smtClean="0"/>
                  <a:t>t</a:t>
                </a:r>
                <a:r>
                  <a:rPr lang="en-US" sz="2800" baseline="-25000" dirty="0" err="1" smtClean="0"/>
                  <a:t>obs</a:t>
                </a:r>
                <a:r>
                  <a:rPr lang="en-US" sz="2800" dirty="0" smtClean="0"/>
                  <a:t>)</a:t>
                </a:r>
                <a:endParaRPr lang="en-US" sz="2500" dirty="0"/>
              </a:p>
              <a:p>
                <a:r>
                  <a:rPr lang="en-US" sz="2500" dirty="0"/>
                  <a:t> </a:t>
                </a:r>
              </a:p>
              <a:p>
                <a:r>
                  <a:rPr lang="en-US" sz="2500" dirty="0" smtClean="0"/>
                  <a:t>	If </a:t>
                </a:r>
                <a14:m>
                  <m:oMath xmlns:m="http://schemas.openxmlformats.org/officeDocument/2006/math">
                    <m:sSub>
                      <m:sSubPr>
                        <m:ctrlPr>
                          <a:rPr lang="en-US" sz="2500" i="1">
                            <a:latin typeface="Cambria Math" panose="02040503050406030204" pitchFamily="18" charset="0"/>
                          </a:rPr>
                        </m:ctrlPr>
                      </m:sSubPr>
                      <m:e>
                        <m:r>
                          <a:rPr lang="en-US" sz="2500" i="1">
                            <a:latin typeface="Cambria Math"/>
                          </a:rPr>
                          <m:t>𝐻</m:t>
                        </m:r>
                      </m:e>
                      <m:sub>
                        <m:r>
                          <a:rPr lang="en-US" sz="2500" i="1">
                            <a:latin typeface="Cambria Math"/>
                          </a:rPr>
                          <m:t>𝑎</m:t>
                        </m:r>
                      </m:sub>
                    </m:sSub>
                    <m:r>
                      <a:rPr lang="en-US" sz="2500" i="1">
                        <a:latin typeface="Cambria Math"/>
                      </a:rPr>
                      <m:t>:</m:t>
                    </m:r>
                    <m:r>
                      <a:rPr lang="en-US" sz="2500" i="1">
                        <a:latin typeface="Cambria Math"/>
                        <a:ea typeface="Cambria Math"/>
                      </a:rPr>
                      <m:t>𝜇</m:t>
                    </m:r>
                    <m:r>
                      <a:rPr lang="en-US" sz="2500" b="0" i="1" smtClean="0">
                        <a:latin typeface="Cambria Math"/>
                        <a:ea typeface="Cambria Math"/>
                      </a:rPr>
                      <m:t>&gt;</m:t>
                    </m:r>
                    <m:sSub>
                      <m:sSubPr>
                        <m:ctrlPr>
                          <a:rPr lang="en-US" sz="2500" i="1">
                            <a:latin typeface="Cambria Math" panose="02040503050406030204" pitchFamily="18" charset="0"/>
                            <a:ea typeface="Cambria Math"/>
                          </a:rPr>
                        </m:ctrlPr>
                      </m:sSubPr>
                      <m:e>
                        <m:r>
                          <a:rPr lang="en-US" sz="2500" i="1">
                            <a:latin typeface="Cambria Math"/>
                            <a:ea typeface="Cambria Math"/>
                          </a:rPr>
                          <m:t>𝜇</m:t>
                        </m:r>
                      </m:e>
                      <m:sub>
                        <m:r>
                          <a:rPr lang="en-US" sz="2500" i="1">
                            <a:latin typeface="Cambria Math"/>
                            <a:ea typeface="Cambria Math"/>
                          </a:rPr>
                          <m:t>0</m:t>
                        </m:r>
                      </m:sub>
                    </m:sSub>
                  </m:oMath>
                </a14:m>
                <a:r>
                  <a:rPr lang="en-US" sz="2500" b="1" dirty="0"/>
                  <a:t>, </a:t>
                </a:r>
                <a:r>
                  <a:rPr lang="en-US" sz="2500" dirty="0"/>
                  <a:t>then the p-value = P(t &gt; </a:t>
                </a:r>
                <a:r>
                  <a:rPr lang="en-US" sz="2400" dirty="0" err="1"/>
                  <a:t>t</a:t>
                </a:r>
                <a:r>
                  <a:rPr lang="en-US" sz="2400" baseline="-25000" dirty="0" err="1"/>
                  <a:t>obs</a:t>
                </a:r>
                <a:r>
                  <a:rPr lang="en-US" sz="2400" dirty="0" smtClean="0"/>
                  <a:t>)</a:t>
                </a:r>
                <a:endParaRPr lang="en-US" sz="2500" dirty="0"/>
              </a:p>
              <a:p>
                <a:r>
                  <a:rPr lang="en-US" sz="2500" dirty="0"/>
                  <a:t> </a:t>
                </a:r>
              </a:p>
              <a:p>
                <a:r>
                  <a:rPr lang="en-US" sz="2500" dirty="0"/>
                  <a:t> </a:t>
                </a:r>
              </a:p>
              <a:p>
                <a:pPr lvl="1"/>
                <a:r>
                  <a:rPr lang="en-US" sz="2500" dirty="0" smtClean="0"/>
                  <a:t>b.  If </a:t>
                </a:r>
                <a:r>
                  <a:rPr lang="en-US" sz="2500" dirty="0"/>
                  <a:t>two-tailed…</a:t>
                </a:r>
              </a:p>
              <a:p>
                <a:r>
                  <a:rPr lang="en-US" sz="2500" dirty="0"/>
                  <a:t> </a:t>
                </a:r>
              </a:p>
              <a:p>
                <a:r>
                  <a:rPr lang="en-US" sz="2500" dirty="0" smtClean="0"/>
                  <a:t>	If </a:t>
                </a:r>
                <a:r>
                  <a:rPr lang="en-US" sz="2400" dirty="0" err="1" smtClean="0"/>
                  <a:t>t</a:t>
                </a:r>
                <a:r>
                  <a:rPr lang="en-US" sz="2400" baseline="-25000" dirty="0" err="1" smtClean="0"/>
                  <a:t>obs</a:t>
                </a:r>
                <a:r>
                  <a:rPr lang="en-US" sz="2400" dirty="0"/>
                  <a:t> </a:t>
                </a:r>
                <a:r>
                  <a:rPr lang="en-US" sz="2500" dirty="0" smtClean="0"/>
                  <a:t>is </a:t>
                </a:r>
                <a:r>
                  <a:rPr lang="en-US" sz="2500" dirty="0"/>
                  <a:t>positive, then p-value = 2 P(t &gt; </a:t>
                </a:r>
                <a:r>
                  <a:rPr lang="en-US" sz="2400" dirty="0" err="1"/>
                  <a:t>t</a:t>
                </a:r>
                <a:r>
                  <a:rPr lang="en-US" sz="2400" baseline="-25000" dirty="0" err="1"/>
                  <a:t>obs</a:t>
                </a:r>
                <a:r>
                  <a:rPr lang="en-US" sz="2400" dirty="0"/>
                  <a:t>)</a:t>
                </a:r>
              </a:p>
              <a:p>
                <a:r>
                  <a:rPr lang="en-US" sz="2500" dirty="0"/>
                  <a:t> </a:t>
                </a:r>
              </a:p>
              <a:p>
                <a:r>
                  <a:rPr lang="en-US" sz="2500" dirty="0" smtClean="0"/>
                  <a:t>	If </a:t>
                </a:r>
                <a:r>
                  <a:rPr lang="en-US" sz="2400" dirty="0" err="1" smtClean="0"/>
                  <a:t>t</a:t>
                </a:r>
                <a:r>
                  <a:rPr lang="en-US" sz="2400" baseline="-25000" dirty="0" err="1" smtClean="0"/>
                  <a:t>obs</a:t>
                </a:r>
                <a:r>
                  <a:rPr lang="en-US" sz="2400" dirty="0"/>
                  <a:t> </a:t>
                </a:r>
                <a:r>
                  <a:rPr lang="en-US" sz="2500" dirty="0" smtClean="0"/>
                  <a:t>is </a:t>
                </a:r>
                <a:r>
                  <a:rPr lang="en-US" sz="2500" dirty="0"/>
                  <a:t>negative, then p-value = 2 P(t &lt; </a:t>
                </a:r>
                <a:r>
                  <a:rPr lang="en-US" sz="2400" dirty="0" err="1"/>
                  <a:t>t</a:t>
                </a:r>
                <a:r>
                  <a:rPr lang="en-US" sz="2400" baseline="-25000" dirty="0" err="1"/>
                  <a:t>obs</a:t>
                </a:r>
                <a:r>
                  <a:rPr lang="en-US" sz="2400" dirty="0"/>
                  <a:t>)</a:t>
                </a:r>
              </a:p>
            </p:txBody>
          </p:sp>
        </mc:Choice>
        <mc:Fallback>
          <p:sp>
            <p:nvSpPr>
              <p:cNvPr id="7" name="TextBox 6"/>
              <p:cNvSpPr txBox="1">
                <a:spLocks noRot="1" noChangeAspect="1" noMove="1" noResize="1" noEditPoints="1" noAdjustHandles="1" noChangeArrowheads="1" noChangeShapeType="1" noTextEdit="1"/>
              </p:cNvSpPr>
              <p:nvPr/>
            </p:nvSpPr>
            <p:spPr>
              <a:xfrm>
                <a:off x="381000" y="381000"/>
                <a:ext cx="7848600" cy="6294031"/>
              </a:xfrm>
              <a:prstGeom prst="rect">
                <a:avLst/>
              </a:prstGeom>
              <a:blipFill rotWithShape="0">
                <a:blip r:embed="rId2" cstate="print"/>
                <a:stretch>
                  <a:fillRect l="-1321" t="-775" b="-1357"/>
                </a:stretch>
              </a:blipFill>
            </p:spPr>
            <p:txBody>
              <a:bodyPr/>
              <a:lstStyle/>
              <a:p>
                <a:r>
                  <a:rPr lang="en-US">
                    <a:noFill/>
                  </a:rPr>
                  <a:t> </a:t>
                </a:r>
              </a:p>
            </p:txBody>
          </p:sp>
        </mc:Fallback>
      </mc:AlternateContent>
    </p:spTree>
    <p:extLst>
      <p:ext uri="{BB962C8B-B14F-4D97-AF65-F5344CB8AC3E}">
        <p14:creationId xmlns="" xmlns:p14="http://schemas.microsoft.com/office/powerpoint/2010/main" val="30674431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7261219" cy="600164"/>
          </a:xfrm>
          <a:prstGeom prst="rect">
            <a:avLst/>
          </a:prstGeom>
        </p:spPr>
        <p:txBody>
          <a:bodyPr wrap="none">
            <a:spAutoFit/>
          </a:bodyPr>
          <a:lstStyle/>
          <a:p>
            <a:pPr algn="ctr"/>
            <a:r>
              <a:rPr lang="en-US" sz="3300" b="1" dirty="0"/>
              <a:t>Hypothesis Test for µ </a:t>
            </a:r>
            <a:r>
              <a:rPr lang="en-US" sz="3300" b="1" dirty="0" smtClean="0"/>
              <a:t>(Population Mean)</a:t>
            </a:r>
          </a:p>
        </p:txBody>
      </p:sp>
      <p:sp>
        <p:nvSpPr>
          <p:cNvPr id="3" name="Rectangle 2"/>
          <p:cNvSpPr/>
          <p:nvPr/>
        </p:nvSpPr>
        <p:spPr>
          <a:xfrm>
            <a:off x="304800" y="1371600"/>
            <a:ext cx="1457258" cy="477054"/>
          </a:xfrm>
          <a:prstGeom prst="rect">
            <a:avLst/>
          </a:prstGeom>
        </p:spPr>
        <p:txBody>
          <a:bodyPr wrap="none">
            <a:spAutoFit/>
          </a:bodyPr>
          <a:lstStyle/>
          <a:p>
            <a:r>
              <a:rPr lang="en-US" sz="2500" b="1" dirty="0" smtClean="0"/>
              <a:t>Summary</a:t>
            </a:r>
            <a:endParaRPr lang="en-US" sz="2500" dirty="0"/>
          </a:p>
        </p:txBody>
      </p:sp>
      <p:sp>
        <p:nvSpPr>
          <p:cNvPr id="4" name="Rectangle 3"/>
          <p:cNvSpPr/>
          <p:nvPr/>
        </p:nvSpPr>
        <p:spPr>
          <a:xfrm>
            <a:off x="406789" y="1981200"/>
            <a:ext cx="4652812" cy="446276"/>
          </a:xfrm>
          <a:prstGeom prst="rect">
            <a:avLst/>
          </a:prstGeom>
        </p:spPr>
        <p:txBody>
          <a:bodyPr wrap="none">
            <a:spAutoFit/>
          </a:bodyPr>
          <a:lstStyle/>
          <a:p>
            <a:r>
              <a:rPr lang="en-US" sz="2300" dirty="0"/>
              <a:t>If test statistic falls in rejection region</a:t>
            </a:r>
          </a:p>
        </p:txBody>
      </p:sp>
      <p:sp>
        <p:nvSpPr>
          <p:cNvPr id="5" name="Rectangle 4"/>
          <p:cNvSpPr/>
          <p:nvPr/>
        </p:nvSpPr>
        <p:spPr>
          <a:xfrm>
            <a:off x="406789" y="4038600"/>
            <a:ext cx="5656292" cy="446276"/>
          </a:xfrm>
          <a:prstGeom prst="rect">
            <a:avLst/>
          </a:prstGeom>
        </p:spPr>
        <p:txBody>
          <a:bodyPr wrap="none">
            <a:spAutoFit/>
          </a:bodyPr>
          <a:lstStyle/>
          <a:p>
            <a:r>
              <a:rPr lang="en-US" sz="2300" dirty="0"/>
              <a:t>If test statistic does not fall in rejection region</a:t>
            </a:r>
          </a:p>
        </p:txBody>
      </p:sp>
      <p:sp>
        <p:nvSpPr>
          <p:cNvPr id="6" name="Rectangle 5"/>
          <p:cNvSpPr/>
          <p:nvPr/>
        </p:nvSpPr>
        <p:spPr>
          <a:xfrm>
            <a:off x="647700" y="2514600"/>
            <a:ext cx="8001000" cy="1200329"/>
          </a:xfrm>
          <a:prstGeom prst="rect">
            <a:avLst/>
          </a:prstGeom>
        </p:spPr>
        <p:txBody>
          <a:bodyPr wrap="square">
            <a:spAutoFit/>
          </a:bodyPr>
          <a:lstStyle/>
          <a:p>
            <a:r>
              <a:rPr lang="en-US" dirty="0"/>
              <a:t>At the ___% significance level, my test statistic </a:t>
            </a:r>
            <a:r>
              <a:rPr lang="en-US" dirty="0" smtClean="0"/>
              <a:t>(</a:t>
            </a:r>
            <a:r>
              <a:rPr lang="en-US" dirty="0" err="1" smtClean="0"/>
              <a:t>t</a:t>
            </a:r>
            <a:r>
              <a:rPr lang="en-US" baseline="-25000" dirty="0" err="1" smtClean="0"/>
              <a:t>obs</a:t>
            </a:r>
            <a:r>
              <a:rPr lang="en-US" dirty="0" smtClean="0"/>
              <a:t> </a:t>
            </a:r>
            <a:r>
              <a:rPr lang="en-US" dirty="0"/>
              <a:t>= ___) falls in the rejection </a:t>
            </a:r>
            <a:r>
              <a:rPr lang="en-US" dirty="0" smtClean="0"/>
              <a:t>region (or p-value less than </a:t>
            </a:r>
            <a:r>
              <a:rPr lang="el-GR" dirty="0" smtClean="0">
                <a:cs typeface="Times New Roman"/>
              </a:rPr>
              <a:t>α</a:t>
            </a:r>
            <a:r>
              <a:rPr lang="en-US" dirty="0" smtClean="0">
                <a:cs typeface="Times New Roman"/>
              </a:rPr>
              <a:t> – whichever you did) </a:t>
            </a:r>
            <a:r>
              <a:rPr lang="en-US" dirty="0" smtClean="0"/>
              <a:t> </a:t>
            </a:r>
            <a:r>
              <a:rPr lang="en-US" dirty="0"/>
              <a:t>therefore, I reject my null hypothesis.  The data provides sufficient evidence that the </a:t>
            </a:r>
            <a:r>
              <a:rPr lang="en-US" dirty="0" smtClean="0"/>
              <a:t>population mean </a:t>
            </a:r>
            <a:r>
              <a:rPr lang="en-US" u="sng" dirty="0" smtClean="0"/>
              <a:t>&lt;context</a:t>
            </a:r>
            <a:r>
              <a:rPr lang="en-US" u="sng" dirty="0"/>
              <a:t>&gt;</a:t>
            </a:r>
            <a:r>
              <a:rPr lang="en-US" dirty="0"/>
              <a:t> is </a:t>
            </a:r>
            <a:r>
              <a:rPr lang="en-US" u="sng" dirty="0"/>
              <a:t>(</a:t>
            </a:r>
            <a:r>
              <a:rPr lang="en-US" i="1" u="sng" dirty="0"/>
              <a:t>greater than, less than or different from)</a:t>
            </a:r>
            <a:r>
              <a:rPr lang="en-US" dirty="0"/>
              <a:t> </a:t>
            </a:r>
            <a:r>
              <a:rPr lang="en-US" i="1" dirty="0" smtClean="0"/>
              <a:t>&lt;plug </a:t>
            </a:r>
            <a:r>
              <a:rPr lang="en-US" i="1" dirty="0"/>
              <a:t>in actual value of µ</a:t>
            </a:r>
            <a:r>
              <a:rPr lang="en-US" i="1" baseline="-25000" dirty="0"/>
              <a:t>0</a:t>
            </a:r>
            <a:r>
              <a:rPr lang="en-US" i="1" dirty="0"/>
              <a:t>&gt;.</a:t>
            </a:r>
            <a:endParaRPr lang="en-US" dirty="0"/>
          </a:p>
        </p:txBody>
      </p:sp>
      <p:sp>
        <p:nvSpPr>
          <p:cNvPr id="7" name="Rectangle 6"/>
          <p:cNvSpPr/>
          <p:nvPr/>
        </p:nvSpPr>
        <p:spPr>
          <a:xfrm>
            <a:off x="685800" y="4953000"/>
            <a:ext cx="7772400" cy="1477328"/>
          </a:xfrm>
          <a:prstGeom prst="rect">
            <a:avLst/>
          </a:prstGeom>
        </p:spPr>
        <p:txBody>
          <a:bodyPr wrap="square">
            <a:spAutoFit/>
          </a:bodyPr>
          <a:lstStyle/>
          <a:p>
            <a:r>
              <a:rPr lang="en-US" dirty="0"/>
              <a:t>At the ___% significance level, my test statistic (</a:t>
            </a:r>
            <a:r>
              <a:rPr lang="en-US" dirty="0" err="1"/>
              <a:t>t</a:t>
            </a:r>
            <a:r>
              <a:rPr lang="en-US" baseline="-25000" dirty="0" err="1"/>
              <a:t>obs</a:t>
            </a:r>
            <a:r>
              <a:rPr lang="en-US" dirty="0" smtClean="0"/>
              <a:t> </a:t>
            </a:r>
            <a:r>
              <a:rPr lang="en-US" dirty="0"/>
              <a:t>= ___) does not fall in the rejection region (or p-value </a:t>
            </a:r>
            <a:r>
              <a:rPr lang="en-US" dirty="0" smtClean="0"/>
              <a:t>greater </a:t>
            </a:r>
            <a:r>
              <a:rPr lang="en-US" dirty="0"/>
              <a:t>than </a:t>
            </a:r>
            <a:r>
              <a:rPr lang="el-GR" dirty="0">
                <a:cs typeface="Times New Roman"/>
              </a:rPr>
              <a:t>α</a:t>
            </a:r>
            <a:r>
              <a:rPr lang="en-US" dirty="0">
                <a:cs typeface="Times New Roman"/>
              </a:rPr>
              <a:t> – whichever you did) </a:t>
            </a:r>
            <a:r>
              <a:rPr lang="en-US" dirty="0" smtClean="0"/>
              <a:t>therefore</a:t>
            </a:r>
            <a:r>
              <a:rPr lang="en-US" dirty="0"/>
              <a:t>, I do not reject my null hypothesis.  The data provides insufficient evidence that </a:t>
            </a:r>
            <a:r>
              <a:rPr lang="en-US" dirty="0" smtClean="0"/>
              <a:t>the population mean </a:t>
            </a:r>
            <a:r>
              <a:rPr lang="en-US" u="sng" dirty="0"/>
              <a:t>&lt;context&gt;</a:t>
            </a:r>
            <a:r>
              <a:rPr lang="en-US" dirty="0"/>
              <a:t> is </a:t>
            </a:r>
            <a:r>
              <a:rPr lang="en-US" u="sng" dirty="0"/>
              <a:t>(</a:t>
            </a:r>
            <a:r>
              <a:rPr lang="en-US" i="1" u="sng" dirty="0"/>
              <a:t>greater than, less than or different from)</a:t>
            </a:r>
            <a:r>
              <a:rPr lang="en-US" dirty="0"/>
              <a:t> </a:t>
            </a:r>
            <a:r>
              <a:rPr lang="en-US" i="1" dirty="0" smtClean="0"/>
              <a:t>&lt;plug </a:t>
            </a:r>
            <a:r>
              <a:rPr lang="en-US" i="1" dirty="0"/>
              <a:t>in actual value of µ</a:t>
            </a:r>
            <a:r>
              <a:rPr lang="en-US" i="1" baseline="-25000" dirty="0"/>
              <a:t>0</a:t>
            </a:r>
            <a:r>
              <a:rPr lang="en-US" i="1" dirty="0"/>
              <a:t>&gt;.</a:t>
            </a:r>
            <a:endParaRPr lang="en-US" dirty="0"/>
          </a:p>
        </p:txBody>
      </p:sp>
    </p:spTree>
    <p:extLst>
      <p:ext uri="{BB962C8B-B14F-4D97-AF65-F5344CB8AC3E}">
        <p14:creationId xmlns="" xmlns:p14="http://schemas.microsoft.com/office/powerpoint/2010/main" val="2493119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458200" cy="1200329"/>
          </a:xfrm>
          <a:prstGeom prst="rect">
            <a:avLst/>
          </a:prstGeom>
          <a:noFill/>
        </p:spPr>
        <p:txBody>
          <a:bodyPr wrap="square" rtlCol="0">
            <a:spAutoFit/>
          </a:bodyPr>
          <a:lstStyle/>
          <a:p>
            <a:r>
              <a:rPr lang="en-US" b="1" dirty="0">
                <a:solidFill>
                  <a:schemeClr val="accent1"/>
                </a:solidFill>
              </a:rPr>
              <a:t>Example - A manufacturer claims that the mean lifetime of its lithium batteries is 1200 hours. A homeowner </a:t>
            </a:r>
            <a:r>
              <a:rPr lang="en-US" b="1" dirty="0" smtClean="0">
                <a:solidFill>
                  <a:schemeClr val="accent1"/>
                </a:solidFill>
              </a:rPr>
              <a:t>randomly selects </a:t>
            </a:r>
            <a:r>
              <a:rPr lang="en-US" b="1" dirty="0">
                <a:solidFill>
                  <a:schemeClr val="accent1"/>
                </a:solidFill>
              </a:rPr>
              <a:t>25 of these batteries and finds the mean lifetime to be 1180 hours with a standard deviation of 80 hours. </a:t>
            </a:r>
            <a:r>
              <a:rPr lang="en-US" b="1" dirty="0" smtClean="0">
                <a:solidFill>
                  <a:schemeClr val="accent1"/>
                </a:solidFill>
              </a:rPr>
              <a:t>Assume the lifetime of lithium batteries is normally distributed.  Test </a:t>
            </a:r>
            <a:r>
              <a:rPr lang="en-US" b="1" dirty="0">
                <a:solidFill>
                  <a:schemeClr val="accent1"/>
                </a:solidFill>
              </a:rPr>
              <a:t>the manufacturer's claim. Use α = 0.05.</a:t>
            </a:r>
            <a:endParaRPr lang="en-US" dirty="0">
              <a:solidFill>
                <a:schemeClr val="accent1"/>
              </a:solidFill>
            </a:endParaRPr>
          </a:p>
        </p:txBody>
      </p:sp>
      <p:sp>
        <p:nvSpPr>
          <p:cNvPr id="3" name="TextBox 2"/>
          <p:cNvSpPr txBox="1"/>
          <p:nvPr/>
        </p:nvSpPr>
        <p:spPr>
          <a:xfrm>
            <a:off x="533400" y="1903274"/>
            <a:ext cx="4114800" cy="923330"/>
          </a:xfrm>
          <a:prstGeom prst="rect">
            <a:avLst/>
          </a:prstGeom>
          <a:noFill/>
        </p:spPr>
        <p:txBody>
          <a:bodyPr wrap="square" rtlCol="0">
            <a:spAutoFit/>
          </a:bodyPr>
          <a:lstStyle/>
          <a:p>
            <a:r>
              <a:rPr lang="en-US" b="1" u="sng" dirty="0" smtClean="0"/>
              <a:t>H</a:t>
            </a:r>
            <a:r>
              <a:rPr lang="en-US" dirty="0" smtClean="0"/>
              <a:t>ypotheses:</a:t>
            </a:r>
          </a:p>
          <a:p>
            <a:r>
              <a:rPr lang="en-US" b="1" dirty="0" smtClean="0"/>
              <a:t>	</a:t>
            </a:r>
            <a:r>
              <a:rPr lang="en-US" dirty="0" smtClean="0"/>
              <a:t>H</a:t>
            </a:r>
            <a:r>
              <a:rPr lang="en-US" baseline="-25000" dirty="0" smtClean="0"/>
              <a:t>0</a:t>
            </a:r>
            <a:r>
              <a:rPr lang="en-US" dirty="0" smtClean="0"/>
              <a:t>: µ = 1200</a:t>
            </a:r>
          </a:p>
          <a:p>
            <a:r>
              <a:rPr lang="en-US" b="1" dirty="0"/>
              <a:t>	</a:t>
            </a:r>
            <a:r>
              <a:rPr lang="en-US" dirty="0" smtClean="0"/>
              <a:t>H</a:t>
            </a:r>
            <a:r>
              <a:rPr lang="en-US" baseline="-25000" dirty="0" smtClean="0"/>
              <a:t>A</a:t>
            </a:r>
            <a:r>
              <a:rPr lang="en-US" dirty="0" smtClean="0"/>
              <a:t>: </a:t>
            </a:r>
            <a:r>
              <a:rPr lang="en-US" dirty="0"/>
              <a:t>µ </a:t>
            </a:r>
            <a:r>
              <a:rPr lang="en-US" dirty="0" smtClean="0"/>
              <a:t>≠ 1200</a:t>
            </a:r>
            <a:endParaRPr lang="en-US" dirty="0"/>
          </a:p>
        </p:txBody>
      </p:sp>
      <mc:AlternateContent xmlns:mc="http://schemas.openxmlformats.org/markup-compatibility/2006">
        <mc:Choice xmlns="" xmlns:a14="http://schemas.microsoft.com/office/drawing/2010/main" Requires="a14">
          <p:sp>
            <p:nvSpPr>
              <p:cNvPr id="4" name="TextBox 3"/>
              <p:cNvSpPr txBox="1"/>
              <p:nvPr/>
            </p:nvSpPr>
            <p:spPr>
              <a:xfrm>
                <a:off x="533400" y="2819400"/>
                <a:ext cx="4114800" cy="1200329"/>
              </a:xfrm>
              <a:prstGeom prst="rect">
                <a:avLst/>
              </a:prstGeom>
              <a:noFill/>
            </p:spPr>
            <p:txBody>
              <a:bodyPr wrap="square" rtlCol="0">
                <a:spAutoFit/>
              </a:bodyPr>
              <a:lstStyle/>
              <a:p>
                <a:r>
                  <a:rPr lang="en-US" b="1" u="sng" dirty="0" smtClean="0"/>
                  <a:t>A</a:t>
                </a:r>
                <a:r>
                  <a:rPr lang="en-US" dirty="0" smtClean="0"/>
                  <a:t>ssumptions:</a:t>
                </a:r>
              </a:p>
              <a:p>
                <a:pPr marL="342900" indent="-342900">
                  <a:buAutoNum type="arabicPeriod"/>
                </a:pPr>
                <a:r>
                  <a:rPr lang="en-US" dirty="0" smtClean="0"/>
                  <a:t>Random Sample – stated in problem</a:t>
                </a:r>
              </a:p>
              <a:p>
                <a:r>
                  <a:rPr lang="en-US" dirty="0" smtClean="0"/>
                  <a:t>2.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𝑋</m:t>
                        </m:r>
                      </m:e>
                    </m:acc>
                  </m:oMath>
                </a14:m>
                <a:r>
                  <a:rPr lang="en-US" dirty="0" smtClean="0"/>
                  <a:t> normally distributed – population normally distributed )</a:t>
                </a:r>
              </a:p>
            </p:txBody>
          </p:sp>
        </mc:Choice>
        <mc:Fallback>
          <p:sp>
            <p:nvSpPr>
              <p:cNvPr id="4" name="TextBox 3"/>
              <p:cNvSpPr txBox="1">
                <a:spLocks noRot="1" noChangeAspect="1" noMove="1" noResize="1" noEditPoints="1" noAdjustHandles="1" noChangeArrowheads="1" noChangeShapeType="1" noTextEdit="1"/>
              </p:cNvSpPr>
              <p:nvPr/>
            </p:nvSpPr>
            <p:spPr>
              <a:xfrm>
                <a:off x="533400" y="2819400"/>
                <a:ext cx="4114800" cy="1200329"/>
              </a:xfrm>
              <a:prstGeom prst="rect">
                <a:avLst/>
              </a:prstGeom>
              <a:blipFill rotWithShape="0">
                <a:blip r:embed="rId3" cstate="print"/>
                <a:stretch>
                  <a:fillRect l="-1333" t="-3061" b="-7143"/>
                </a:stretch>
              </a:blipFill>
            </p:spPr>
            <p:txBody>
              <a:bodyPr/>
              <a:lstStyle/>
              <a:p>
                <a:r>
                  <a:rPr lang="en-US">
                    <a:noFill/>
                  </a:rPr>
                  <a:t> </a:t>
                </a:r>
              </a:p>
            </p:txBody>
          </p:sp>
        </mc:Fallback>
      </mc:AlternateContent>
      <p:sp>
        <p:nvSpPr>
          <p:cNvPr id="5" name="TextBox 4"/>
          <p:cNvSpPr txBox="1"/>
          <p:nvPr/>
        </p:nvSpPr>
        <p:spPr>
          <a:xfrm>
            <a:off x="5029200" y="1979474"/>
            <a:ext cx="4114800" cy="646331"/>
          </a:xfrm>
          <a:prstGeom prst="rect">
            <a:avLst/>
          </a:prstGeom>
          <a:noFill/>
        </p:spPr>
        <p:txBody>
          <a:bodyPr wrap="square" rtlCol="0">
            <a:spAutoFit/>
          </a:bodyPr>
          <a:lstStyle/>
          <a:p>
            <a:r>
              <a:rPr lang="en-US" b="1" u="sng" dirty="0" smtClean="0"/>
              <a:t>T</a:t>
            </a:r>
            <a:r>
              <a:rPr lang="en-US" dirty="0" smtClean="0"/>
              <a:t>esting:</a:t>
            </a:r>
          </a:p>
          <a:p>
            <a:r>
              <a:rPr lang="en-US" dirty="0" smtClean="0"/>
              <a:t>	Rejection Region:</a:t>
            </a:r>
            <a:endParaRPr lang="en-US" dirty="0"/>
          </a:p>
        </p:txBody>
      </p:sp>
      <p:sp>
        <p:nvSpPr>
          <p:cNvPr id="6" name="TextBox 5"/>
          <p:cNvSpPr txBox="1"/>
          <p:nvPr/>
        </p:nvSpPr>
        <p:spPr>
          <a:xfrm>
            <a:off x="5029200" y="3886061"/>
            <a:ext cx="4114800" cy="369332"/>
          </a:xfrm>
          <a:prstGeom prst="rect">
            <a:avLst/>
          </a:prstGeom>
          <a:noFill/>
        </p:spPr>
        <p:txBody>
          <a:bodyPr wrap="square" rtlCol="0">
            <a:spAutoFit/>
          </a:bodyPr>
          <a:lstStyle/>
          <a:p>
            <a:r>
              <a:rPr lang="en-US" dirty="0" smtClean="0"/>
              <a:t>	Test Statistic:</a:t>
            </a:r>
            <a:endParaRPr lang="en-US" dirty="0"/>
          </a:p>
        </p:txBody>
      </p:sp>
      <p:sp>
        <p:nvSpPr>
          <p:cNvPr id="7" name="TextBox 6"/>
          <p:cNvSpPr txBox="1"/>
          <p:nvPr/>
        </p:nvSpPr>
        <p:spPr>
          <a:xfrm>
            <a:off x="5029200" y="5031938"/>
            <a:ext cx="4114800" cy="369332"/>
          </a:xfrm>
          <a:prstGeom prst="rect">
            <a:avLst/>
          </a:prstGeom>
          <a:noFill/>
        </p:spPr>
        <p:txBody>
          <a:bodyPr wrap="square" rtlCol="0">
            <a:spAutoFit/>
          </a:bodyPr>
          <a:lstStyle/>
          <a:p>
            <a:r>
              <a:rPr lang="en-US" dirty="0" smtClean="0"/>
              <a:t>	Compare:</a:t>
            </a:r>
            <a:endParaRPr lang="en-US" baseline="-25000" dirty="0" smtClean="0"/>
          </a:p>
        </p:txBody>
      </p:sp>
      <p:graphicFrame>
        <p:nvGraphicFramePr>
          <p:cNvPr id="8" name="Object 7"/>
          <p:cNvGraphicFramePr>
            <a:graphicFrameLocks noChangeAspect="1"/>
          </p:cNvGraphicFramePr>
          <p:nvPr>
            <p:extLst/>
          </p:nvPr>
        </p:nvGraphicFramePr>
        <p:xfrm>
          <a:off x="6337300" y="4256088"/>
          <a:ext cx="2773363" cy="696912"/>
        </p:xfrm>
        <a:graphic>
          <a:graphicData uri="http://schemas.openxmlformats.org/presentationml/2006/ole">
            <p:oleObj spid="_x0000_s22531" name="Equation" r:id="rId4" imgW="2120760" imgH="533160" progId="Equation.DSMT4">
              <p:embed/>
            </p:oleObj>
          </a:graphicData>
        </a:graphic>
      </p:graphicFrame>
      <p:sp>
        <p:nvSpPr>
          <p:cNvPr id="9" name="TextBox 8"/>
          <p:cNvSpPr txBox="1"/>
          <p:nvPr/>
        </p:nvSpPr>
        <p:spPr>
          <a:xfrm>
            <a:off x="6629400" y="5325070"/>
            <a:ext cx="2286000" cy="1200329"/>
          </a:xfrm>
          <a:prstGeom prst="rect">
            <a:avLst/>
          </a:prstGeom>
          <a:noFill/>
        </p:spPr>
        <p:txBody>
          <a:bodyPr wrap="square" rtlCol="0">
            <a:spAutoFit/>
          </a:bodyPr>
          <a:lstStyle/>
          <a:p>
            <a:r>
              <a:rPr lang="en-US" dirty="0"/>
              <a:t>Since </a:t>
            </a:r>
            <a:r>
              <a:rPr lang="en-US" dirty="0" smtClean="0"/>
              <a:t>-1.25 does not fall </a:t>
            </a:r>
            <a:r>
              <a:rPr lang="en-US" dirty="0"/>
              <a:t>in the rejection region we </a:t>
            </a:r>
            <a:r>
              <a:rPr lang="en-US" dirty="0" smtClean="0"/>
              <a:t>do not Reject H</a:t>
            </a:r>
            <a:r>
              <a:rPr lang="en-US" baseline="-25000" dirty="0" smtClean="0"/>
              <a:t>0</a:t>
            </a:r>
            <a:endParaRPr lang="en-US" baseline="-25000" dirty="0"/>
          </a:p>
        </p:txBody>
      </p:sp>
      <p:sp>
        <p:nvSpPr>
          <p:cNvPr id="10" name="TextBox 9"/>
          <p:cNvSpPr txBox="1"/>
          <p:nvPr/>
        </p:nvSpPr>
        <p:spPr>
          <a:xfrm>
            <a:off x="533400" y="4397276"/>
            <a:ext cx="4419600" cy="2308324"/>
          </a:xfrm>
          <a:prstGeom prst="rect">
            <a:avLst/>
          </a:prstGeom>
          <a:noFill/>
        </p:spPr>
        <p:txBody>
          <a:bodyPr wrap="square" rtlCol="0">
            <a:spAutoFit/>
          </a:bodyPr>
          <a:lstStyle/>
          <a:p>
            <a:r>
              <a:rPr lang="en-US" b="1" u="sng" dirty="0" smtClean="0"/>
              <a:t>S</a:t>
            </a:r>
            <a:r>
              <a:rPr lang="en-US" dirty="0" smtClean="0"/>
              <a:t>ummary:</a:t>
            </a:r>
          </a:p>
          <a:p>
            <a:r>
              <a:rPr lang="en-US" dirty="0"/>
              <a:t>At the 5</a:t>
            </a:r>
            <a:r>
              <a:rPr lang="en-US" dirty="0" smtClean="0"/>
              <a:t>% </a:t>
            </a:r>
            <a:r>
              <a:rPr lang="en-US" dirty="0"/>
              <a:t>significance level, my test statistic </a:t>
            </a:r>
            <a:r>
              <a:rPr lang="en-US" dirty="0" smtClean="0"/>
              <a:t>(</a:t>
            </a:r>
            <a:r>
              <a:rPr lang="en-US" dirty="0" err="1" smtClean="0"/>
              <a:t>t</a:t>
            </a:r>
            <a:r>
              <a:rPr lang="en-US" baseline="-25000" dirty="0" err="1" smtClean="0"/>
              <a:t>obs</a:t>
            </a:r>
            <a:r>
              <a:rPr lang="en-US" dirty="0" smtClean="0"/>
              <a:t> </a:t>
            </a:r>
            <a:r>
              <a:rPr lang="en-US" dirty="0"/>
              <a:t>=</a:t>
            </a:r>
            <a:r>
              <a:rPr lang="en-US" dirty="0" smtClean="0"/>
              <a:t> </a:t>
            </a:r>
            <a:r>
              <a:rPr lang="en-US" dirty="0"/>
              <a:t>= </a:t>
            </a:r>
            <a:r>
              <a:rPr lang="en-US" dirty="0" smtClean="0"/>
              <a:t>-1.25) does not falls </a:t>
            </a:r>
            <a:r>
              <a:rPr lang="en-US" dirty="0"/>
              <a:t>in the rejection region therefore, I </a:t>
            </a:r>
            <a:r>
              <a:rPr lang="en-US" dirty="0" smtClean="0"/>
              <a:t>do not reject </a:t>
            </a:r>
            <a:r>
              <a:rPr lang="en-US" dirty="0"/>
              <a:t>my null hypothesis.  The data provides </a:t>
            </a:r>
            <a:r>
              <a:rPr lang="en-US" dirty="0" smtClean="0"/>
              <a:t>insufficient </a:t>
            </a:r>
            <a:r>
              <a:rPr lang="en-US" dirty="0"/>
              <a:t>evidence that the population mean </a:t>
            </a:r>
            <a:r>
              <a:rPr lang="en-US" dirty="0" smtClean="0"/>
              <a:t>lifetime of lithium batteries (from this manufacturer) is different from  1200 hours.</a:t>
            </a:r>
          </a:p>
        </p:txBody>
      </p:sp>
      <p:sp>
        <p:nvSpPr>
          <p:cNvPr id="11" name="TextBox 10"/>
          <p:cNvSpPr txBox="1"/>
          <p:nvPr/>
        </p:nvSpPr>
        <p:spPr>
          <a:xfrm>
            <a:off x="952500" y="3890664"/>
            <a:ext cx="4076700" cy="369332"/>
          </a:xfrm>
          <a:prstGeom prst="rect">
            <a:avLst/>
          </a:prstGeom>
          <a:noFill/>
        </p:spPr>
        <p:txBody>
          <a:bodyPr wrap="square" rtlCol="0">
            <a:spAutoFit/>
          </a:bodyPr>
          <a:lstStyle/>
          <a:p>
            <a:r>
              <a:rPr lang="en-US" b="1" dirty="0" smtClean="0"/>
              <a:t>Hypothesis For Mean </a:t>
            </a:r>
            <a:endParaRPr lang="en-US" b="1" dirty="0"/>
          </a:p>
        </p:txBody>
      </p:sp>
      <p:pic>
        <p:nvPicPr>
          <p:cNvPr id="19459" name="Picture 3" descr="C:\Users\ehepfer\AppData\Local\Microsoft\Windows\Temporary Internet Files\Content.IE5\QK2ZW39D\Snapshot (3).pn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a:stretch/>
        </p:blipFill>
        <p:spPr bwMode="auto">
          <a:xfrm>
            <a:off x="6019800" y="2520350"/>
            <a:ext cx="2667000" cy="136585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p:nvSpPr>
        <p:spPr>
          <a:xfrm>
            <a:off x="2819400" y="1905000"/>
            <a:ext cx="2514600" cy="1077218"/>
          </a:xfrm>
          <a:prstGeom prst="rect">
            <a:avLst/>
          </a:prstGeom>
          <a:noFill/>
        </p:spPr>
        <p:txBody>
          <a:bodyPr wrap="square" rtlCol="0">
            <a:spAutoFit/>
          </a:bodyPr>
          <a:lstStyle/>
          <a:p>
            <a:r>
              <a:rPr lang="en-US" sz="1600" dirty="0" smtClean="0"/>
              <a:t>Where µ represents the population mean lifetime of lithium batteries (from this manufacturer)</a:t>
            </a:r>
            <a:endParaRPr lang="en-US" sz="1600" dirty="0"/>
          </a:p>
        </p:txBody>
      </p:sp>
    </p:spTree>
    <p:extLst>
      <p:ext uri="{BB962C8B-B14F-4D97-AF65-F5344CB8AC3E}">
        <p14:creationId xmlns="" xmlns:p14="http://schemas.microsoft.com/office/powerpoint/2010/main" val="395860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p:bldP spid="9" grpId="0"/>
      <p:bldP spid="10" grpId="0"/>
      <p:bldP spid="1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a:t>
            </a:r>
            <a:r>
              <a:rPr lang="en-US" dirty="0" err="1" smtClean="0"/>
              <a:t>DDXL</a:t>
            </a:r>
            <a:endParaRPr lang="en-US" dirty="0"/>
          </a:p>
        </p:txBody>
      </p:sp>
      <p:sp>
        <p:nvSpPr>
          <p:cNvPr id="3" name="Content Placeholder 2"/>
          <p:cNvSpPr>
            <a:spLocks noGrp="1"/>
          </p:cNvSpPr>
          <p:nvPr>
            <p:ph idx="1"/>
          </p:nvPr>
        </p:nvSpPr>
        <p:spPr/>
        <p:txBody>
          <a:bodyPr/>
          <a:lstStyle/>
          <a:p>
            <a:r>
              <a:rPr lang="en-US" dirty="0" smtClean="0"/>
              <a:t>One Sample test for p</a:t>
            </a:r>
          </a:p>
          <a:p>
            <a:pPr lvl="1"/>
            <a:r>
              <a:rPr lang="en-US" dirty="0" smtClean="0"/>
              <a:t>&gt; 1 </a:t>
            </a:r>
            <a:r>
              <a:rPr lang="en-US" dirty="0" err="1" smtClean="0"/>
              <a:t>Var</a:t>
            </a:r>
            <a:r>
              <a:rPr lang="en-US" dirty="0" smtClean="0"/>
              <a:t> </a:t>
            </a:r>
            <a:r>
              <a:rPr lang="en-US" dirty="0"/>
              <a:t>P</a:t>
            </a:r>
            <a:r>
              <a:rPr lang="en-US" dirty="0" smtClean="0"/>
              <a:t>rop test</a:t>
            </a:r>
          </a:p>
          <a:p>
            <a:r>
              <a:rPr lang="en-US" dirty="0" smtClean="0"/>
              <a:t>One Sample test for µ</a:t>
            </a:r>
            <a:r>
              <a:rPr lang="en-US" dirty="0"/>
              <a:t/>
            </a:r>
            <a:br>
              <a:rPr lang="en-US" dirty="0"/>
            </a:br>
            <a:r>
              <a:rPr lang="en-US" dirty="0" smtClean="0"/>
              <a:t>-&gt; 1 </a:t>
            </a:r>
            <a:r>
              <a:rPr lang="en-US" dirty="0" err="1" smtClean="0"/>
              <a:t>Var</a:t>
            </a:r>
            <a:r>
              <a:rPr lang="en-US" dirty="0" smtClean="0"/>
              <a:t> t test</a:t>
            </a:r>
            <a:endParaRPr lang="en-US" dirty="0"/>
          </a:p>
        </p:txBody>
      </p:sp>
    </p:spTree>
    <p:extLst>
      <p:ext uri="{BB962C8B-B14F-4D97-AF65-F5344CB8AC3E}">
        <p14:creationId xmlns="" xmlns:p14="http://schemas.microsoft.com/office/powerpoint/2010/main" val="2739909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304800"/>
            <a:ext cx="7467600" cy="707886"/>
          </a:xfrm>
          <a:prstGeom prst="rect">
            <a:avLst/>
          </a:prstGeom>
          <a:noFill/>
        </p:spPr>
        <p:txBody>
          <a:bodyPr wrap="square" rtlCol="0">
            <a:spAutoFit/>
          </a:bodyPr>
          <a:lstStyle/>
          <a:p>
            <a:r>
              <a:rPr lang="en-US" sz="4000" b="1" dirty="0" smtClean="0"/>
              <a:t>Elements </a:t>
            </a:r>
            <a:r>
              <a:rPr lang="en-US" sz="4000" b="1" dirty="0"/>
              <a:t>of Hypothesis Test</a:t>
            </a:r>
          </a:p>
        </p:txBody>
      </p:sp>
      <p:sp>
        <p:nvSpPr>
          <p:cNvPr id="9" name="Rectangle 8"/>
          <p:cNvSpPr/>
          <p:nvPr/>
        </p:nvSpPr>
        <p:spPr>
          <a:xfrm>
            <a:off x="279400" y="1025386"/>
            <a:ext cx="8382000" cy="923330"/>
          </a:xfrm>
          <a:prstGeom prst="rect">
            <a:avLst/>
          </a:prstGeom>
        </p:spPr>
        <p:txBody>
          <a:bodyPr wrap="square">
            <a:spAutoFit/>
          </a:bodyPr>
          <a:lstStyle/>
          <a:p>
            <a:pPr lvl="0"/>
            <a:r>
              <a:rPr lang="en-US" b="1" u="sng" dirty="0"/>
              <a:t>H</a:t>
            </a:r>
            <a:r>
              <a:rPr lang="en-US" b="1" dirty="0"/>
              <a:t>ypotheses </a:t>
            </a:r>
            <a:endParaRPr lang="en-US" sz="1600" dirty="0"/>
          </a:p>
          <a:p>
            <a:pPr marL="800100" lvl="1" indent="-342900">
              <a:buAutoNum type="alphaLcPeriod"/>
            </a:pPr>
            <a:r>
              <a:rPr lang="en-US" dirty="0" smtClean="0"/>
              <a:t>Null </a:t>
            </a:r>
            <a:r>
              <a:rPr lang="en-US" dirty="0"/>
              <a:t>Hypothesis:  parameter (=) value  </a:t>
            </a:r>
            <a:r>
              <a:rPr lang="en-US" dirty="0" smtClean="0"/>
              <a:t>[</a:t>
            </a:r>
            <a:r>
              <a:rPr lang="en-US" dirty="0"/>
              <a:t>usually about status </a:t>
            </a:r>
            <a:r>
              <a:rPr lang="en-US" dirty="0" smtClean="0"/>
              <a:t>quo]</a:t>
            </a:r>
            <a:endParaRPr lang="en-US" sz="1600" dirty="0" smtClean="0"/>
          </a:p>
          <a:p>
            <a:pPr marL="800100" lvl="1" indent="-342900">
              <a:buAutoNum type="alphaLcPeriod"/>
            </a:pPr>
            <a:r>
              <a:rPr lang="en-US" dirty="0" smtClean="0"/>
              <a:t>Alternative </a:t>
            </a:r>
            <a:r>
              <a:rPr lang="en-US" dirty="0"/>
              <a:t>Hypothesis:  parameter (&lt;,&gt;,≠) </a:t>
            </a:r>
            <a:r>
              <a:rPr lang="en-US" dirty="0" smtClean="0"/>
              <a:t>value [opposite </a:t>
            </a:r>
            <a:r>
              <a:rPr lang="en-US" dirty="0"/>
              <a:t>of null hypothesis]</a:t>
            </a:r>
            <a:endParaRPr lang="en-US" sz="1600" dirty="0"/>
          </a:p>
        </p:txBody>
      </p:sp>
      <p:sp>
        <p:nvSpPr>
          <p:cNvPr id="10" name="Rectangle 9"/>
          <p:cNvSpPr/>
          <p:nvPr/>
        </p:nvSpPr>
        <p:spPr>
          <a:xfrm>
            <a:off x="317500" y="1948716"/>
            <a:ext cx="8229600" cy="923330"/>
          </a:xfrm>
          <a:prstGeom prst="rect">
            <a:avLst/>
          </a:prstGeom>
        </p:spPr>
        <p:txBody>
          <a:bodyPr wrap="square">
            <a:spAutoFit/>
          </a:bodyPr>
          <a:lstStyle/>
          <a:p>
            <a:pPr lvl="0"/>
            <a:r>
              <a:rPr lang="en-US" b="1" u="sng" dirty="0"/>
              <a:t>A</a:t>
            </a:r>
            <a:r>
              <a:rPr lang="en-US" b="1" dirty="0"/>
              <a:t>ssumptions</a:t>
            </a:r>
            <a:endParaRPr lang="en-US" sz="1600" dirty="0"/>
          </a:p>
          <a:p>
            <a:pPr marL="800100" lvl="1" indent="-342900">
              <a:buAutoNum type="alphaLcPeriod"/>
            </a:pPr>
            <a:r>
              <a:rPr lang="en-US" dirty="0" smtClean="0"/>
              <a:t>Random sample</a:t>
            </a:r>
          </a:p>
          <a:p>
            <a:pPr marL="800100" lvl="1" indent="-342900">
              <a:buAutoNum type="alphaLcPeriod"/>
            </a:pPr>
            <a:r>
              <a:rPr lang="en-US" dirty="0" smtClean="0"/>
              <a:t>Sample </a:t>
            </a:r>
            <a:r>
              <a:rPr lang="en-US" dirty="0"/>
              <a:t>statistic follows distribution used for test statistic [for mean – n &gt;30]</a:t>
            </a:r>
            <a:endParaRPr lang="en-US" sz="1600" dirty="0"/>
          </a:p>
        </p:txBody>
      </p:sp>
      <p:sp>
        <p:nvSpPr>
          <p:cNvPr id="11" name="Rectangle 10"/>
          <p:cNvSpPr/>
          <p:nvPr/>
        </p:nvSpPr>
        <p:spPr>
          <a:xfrm>
            <a:off x="317500" y="2932837"/>
            <a:ext cx="4178300" cy="1754326"/>
          </a:xfrm>
          <a:prstGeom prst="rect">
            <a:avLst/>
          </a:prstGeom>
        </p:spPr>
        <p:txBody>
          <a:bodyPr wrap="square">
            <a:spAutoFit/>
          </a:bodyPr>
          <a:lstStyle/>
          <a:p>
            <a:pPr lvl="0"/>
            <a:r>
              <a:rPr lang="en-US" b="1" u="sng" dirty="0"/>
              <a:t>T</a:t>
            </a:r>
            <a:r>
              <a:rPr lang="en-US" b="1" dirty="0"/>
              <a:t>est</a:t>
            </a:r>
            <a:endParaRPr lang="en-US" sz="1600" dirty="0"/>
          </a:p>
          <a:p>
            <a:pPr marL="800100" lvl="1" indent="-342900">
              <a:buAutoNum type="alphaLcPeriod"/>
            </a:pPr>
            <a:r>
              <a:rPr lang="en-US" dirty="0" smtClean="0"/>
              <a:t>Calculate </a:t>
            </a:r>
            <a:r>
              <a:rPr lang="en-US" dirty="0"/>
              <a:t>test </a:t>
            </a:r>
            <a:r>
              <a:rPr lang="en-US" dirty="0" smtClean="0"/>
              <a:t>statistic</a:t>
            </a:r>
          </a:p>
          <a:p>
            <a:pPr marL="800100" lvl="1" indent="-342900">
              <a:buAutoNum type="alphaLcPeriod"/>
            </a:pPr>
            <a:r>
              <a:rPr lang="en-US" dirty="0" smtClean="0"/>
              <a:t>Find </a:t>
            </a:r>
            <a:r>
              <a:rPr lang="en-US" dirty="0"/>
              <a:t>rejection region – specify </a:t>
            </a:r>
            <a:r>
              <a:rPr lang="en-US" dirty="0" smtClean="0"/>
              <a:t>alpha  </a:t>
            </a:r>
            <a:endParaRPr lang="en-US" sz="1600" dirty="0" smtClean="0"/>
          </a:p>
          <a:p>
            <a:pPr marL="800100" lvl="1" indent="-342900">
              <a:buAutoNum type="alphaLcPeriod"/>
            </a:pPr>
            <a:r>
              <a:rPr lang="en-US" dirty="0" smtClean="0"/>
              <a:t>Does </a:t>
            </a:r>
            <a:r>
              <a:rPr lang="en-US" dirty="0"/>
              <a:t>your test statistic fall in rejection region</a:t>
            </a:r>
            <a:r>
              <a:rPr lang="en-US" dirty="0" smtClean="0"/>
              <a:t>? </a:t>
            </a:r>
          </a:p>
        </p:txBody>
      </p:sp>
      <p:sp>
        <p:nvSpPr>
          <p:cNvPr id="12" name="Rectangle 11"/>
          <p:cNvSpPr/>
          <p:nvPr/>
        </p:nvSpPr>
        <p:spPr>
          <a:xfrm>
            <a:off x="4673600" y="3071336"/>
            <a:ext cx="4178300" cy="1477328"/>
          </a:xfrm>
          <a:prstGeom prst="rect">
            <a:avLst/>
          </a:prstGeom>
        </p:spPr>
        <p:txBody>
          <a:bodyPr wrap="square">
            <a:spAutoFit/>
          </a:bodyPr>
          <a:lstStyle/>
          <a:p>
            <a:pPr lvl="0"/>
            <a:r>
              <a:rPr lang="en-US" dirty="0" smtClean="0"/>
              <a:t>OR</a:t>
            </a:r>
            <a:endParaRPr lang="en-US" sz="1600" dirty="0"/>
          </a:p>
          <a:p>
            <a:pPr marL="800100" lvl="1" indent="-342900">
              <a:buAutoNum type="alphaLcPeriod"/>
            </a:pPr>
            <a:r>
              <a:rPr lang="en-US" dirty="0" smtClean="0"/>
              <a:t>Calculate </a:t>
            </a:r>
            <a:r>
              <a:rPr lang="en-US" dirty="0"/>
              <a:t>test </a:t>
            </a:r>
            <a:r>
              <a:rPr lang="en-US" dirty="0" smtClean="0"/>
              <a:t>statistic</a:t>
            </a:r>
          </a:p>
          <a:p>
            <a:pPr marL="800100" lvl="1" indent="-342900">
              <a:buAutoNum type="alphaLcPeriod"/>
            </a:pPr>
            <a:r>
              <a:rPr lang="en-US" dirty="0" smtClean="0"/>
              <a:t>Find p-value</a:t>
            </a:r>
          </a:p>
          <a:p>
            <a:pPr marL="800100" lvl="1" indent="-342900">
              <a:buAutoNum type="alphaLcPeriod"/>
            </a:pPr>
            <a:r>
              <a:rPr lang="en-US" dirty="0" smtClean="0"/>
              <a:t>Is p-value &lt; or &gt; alpha</a:t>
            </a:r>
          </a:p>
          <a:p>
            <a:pPr marL="800100" lvl="1" indent="-342900">
              <a:buAutoNum type="alphaLcPeriod"/>
            </a:pPr>
            <a:endParaRPr lang="en-US" dirty="0" smtClean="0"/>
          </a:p>
        </p:txBody>
      </p:sp>
      <p:sp>
        <p:nvSpPr>
          <p:cNvPr id="13" name="Rectangle 12"/>
          <p:cNvSpPr/>
          <p:nvPr/>
        </p:nvSpPr>
        <p:spPr>
          <a:xfrm>
            <a:off x="317500" y="4725263"/>
            <a:ext cx="7988300" cy="1754326"/>
          </a:xfrm>
          <a:prstGeom prst="rect">
            <a:avLst/>
          </a:prstGeom>
        </p:spPr>
        <p:txBody>
          <a:bodyPr wrap="square">
            <a:spAutoFit/>
          </a:bodyPr>
          <a:lstStyle/>
          <a:p>
            <a:pPr lvl="0"/>
            <a:r>
              <a:rPr lang="en-US" b="1" u="sng" dirty="0"/>
              <a:t>S</a:t>
            </a:r>
            <a:r>
              <a:rPr lang="en-US" b="1" dirty="0"/>
              <a:t>ummary</a:t>
            </a:r>
            <a:endParaRPr lang="en-US" sz="1600" dirty="0"/>
          </a:p>
          <a:p>
            <a:pPr marL="800100" lvl="1" indent="-342900">
              <a:buAutoNum type="alphaLcPeriod"/>
            </a:pPr>
            <a:r>
              <a:rPr lang="en-US" dirty="0" smtClean="0"/>
              <a:t>Write </a:t>
            </a:r>
            <a:r>
              <a:rPr lang="en-US" dirty="0"/>
              <a:t>outcome of part (c) from Step 3.  Be sure to state </a:t>
            </a:r>
            <a:r>
              <a:rPr lang="en-US" dirty="0" smtClean="0"/>
              <a:t>alpha.</a:t>
            </a:r>
          </a:p>
          <a:p>
            <a:pPr marL="800100" lvl="1" indent="-342900">
              <a:buAutoNum type="alphaLcPeriod"/>
            </a:pPr>
            <a:r>
              <a:rPr lang="en-US" dirty="0" smtClean="0"/>
              <a:t>Write </a:t>
            </a:r>
            <a:r>
              <a:rPr lang="en-US" dirty="0"/>
              <a:t>conclusion statement about parameter (population mean, population proportion, etc.) in context of the problem (give context of parameter – height of 5</a:t>
            </a:r>
            <a:r>
              <a:rPr lang="en-US" baseline="30000" dirty="0"/>
              <a:t>th</a:t>
            </a:r>
            <a:r>
              <a:rPr lang="en-US" dirty="0"/>
              <a:t> graders, calories in hotdogs, SAT score of Clemson students, </a:t>
            </a:r>
            <a:r>
              <a:rPr lang="en-US" dirty="0" err="1"/>
              <a:t>etc</a:t>
            </a:r>
            <a:r>
              <a:rPr lang="en-US" dirty="0"/>
              <a:t>)</a:t>
            </a:r>
            <a:endParaRPr lang="en-US" sz="1600" dirty="0"/>
          </a:p>
        </p:txBody>
      </p:sp>
    </p:spTree>
    <p:extLst>
      <p:ext uri="{BB962C8B-B14F-4D97-AF65-F5344CB8AC3E}">
        <p14:creationId xmlns="" xmlns:p14="http://schemas.microsoft.com/office/powerpoint/2010/main" val="2726345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of Hypothesis about Population Variance (St. Dev.)</a:t>
            </a:r>
            <a:endParaRPr lang="en-US" dirty="0"/>
          </a:p>
        </p:txBody>
      </p:sp>
      <p:sp>
        <p:nvSpPr>
          <p:cNvPr id="3" name="Text Placeholder 2"/>
          <p:cNvSpPr>
            <a:spLocks noGrp="1"/>
          </p:cNvSpPr>
          <p:nvPr>
            <p:ph type="body" idx="1"/>
          </p:nvPr>
        </p:nvSpPr>
        <p:spPr/>
        <p:txBody>
          <a:bodyPr/>
          <a:lstStyle/>
          <a:p>
            <a:r>
              <a:rPr lang="en-US" dirty="0" smtClean="0"/>
              <a:t>Section 6.8</a:t>
            </a:r>
            <a:endParaRPr lang="en-US" dirty="0"/>
          </a:p>
        </p:txBody>
      </p:sp>
    </p:spTree>
    <p:extLst>
      <p:ext uri="{BB962C8B-B14F-4D97-AF65-F5344CB8AC3E}">
        <p14:creationId xmlns="" xmlns:p14="http://schemas.microsoft.com/office/powerpoint/2010/main" val="38131802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Test of Hypothesis about Population Variance (OR Standard Deviation)</a:t>
            </a:r>
            <a:endParaRPr lang="en-US" dirty="0"/>
          </a:p>
        </p:txBody>
      </p:sp>
      <p:sp>
        <p:nvSpPr>
          <p:cNvPr id="5" name="Content Placeholder 4"/>
          <p:cNvSpPr>
            <a:spLocks noGrp="1"/>
          </p:cNvSpPr>
          <p:nvPr>
            <p:ph idx="1"/>
          </p:nvPr>
        </p:nvSpPr>
        <p:spPr/>
        <p:txBody>
          <a:bodyPr>
            <a:normAutofit lnSpcReduction="10000"/>
          </a:bodyPr>
          <a:lstStyle/>
          <a:p>
            <a:r>
              <a:rPr lang="en-US" dirty="0"/>
              <a:t>Most inferences are about population mean or population proportion however, it is sometimes of interest to perform a test about the population variance σ</a:t>
            </a:r>
            <a:r>
              <a:rPr lang="en-US" baseline="30000" dirty="0"/>
              <a:t>2</a:t>
            </a:r>
            <a:r>
              <a:rPr lang="en-US" dirty="0"/>
              <a:t>. </a:t>
            </a:r>
          </a:p>
          <a:p>
            <a:pPr marL="0" indent="0">
              <a:buNone/>
            </a:pPr>
            <a:endParaRPr lang="en-US" dirty="0"/>
          </a:p>
          <a:p>
            <a:r>
              <a:rPr lang="en-US" dirty="0"/>
              <a:t>For example, in quality control (making sure production does not vary by a lot), prescription drugs (making sure the effect of the drug does not vary by a lot)</a:t>
            </a:r>
          </a:p>
          <a:p>
            <a:pPr marL="0" indent="0">
              <a:buNone/>
            </a:pPr>
            <a:endParaRPr lang="en-US" dirty="0"/>
          </a:p>
        </p:txBody>
      </p:sp>
    </p:spTree>
    <p:extLst>
      <p:ext uri="{BB962C8B-B14F-4D97-AF65-F5344CB8AC3E}">
        <p14:creationId xmlns="" xmlns:p14="http://schemas.microsoft.com/office/powerpoint/2010/main" val="41483115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Test of Hypothesis about Population Variance (OR Standard Deviation)</a:t>
            </a:r>
            <a:endParaRPr lang="en-US" dirty="0"/>
          </a:p>
        </p:txBody>
      </p:sp>
      <p:sp>
        <p:nvSpPr>
          <p:cNvPr id="5" name="Content Placeholder 4"/>
          <p:cNvSpPr>
            <a:spLocks noGrp="1"/>
          </p:cNvSpPr>
          <p:nvPr>
            <p:ph idx="1"/>
          </p:nvPr>
        </p:nvSpPr>
        <p:spPr/>
        <p:txBody>
          <a:bodyPr>
            <a:normAutofit fontScale="85000" lnSpcReduction="20000"/>
          </a:bodyPr>
          <a:lstStyle/>
          <a:p>
            <a:pPr marL="0" indent="0">
              <a:buNone/>
            </a:pPr>
            <a:r>
              <a:rPr lang="en-US" dirty="0"/>
              <a:t>In any hypothesis test we calculate a test statistic (a value based on your sample that we use as evidence for or against the alternative hypothesis) and we have known the distribution of the test statistics from previous tests.  </a:t>
            </a:r>
          </a:p>
          <a:p>
            <a:pPr marL="0" indent="0">
              <a:buNone/>
            </a:pPr>
            <a:r>
              <a:rPr lang="en-US" dirty="0"/>
              <a:t> </a:t>
            </a:r>
          </a:p>
          <a:p>
            <a:pPr marL="0" indent="0">
              <a:buNone/>
            </a:pPr>
            <a:r>
              <a:rPr lang="en-US" dirty="0"/>
              <a:t>Tests for mean: </a:t>
            </a:r>
          </a:p>
          <a:p>
            <a:pPr marL="0" indent="0">
              <a:buNone/>
            </a:pPr>
            <a:r>
              <a:rPr lang="en-US" dirty="0"/>
              <a:t>	z -&gt; standard normal </a:t>
            </a:r>
          </a:p>
          <a:p>
            <a:pPr marL="0" indent="0">
              <a:buNone/>
            </a:pPr>
            <a:r>
              <a:rPr lang="en-US" dirty="0"/>
              <a:t>	t -&gt; student’s t distribution</a:t>
            </a:r>
          </a:p>
          <a:p>
            <a:pPr marL="0" indent="0">
              <a:buNone/>
            </a:pPr>
            <a:r>
              <a:rPr lang="en-US" dirty="0"/>
              <a:t> </a:t>
            </a:r>
          </a:p>
          <a:p>
            <a:pPr marL="0" indent="0">
              <a:buNone/>
            </a:pPr>
            <a:r>
              <a:rPr lang="en-US" dirty="0"/>
              <a:t>Tests for proportion:</a:t>
            </a:r>
          </a:p>
          <a:p>
            <a:pPr marL="0" indent="0">
              <a:buNone/>
            </a:pPr>
            <a:r>
              <a:rPr lang="en-US" dirty="0"/>
              <a:t>	z -&gt; standard normal</a:t>
            </a:r>
          </a:p>
          <a:p>
            <a:pPr marL="0" indent="0">
              <a:buNone/>
            </a:pPr>
            <a:endParaRPr lang="en-US" dirty="0"/>
          </a:p>
        </p:txBody>
      </p:sp>
    </p:spTree>
    <p:extLst>
      <p:ext uri="{BB962C8B-B14F-4D97-AF65-F5344CB8AC3E}">
        <p14:creationId xmlns="" xmlns:p14="http://schemas.microsoft.com/office/powerpoint/2010/main" val="469375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Test of Hypothesis about Population Variance (OR Standard Deviation)</a:t>
            </a:r>
            <a:endParaRPr lang="en-US" dirty="0"/>
          </a:p>
        </p:txBody>
      </p:sp>
      <p:pic>
        <p:nvPicPr>
          <p:cNvPr id="5122"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l="5119" t="46924" r="75360" b="17436"/>
          <a:stretch>
            <a:fillRect/>
          </a:stretch>
        </p:blipFill>
        <p:spPr bwMode="auto">
          <a:xfrm>
            <a:off x="4648200" y="2338888"/>
            <a:ext cx="3933825" cy="4481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457200" y="1600201"/>
            <a:ext cx="8229600" cy="2819400"/>
          </a:xfrm>
        </p:spPr>
        <p:txBody>
          <a:bodyPr>
            <a:normAutofit/>
          </a:bodyPr>
          <a:lstStyle/>
          <a:p>
            <a:pPr marL="0" indent="0">
              <a:buNone/>
            </a:pPr>
            <a:r>
              <a:rPr lang="en-US" sz="2500" dirty="0"/>
              <a:t>The test statistic for a hypothesis test for population variance has a distribution known as </a:t>
            </a:r>
            <a:r>
              <a:rPr lang="en-US" sz="2500" b="1" dirty="0"/>
              <a:t>chi-squared (χ</a:t>
            </a:r>
            <a:r>
              <a:rPr lang="en-US" sz="2500" b="1" baseline="30000" dirty="0"/>
              <a:t>2</a:t>
            </a:r>
            <a:r>
              <a:rPr lang="en-US" sz="2500" b="1" dirty="0"/>
              <a:t>).</a:t>
            </a:r>
            <a:endParaRPr lang="en-US" sz="2500" dirty="0"/>
          </a:p>
          <a:p>
            <a:pPr marL="0" indent="0">
              <a:buNone/>
            </a:pPr>
            <a:r>
              <a:rPr lang="en-US" sz="2500" b="1" dirty="0"/>
              <a:t> </a:t>
            </a:r>
            <a:endParaRPr lang="en-US" sz="2500" dirty="0"/>
          </a:p>
          <a:p>
            <a:pPr marL="0" indent="0">
              <a:buNone/>
            </a:pPr>
            <a:r>
              <a:rPr lang="en-US" sz="2500" dirty="0"/>
              <a:t>Chi-square distribution is shaped </a:t>
            </a:r>
            <a:endParaRPr lang="en-US" sz="2500" dirty="0" smtClean="0"/>
          </a:p>
          <a:p>
            <a:pPr marL="0" indent="0">
              <a:buNone/>
            </a:pPr>
            <a:r>
              <a:rPr lang="en-US" sz="2500" dirty="0" smtClean="0"/>
              <a:t>like……</a:t>
            </a:r>
          </a:p>
          <a:p>
            <a:pPr marL="0" indent="0">
              <a:buNone/>
            </a:pPr>
            <a:endParaRPr lang="en-US" sz="2500" dirty="0"/>
          </a:p>
          <a:p>
            <a:pPr marL="0" indent="0">
              <a:buNone/>
            </a:pPr>
            <a:endParaRPr lang="en-US" sz="2500" dirty="0" smtClean="0"/>
          </a:p>
          <a:p>
            <a:pPr marL="0" indent="0">
              <a:buNone/>
            </a:pPr>
            <a:endParaRPr lang="en-US" sz="2500" dirty="0" smtClean="0"/>
          </a:p>
          <a:p>
            <a:pPr marL="0" indent="0">
              <a:buNone/>
            </a:pPr>
            <a:endParaRPr lang="en-US" sz="2500" dirty="0"/>
          </a:p>
        </p:txBody>
      </p:sp>
    </p:spTree>
    <p:extLst>
      <p:ext uri="{BB962C8B-B14F-4D97-AF65-F5344CB8AC3E}">
        <p14:creationId xmlns="" xmlns:p14="http://schemas.microsoft.com/office/powerpoint/2010/main" val="2086046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1295400"/>
          </a:xfrm>
        </p:spPr>
        <p:txBody>
          <a:bodyPr>
            <a:normAutofit/>
          </a:bodyPr>
          <a:lstStyle/>
          <a:p>
            <a:pPr marL="0" indent="0">
              <a:buNone/>
            </a:pPr>
            <a:r>
              <a:rPr lang="en-US" sz="2500" dirty="0"/>
              <a:t>The </a:t>
            </a:r>
            <a:r>
              <a:rPr lang="en-US" sz="2500" b="1" u="sng" dirty="0"/>
              <a:t>upper-tail </a:t>
            </a:r>
            <a:r>
              <a:rPr lang="en-US" sz="2500" b="1" u="sng" dirty="0" smtClean="0"/>
              <a:t>probability</a:t>
            </a:r>
            <a:r>
              <a:rPr lang="en-US" sz="2500" dirty="0" smtClean="0"/>
              <a:t> </a:t>
            </a:r>
            <a:r>
              <a:rPr lang="en-US" sz="2500" dirty="0"/>
              <a:t>of this distribution is given in TABLE VI in the back of your book.  This distribution depends on the number of degrees of freedom of your test statistic.  </a:t>
            </a: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4387" y="1752600"/>
            <a:ext cx="7515225" cy="4533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691230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664" y="304800"/>
            <a:ext cx="7885493" cy="1107996"/>
          </a:xfrm>
          <a:prstGeom prst="rect">
            <a:avLst/>
          </a:prstGeom>
        </p:spPr>
        <p:txBody>
          <a:bodyPr wrap="none">
            <a:spAutoFit/>
          </a:bodyPr>
          <a:lstStyle/>
          <a:p>
            <a:pPr algn="ctr"/>
            <a:r>
              <a:rPr lang="en-US" sz="3300" b="1" dirty="0"/>
              <a:t>Hypothesis Test for </a:t>
            </a:r>
            <a:r>
              <a:rPr lang="en-US" sz="3300" b="1" dirty="0" smtClean="0">
                <a:latin typeface="Times New Roman"/>
                <a:cs typeface="Times New Roman"/>
              </a:rPr>
              <a:t>σ</a:t>
            </a:r>
            <a:r>
              <a:rPr lang="en-US" sz="3200" b="1" baseline="30000" dirty="0" smtClean="0">
                <a:latin typeface="Times New Roman"/>
                <a:cs typeface="Times New Roman"/>
              </a:rPr>
              <a:t>2</a:t>
            </a:r>
            <a:r>
              <a:rPr lang="en-US" sz="3300" b="1" dirty="0" smtClean="0"/>
              <a:t> (Population </a:t>
            </a:r>
            <a:r>
              <a:rPr lang="en-US" sz="3300" b="1" u="sng" dirty="0" smtClean="0"/>
              <a:t>Variance</a:t>
            </a:r>
            <a:r>
              <a:rPr lang="en-US" sz="3300" b="1" dirty="0" smtClean="0"/>
              <a:t>)</a:t>
            </a:r>
          </a:p>
          <a:p>
            <a:pPr algn="ctr"/>
            <a:r>
              <a:rPr lang="en-US" sz="3300" b="1" dirty="0" smtClean="0"/>
              <a:t>For a LARGE Sample</a:t>
            </a:r>
            <a:endParaRPr lang="en-US" sz="3300" dirty="0"/>
          </a:p>
        </p:txBody>
      </p:sp>
      <p:sp>
        <p:nvSpPr>
          <p:cNvPr id="30" name="Rectangle 29"/>
          <p:cNvSpPr/>
          <p:nvPr/>
        </p:nvSpPr>
        <p:spPr>
          <a:xfrm>
            <a:off x="685800" y="1676400"/>
            <a:ext cx="1745991" cy="477054"/>
          </a:xfrm>
          <a:prstGeom prst="rect">
            <a:avLst/>
          </a:prstGeom>
        </p:spPr>
        <p:txBody>
          <a:bodyPr wrap="none">
            <a:spAutoFit/>
          </a:bodyPr>
          <a:lstStyle/>
          <a:p>
            <a:r>
              <a:rPr lang="en-US" sz="2500" b="1" dirty="0" smtClean="0"/>
              <a:t>Hypotheses</a:t>
            </a:r>
            <a:endParaRPr lang="en-US" sz="2500" dirty="0"/>
          </a:p>
        </p:txBody>
      </p:sp>
      <p:sp>
        <p:nvSpPr>
          <p:cNvPr id="31" name="Rectangle 29"/>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 name="Object 31"/>
          <p:cNvGraphicFramePr>
            <a:graphicFrameLocks noChangeAspect="1"/>
          </p:cNvGraphicFramePr>
          <p:nvPr>
            <p:extLst>
              <p:ext uri="{D42A27DB-BD31-4B8C-83A1-F6EECF244321}">
                <p14:modId xmlns="" xmlns:p14="http://schemas.microsoft.com/office/powerpoint/2010/main" val="1299976099"/>
              </p:ext>
            </p:extLst>
          </p:nvPr>
        </p:nvGraphicFramePr>
        <p:xfrm>
          <a:off x="993775" y="2881313"/>
          <a:ext cx="1841500" cy="558800"/>
        </p:xfrm>
        <a:graphic>
          <a:graphicData uri="http://schemas.openxmlformats.org/presentationml/2006/ole">
            <p:oleObj spid="_x0000_s7234" name="Equation" r:id="rId3" imgW="799920" imgH="241200" progId="Equation.DSMT4">
              <p:embed/>
            </p:oleObj>
          </a:graphicData>
        </a:graphic>
      </p:graphicFrame>
      <p:sp>
        <p:nvSpPr>
          <p:cNvPr id="33" name="Rectangle 31"/>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 name="Object 33"/>
          <p:cNvGraphicFramePr>
            <a:graphicFrameLocks noChangeAspect="1"/>
          </p:cNvGraphicFramePr>
          <p:nvPr>
            <p:extLst>
              <p:ext uri="{D42A27DB-BD31-4B8C-83A1-F6EECF244321}">
                <p14:modId xmlns="" xmlns:p14="http://schemas.microsoft.com/office/powerpoint/2010/main" val="3084273807"/>
              </p:ext>
            </p:extLst>
          </p:nvPr>
        </p:nvGraphicFramePr>
        <p:xfrm>
          <a:off x="839788" y="3556000"/>
          <a:ext cx="2303462" cy="965200"/>
        </p:xfrm>
        <a:graphic>
          <a:graphicData uri="http://schemas.openxmlformats.org/presentationml/2006/ole">
            <p:oleObj spid="_x0000_s7235" name="Equation" r:id="rId4" imgW="1155600" imgH="482400" progId="Equation.DSMT4">
              <p:embed/>
            </p:oleObj>
          </a:graphicData>
        </a:graphic>
      </p:graphicFrame>
      <p:sp>
        <p:nvSpPr>
          <p:cNvPr id="35" name="Rectangle 34"/>
          <p:cNvSpPr/>
          <p:nvPr/>
        </p:nvSpPr>
        <p:spPr>
          <a:xfrm>
            <a:off x="1066800" y="2286000"/>
            <a:ext cx="1599092" cy="369332"/>
          </a:xfrm>
          <a:prstGeom prst="rect">
            <a:avLst/>
          </a:prstGeom>
        </p:spPr>
        <p:txBody>
          <a:bodyPr wrap="none">
            <a:spAutoFit/>
          </a:bodyPr>
          <a:lstStyle/>
          <a:p>
            <a:r>
              <a:rPr lang="en-US" dirty="0"/>
              <a:t>One Tailed Test</a:t>
            </a:r>
          </a:p>
        </p:txBody>
      </p:sp>
      <p:sp>
        <p:nvSpPr>
          <p:cNvPr id="36" name="Rectangle 35"/>
          <p:cNvSpPr/>
          <p:nvPr/>
        </p:nvSpPr>
        <p:spPr>
          <a:xfrm>
            <a:off x="5486400" y="2286000"/>
            <a:ext cx="1614545" cy="369332"/>
          </a:xfrm>
          <a:prstGeom prst="rect">
            <a:avLst/>
          </a:prstGeom>
        </p:spPr>
        <p:txBody>
          <a:bodyPr wrap="none">
            <a:spAutoFit/>
          </a:bodyPr>
          <a:lstStyle/>
          <a:p>
            <a:r>
              <a:rPr lang="en-US" dirty="0"/>
              <a:t>Two-Tailed Test</a:t>
            </a:r>
          </a:p>
        </p:txBody>
      </p:sp>
      <p:sp>
        <p:nvSpPr>
          <p:cNvPr id="37" name="Rectangle 33"/>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 name="Object 37"/>
          <p:cNvGraphicFramePr>
            <a:graphicFrameLocks noChangeAspect="1"/>
          </p:cNvGraphicFramePr>
          <p:nvPr>
            <p:extLst>
              <p:ext uri="{D42A27DB-BD31-4B8C-83A1-F6EECF244321}">
                <p14:modId xmlns="" xmlns:p14="http://schemas.microsoft.com/office/powerpoint/2010/main" val="1039654273"/>
              </p:ext>
            </p:extLst>
          </p:nvPr>
        </p:nvGraphicFramePr>
        <p:xfrm>
          <a:off x="5565775" y="2806700"/>
          <a:ext cx="1593850" cy="482600"/>
        </p:xfrm>
        <a:graphic>
          <a:graphicData uri="http://schemas.openxmlformats.org/presentationml/2006/ole">
            <p:oleObj spid="_x0000_s7236" name="Equation" r:id="rId5" imgW="799920" imgH="241200" progId="Equation.DSMT4">
              <p:embed/>
            </p:oleObj>
          </a:graphicData>
        </a:graphic>
      </p:graphicFrame>
      <p:sp>
        <p:nvSpPr>
          <p:cNvPr id="39"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 name="Object 39"/>
          <p:cNvGraphicFramePr>
            <a:graphicFrameLocks noChangeAspect="1"/>
          </p:cNvGraphicFramePr>
          <p:nvPr>
            <p:extLst>
              <p:ext uri="{D42A27DB-BD31-4B8C-83A1-F6EECF244321}">
                <p14:modId xmlns="" xmlns:p14="http://schemas.microsoft.com/office/powerpoint/2010/main" val="3657216377"/>
              </p:ext>
            </p:extLst>
          </p:nvPr>
        </p:nvGraphicFramePr>
        <p:xfrm>
          <a:off x="5472113" y="3490913"/>
          <a:ext cx="1857375" cy="561975"/>
        </p:xfrm>
        <a:graphic>
          <a:graphicData uri="http://schemas.openxmlformats.org/presentationml/2006/ole">
            <p:oleObj spid="_x0000_s7237" name="Equation" r:id="rId6" imgW="799920" imgH="241200" progId="Equation.DSMT4">
              <p:embed/>
            </p:oleObj>
          </a:graphicData>
        </a:graphic>
      </p:graphicFrame>
      <mc:AlternateContent xmlns:mc="http://schemas.openxmlformats.org/markup-compatibility/2006">
        <mc:Choice xmlns="" xmlns:a14="http://schemas.microsoft.com/office/drawing/2010/main" Requires="a14">
          <p:sp>
            <p:nvSpPr>
              <p:cNvPr id="44" name="Rectangle 43"/>
              <p:cNvSpPr/>
              <p:nvPr/>
            </p:nvSpPr>
            <p:spPr>
              <a:xfrm>
                <a:off x="381000" y="4953000"/>
                <a:ext cx="8382000" cy="729239"/>
              </a:xfrm>
              <a:prstGeom prst="rect">
                <a:avLst/>
              </a:prstGeom>
            </p:spPr>
            <p:txBody>
              <a:bodyPr wrap="square">
                <a:spAutoFit/>
              </a:bodyPr>
              <a:lstStyle/>
              <a:p>
                <a:r>
                  <a:rPr lang="en-US" sz="2000" b="1" dirty="0" smtClean="0"/>
                  <a:t>Where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a:rPr>
                          <m:t>𝜎</m:t>
                        </m:r>
                      </m:e>
                      <m:sub>
                        <m:r>
                          <a:rPr lang="en-US" sz="2000">
                            <a:latin typeface="Cambria Math"/>
                          </a:rPr>
                          <m:t>0</m:t>
                        </m:r>
                      </m:sub>
                      <m:sup>
                        <m:r>
                          <a:rPr lang="en-US" sz="2000">
                            <a:latin typeface="Cambria Math"/>
                          </a:rPr>
                          <m:t>2</m:t>
                        </m:r>
                      </m:sup>
                    </m:sSubSup>
                  </m:oMath>
                </a14:m>
                <a:r>
                  <a:rPr lang="en-US" sz="2000" b="1" dirty="0" smtClean="0"/>
                  <a:t>  represents </a:t>
                </a:r>
                <a:r>
                  <a:rPr lang="en-US" sz="2000" b="1" dirty="0"/>
                  <a:t>the value of the population </a:t>
                </a:r>
                <a:r>
                  <a:rPr lang="en-US" sz="2000" b="1" dirty="0" smtClean="0"/>
                  <a:t>variance </a:t>
                </a:r>
                <a:r>
                  <a:rPr lang="en-US" sz="2000" b="1" dirty="0"/>
                  <a:t>for the null </a:t>
                </a:r>
                <a:r>
                  <a:rPr lang="en-US" sz="2000" b="1" dirty="0" smtClean="0"/>
                  <a:t>hypothesis</a:t>
                </a:r>
                <a:endParaRPr lang="en-US" sz="2000" dirty="0"/>
              </a:p>
            </p:txBody>
          </p:sp>
        </mc:Choice>
        <mc:Fallback>
          <p:sp>
            <p:nvSpPr>
              <p:cNvPr id="44" name="Rectangle 43"/>
              <p:cNvSpPr>
                <a:spLocks noRot="1" noChangeAspect="1" noMove="1" noResize="1" noEditPoints="1" noAdjustHandles="1" noChangeArrowheads="1" noChangeShapeType="1" noTextEdit="1"/>
              </p:cNvSpPr>
              <p:nvPr/>
            </p:nvSpPr>
            <p:spPr>
              <a:xfrm>
                <a:off x="381000" y="4953000"/>
                <a:ext cx="8382000" cy="729239"/>
              </a:xfrm>
              <a:prstGeom prst="rect">
                <a:avLst/>
              </a:prstGeom>
              <a:blipFill rotWithShape="1">
                <a:blip r:embed="rId7" cstate="print"/>
                <a:stretch>
                  <a:fillRect l="-800" t="-840" b="-13445"/>
                </a:stretch>
              </a:blipFill>
            </p:spPr>
            <p:txBody>
              <a:bodyPr/>
              <a:lstStyle/>
              <a:p>
                <a:r>
                  <a:rPr lang="en-US">
                    <a:noFill/>
                  </a:rPr>
                  <a:t> </a:t>
                </a:r>
              </a:p>
            </p:txBody>
          </p:sp>
        </mc:Fallback>
      </mc:AlternateContent>
    </p:spTree>
    <p:extLst>
      <p:ext uri="{BB962C8B-B14F-4D97-AF65-F5344CB8AC3E}">
        <p14:creationId xmlns="" xmlns:p14="http://schemas.microsoft.com/office/powerpoint/2010/main" val="9028653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167" y="304800"/>
            <a:ext cx="8142486" cy="1107996"/>
          </a:xfrm>
          <a:prstGeom prst="rect">
            <a:avLst/>
          </a:prstGeom>
        </p:spPr>
        <p:txBody>
          <a:bodyPr wrap="none">
            <a:spAutoFit/>
          </a:bodyPr>
          <a:lstStyle/>
          <a:p>
            <a:pPr algn="ctr"/>
            <a:r>
              <a:rPr lang="en-US" sz="3300" b="1" dirty="0"/>
              <a:t>Hypothesis Test for </a:t>
            </a:r>
            <a:r>
              <a:rPr lang="en-US" sz="3300" b="1" dirty="0">
                <a:latin typeface="Times New Roman"/>
                <a:cs typeface="Times New Roman"/>
              </a:rPr>
              <a:t>σ</a:t>
            </a:r>
            <a:r>
              <a:rPr lang="en-US" sz="3200" b="1" baseline="30000" dirty="0">
                <a:latin typeface="Times New Roman"/>
                <a:cs typeface="Times New Roman"/>
              </a:rPr>
              <a:t>2</a:t>
            </a:r>
            <a:r>
              <a:rPr lang="en-US" sz="3300" b="1" dirty="0"/>
              <a:t> (Population </a:t>
            </a:r>
            <a:r>
              <a:rPr lang="en-US" sz="3300" b="1" u="sng" dirty="0"/>
              <a:t>Variance</a:t>
            </a:r>
            <a:r>
              <a:rPr lang="en-US" sz="3300" b="1" dirty="0"/>
              <a:t>)</a:t>
            </a:r>
          </a:p>
          <a:p>
            <a:pPr algn="ctr"/>
            <a:r>
              <a:rPr lang="en-US" sz="3300" b="1" dirty="0"/>
              <a:t>For a LARGE Sample</a:t>
            </a:r>
            <a:endParaRPr lang="en-US" sz="3300" dirty="0"/>
          </a:p>
        </p:txBody>
      </p:sp>
      <p:sp>
        <p:nvSpPr>
          <p:cNvPr id="30" name="Rectangle 29"/>
          <p:cNvSpPr/>
          <p:nvPr/>
        </p:nvSpPr>
        <p:spPr>
          <a:xfrm>
            <a:off x="685800" y="1676400"/>
            <a:ext cx="1900200" cy="477054"/>
          </a:xfrm>
          <a:prstGeom prst="rect">
            <a:avLst/>
          </a:prstGeom>
        </p:spPr>
        <p:txBody>
          <a:bodyPr wrap="none">
            <a:spAutoFit/>
          </a:bodyPr>
          <a:lstStyle/>
          <a:p>
            <a:r>
              <a:rPr lang="en-US" sz="2500" b="1" dirty="0" smtClean="0"/>
              <a:t>Assumptions</a:t>
            </a:r>
            <a:endParaRPr lang="en-US" sz="2500" dirty="0"/>
          </a:p>
        </p:txBody>
      </p:sp>
      <p:sp>
        <p:nvSpPr>
          <p:cNvPr id="31" name="Rectangle 29"/>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31"/>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33"/>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9"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647700" y="2228671"/>
            <a:ext cx="7848600" cy="1846659"/>
          </a:xfrm>
          <a:prstGeom prst="rect">
            <a:avLst/>
          </a:prstGeom>
        </p:spPr>
        <p:txBody>
          <a:bodyPr wrap="square">
            <a:spAutoFit/>
          </a:bodyPr>
          <a:lstStyle/>
          <a:p>
            <a:pPr marL="342900" lvl="0" indent="-342900">
              <a:buAutoNum type="arabicPeriod"/>
            </a:pPr>
            <a:r>
              <a:rPr lang="en-US" sz="2200" dirty="0" smtClean="0"/>
              <a:t>A </a:t>
            </a:r>
            <a:r>
              <a:rPr lang="en-US" sz="2200" dirty="0"/>
              <a:t>random sample is selected from the target </a:t>
            </a:r>
            <a:r>
              <a:rPr lang="en-US" sz="2200" dirty="0" smtClean="0"/>
              <a:t>population</a:t>
            </a:r>
          </a:p>
          <a:p>
            <a:pPr marL="342900" lvl="0" indent="-342900">
              <a:buAutoNum type="arabicPeriod"/>
            </a:pPr>
            <a:endParaRPr lang="en-US" sz="2200" dirty="0" smtClean="0"/>
          </a:p>
          <a:p>
            <a:r>
              <a:rPr lang="en-US" sz="2400" dirty="0" smtClean="0"/>
              <a:t>2. The population from which the sample is selected has a distribution that is approximately normal.</a:t>
            </a:r>
            <a:endParaRPr lang="en-US" sz="2400" dirty="0"/>
          </a:p>
          <a:p>
            <a:pPr lvl="0"/>
            <a:endParaRPr lang="en-US" sz="2200" dirty="0" smtClean="0"/>
          </a:p>
        </p:txBody>
      </p:sp>
    </p:spTree>
    <p:extLst>
      <p:ext uri="{BB962C8B-B14F-4D97-AF65-F5344CB8AC3E}">
        <p14:creationId xmlns="" xmlns:p14="http://schemas.microsoft.com/office/powerpoint/2010/main" val="40784935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557" y="304800"/>
            <a:ext cx="8153707" cy="1107996"/>
          </a:xfrm>
          <a:prstGeom prst="rect">
            <a:avLst/>
          </a:prstGeom>
        </p:spPr>
        <p:txBody>
          <a:bodyPr wrap="none">
            <a:spAutoFit/>
          </a:bodyPr>
          <a:lstStyle/>
          <a:p>
            <a:pPr algn="ctr"/>
            <a:r>
              <a:rPr lang="en-US" sz="3300" b="1" dirty="0"/>
              <a:t>Hypothesis Test for </a:t>
            </a:r>
            <a:r>
              <a:rPr lang="en-US" sz="3300" b="1" dirty="0">
                <a:latin typeface="Times New Roman"/>
                <a:cs typeface="Times New Roman"/>
              </a:rPr>
              <a:t>σ</a:t>
            </a:r>
            <a:r>
              <a:rPr lang="en-US" sz="3200" b="1" baseline="30000" dirty="0">
                <a:latin typeface="Times New Roman"/>
                <a:cs typeface="Times New Roman"/>
              </a:rPr>
              <a:t>2</a:t>
            </a:r>
            <a:r>
              <a:rPr lang="en-US" sz="3300" b="1" dirty="0"/>
              <a:t> (Population </a:t>
            </a:r>
            <a:r>
              <a:rPr lang="en-US" sz="3300" b="1" u="sng" dirty="0"/>
              <a:t>Variance</a:t>
            </a:r>
            <a:r>
              <a:rPr lang="en-US" sz="3300" b="1" dirty="0"/>
              <a:t>)</a:t>
            </a:r>
          </a:p>
          <a:p>
            <a:pPr algn="ctr"/>
            <a:r>
              <a:rPr lang="en-US" sz="3300" b="1" dirty="0"/>
              <a:t>For a LARGE Sample</a:t>
            </a:r>
            <a:endParaRPr lang="en-US" sz="3300" dirty="0"/>
          </a:p>
        </p:txBody>
      </p:sp>
      <p:sp>
        <p:nvSpPr>
          <p:cNvPr id="3" name="Rectangle 2"/>
          <p:cNvSpPr/>
          <p:nvPr/>
        </p:nvSpPr>
        <p:spPr>
          <a:xfrm>
            <a:off x="304800" y="1663700"/>
            <a:ext cx="1838067" cy="477054"/>
          </a:xfrm>
          <a:prstGeom prst="rect">
            <a:avLst/>
          </a:prstGeom>
        </p:spPr>
        <p:txBody>
          <a:bodyPr wrap="none">
            <a:spAutoFit/>
          </a:bodyPr>
          <a:lstStyle/>
          <a:p>
            <a:r>
              <a:rPr lang="en-US" sz="2500" b="1" dirty="0" smtClean="0"/>
              <a:t>Test Statistic</a:t>
            </a:r>
            <a:endParaRPr lang="en-US" sz="25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4"/>
          <p:cNvSpPr>
            <a:spLocks noChangeArrowheads="1"/>
          </p:cNvSpPr>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 xmlns:p14="http://schemas.microsoft.com/office/powerpoint/2010/main" val="4262375491"/>
              </p:ext>
            </p:extLst>
          </p:nvPr>
        </p:nvGraphicFramePr>
        <p:xfrm>
          <a:off x="3090863" y="1882775"/>
          <a:ext cx="2441575" cy="1249363"/>
        </p:xfrm>
        <a:graphic>
          <a:graphicData uri="http://schemas.openxmlformats.org/presentationml/2006/ole">
            <p:oleObj spid="_x0000_s8212" name="Equation" r:id="rId3" imgW="914400" imgH="469800" progId="Equation.DSMT4">
              <p:embed/>
            </p:oleObj>
          </a:graphicData>
        </a:graphic>
      </p:graphicFrame>
      <p:sp>
        <p:nvSpPr>
          <p:cNvPr id="22" name="TextBox 21"/>
          <p:cNvSpPr txBox="1"/>
          <p:nvPr/>
        </p:nvSpPr>
        <p:spPr>
          <a:xfrm>
            <a:off x="533400" y="3657600"/>
            <a:ext cx="6781800" cy="1631216"/>
          </a:xfrm>
          <a:prstGeom prst="rect">
            <a:avLst/>
          </a:prstGeom>
          <a:noFill/>
        </p:spPr>
        <p:txBody>
          <a:bodyPr wrap="square" rtlCol="0">
            <a:spAutoFit/>
          </a:bodyPr>
          <a:lstStyle/>
          <a:p>
            <a:r>
              <a:rPr lang="en-US" sz="2500" dirty="0"/>
              <a:t>Where σ</a:t>
            </a:r>
            <a:r>
              <a:rPr lang="en-US" sz="2500" baseline="-25000" dirty="0"/>
              <a:t>0</a:t>
            </a:r>
            <a:r>
              <a:rPr lang="en-US" sz="2500" baseline="30000" dirty="0"/>
              <a:t>2 </a:t>
            </a:r>
            <a:r>
              <a:rPr lang="en-US" sz="2500" dirty="0"/>
              <a:t>is the hypothesized </a:t>
            </a:r>
            <a:r>
              <a:rPr lang="en-US" sz="2500" dirty="0" smtClean="0"/>
              <a:t>variance, s</a:t>
            </a:r>
            <a:r>
              <a:rPr lang="en-US" sz="2500" baseline="30000" dirty="0" smtClean="0"/>
              <a:t>2</a:t>
            </a:r>
            <a:r>
              <a:rPr lang="en-US" sz="2500" dirty="0" smtClean="0"/>
              <a:t> is the sample variance </a:t>
            </a:r>
            <a:r>
              <a:rPr lang="en-US" sz="2500" dirty="0"/>
              <a:t>and the distribution of χ</a:t>
            </a:r>
            <a:r>
              <a:rPr lang="en-US" sz="2500" baseline="30000" dirty="0"/>
              <a:t>2</a:t>
            </a:r>
            <a:r>
              <a:rPr lang="en-US" sz="2500" dirty="0"/>
              <a:t> is based on (n-1)degrees of freedom</a:t>
            </a:r>
          </a:p>
          <a:p>
            <a:endParaRPr lang="en-US" sz="2500" dirty="0"/>
          </a:p>
        </p:txBody>
      </p:sp>
    </p:spTree>
    <p:extLst>
      <p:ext uri="{BB962C8B-B14F-4D97-AF65-F5344CB8AC3E}">
        <p14:creationId xmlns="" xmlns:p14="http://schemas.microsoft.com/office/powerpoint/2010/main" val="21529593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3276600" cy="446276"/>
          </a:xfrm>
          <a:prstGeom prst="rect">
            <a:avLst/>
          </a:prstGeom>
        </p:spPr>
        <p:txBody>
          <a:bodyPr wrap="square">
            <a:spAutoFit/>
          </a:bodyPr>
          <a:lstStyle/>
          <a:p>
            <a:r>
              <a:rPr lang="en-US" sz="2300" dirty="0" smtClean="0"/>
              <a:t>Find Rejection Region</a:t>
            </a:r>
            <a:endParaRPr lang="en-US" sz="2300" dirty="0"/>
          </a:p>
        </p:txBody>
      </p:sp>
      <p:sp>
        <p:nvSpPr>
          <p:cNvPr id="3" name="TextBox 2"/>
          <p:cNvSpPr txBox="1"/>
          <p:nvPr/>
        </p:nvSpPr>
        <p:spPr>
          <a:xfrm>
            <a:off x="990600" y="621268"/>
            <a:ext cx="1219200" cy="369332"/>
          </a:xfrm>
          <a:prstGeom prst="rect">
            <a:avLst/>
          </a:prstGeom>
          <a:noFill/>
        </p:spPr>
        <p:txBody>
          <a:bodyPr wrap="square" rtlCol="0">
            <a:spAutoFit/>
          </a:bodyPr>
          <a:lstStyle/>
          <a:p>
            <a:r>
              <a:rPr lang="en-US" dirty="0" smtClean="0"/>
              <a:t>One -tailed</a:t>
            </a:r>
            <a:endParaRPr lang="en-US" dirty="0"/>
          </a:p>
        </p:txBody>
      </p:sp>
      <p:sp>
        <p:nvSpPr>
          <p:cNvPr id="4" name="TextBox 3"/>
          <p:cNvSpPr txBox="1"/>
          <p:nvPr/>
        </p:nvSpPr>
        <p:spPr>
          <a:xfrm>
            <a:off x="381000" y="3352800"/>
            <a:ext cx="1219200" cy="369332"/>
          </a:xfrm>
          <a:prstGeom prst="rect">
            <a:avLst/>
          </a:prstGeom>
          <a:noFill/>
        </p:spPr>
        <p:txBody>
          <a:bodyPr wrap="square" rtlCol="0">
            <a:spAutoFit/>
          </a:bodyPr>
          <a:lstStyle/>
          <a:p>
            <a:r>
              <a:rPr lang="en-US" dirty="0" smtClean="0"/>
              <a:t>Two -tailed</a:t>
            </a:r>
            <a:endParaRPr lang="en-US" dirty="0"/>
          </a:p>
        </p:txBody>
      </p:sp>
      <p:sp>
        <p:nvSpPr>
          <p:cNvPr id="15" name="Rectangle 11"/>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 xmlns:p14="http://schemas.microsoft.com/office/powerpoint/2010/main" val="2514376299"/>
              </p:ext>
            </p:extLst>
          </p:nvPr>
        </p:nvGraphicFramePr>
        <p:xfrm>
          <a:off x="419100" y="1028700"/>
          <a:ext cx="2057400" cy="577921"/>
        </p:xfrm>
        <a:graphic>
          <a:graphicData uri="http://schemas.openxmlformats.org/presentationml/2006/ole">
            <p:oleObj spid="_x0000_s9359" name="Equation" r:id="rId3" imgW="850531" imgH="241195" progId="Equation.DSMT4">
              <p:embed/>
            </p:oleObj>
          </a:graphicData>
        </a:graphic>
      </p:graphicFrame>
      <p:sp>
        <p:nvSpPr>
          <p:cNvPr id="17" name="Rectangle 13"/>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 xmlns:p14="http://schemas.microsoft.com/office/powerpoint/2010/main" val="3982779761"/>
              </p:ext>
            </p:extLst>
          </p:nvPr>
        </p:nvGraphicFramePr>
        <p:xfrm>
          <a:off x="753533" y="1676400"/>
          <a:ext cx="1693333" cy="609600"/>
        </p:xfrm>
        <a:graphic>
          <a:graphicData uri="http://schemas.openxmlformats.org/presentationml/2006/ole">
            <p:oleObj spid="_x0000_s9360" name="Equation" r:id="rId4" imgW="710891" imgH="253890" progId="Equation.DSMT4">
              <p:embed/>
            </p:oleObj>
          </a:graphicData>
        </a:graphic>
      </p:graphicFrame>
      <p:sp>
        <p:nvSpPr>
          <p:cNvPr id="19" name="Rectangle 15"/>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 xmlns:p14="http://schemas.microsoft.com/office/powerpoint/2010/main" val="2611303915"/>
              </p:ext>
            </p:extLst>
          </p:nvPr>
        </p:nvGraphicFramePr>
        <p:xfrm>
          <a:off x="5562600" y="990600"/>
          <a:ext cx="2072640" cy="609600"/>
        </p:xfrm>
        <a:graphic>
          <a:graphicData uri="http://schemas.openxmlformats.org/presentationml/2006/ole">
            <p:oleObj spid="_x0000_s9361" name="Equation" r:id="rId5" imgW="812447" imgH="241195" progId="Equation.DSMT4">
              <p:embed/>
            </p:oleObj>
          </a:graphicData>
        </a:graphic>
      </p:graphicFrame>
      <p:sp>
        <p:nvSpPr>
          <p:cNvPr id="21" name="Rectangle 17"/>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 xmlns:p14="http://schemas.microsoft.com/office/powerpoint/2010/main" val="2933201680"/>
              </p:ext>
            </p:extLst>
          </p:nvPr>
        </p:nvGraphicFramePr>
        <p:xfrm>
          <a:off x="6172200" y="1676400"/>
          <a:ext cx="1258824" cy="533400"/>
        </p:xfrm>
        <a:graphic>
          <a:graphicData uri="http://schemas.openxmlformats.org/presentationml/2006/ole">
            <p:oleObj spid="_x0000_s9362" name="Equation" r:id="rId6" imgW="558558" imgH="241195" progId="Equation.DSMT4">
              <p:embed/>
            </p:oleObj>
          </a:graphicData>
        </a:graphic>
      </p:graphicFrame>
      <p:graphicFrame>
        <p:nvGraphicFramePr>
          <p:cNvPr id="23" name="Object 22"/>
          <p:cNvGraphicFramePr>
            <a:graphicFrameLocks noChangeAspect="1"/>
          </p:cNvGraphicFramePr>
          <p:nvPr>
            <p:extLst>
              <p:ext uri="{D42A27DB-BD31-4B8C-83A1-F6EECF244321}">
                <p14:modId xmlns="" xmlns:p14="http://schemas.microsoft.com/office/powerpoint/2010/main" val="1997336700"/>
              </p:ext>
            </p:extLst>
          </p:nvPr>
        </p:nvGraphicFramePr>
        <p:xfrm>
          <a:off x="3376613" y="3248025"/>
          <a:ext cx="1933575" cy="577850"/>
        </p:xfrm>
        <a:graphic>
          <a:graphicData uri="http://schemas.openxmlformats.org/presentationml/2006/ole">
            <p:oleObj spid="_x0000_s9363" name="Equation" r:id="rId7" imgW="799920" imgH="241200" progId="Equation.DSMT4">
              <p:embed/>
            </p:oleObj>
          </a:graphicData>
        </a:graphic>
      </p:graphicFrame>
      <p:sp>
        <p:nvSpPr>
          <p:cNvPr id="24" name="Rectangle 21"/>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p:cNvGraphicFramePr>
            <a:graphicFrameLocks noChangeAspect="1"/>
          </p:cNvGraphicFramePr>
          <p:nvPr>
            <p:extLst>
              <p:ext uri="{D42A27DB-BD31-4B8C-83A1-F6EECF244321}">
                <p14:modId xmlns="" xmlns:p14="http://schemas.microsoft.com/office/powerpoint/2010/main" val="2770103234"/>
              </p:ext>
            </p:extLst>
          </p:nvPr>
        </p:nvGraphicFramePr>
        <p:xfrm>
          <a:off x="2193131" y="3886200"/>
          <a:ext cx="1693069" cy="685800"/>
        </p:xfrm>
        <a:graphic>
          <a:graphicData uri="http://schemas.openxmlformats.org/presentationml/2006/ole">
            <p:oleObj spid="_x0000_s9364" name="Equation" r:id="rId8" imgW="748975" imgH="304668" progId="Equation.DSMT4">
              <p:embed/>
            </p:oleObj>
          </a:graphicData>
        </a:graphic>
      </p:graphicFrame>
      <p:sp>
        <p:nvSpPr>
          <p:cNvPr id="26" name="Rectangle 23"/>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 name="Object 26"/>
          <p:cNvGraphicFramePr>
            <a:graphicFrameLocks noChangeAspect="1"/>
          </p:cNvGraphicFramePr>
          <p:nvPr>
            <p:extLst>
              <p:ext uri="{D42A27DB-BD31-4B8C-83A1-F6EECF244321}">
                <p14:modId xmlns="" xmlns:p14="http://schemas.microsoft.com/office/powerpoint/2010/main" val="1150791303"/>
              </p:ext>
            </p:extLst>
          </p:nvPr>
        </p:nvGraphicFramePr>
        <p:xfrm>
          <a:off x="5334000" y="3810000"/>
          <a:ext cx="1524000" cy="706783"/>
        </p:xfrm>
        <a:graphic>
          <a:graphicData uri="http://schemas.openxmlformats.org/presentationml/2006/ole">
            <p:oleObj spid="_x0000_s9365" name="Equation" r:id="rId9" imgW="660113" imgH="304668" progId="Equation.DSMT4">
              <p:embed/>
            </p:oleObj>
          </a:graphicData>
        </a:graphic>
      </p:graphicFrame>
      <p:sp>
        <p:nvSpPr>
          <p:cNvPr id="5" name="TextBox 4"/>
          <p:cNvSpPr txBox="1"/>
          <p:nvPr/>
        </p:nvSpPr>
        <p:spPr>
          <a:xfrm>
            <a:off x="4114800" y="3929390"/>
            <a:ext cx="990600" cy="523220"/>
          </a:xfrm>
          <a:prstGeom prst="rect">
            <a:avLst/>
          </a:prstGeom>
          <a:noFill/>
        </p:spPr>
        <p:txBody>
          <a:bodyPr wrap="square" rtlCol="0">
            <a:spAutoFit/>
          </a:bodyPr>
          <a:lstStyle/>
          <a:p>
            <a:r>
              <a:rPr lang="en-US" sz="2800" dirty="0" smtClean="0"/>
              <a:t>AND</a:t>
            </a:r>
            <a:endParaRPr lang="en-US" sz="2800" dirty="0"/>
          </a:p>
        </p:txBody>
      </p:sp>
    </p:spTree>
    <p:extLst>
      <p:ext uri="{BB962C8B-B14F-4D97-AF65-F5344CB8AC3E}">
        <p14:creationId xmlns="" xmlns:p14="http://schemas.microsoft.com/office/powerpoint/2010/main" val="8077886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ehepfer\AppData\Local\Microsoft\Windows\Temporary Internet Files\Content.IE5\K73E5V7Y\Snapshot (3).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1904112" y="1905000"/>
            <a:ext cx="4953310" cy="393298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57200" y="381000"/>
            <a:ext cx="5029200" cy="461665"/>
          </a:xfrm>
          <a:prstGeom prst="rect">
            <a:avLst/>
          </a:prstGeom>
          <a:noFill/>
        </p:spPr>
        <p:txBody>
          <a:bodyPr wrap="square" rtlCol="0">
            <a:spAutoFit/>
          </a:bodyPr>
          <a:lstStyle/>
          <a:p>
            <a:r>
              <a:rPr lang="en-US" sz="2400" dirty="0" smtClean="0">
                <a:solidFill>
                  <a:schemeClr val="accent1"/>
                </a:solidFill>
              </a:rPr>
              <a:t>Examples:</a:t>
            </a:r>
            <a:endParaRPr lang="en-US" sz="2400" dirty="0">
              <a:solidFill>
                <a:schemeClr val="accent1"/>
              </a:solidFill>
            </a:endParaRPr>
          </a:p>
        </p:txBody>
      </p:sp>
      <p:sp>
        <p:nvSpPr>
          <p:cNvPr id="3" name="TextBox 2"/>
          <p:cNvSpPr txBox="1"/>
          <p:nvPr/>
        </p:nvSpPr>
        <p:spPr>
          <a:xfrm>
            <a:off x="609600" y="1066800"/>
            <a:ext cx="6934200" cy="369332"/>
          </a:xfrm>
          <a:prstGeom prst="rect">
            <a:avLst/>
          </a:prstGeom>
          <a:noFill/>
        </p:spPr>
        <p:txBody>
          <a:bodyPr wrap="square" rtlCol="0">
            <a:spAutoFit/>
          </a:bodyPr>
          <a:lstStyle/>
          <a:p>
            <a:r>
              <a:rPr lang="en-US" dirty="0" smtClean="0"/>
              <a:t>If </a:t>
            </a:r>
            <a:r>
              <a:rPr lang="en-US" dirty="0"/>
              <a:t>H</a:t>
            </a:r>
            <a:r>
              <a:rPr lang="en-US" baseline="-25000" dirty="0"/>
              <a:t>A</a:t>
            </a:r>
            <a:r>
              <a:rPr lang="en-US" dirty="0"/>
              <a:t>: </a:t>
            </a:r>
            <a:r>
              <a:rPr lang="en-US" dirty="0">
                <a:latin typeface="Times New Roman"/>
                <a:cs typeface="Times New Roman"/>
              </a:rPr>
              <a:t>σ</a:t>
            </a:r>
            <a:r>
              <a:rPr lang="en-US" baseline="30000" dirty="0">
                <a:latin typeface="Times New Roman"/>
                <a:cs typeface="Times New Roman"/>
              </a:rPr>
              <a:t>2</a:t>
            </a:r>
            <a:r>
              <a:rPr lang="en-US" dirty="0"/>
              <a:t> </a:t>
            </a:r>
            <a:r>
              <a:rPr lang="en-US" dirty="0" smtClean="0"/>
              <a:t>&gt; #  , n = 22, and </a:t>
            </a:r>
            <a:r>
              <a:rPr lang="el-GR" dirty="0" smtClean="0">
                <a:latin typeface="Times New Roman"/>
                <a:cs typeface="Times New Roman"/>
              </a:rPr>
              <a:t>α</a:t>
            </a:r>
            <a:r>
              <a:rPr lang="en-US" dirty="0" smtClean="0">
                <a:latin typeface="Times New Roman"/>
                <a:cs typeface="Times New Roman"/>
              </a:rPr>
              <a:t> = .05.  Find the rejection region</a:t>
            </a:r>
            <a:r>
              <a:rPr lang="en-US" dirty="0" smtClean="0"/>
              <a:t> </a:t>
            </a:r>
            <a:endParaRPr lang="en-US" dirty="0"/>
          </a:p>
        </p:txBody>
      </p:sp>
      <p:pic>
        <p:nvPicPr>
          <p:cNvPr id="14339" name="Picture 3" descr="C:\Users\ehepfer\AppData\Local\Microsoft\Windows\Temporary Internet Files\Content.IE5\QK2ZW39D\Snapshot (4).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a:stretch/>
        </p:blipFill>
        <p:spPr bwMode="auto">
          <a:xfrm>
            <a:off x="2057400" y="2046503"/>
            <a:ext cx="4977245" cy="3649980"/>
          </a:xfrm>
          <a:prstGeom prst="rect">
            <a:avLst/>
          </a:prstGeom>
          <a:noFill/>
          <a:extLst>
            <a:ext uri="{909E8E84-426E-40DD-AFC4-6F175D3DCCD1}">
              <a14:hiddenFill xmlns="" xmlns:a14="http://schemas.microsoft.com/office/drawing/2010/main">
                <a:solidFill>
                  <a:srgbClr val="FFFFFF"/>
                </a:solidFill>
              </a14:hiddenFill>
            </a:ext>
          </a:extLst>
        </p:spPr>
      </p:pic>
      <p:pic>
        <p:nvPicPr>
          <p:cNvPr id="14342"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 y="573732"/>
            <a:ext cx="8045601" cy="5524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315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4342"/>
                                        </p:tgtEl>
                                        <p:attrNameLst>
                                          <p:attrName>style.visibility</p:attrName>
                                        </p:attrNameLst>
                                      </p:cBhvr>
                                      <p:to>
                                        <p:strVal val="visible"/>
                                      </p:to>
                                    </p:set>
                                    <p:animEffect transition="in" filter="fade">
                                      <p:cBhvr>
                                        <p:cTn id="11" dur="1000"/>
                                        <p:tgtEl>
                                          <p:spTgt spid="14342"/>
                                        </p:tgtEl>
                                      </p:cBhvr>
                                    </p:animEffect>
                                    <p:anim calcmode="lin" valueType="num">
                                      <p:cBhvr>
                                        <p:cTn id="12" dur="1000" fill="hold"/>
                                        <p:tgtEl>
                                          <p:spTgt spid="14342"/>
                                        </p:tgtEl>
                                        <p:attrNameLst>
                                          <p:attrName>ppt_x</p:attrName>
                                        </p:attrNameLst>
                                      </p:cBhvr>
                                      <p:tavLst>
                                        <p:tav tm="0">
                                          <p:val>
                                            <p:strVal val="#ppt_x"/>
                                          </p:val>
                                        </p:tav>
                                        <p:tav tm="100000">
                                          <p:val>
                                            <p:strVal val="#ppt_x"/>
                                          </p:val>
                                        </p:tav>
                                      </p:tavLst>
                                    </p:anim>
                                    <p:anim calcmode="lin" valueType="num">
                                      <p:cBhvr>
                                        <p:cTn id="13" dur="1000" fill="hold"/>
                                        <p:tgtEl>
                                          <p:spTgt spid="1434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434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71600"/>
            <a:ext cx="8534400" cy="646331"/>
          </a:xfrm>
          <a:prstGeom prst="rect">
            <a:avLst/>
          </a:prstGeom>
        </p:spPr>
        <p:txBody>
          <a:bodyPr wrap="square">
            <a:spAutoFit/>
          </a:bodyPr>
          <a:lstStyle/>
          <a:p>
            <a:r>
              <a:rPr lang="en-US" dirty="0"/>
              <a:t>A statistical </a:t>
            </a:r>
            <a:r>
              <a:rPr lang="en-US" b="1" dirty="0"/>
              <a:t>hypothesis </a:t>
            </a:r>
            <a:r>
              <a:rPr lang="en-US" dirty="0"/>
              <a:t>is a statement about the numerical value of a population parameter. </a:t>
            </a:r>
          </a:p>
        </p:txBody>
      </p:sp>
      <p:sp>
        <p:nvSpPr>
          <p:cNvPr id="3" name="TextBox 2"/>
          <p:cNvSpPr txBox="1"/>
          <p:nvPr/>
        </p:nvSpPr>
        <p:spPr>
          <a:xfrm>
            <a:off x="3200400" y="381000"/>
            <a:ext cx="2971800" cy="707886"/>
          </a:xfrm>
          <a:prstGeom prst="rect">
            <a:avLst/>
          </a:prstGeom>
          <a:noFill/>
        </p:spPr>
        <p:txBody>
          <a:bodyPr wrap="square" rtlCol="0">
            <a:spAutoFit/>
          </a:bodyPr>
          <a:lstStyle/>
          <a:p>
            <a:r>
              <a:rPr lang="en-US" sz="4000" b="1" dirty="0" smtClean="0"/>
              <a:t>HYPOTHESIS</a:t>
            </a:r>
            <a:endParaRPr lang="en-US" sz="4000" b="1" dirty="0"/>
          </a:p>
        </p:txBody>
      </p:sp>
      <p:sp>
        <p:nvSpPr>
          <p:cNvPr id="10" name="Rectangle 9"/>
          <p:cNvSpPr/>
          <p:nvPr/>
        </p:nvSpPr>
        <p:spPr>
          <a:xfrm>
            <a:off x="304800" y="2209800"/>
            <a:ext cx="4038600" cy="3416320"/>
          </a:xfrm>
          <a:prstGeom prst="rect">
            <a:avLst/>
          </a:prstGeom>
        </p:spPr>
        <p:txBody>
          <a:bodyPr wrap="square">
            <a:spAutoFit/>
          </a:bodyPr>
          <a:lstStyle/>
          <a:p>
            <a:r>
              <a:rPr lang="en-US" b="1" u="sng" dirty="0"/>
              <a:t>Null Hypothesis:</a:t>
            </a:r>
            <a:endParaRPr lang="en-US" dirty="0"/>
          </a:p>
          <a:p>
            <a:r>
              <a:rPr lang="en-US" dirty="0"/>
              <a:t> </a:t>
            </a:r>
          </a:p>
          <a:p>
            <a:r>
              <a:rPr lang="en-US" dirty="0"/>
              <a:t>	The null hypothesis is that which represents the status quo to the party performing the sampling experiment – the hypothesis that will be maintained unless the data provide convincing evidence that it is false.</a:t>
            </a:r>
          </a:p>
          <a:p>
            <a:r>
              <a:rPr lang="en-US" dirty="0"/>
              <a:t> </a:t>
            </a:r>
          </a:p>
          <a:p>
            <a:r>
              <a:rPr lang="en-US" dirty="0"/>
              <a:t> </a:t>
            </a:r>
            <a:r>
              <a:rPr lang="en-US" dirty="0" smtClean="0"/>
              <a:t>Examples</a:t>
            </a:r>
            <a:r>
              <a:rPr lang="en-US" dirty="0"/>
              <a:t>:</a:t>
            </a:r>
          </a:p>
          <a:p>
            <a:r>
              <a:rPr lang="en-US" dirty="0"/>
              <a:t>H0: μ = 17</a:t>
            </a:r>
          </a:p>
          <a:p>
            <a:r>
              <a:rPr lang="en-US" dirty="0"/>
              <a:t>H0: p=.17</a:t>
            </a:r>
          </a:p>
        </p:txBody>
      </p:sp>
      <p:sp>
        <p:nvSpPr>
          <p:cNvPr id="11" name="Rectangle 10"/>
          <p:cNvSpPr/>
          <p:nvPr/>
        </p:nvSpPr>
        <p:spPr>
          <a:xfrm>
            <a:off x="4826000" y="2209800"/>
            <a:ext cx="4038600" cy="3693319"/>
          </a:xfrm>
          <a:prstGeom prst="rect">
            <a:avLst/>
          </a:prstGeom>
        </p:spPr>
        <p:txBody>
          <a:bodyPr wrap="square">
            <a:spAutoFit/>
          </a:bodyPr>
          <a:lstStyle/>
          <a:p>
            <a:r>
              <a:rPr lang="en-US" b="1" u="sng" dirty="0"/>
              <a:t>Alternative Hypothesis:</a:t>
            </a:r>
            <a:endParaRPr lang="en-US" dirty="0"/>
          </a:p>
          <a:p>
            <a:r>
              <a:rPr lang="en-US" dirty="0"/>
              <a:t>	The alternative hypothesis is that which will be </a:t>
            </a:r>
            <a:r>
              <a:rPr lang="en-US" dirty="0" smtClean="0"/>
              <a:t>considered true </a:t>
            </a:r>
            <a:r>
              <a:rPr lang="en-US" dirty="0"/>
              <a:t>only if the data provide convincing evidence of its truth.  </a:t>
            </a:r>
          </a:p>
          <a:p>
            <a:r>
              <a:rPr lang="en-US" dirty="0"/>
              <a:t> </a:t>
            </a:r>
          </a:p>
          <a:p>
            <a:r>
              <a:rPr lang="en-US" dirty="0"/>
              <a:t> </a:t>
            </a:r>
          </a:p>
          <a:p>
            <a:r>
              <a:rPr lang="en-US" dirty="0"/>
              <a:t>Examples:</a:t>
            </a:r>
          </a:p>
          <a:p>
            <a:r>
              <a:rPr lang="en-US" dirty="0" smtClean="0"/>
              <a:t>H</a:t>
            </a:r>
            <a:r>
              <a:rPr lang="en-US" baseline="-25000" dirty="0"/>
              <a:t>A</a:t>
            </a:r>
            <a:r>
              <a:rPr lang="en-US" dirty="0" smtClean="0"/>
              <a:t>: </a:t>
            </a:r>
            <a:r>
              <a:rPr lang="en-US" dirty="0"/>
              <a:t>μ ≠ 17</a:t>
            </a:r>
          </a:p>
          <a:p>
            <a:r>
              <a:rPr lang="en-US" dirty="0" smtClean="0"/>
              <a:t>H</a:t>
            </a:r>
            <a:r>
              <a:rPr lang="en-US" baseline="-25000" dirty="0"/>
              <a:t>A</a:t>
            </a:r>
            <a:r>
              <a:rPr lang="en-US" dirty="0" smtClean="0"/>
              <a:t>: </a:t>
            </a:r>
            <a:r>
              <a:rPr lang="en-US" dirty="0"/>
              <a:t>μ &gt; 223</a:t>
            </a:r>
          </a:p>
          <a:p>
            <a:r>
              <a:rPr lang="en-US" dirty="0" smtClean="0"/>
              <a:t>H</a:t>
            </a:r>
            <a:r>
              <a:rPr lang="en-US" baseline="-25000" dirty="0"/>
              <a:t>A</a:t>
            </a:r>
            <a:r>
              <a:rPr lang="en-US" dirty="0" smtClean="0"/>
              <a:t>: </a:t>
            </a:r>
            <a:r>
              <a:rPr lang="en-US" dirty="0"/>
              <a:t>p ≠.17</a:t>
            </a:r>
          </a:p>
          <a:p>
            <a:r>
              <a:rPr lang="en-US" dirty="0" smtClean="0"/>
              <a:t>H</a:t>
            </a:r>
            <a:r>
              <a:rPr lang="en-US" baseline="-25000" dirty="0"/>
              <a:t>A</a:t>
            </a:r>
            <a:r>
              <a:rPr lang="en-US" dirty="0" smtClean="0"/>
              <a:t>: </a:t>
            </a:r>
            <a:r>
              <a:rPr lang="en-US" dirty="0"/>
              <a:t>p &lt;.67</a:t>
            </a:r>
          </a:p>
          <a:p>
            <a:endParaRPr lang="en-US" dirty="0"/>
          </a:p>
        </p:txBody>
      </p:sp>
    </p:spTree>
    <p:extLst>
      <p:ext uri="{BB962C8B-B14F-4D97-AF65-F5344CB8AC3E}">
        <p14:creationId xmlns="" xmlns:p14="http://schemas.microsoft.com/office/powerpoint/2010/main" val="4583368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5029200" cy="461665"/>
          </a:xfrm>
          <a:prstGeom prst="rect">
            <a:avLst/>
          </a:prstGeom>
          <a:noFill/>
        </p:spPr>
        <p:txBody>
          <a:bodyPr wrap="square" rtlCol="0">
            <a:spAutoFit/>
          </a:bodyPr>
          <a:lstStyle/>
          <a:p>
            <a:r>
              <a:rPr lang="en-US" sz="2400" dirty="0" smtClean="0">
                <a:solidFill>
                  <a:schemeClr val="accent1"/>
                </a:solidFill>
              </a:rPr>
              <a:t>Examples:</a:t>
            </a:r>
            <a:endParaRPr lang="en-US" sz="2400" dirty="0">
              <a:solidFill>
                <a:schemeClr val="accent1"/>
              </a:solidFill>
            </a:endParaRPr>
          </a:p>
        </p:txBody>
      </p:sp>
      <p:sp>
        <p:nvSpPr>
          <p:cNvPr id="4" name="TextBox 3"/>
          <p:cNvSpPr txBox="1"/>
          <p:nvPr/>
        </p:nvSpPr>
        <p:spPr>
          <a:xfrm>
            <a:off x="736600" y="990600"/>
            <a:ext cx="6934200" cy="369332"/>
          </a:xfrm>
          <a:prstGeom prst="rect">
            <a:avLst/>
          </a:prstGeom>
          <a:noFill/>
        </p:spPr>
        <p:txBody>
          <a:bodyPr wrap="square" rtlCol="0">
            <a:spAutoFit/>
          </a:bodyPr>
          <a:lstStyle/>
          <a:p>
            <a:r>
              <a:rPr lang="en-US" dirty="0" smtClean="0"/>
              <a:t>If </a:t>
            </a:r>
            <a:r>
              <a:rPr lang="en-US" dirty="0"/>
              <a:t>H</a:t>
            </a:r>
            <a:r>
              <a:rPr lang="en-US" baseline="-25000" dirty="0"/>
              <a:t>A</a:t>
            </a:r>
            <a:r>
              <a:rPr lang="en-US" dirty="0"/>
              <a:t>: </a:t>
            </a:r>
            <a:r>
              <a:rPr lang="en-US" dirty="0">
                <a:latin typeface="Times New Roman"/>
                <a:cs typeface="Times New Roman"/>
              </a:rPr>
              <a:t>σ</a:t>
            </a:r>
            <a:r>
              <a:rPr lang="en-US" baseline="30000" dirty="0">
                <a:latin typeface="Times New Roman"/>
                <a:cs typeface="Times New Roman"/>
              </a:rPr>
              <a:t>2</a:t>
            </a:r>
            <a:r>
              <a:rPr lang="en-US" dirty="0"/>
              <a:t> &lt;</a:t>
            </a:r>
            <a:r>
              <a:rPr lang="en-US" dirty="0" smtClean="0"/>
              <a:t> #  , n = 25, and </a:t>
            </a:r>
            <a:r>
              <a:rPr lang="el-GR" dirty="0" smtClean="0">
                <a:latin typeface="Times New Roman"/>
                <a:cs typeface="Times New Roman"/>
              </a:rPr>
              <a:t>α</a:t>
            </a:r>
            <a:r>
              <a:rPr lang="en-US" dirty="0" smtClean="0">
                <a:latin typeface="Times New Roman"/>
                <a:cs typeface="Times New Roman"/>
              </a:rPr>
              <a:t> = .05.  Find the rejection region</a:t>
            </a:r>
            <a:r>
              <a:rPr lang="en-US" dirty="0" smtClean="0"/>
              <a:t> </a:t>
            </a:r>
            <a:endParaRPr lang="en-US" dirty="0"/>
          </a:p>
        </p:txBody>
      </p:sp>
      <p:pic>
        <p:nvPicPr>
          <p:cNvPr id="14340" name="Picture 4" descr="C:\Users\ehepfer\AppData\Local\Microsoft\Windows\Temporary Internet Files\Content.IE5\XJ1A10RH\Snapshot (3).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1676400" y="1676400"/>
            <a:ext cx="5434722" cy="4488809"/>
          </a:xfrm>
          <a:prstGeom prst="rect">
            <a:avLst/>
          </a:prstGeom>
          <a:noFill/>
          <a:extLst>
            <a:ext uri="{909E8E84-426E-40DD-AFC4-6F175D3DCCD1}">
              <a14:hiddenFill xmlns="" xmlns:a14="http://schemas.microsoft.com/office/drawing/2010/main">
                <a:solidFill>
                  <a:srgbClr val="FFFFFF"/>
                </a:solidFill>
              </a14:hiddenFill>
            </a:ext>
          </a:extLst>
        </p:spPr>
      </p:pic>
      <p:pic>
        <p:nvPicPr>
          <p:cNvPr id="15362" name="Picture 2" descr="C:\Users\ehepfer\AppData\Local\Microsoft\Windows\Temporary Internet Files\Content.IE5\K73E5V7Y\Snapshot (4).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a:stretch/>
        </p:blipFill>
        <p:spPr bwMode="auto">
          <a:xfrm>
            <a:off x="1600200" y="1752600"/>
            <a:ext cx="5638800" cy="4331368"/>
          </a:xfrm>
          <a:prstGeom prst="rect">
            <a:avLst/>
          </a:prstGeom>
          <a:noFill/>
          <a:extLst>
            <a:ext uri="{909E8E84-426E-40DD-AFC4-6F175D3DCCD1}">
              <a14:hiddenFill xmlns=""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28713" y="447675"/>
            <a:ext cx="6886575" cy="5962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0683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5363"/>
                                        </p:tgtEl>
                                        <p:attrNameLst>
                                          <p:attrName>style.visibility</p:attrName>
                                        </p:attrNameLst>
                                      </p:cBhvr>
                                      <p:to>
                                        <p:strVal val="visible"/>
                                      </p:to>
                                    </p:set>
                                    <p:animEffect transition="in" filter="fade">
                                      <p:cBhvr>
                                        <p:cTn id="11" dur="1000"/>
                                        <p:tgtEl>
                                          <p:spTgt spid="15363"/>
                                        </p:tgtEl>
                                      </p:cBhvr>
                                    </p:animEffect>
                                    <p:anim calcmode="lin" valueType="num">
                                      <p:cBhvr>
                                        <p:cTn id="12" dur="1000" fill="hold"/>
                                        <p:tgtEl>
                                          <p:spTgt spid="15363"/>
                                        </p:tgtEl>
                                        <p:attrNameLst>
                                          <p:attrName>ppt_x</p:attrName>
                                        </p:attrNameLst>
                                      </p:cBhvr>
                                      <p:tavLst>
                                        <p:tav tm="0">
                                          <p:val>
                                            <p:strVal val="#ppt_x"/>
                                          </p:val>
                                        </p:tav>
                                        <p:tav tm="100000">
                                          <p:val>
                                            <p:strVal val="#ppt_x"/>
                                          </p:val>
                                        </p:tav>
                                      </p:tavLst>
                                    </p:anim>
                                    <p:anim calcmode="lin" valueType="num">
                                      <p:cBhvr>
                                        <p:cTn id="13"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536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5029200" cy="461665"/>
          </a:xfrm>
          <a:prstGeom prst="rect">
            <a:avLst/>
          </a:prstGeom>
          <a:noFill/>
        </p:spPr>
        <p:txBody>
          <a:bodyPr wrap="square" rtlCol="0">
            <a:spAutoFit/>
          </a:bodyPr>
          <a:lstStyle/>
          <a:p>
            <a:r>
              <a:rPr lang="en-US" sz="2400" dirty="0" smtClean="0">
                <a:solidFill>
                  <a:schemeClr val="accent1"/>
                </a:solidFill>
              </a:rPr>
              <a:t>Examples:</a:t>
            </a:r>
            <a:endParaRPr lang="en-US" sz="2400" dirty="0">
              <a:solidFill>
                <a:schemeClr val="accent1"/>
              </a:solidFill>
            </a:endParaRPr>
          </a:p>
        </p:txBody>
      </p:sp>
      <p:sp>
        <p:nvSpPr>
          <p:cNvPr id="3" name="TextBox 2"/>
          <p:cNvSpPr txBox="1"/>
          <p:nvPr/>
        </p:nvSpPr>
        <p:spPr>
          <a:xfrm>
            <a:off x="609600" y="1066800"/>
            <a:ext cx="6934200" cy="369332"/>
          </a:xfrm>
          <a:prstGeom prst="rect">
            <a:avLst/>
          </a:prstGeom>
          <a:noFill/>
        </p:spPr>
        <p:txBody>
          <a:bodyPr wrap="square" rtlCol="0">
            <a:spAutoFit/>
          </a:bodyPr>
          <a:lstStyle/>
          <a:p>
            <a:r>
              <a:rPr lang="en-US" dirty="0" smtClean="0"/>
              <a:t>If </a:t>
            </a:r>
            <a:r>
              <a:rPr lang="en-US" dirty="0"/>
              <a:t>H</a:t>
            </a:r>
            <a:r>
              <a:rPr lang="en-US" baseline="-25000" dirty="0"/>
              <a:t>A</a:t>
            </a:r>
            <a:r>
              <a:rPr lang="en-US" dirty="0"/>
              <a:t>: </a:t>
            </a:r>
            <a:r>
              <a:rPr lang="en-US" dirty="0">
                <a:latin typeface="Times New Roman"/>
                <a:cs typeface="Times New Roman"/>
              </a:rPr>
              <a:t>σ</a:t>
            </a:r>
            <a:r>
              <a:rPr lang="en-US" baseline="30000" dirty="0">
                <a:latin typeface="Times New Roman"/>
                <a:cs typeface="Times New Roman"/>
              </a:rPr>
              <a:t>2</a:t>
            </a:r>
            <a:r>
              <a:rPr lang="en-US" dirty="0"/>
              <a:t> ≠</a:t>
            </a:r>
            <a:r>
              <a:rPr lang="en-US" dirty="0" smtClean="0"/>
              <a:t> #  , n = 18, and </a:t>
            </a:r>
            <a:r>
              <a:rPr lang="el-GR" dirty="0" smtClean="0">
                <a:latin typeface="Times New Roman"/>
                <a:cs typeface="Times New Roman"/>
              </a:rPr>
              <a:t>α</a:t>
            </a:r>
            <a:r>
              <a:rPr lang="en-US" dirty="0" smtClean="0">
                <a:latin typeface="Times New Roman"/>
                <a:cs typeface="Times New Roman"/>
              </a:rPr>
              <a:t> = .05.  Find the rejection region</a:t>
            </a:r>
            <a:r>
              <a:rPr lang="en-US" dirty="0" smtClean="0"/>
              <a:t> </a:t>
            </a:r>
            <a:endParaRPr lang="en-US" dirty="0"/>
          </a:p>
        </p:txBody>
      </p:sp>
      <p:pic>
        <p:nvPicPr>
          <p:cNvPr id="16386" name="Picture 2" descr="C:\Users\ehepfer\AppData\Local\Microsoft\Windows\Temporary Internet Files\Content.IE5\QK2ZW39D\Snapshot (5).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1447800" y="1686416"/>
            <a:ext cx="5943600" cy="3850784"/>
          </a:xfrm>
          <a:prstGeom prst="rect">
            <a:avLst/>
          </a:prstGeom>
          <a:noFill/>
          <a:extLst>
            <a:ext uri="{909E8E84-426E-40DD-AFC4-6F175D3DCCD1}">
              <a14:hiddenFill xmlns="" xmlns:a14="http://schemas.microsoft.com/office/drawing/2010/main">
                <a:solidFill>
                  <a:srgbClr val="FFFFFF"/>
                </a:solidFill>
              </a14:hiddenFill>
            </a:ext>
          </a:extLst>
        </p:spPr>
      </p:pic>
      <p:pic>
        <p:nvPicPr>
          <p:cNvPr id="16387" name="Picture 3" descr="C:\Users\ehepfer\AppData\Local\Microsoft\Windows\Temporary Internet Files\Content.IE5\XJ1A10RH\Snapshot (4).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a:stretch/>
        </p:blipFill>
        <p:spPr bwMode="auto">
          <a:xfrm>
            <a:off x="1562100" y="1524000"/>
            <a:ext cx="5715000" cy="42989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5842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38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381000"/>
            <a:ext cx="7848600" cy="1631216"/>
          </a:xfrm>
          <a:prstGeom prst="rect">
            <a:avLst/>
          </a:prstGeom>
          <a:noFill/>
        </p:spPr>
        <p:txBody>
          <a:bodyPr wrap="square" rtlCol="0">
            <a:spAutoFit/>
          </a:bodyPr>
          <a:lstStyle/>
          <a:p>
            <a:r>
              <a:rPr lang="en-US" sz="2500" b="1" dirty="0" smtClean="0"/>
              <a:t>Or Calculate P-value</a:t>
            </a:r>
          </a:p>
          <a:p>
            <a:r>
              <a:rPr lang="en-US" sz="2500" dirty="0"/>
              <a:t> </a:t>
            </a:r>
          </a:p>
          <a:p>
            <a:pPr lvl="0"/>
            <a:r>
              <a:rPr lang="en-US" sz="2500" dirty="0" smtClean="0"/>
              <a:t>Using Technology – </a:t>
            </a:r>
            <a:r>
              <a:rPr lang="en-US" sz="2500" dirty="0" err="1" smtClean="0"/>
              <a:t>DDXL</a:t>
            </a:r>
            <a:r>
              <a:rPr lang="en-US" sz="2500" dirty="0" smtClean="0"/>
              <a:t> </a:t>
            </a:r>
            <a:endParaRPr lang="en-US" sz="2500" dirty="0"/>
          </a:p>
          <a:p>
            <a:endParaRPr lang="en-US" sz="2500" dirty="0"/>
          </a:p>
        </p:txBody>
      </p:sp>
    </p:spTree>
    <p:extLst>
      <p:ext uri="{BB962C8B-B14F-4D97-AF65-F5344CB8AC3E}">
        <p14:creationId xmlns="" xmlns:p14="http://schemas.microsoft.com/office/powerpoint/2010/main" val="28021775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167" y="304800"/>
            <a:ext cx="8142486" cy="1107996"/>
          </a:xfrm>
          <a:prstGeom prst="rect">
            <a:avLst/>
          </a:prstGeom>
        </p:spPr>
        <p:txBody>
          <a:bodyPr wrap="none">
            <a:spAutoFit/>
          </a:bodyPr>
          <a:lstStyle/>
          <a:p>
            <a:pPr algn="ctr"/>
            <a:r>
              <a:rPr lang="en-US" sz="3300" b="1" dirty="0"/>
              <a:t>Hypothesis Test for </a:t>
            </a:r>
            <a:r>
              <a:rPr lang="en-US" sz="3300" b="1" dirty="0">
                <a:latin typeface="Times New Roman"/>
                <a:cs typeface="Times New Roman"/>
              </a:rPr>
              <a:t>σ</a:t>
            </a:r>
            <a:r>
              <a:rPr lang="en-US" sz="3200" b="1" baseline="30000" dirty="0">
                <a:latin typeface="Times New Roman"/>
                <a:cs typeface="Times New Roman"/>
              </a:rPr>
              <a:t>2</a:t>
            </a:r>
            <a:r>
              <a:rPr lang="en-US" sz="3300" b="1" dirty="0"/>
              <a:t> (Population </a:t>
            </a:r>
            <a:r>
              <a:rPr lang="en-US" sz="3300" b="1" u="sng" dirty="0"/>
              <a:t>Variance</a:t>
            </a:r>
            <a:r>
              <a:rPr lang="en-US" sz="3300" b="1" dirty="0"/>
              <a:t>)</a:t>
            </a:r>
          </a:p>
          <a:p>
            <a:pPr algn="ctr"/>
            <a:r>
              <a:rPr lang="en-US" sz="3300" b="1" dirty="0"/>
              <a:t>For a LARGE Sample</a:t>
            </a:r>
            <a:endParaRPr lang="en-US" sz="3300" dirty="0"/>
          </a:p>
        </p:txBody>
      </p:sp>
      <p:sp>
        <p:nvSpPr>
          <p:cNvPr id="3" name="Rectangle 2"/>
          <p:cNvSpPr/>
          <p:nvPr/>
        </p:nvSpPr>
        <p:spPr>
          <a:xfrm>
            <a:off x="304800" y="1371600"/>
            <a:ext cx="1457258" cy="477054"/>
          </a:xfrm>
          <a:prstGeom prst="rect">
            <a:avLst/>
          </a:prstGeom>
        </p:spPr>
        <p:txBody>
          <a:bodyPr wrap="none">
            <a:spAutoFit/>
          </a:bodyPr>
          <a:lstStyle/>
          <a:p>
            <a:r>
              <a:rPr lang="en-US" sz="2500" b="1" dirty="0" smtClean="0"/>
              <a:t>Summary</a:t>
            </a:r>
            <a:endParaRPr lang="en-US" sz="2500" dirty="0"/>
          </a:p>
        </p:txBody>
      </p:sp>
      <p:sp>
        <p:nvSpPr>
          <p:cNvPr id="4" name="Rectangle 3"/>
          <p:cNvSpPr/>
          <p:nvPr/>
        </p:nvSpPr>
        <p:spPr>
          <a:xfrm>
            <a:off x="406789" y="1981200"/>
            <a:ext cx="4652812" cy="446276"/>
          </a:xfrm>
          <a:prstGeom prst="rect">
            <a:avLst/>
          </a:prstGeom>
        </p:spPr>
        <p:txBody>
          <a:bodyPr wrap="none">
            <a:spAutoFit/>
          </a:bodyPr>
          <a:lstStyle/>
          <a:p>
            <a:r>
              <a:rPr lang="en-US" sz="2300" dirty="0"/>
              <a:t>If test statistic falls in rejection region</a:t>
            </a:r>
          </a:p>
        </p:txBody>
      </p:sp>
      <p:sp>
        <p:nvSpPr>
          <p:cNvPr id="5" name="Rectangle 4"/>
          <p:cNvSpPr/>
          <p:nvPr/>
        </p:nvSpPr>
        <p:spPr>
          <a:xfrm>
            <a:off x="406789" y="4038600"/>
            <a:ext cx="5656292" cy="446276"/>
          </a:xfrm>
          <a:prstGeom prst="rect">
            <a:avLst/>
          </a:prstGeom>
        </p:spPr>
        <p:txBody>
          <a:bodyPr wrap="none">
            <a:spAutoFit/>
          </a:bodyPr>
          <a:lstStyle/>
          <a:p>
            <a:r>
              <a:rPr lang="en-US" sz="2300" dirty="0"/>
              <a:t>If test statistic does not fall in rejection region</a:t>
            </a:r>
          </a:p>
        </p:txBody>
      </p:sp>
      <p:sp>
        <p:nvSpPr>
          <p:cNvPr id="6" name="Rectangle 5"/>
          <p:cNvSpPr/>
          <p:nvPr/>
        </p:nvSpPr>
        <p:spPr>
          <a:xfrm>
            <a:off x="647700" y="2514600"/>
            <a:ext cx="8001000" cy="1200329"/>
          </a:xfrm>
          <a:prstGeom prst="rect">
            <a:avLst/>
          </a:prstGeom>
        </p:spPr>
        <p:txBody>
          <a:bodyPr wrap="square">
            <a:spAutoFit/>
          </a:bodyPr>
          <a:lstStyle/>
          <a:p>
            <a:r>
              <a:rPr lang="en-US" dirty="0"/>
              <a:t>At the ___% significance level, my test statistic (χ</a:t>
            </a:r>
            <a:r>
              <a:rPr lang="en-US" baseline="30000" dirty="0"/>
              <a:t>2</a:t>
            </a:r>
            <a:r>
              <a:rPr lang="en-US" dirty="0"/>
              <a:t> = ___) falls in the rejection region (or my p-value (_____) &lt; α) therefore, I reject my null hypothesis.  The data provides sufficient evidence to support that the variance of all </a:t>
            </a:r>
            <a:r>
              <a:rPr lang="en-US" u="sng" dirty="0"/>
              <a:t>&lt;context&gt;</a:t>
            </a:r>
            <a:r>
              <a:rPr lang="en-US" dirty="0"/>
              <a:t> is </a:t>
            </a:r>
            <a:r>
              <a:rPr lang="en-US" u="sng" dirty="0"/>
              <a:t>(</a:t>
            </a:r>
            <a:r>
              <a:rPr lang="en-US" i="1" u="sng" dirty="0"/>
              <a:t>greater than, less than or different </a:t>
            </a:r>
            <a:r>
              <a:rPr lang="en-US" i="1" dirty="0"/>
              <a:t>from </a:t>
            </a:r>
            <a:r>
              <a:rPr lang="en-US" i="1" dirty="0" smtClean="0"/>
              <a:t>&lt;plug in value for </a:t>
            </a:r>
            <a:r>
              <a:rPr lang="en-US" i="1" dirty="0"/>
              <a:t>σ</a:t>
            </a:r>
            <a:r>
              <a:rPr lang="en-US" i="1" baseline="-25000" dirty="0"/>
              <a:t>0</a:t>
            </a:r>
            <a:r>
              <a:rPr lang="en-US" i="1" baseline="30000" dirty="0"/>
              <a:t>2 </a:t>
            </a:r>
            <a:r>
              <a:rPr lang="en-US" i="1" baseline="30000" dirty="0" smtClean="0"/>
              <a:t>&gt;</a:t>
            </a:r>
            <a:endParaRPr lang="en-US" dirty="0"/>
          </a:p>
        </p:txBody>
      </p:sp>
      <p:sp>
        <p:nvSpPr>
          <p:cNvPr id="7" name="Rectangle 6"/>
          <p:cNvSpPr/>
          <p:nvPr/>
        </p:nvSpPr>
        <p:spPr>
          <a:xfrm>
            <a:off x="685800" y="4724400"/>
            <a:ext cx="7772400" cy="1477328"/>
          </a:xfrm>
          <a:prstGeom prst="rect">
            <a:avLst/>
          </a:prstGeom>
        </p:spPr>
        <p:txBody>
          <a:bodyPr wrap="square">
            <a:spAutoFit/>
          </a:bodyPr>
          <a:lstStyle/>
          <a:p>
            <a:r>
              <a:rPr lang="en-US" dirty="0" smtClean="0"/>
              <a:t>At the ___% significance level, my test statistic (χ</a:t>
            </a:r>
            <a:r>
              <a:rPr lang="en-US" baseline="30000" dirty="0" smtClean="0"/>
              <a:t>2</a:t>
            </a:r>
            <a:r>
              <a:rPr lang="en-US" dirty="0" smtClean="0"/>
              <a:t> = ___) does not fall in the rejection region (or my p-value (______) &gt; α) therefore, I do not reject my null hypothesis.  The data provides insufficient evidence to support that the variance of all </a:t>
            </a:r>
            <a:r>
              <a:rPr lang="en-US" u="sng" dirty="0" smtClean="0"/>
              <a:t>&lt;context&gt;</a:t>
            </a:r>
            <a:r>
              <a:rPr lang="en-US" dirty="0" smtClean="0"/>
              <a:t> is </a:t>
            </a:r>
            <a:r>
              <a:rPr lang="en-US" u="sng" dirty="0" smtClean="0"/>
              <a:t>(</a:t>
            </a:r>
            <a:r>
              <a:rPr lang="en-US" i="1" u="sng" dirty="0" smtClean="0"/>
              <a:t>greater than, less than or different from)</a:t>
            </a:r>
            <a:r>
              <a:rPr lang="en-US" dirty="0" smtClean="0"/>
              <a:t> </a:t>
            </a:r>
            <a:r>
              <a:rPr lang="en-US" i="1" dirty="0" smtClean="0"/>
              <a:t>&lt;plug in value for σ</a:t>
            </a:r>
            <a:r>
              <a:rPr lang="en-US" i="1" baseline="-25000" dirty="0" smtClean="0"/>
              <a:t>0</a:t>
            </a:r>
            <a:r>
              <a:rPr lang="en-US" i="1" baseline="30000" dirty="0" smtClean="0"/>
              <a:t>2</a:t>
            </a:r>
            <a:r>
              <a:rPr lang="en-US" i="1" dirty="0" smtClean="0"/>
              <a:t>&gt;.</a:t>
            </a:r>
            <a:endParaRPr lang="en-US" dirty="0"/>
          </a:p>
        </p:txBody>
      </p:sp>
    </p:spTree>
    <p:extLst>
      <p:ext uri="{BB962C8B-B14F-4D97-AF65-F5344CB8AC3E}">
        <p14:creationId xmlns="" xmlns:p14="http://schemas.microsoft.com/office/powerpoint/2010/main" val="15813158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2" name="Picture 10" descr="C:\Users\ehepfer\AppData\Local\Microsoft\Windows\Temporary Internet Files\Content.IE5\K73E5V7Y\Snapshot (5).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a:stretch/>
        </p:blipFill>
        <p:spPr bwMode="auto">
          <a:xfrm>
            <a:off x="6248400" y="2476325"/>
            <a:ext cx="2362200" cy="13590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0" y="0"/>
            <a:ext cx="9144000" cy="1903274"/>
          </a:xfrm>
        </p:spPr>
        <p:txBody>
          <a:bodyPr>
            <a:noAutofit/>
          </a:bodyPr>
          <a:lstStyle/>
          <a:p>
            <a:r>
              <a:rPr lang="en-US" sz="1900" b="1" dirty="0">
                <a:solidFill>
                  <a:srgbClr val="0070C0"/>
                </a:solidFill>
              </a:rPr>
              <a:t>Example - In one town, monthly incomes for men with college degrees are found to have a standard deviation of $650.  A random sample of 22 men without college degrees resulted in incomes with a standard deviation of $933.  Assume the monthly income for men is normally distributed.  At the 1% level of significance, do the data provide sufficient evidence to conclude that the standard deviation, σ, of incomes of men in that town without college degrees is greater than $650? Use the critical-value approach.</a:t>
            </a:r>
            <a:endParaRPr lang="en-US" sz="1900" dirty="0">
              <a:solidFill>
                <a:srgbClr val="0070C0"/>
              </a:solidFill>
            </a:endParaRPr>
          </a:p>
        </p:txBody>
      </p:sp>
      <p:sp>
        <p:nvSpPr>
          <p:cNvPr id="3" name="TextBox 2"/>
          <p:cNvSpPr txBox="1"/>
          <p:nvPr/>
        </p:nvSpPr>
        <p:spPr>
          <a:xfrm>
            <a:off x="533400" y="1903274"/>
            <a:ext cx="4114800" cy="923330"/>
          </a:xfrm>
          <a:prstGeom prst="rect">
            <a:avLst/>
          </a:prstGeom>
          <a:noFill/>
        </p:spPr>
        <p:txBody>
          <a:bodyPr wrap="square" rtlCol="0">
            <a:spAutoFit/>
          </a:bodyPr>
          <a:lstStyle/>
          <a:p>
            <a:r>
              <a:rPr lang="en-US" b="1" u="sng" dirty="0" smtClean="0"/>
              <a:t>H</a:t>
            </a:r>
            <a:r>
              <a:rPr lang="en-US" dirty="0" smtClean="0"/>
              <a:t>ypotheses:</a:t>
            </a:r>
          </a:p>
          <a:p>
            <a:r>
              <a:rPr lang="en-US" b="1" dirty="0"/>
              <a:t> </a:t>
            </a:r>
            <a:r>
              <a:rPr lang="en-US" b="1" dirty="0" smtClean="0"/>
              <a:t>      </a:t>
            </a:r>
            <a:r>
              <a:rPr lang="en-US" dirty="0" smtClean="0"/>
              <a:t>H</a:t>
            </a:r>
            <a:r>
              <a:rPr lang="en-US" baseline="-25000" dirty="0" smtClean="0"/>
              <a:t>0</a:t>
            </a:r>
            <a:r>
              <a:rPr lang="en-US" dirty="0" smtClean="0"/>
              <a:t>: </a:t>
            </a:r>
            <a:r>
              <a:rPr lang="en-US" dirty="0" smtClean="0">
                <a:latin typeface="Times New Roman"/>
                <a:cs typeface="Times New Roman"/>
              </a:rPr>
              <a:t>σ</a:t>
            </a:r>
            <a:r>
              <a:rPr lang="en-US" baseline="30000" dirty="0" smtClean="0">
                <a:latin typeface="Times New Roman"/>
                <a:cs typeface="Times New Roman"/>
              </a:rPr>
              <a:t>2</a:t>
            </a:r>
            <a:r>
              <a:rPr lang="en-US" dirty="0" smtClean="0"/>
              <a:t> = 422500</a:t>
            </a:r>
          </a:p>
          <a:p>
            <a:r>
              <a:rPr lang="en-US" b="1" dirty="0"/>
              <a:t> </a:t>
            </a:r>
            <a:r>
              <a:rPr lang="en-US" b="1" dirty="0" smtClean="0"/>
              <a:t>      </a:t>
            </a:r>
            <a:r>
              <a:rPr lang="en-US" dirty="0" smtClean="0"/>
              <a:t>H</a:t>
            </a:r>
            <a:r>
              <a:rPr lang="en-US" baseline="-25000" dirty="0" smtClean="0"/>
              <a:t>A</a:t>
            </a:r>
            <a:r>
              <a:rPr lang="en-US" dirty="0" smtClean="0"/>
              <a:t>: </a:t>
            </a:r>
            <a:r>
              <a:rPr lang="en-US" dirty="0">
                <a:latin typeface="Times New Roman"/>
                <a:cs typeface="Times New Roman"/>
              </a:rPr>
              <a:t>σ</a:t>
            </a:r>
            <a:r>
              <a:rPr lang="en-US" baseline="30000" dirty="0">
                <a:latin typeface="Times New Roman"/>
                <a:cs typeface="Times New Roman"/>
              </a:rPr>
              <a:t>2</a:t>
            </a:r>
            <a:r>
              <a:rPr lang="en-US" dirty="0"/>
              <a:t> </a:t>
            </a:r>
            <a:r>
              <a:rPr lang="en-US" dirty="0" smtClean="0"/>
              <a:t>&gt; </a:t>
            </a:r>
            <a:r>
              <a:rPr lang="en-US" dirty="0"/>
              <a:t>422500</a:t>
            </a:r>
          </a:p>
        </p:txBody>
      </p:sp>
      <p:sp>
        <p:nvSpPr>
          <p:cNvPr id="4" name="TextBox 3"/>
          <p:cNvSpPr txBox="1"/>
          <p:nvPr/>
        </p:nvSpPr>
        <p:spPr>
          <a:xfrm>
            <a:off x="533400" y="2819400"/>
            <a:ext cx="4114800" cy="1200329"/>
          </a:xfrm>
          <a:prstGeom prst="rect">
            <a:avLst/>
          </a:prstGeom>
          <a:noFill/>
        </p:spPr>
        <p:txBody>
          <a:bodyPr wrap="square" rtlCol="0">
            <a:spAutoFit/>
          </a:bodyPr>
          <a:lstStyle/>
          <a:p>
            <a:r>
              <a:rPr lang="en-US" b="1" u="sng" dirty="0" smtClean="0"/>
              <a:t>A</a:t>
            </a:r>
            <a:r>
              <a:rPr lang="en-US" dirty="0" smtClean="0"/>
              <a:t>ssumptions:</a:t>
            </a:r>
          </a:p>
          <a:p>
            <a:pPr marL="342900" indent="-342900">
              <a:buAutoNum type="arabicPeriod"/>
            </a:pPr>
            <a:r>
              <a:rPr lang="en-US" dirty="0" smtClean="0"/>
              <a:t>Random Sample – stated in problem</a:t>
            </a:r>
            <a:endParaRPr lang="en-US" dirty="0"/>
          </a:p>
          <a:p>
            <a:pPr marL="342900" indent="-342900">
              <a:buAutoNum type="arabicPeriod"/>
            </a:pPr>
            <a:r>
              <a:rPr lang="en-US" dirty="0" smtClean="0"/>
              <a:t>Population is normally distributed – stated in problem</a:t>
            </a:r>
          </a:p>
        </p:txBody>
      </p:sp>
      <p:sp>
        <p:nvSpPr>
          <p:cNvPr id="5" name="TextBox 4"/>
          <p:cNvSpPr txBox="1"/>
          <p:nvPr/>
        </p:nvSpPr>
        <p:spPr>
          <a:xfrm>
            <a:off x="5029200" y="1979474"/>
            <a:ext cx="4114800" cy="646331"/>
          </a:xfrm>
          <a:prstGeom prst="rect">
            <a:avLst/>
          </a:prstGeom>
          <a:noFill/>
        </p:spPr>
        <p:txBody>
          <a:bodyPr wrap="square" rtlCol="0">
            <a:spAutoFit/>
          </a:bodyPr>
          <a:lstStyle/>
          <a:p>
            <a:r>
              <a:rPr lang="en-US" b="1" u="sng" dirty="0" smtClean="0"/>
              <a:t>T</a:t>
            </a:r>
            <a:r>
              <a:rPr lang="en-US" dirty="0" smtClean="0"/>
              <a:t>esting:</a:t>
            </a:r>
          </a:p>
          <a:p>
            <a:r>
              <a:rPr lang="en-US" dirty="0" smtClean="0"/>
              <a:t>	Rejection Region:</a:t>
            </a:r>
            <a:endParaRPr lang="en-US" dirty="0"/>
          </a:p>
        </p:txBody>
      </p:sp>
      <p:sp>
        <p:nvSpPr>
          <p:cNvPr id="6" name="TextBox 5"/>
          <p:cNvSpPr txBox="1"/>
          <p:nvPr/>
        </p:nvSpPr>
        <p:spPr>
          <a:xfrm>
            <a:off x="5029200" y="4886742"/>
            <a:ext cx="4114800" cy="369332"/>
          </a:xfrm>
          <a:prstGeom prst="rect">
            <a:avLst/>
          </a:prstGeom>
          <a:noFill/>
        </p:spPr>
        <p:txBody>
          <a:bodyPr wrap="square" rtlCol="0">
            <a:spAutoFit/>
          </a:bodyPr>
          <a:lstStyle/>
          <a:p>
            <a:r>
              <a:rPr lang="en-US" dirty="0" smtClean="0"/>
              <a:t>	Compare:</a:t>
            </a:r>
            <a:endParaRPr lang="en-US" baseline="-25000" dirty="0" smtClean="0"/>
          </a:p>
        </p:txBody>
      </p:sp>
      <p:graphicFrame>
        <p:nvGraphicFramePr>
          <p:cNvPr id="7" name="Object 6"/>
          <p:cNvGraphicFramePr>
            <a:graphicFrameLocks noChangeAspect="1"/>
          </p:cNvGraphicFramePr>
          <p:nvPr>
            <p:extLst>
              <p:ext uri="{D42A27DB-BD31-4B8C-83A1-F6EECF244321}">
                <p14:modId xmlns="" xmlns:p14="http://schemas.microsoft.com/office/powerpoint/2010/main" val="4215921388"/>
              </p:ext>
            </p:extLst>
          </p:nvPr>
        </p:nvGraphicFramePr>
        <p:xfrm>
          <a:off x="5900738" y="4151313"/>
          <a:ext cx="3071812" cy="598487"/>
        </p:xfrm>
        <a:graphic>
          <a:graphicData uri="http://schemas.openxmlformats.org/presentationml/2006/ole">
            <p:oleObj spid="_x0000_s13328" name="Equation" r:id="rId4" imgW="2349360" imgH="457200" progId="Equation.DSMT4">
              <p:embed/>
            </p:oleObj>
          </a:graphicData>
        </a:graphic>
      </p:graphicFrame>
      <p:sp>
        <p:nvSpPr>
          <p:cNvPr id="8" name="TextBox 7"/>
          <p:cNvSpPr txBox="1"/>
          <p:nvPr/>
        </p:nvSpPr>
        <p:spPr>
          <a:xfrm>
            <a:off x="6629400" y="5179874"/>
            <a:ext cx="2286000" cy="923330"/>
          </a:xfrm>
          <a:prstGeom prst="rect">
            <a:avLst/>
          </a:prstGeom>
          <a:noFill/>
        </p:spPr>
        <p:txBody>
          <a:bodyPr wrap="square" rtlCol="0">
            <a:spAutoFit/>
          </a:bodyPr>
          <a:lstStyle/>
          <a:p>
            <a:r>
              <a:rPr lang="en-US" dirty="0"/>
              <a:t>Since </a:t>
            </a:r>
            <a:r>
              <a:rPr lang="en-US" dirty="0" smtClean="0"/>
              <a:t>43.267 falls in the rejection region we reject H</a:t>
            </a:r>
            <a:r>
              <a:rPr lang="en-US" baseline="-25000" dirty="0" smtClean="0"/>
              <a:t>0</a:t>
            </a:r>
            <a:endParaRPr lang="en-US" baseline="-25000" dirty="0"/>
          </a:p>
        </p:txBody>
      </p:sp>
      <mc:AlternateContent xmlns:mc="http://schemas.openxmlformats.org/markup-compatibility/2006">
        <mc:Choice xmlns="" xmlns:a14="http://schemas.microsoft.com/office/drawing/2010/main" Requires="a14">
          <p:sp>
            <p:nvSpPr>
              <p:cNvPr id="9" name="TextBox 8"/>
              <p:cNvSpPr txBox="1"/>
              <p:nvPr/>
            </p:nvSpPr>
            <p:spPr>
              <a:xfrm>
                <a:off x="533400" y="4397276"/>
                <a:ext cx="4419600" cy="2319289"/>
              </a:xfrm>
              <a:prstGeom prst="rect">
                <a:avLst/>
              </a:prstGeom>
              <a:noFill/>
            </p:spPr>
            <p:txBody>
              <a:bodyPr wrap="square" rtlCol="0">
                <a:spAutoFit/>
              </a:bodyPr>
              <a:lstStyle/>
              <a:p>
                <a:r>
                  <a:rPr lang="en-US" b="1" u="sng" dirty="0" smtClean="0"/>
                  <a:t>S</a:t>
                </a:r>
                <a:r>
                  <a:rPr lang="en-US" dirty="0" smtClean="0"/>
                  <a:t>ummary:</a:t>
                </a:r>
              </a:p>
              <a:p>
                <a:r>
                  <a:rPr lang="en-US" dirty="0"/>
                  <a:t>At the </a:t>
                </a:r>
                <a:r>
                  <a:rPr lang="en-US" dirty="0" smtClean="0"/>
                  <a:t>1% </a:t>
                </a:r>
                <a:r>
                  <a:rPr lang="en-US" dirty="0"/>
                  <a:t>significance level, my test statistic </a:t>
                </a:r>
                <a:r>
                  <a:rPr lang="en-US" dirty="0" smtClean="0"/>
                  <a:t>(</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a:ea typeface="Cambria Math"/>
                          </a:rPr>
                          <m:t>𝜒</m:t>
                        </m:r>
                      </m:e>
                      <m:sub>
                        <m:r>
                          <a:rPr lang="en-US" b="0" i="1" smtClean="0">
                            <a:latin typeface="Cambria Math"/>
                          </a:rPr>
                          <m:t>𝑜𝑏𝑠</m:t>
                        </m:r>
                      </m:sub>
                      <m:sup>
                        <m:r>
                          <a:rPr lang="en-US" b="0" i="1" smtClean="0">
                            <a:latin typeface="Cambria Math"/>
                          </a:rPr>
                          <m:t>2</m:t>
                        </m:r>
                      </m:sup>
                    </m:sSubSup>
                  </m:oMath>
                </a14:m>
                <a:r>
                  <a:rPr lang="en-US" dirty="0" smtClean="0"/>
                  <a:t> </a:t>
                </a:r>
                <a:r>
                  <a:rPr lang="en-US" dirty="0"/>
                  <a:t>=</a:t>
                </a:r>
                <a:r>
                  <a:rPr lang="en-US" dirty="0" smtClean="0"/>
                  <a:t> 43.267) falls </a:t>
                </a:r>
                <a:r>
                  <a:rPr lang="en-US" dirty="0"/>
                  <a:t>in the rejection region therefore, I </a:t>
                </a:r>
                <a:r>
                  <a:rPr lang="en-US" dirty="0" smtClean="0"/>
                  <a:t>reject </a:t>
                </a:r>
                <a:r>
                  <a:rPr lang="en-US" dirty="0"/>
                  <a:t>my null hypothesis.  The data provides </a:t>
                </a:r>
                <a:r>
                  <a:rPr lang="en-US" dirty="0" smtClean="0"/>
                  <a:t>sufficient </a:t>
                </a:r>
                <a:r>
                  <a:rPr lang="en-US" dirty="0"/>
                  <a:t>evidence that the population </a:t>
                </a:r>
                <a:r>
                  <a:rPr lang="en-US" dirty="0" smtClean="0"/>
                  <a:t>variance of incomes of men in that town without college degrees is greater than 422500 $</a:t>
                </a:r>
                <a:r>
                  <a:rPr lang="en-US" baseline="30000" dirty="0" smtClean="0"/>
                  <a:t>2</a:t>
                </a:r>
              </a:p>
            </p:txBody>
          </p:sp>
        </mc:Choice>
        <mc:Fallback>
          <p:sp>
            <p:nvSpPr>
              <p:cNvPr id="9" name="TextBox 8"/>
              <p:cNvSpPr txBox="1">
                <a:spLocks noRot="1" noChangeAspect="1" noMove="1" noResize="1" noEditPoints="1" noAdjustHandles="1" noChangeArrowheads="1" noChangeShapeType="1" noTextEdit="1"/>
              </p:cNvSpPr>
              <p:nvPr/>
            </p:nvSpPr>
            <p:spPr>
              <a:xfrm>
                <a:off x="533400" y="4397276"/>
                <a:ext cx="4419600" cy="2319289"/>
              </a:xfrm>
              <a:prstGeom prst="rect">
                <a:avLst/>
              </a:prstGeom>
              <a:blipFill rotWithShape="1">
                <a:blip r:embed="rId5" cstate="print"/>
                <a:stretch>
                  <a:fillRect l="-1241" t="-1312" b="-3150"/>
                </a:stretch>
              </a:blipFill>
            </p:spPr>
            <p:txBody>
              <a:bodyPr/>
              <a:lstStyle/>
              <a:p>
                <a:r>
                  <a:rPr lang="en-US">
                    <a:noFill/>
                  </a:rPr>
                  <a:t> </a:t>
                </a:r>
              </a:p>
            </p:txBody>
          </p:sp>
        </mc:Fallback>
      </mc:AlternateContent>
      <p:sp>
        <p:nvSpPr>
          <p:cNvPr id="10" name="TextBox 9"/>
          <p:cNvSpPr txBox="1"/>
          <p:nvPr/>
        </p:nvSpPr>
        <p:spPr>
          <a:xfrm>
            <a:off x="952500" y="4038600"/>
            <a:ext cx="4229100" cy="369332"/>
          </a:xfrm>
          <a:prstGeom prst="rect">
            <a:avLst/>
          </a:prstGeom>
          <a:noFill/>
        </p:spPr>
        <p:txBody>
          <a:bodyPr wrap="square" rtlCol="0">
            <a:spAutoFit/>
          </a:bodyPr>
          <a:lstStyle/>
          <a:p>
            <a:r>
              <a:rPr lang="en-US" b="1" dirty="0" smtClean="0"/>
              <a:t>Hypothesis For Variance – Large Sample</a:t>
            </a:r>
            <a:endParaRPr lang="en-US" b="1" dirty="0"/>
          </a:p>
        </p:txBody>
      </p:sp>
      <p:sp>
        <p:nvSpPr>
          <p:cNvPr id="11" name="TextBox 10"/>
          <p:cNvSpPr txBox="1"/>
          <p:nvPr/>
        </p:nvSpPr>
        <p:spPr>
          <a:xfrm>
            <a:off x="2667000" y="1828800"/>
            <a:ext cx="2514600" cy="1323439"/>
          </a:xfrm>
          <a:prstGeom prst="rect">
            <a:avLst/>
          </a:prstGeom>
          <a:noFill/>
        </p:spPr>
        <p:txBody>
          <a:bodyPr wrap="square" rtlCol="0">
            <a:spAutoFit/>
          </a:bodyPr>
          <a:lstStyle/>
          <a:p>
            <a:r>
              <a:rPr lang="en-US" sz="1600" dirty="0" smtClean="0"/>
              <a:t>Where </a:t>
            </a:r>
            <a:r>
              <a:rPr lang="en-US" sz="1600" dirty="0">
                <a:latin typeface="Times New Roman"/>
                <a:cs typeface="Times New Roman"/>
              </a:rPr>
              <a:t>σ</a:t>
            </a:r>
            <a:r>
              <a:rPr lang="en-US" sz="1600" baseline="30000" dirty="0">
                <a:latin typeface="Times New Roman"/>
                <a:cs typeface="Times New Roman"/>
              </a:rPr>
              <a:t>2</a:t>
            </a:r>
            <a:r>
              <a:rPr lang="en-US" sz="1600" dirty="0"/>
              <a:t> </a:t>
            </a:r>
            <a:r>
              <a:rPr lang="en-US" sz="1600" dirty="0" smtClean="0"/>
              <a:t>represents the population variance of incomes of men in that town without college degrees</a:t>
            </a:r>
            <a:endParaRPr lang="en-US" sz="1600" dirty="0"/>
          </a:p>
        </p:txBody>
      </p:sp>
      <p:sp>
        <p:nvSpPr>
          <p:cNvPr id="14" name="TextBox 13"/>
          <p:cNvSpPr txBox="1"/>
          <p:nvPr/>
        </p:nvSpPr>
        <p:spPr>
          <a:xfrm>
            <a:off x="5029200" y="3732074"/>
            <a:ext cx="4114800" cy="369332"/>
          </a:xfrm>
          <a:prstGeom prst="rect">
            <a:avLst/>
          </a:prstGeom>
          <a:noFill/>
        </p:spPr>
        <p:txBody>
          <a:bodyPr wrap="square" rtlCol="0">
            <a:spAutoFit/>
          </a:bodyPr>
          <a:lstStyle/>
          <a:p>
            <a:r>
              <a:rPr lang="en-US" dirty="0" smtClean="0"/>
              <a:t>	Test Statistic:</a:t>
            </a:r>
            <a:endParaRPr lang="en-US" dirty="0"/>
          </a:p>
        </p:txBody>
      </p:sp>
    </p:spTree>
    <p:extLst>
      <p:ext uri="{BB962C8B-B14F-4D97-AF65-F5344CB8AC3E}">
        <p14:creationId xmlns="" xmlns:p14="http://schemas.microsoft.com/office/powerpoint/2010/main" val="220862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animBg="1"/>
      <p:bldP spid="10" grpId="0"/>
      <p:bldP spid="11" grpId="0"/>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Picture 8" descr="C:\Users\ehepfer\AppData\Local\Microsoft\Windows\Temporary Internet Files\Content.IE5\K73E5V7Y\Snapshot (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77000" y="2347834"/>
            <a:ext cx="2323570" cy="169729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0" y="0"/>
            <a:ext cx="9144000" cy="1858962"/>
          </a:xfrm>
        </p:spPr>
        <p:txBody>
          <a:bodyPr>
            <a:noAutofit/>
          </a:bodyPr>
          <a:lstStyle/>
          <a:p>
            <a:r>
              <a:rPr lang="en-US" sz="1800" b="1" dirty="0">
                <a:solidFill>
                  <a:srgbClr val="0070C0"/>
                </a:solidFill>
              </a:rPr>
              <a:t>Example - With individual lines at the checkouts, a store manager finds that the standard deviation for the waiting times on Monday mornings is 5.2 minutes. After switching to a single waiting line, he finds that for a random sample of 29 customers, the waiting times have a standard deviation of 4.3 minutes. Assume that line waiting times on Monday are normally distribution.  Use a 0.05 significance level to test whether the standard deviation of the waiting times using a single line differs from 5.2 minutes. Use the critical-value approach.</a:t>
            </a:r>
            <a:endParaRPr lang="en-US" sz="1800" dirty="0">
              <a:solidFill>
                <a:srgbClr val="0070C0"/>
              </a:solidFill>
            </a:endParaRPr>
          </a:p>
        </p:txBody>
      </p:sp>
      <p:sp>
        <p:nvSpPr>
          <p:cNvPr id="4" name="TextBox 3"/>
          <p:cNvSpPr txBox="1"/>
          <p:nvPr/>
        </p:nvSpPr>
        <p:spPr>
          <a:xfrm>
            <a:off x="533400" y="1903274"/>
            <a:ext cx="4114800" cy="923330"/>
          </a:xfrm>
          <a:prstGeom prst="rect">
            <a:avLst/>
          </a:prstGeom>
          <a:noFill/>
        </p:spPr>
        <p:txBody>
          <a:bodyPr wrap="square" rtlCol="0">
            <a:spAutoFit/>
          </a:bodyPr>
          <a:lstStyle/>
          <a:p>
            <a:r>
              <a:rPr lang="en-US" b="1" u="sng" dirty="0" smtClean="0"/>
              <a:t>H</a:t>
            </a:r>
            <a:r>
              <a:rPr lang="en-US" dirty="0" smtClean="0"/>
              <a:t>ypotheses:</a:t>
            </a:r>
          </a:p>
          <a:p>
            <a:r>
              <a:rPr lang="en-US" b="1" dirty="0"/>
              <a:t> </a:t>
            </a:r>
            <a:r>
              <a:rPr lang="en-US" b="1" dirty="0" smtClean="0"/>
              <a:t>      </a:t>
            </a:r>
            <a:r>
              <a:rPr lang="en-US" dirty="0" smtClean="0"/>
              <a:t>H</a:t>
            </a:r>
            <a:r>
              <a:rPr lang="en-US" baseline="-25000" dirty="0" smtClean="0"/>
              <a:t>0</a:t>
            </a:r>
            <a:r>
              <a:rPr lang="en-US" dirty="0" smtClean="0"/>
              <a:t>: </a:t>
            </a:r>
            <a:r>
              <a:rPr lang="en-US" dirty="0" smtClean="0">
                <a:latin typeface="Times New Roman"/>
                <a:cs typeface="Times New Roman"/>
              </a:rPr>
              <a:t>σ</a:t>
            </a:r>
            <a:r>
              <a:rPr lang="en-US" baseline="30000" dirty="0" smtClean="0">
                <a:latin typeface="Times New Roman"/>
                <a:cs typeface="Times New Roman"/>
              </a:rPr>
              <a:t>2</a:t>
            </a:r>
            <a:r>
              <a:rPr lang="en-US" dirty="0" smtClean="0"/>
              <a:t> = 27.04</a:t>
            </a:r>
          </a:p>
          <a:p>
            <a:r>
              <a:rPr lang="en-US" b="1" dirty="0"/>
              <a:t> </a:t>
            </a:r>
            <a:r>
              <a:rPr lang="en-US" b="1" dirty="0" smtClean="0"/>
              <a:t>      </a:t>
            </a:r>
            <a:r>
              <a:rPr lang="en-US" dirty="0" smtClean="0"/>
              <a:t>H</a:t>
            </a:r>
            <a:r>
              <a:rPr lang="en-US" baseline="-25000" dirty="0" smtClean="0"/>
              <a:t>A</a:t>
            </a:r>
            <a:r>
              <a:rPr lang="en-US" dirty="0" smtClean="0"/>
              <a:t>: </a:t>
            </a:r>
            <a:r>
              <a:rPr lang="en-US" dirty="0">
                <a:latin typeface="Times New Roman"/>
                <a:cs typeface="Times New Roman"/>
              </a:rPr>
              <a:t>σ</a:t>
            </a:r>
            <a:r>
              <a:rPr lang="en-US" baseline="30000" dirty="0">
                <a:latin typeface="Times New Roman"/>
                <a:cs typeface="Times New Roman"/>
              </a:rPr>
              <a:t>2</a:t>
            </a:r>
            <a:r>
              <a:rPr lang="en-US" dirty="0"/>
              <a:t> ≠</a:t>
            </a:r>
            <a:r>
              <a:rPr lang="en-US" dirty="0" smtClean="0"/>
              <a:t> 27.04</a:t>
            </a:r>
            <a:endParaRPr lang="en-US" dirty="0"/>
          </a:p>
        </p:txBody>
      </p:sp>
      <p:sp>
        <p:nvSpPr>
          <p:cNvPr id="5" name="TextBox 4"/>
          <p:cNvSpPr txBox="1"/>
          <p:nvPr/>
        </p:nvSpPr>
        <p:spPr>
          <a:xfrm>
            <a:off x="533400" y="2819400"/>
            <a:ext cx="4114800" cy="1200329"/>
          </a:xfrm>
          <a:prstGeom prst="rect">
            <a:avLst/>
          </a:prstGeom>
          <a:noFill/>
        </p:spPr>
        <p:txBody>
          <a:bodyPr wrap="square" rtlCol="0">
            <a:spAutoFit/>
          </a:bodyPr>
          <a:lstStyle/>
          <a:p>
            <a:r>
              <a:rPr lang="en-US" b="1" u="sng" dirty="0" smtClean="0"/>
              <a:t>A</a:t>
            </a:r>
            <a:r>
              <a:rPr lang="en-US" dirty="0" smtClean="0"/>
              <a:t>ssumptions:</a:t>
            </a:r>
          </a:p>
          <a:p>
            <a:pPr marL="342900" indent="-342900">
              <a:buAutoNum type="arabicPeriod"/>
            </a:pPr>
            <a:r>
              <a:rPr lang="en-US" dirty="0" smtClean="0"/>
              <a:t>Random Sample – stated in problem</a:t>
            </a:r>
            <a:endParaRPr lang="en-US" dirty="0"/>
          </a:p>
          <a:p>
            <a:pPr marL="342900" indent="-342900">
              <a:buAutoNum type="arabicPeriod"/>
            </a:pPr>
            <a:r>
              <a:rPr lang="en-US" dirty="0" smtClean="0"/>
              <a:t>Population is normally distributed – stated in problem</a:t>
            </a:r>
          </a:p>
        </p:txBody>
      </p:sp>
      <p:sp>
        <p:nvSpPr>
          <p:cNvPr id="6" name="TextBox 5"/>
          <p:cNvSpPr txBox="1"/>
          <p:nvPr/>
        </p:nvSpPr>
        <p:spPr>
          <a:xfrm>
            <a:off x="5029200" y="1979474"/>
            <a:ext cx="4114800" cy="646331"/>
          </a:xfrm>
          <a:prstGeom prst="rect">
            <a:avLst/>
          </a:prstGeom>
          <a:noFill/>
        </p:spPr>
        <p:txBody>
          <a:bodyPr wrap="square" rtlCol="0">
            <a:spAutoFit/>
          </a:bodyPr>
          <a:lstStyle/>
          <a:p>
            <a:r>
              <a:rPr lang="en-US" b="1" u="sng" dirty="0" smtClean="0"/>
              <a:t>T</a:t>
            </a:r>
            <a:r>
              <a:rPr lang="en-US" dirty="0" smtClean="0"/>
              <a:t>esting:</a:t>
            </a:r>
          </a:p>
          <a:p>
            <a:r>
              <a:rPr lang="en-US" dirty="0" smtClean="0"/>
              <a:t>	Rejection Region:</a:t>
            </a:r>
            <a:endParaRPr lang="en-US" dirty="0"/>
          </a:p>
        </p:txBody>
      </p:sp>
      <p:sp>
        <p:nvSpPr>
          <p:cNvPr id="7" name="TextBox 6"/>
          <p:cNvSpPr txBox="1"/>
          <p:nvPr/>
        </p:nvSpPr>
        <p:spPr>
          <a:xfrm>
            <a:off x="5029200" y="4886742"/>
            <a:ext cx="4114800" cy="369332"/>
          </a:xfrm>
          <a:prstGeom prst="rect">
            <a:avLst/>
          </a:prstGeom>
          <a:noFill/>
        </p:spPr>
        <p:txBody>
          <a:bodyPr wrap="square" rtlCol="0">
            <a:spAutoFit/>
          </a:bodyPr>
          <a:lstStyle/>
          <a:p>
            <a:r>
              <a:rPr lang="en-US" dirty="0" smtClean="0"/>
              <a:t>	Compare:</a:t>
            </a:r>
            <a:endParaRPr lang="en-US" baseline="-25000" dirty="0" smtClean="0"/>
          </a:p>
        </p:txBody>
      </p:sp>
      <p:graphicFrame>
        <p:nvGraphicFramePr>
          <p:cNvPr id="8" name="Object 7"/>
          <p:cNvGraphicFramePr>
            <a:graphicFrameLocks noChangeAspect="1"/>
          </p:cNvGraphicFramePr>
          <p:nvPr>
            <p:extLst>
              <p:ext uri="{D42A27DB-BD31-4B8C-83A1-F6EECF244321}">
                <p14:modId xmlns="" xmlns:p14="http://schemas.microsoft.com/office/powerpoint/2010/main" val="974787266"/>
              </p:ext>
            </p:extLst>
          </p:nvPr>
        </p:nvGraphicFramePr>
        <p:xfrm>
          <a:off x="5934075" y="4151313"/>
          <a:ext cx="3005138" cy="598487"/>
        </p:xfrm>
        <a:graphic>
          <a:graphicData uri="http://schemas.openxmlformats.org/presentationml/2006/ole">
            <p:oleObj spid="_x0000_s17422" name="Equation" r:id="rId4" imgW="2298600" imgH="457200" progId="Equation.DSMT4">
              <p:embed/>
            </p:oleObj>
          </a:graphicData>
        </a:graphic>
      </p:graphicFrame>
      <p:sp>
        <p:nvSpPr>
          <p:cNvPr id="9" name="TextBox 8"/>
          <p:cNvSpPr txBox="1"/>
          <p:nvPr/>
        </p:nvSpPr>
        <p:spPr>
          <a:xfrm>
            <a:off x="6629400" y="5179874"/>
            <a:ext cx="2286000" cy="1200329"/>
          </a:xfrm>
          <a:prstGeom prst="rect">
            <a:avLst/>
          </a:prstGeom>
          <a:noFill/>
        </p:spPr>
        <p:txBody>
          <a:bodyPr wrap="square" rtlCol="0">
            <a:spAutoFit/>
          </a:bodyPr>
          <a:lstStyle/>
          <a:p>
            <a:r>
              <a:rPr lang="en-US" dirty="0"/>
              <a:t>Since </a:t>
            </a:r>
            <a:r>
              <a:rPr lang="en-US" dirty="0" smtClean="0"/>
              <a:t>19.146 does not fall in the rejection region do not reject H</a:t>
            </a:r>
            <a:r>
              <a:rPr lang="en-US" baseline="-25000" dirty="0" smtClean="0"/>
              <a:t>0</a:t>
            </a:r>
            <a:endParaRPr lang="en-US" baseline="-25000" dirty="0"/>
          </a:p>
        </p:txBody>
      </p:sp>
      <mc:AlternateContent xmlns:mc="http://schemas.openxmlformats.org/markup-compatibility/2006">
        <mc:Choice xmlns="" xmlns:a14="http://schemas.microsoft.com/office/drawing/2010/main" Requires="a14">
          <p:sp>
            <p:nvSpPr>
              <p:cNvPr id="10" name="TextBox 9"/>
              <p:cNvSpPr txBox="1"/>
              <p:nvPr/>
            </p:nvSpPr>
            <p:spPr>
              <a:xfrm>
                <a:off x="533400" y="4397276"/>
                <a:ext cx="4419600" cy="2319289"/>
              </a:xfrm>
              <a:prstGeom prst="rect">
                <a:avLst/>
              </a:prstGeom>
              <a:noFill/>
            </p:spPr>
            <p:txBody>
              <a:bodyPr wrap="square" rtlCol="0">
                <a:spAutoFit/>
              </a:bodyPr>
              <a:lstStyle/>
              <a:p>
                <a:r>
                  <a:rPr lang="en-US" b="1" u="sng" dirty="0" smtClean="0"/>
                  <a:t>S</a:t>
                </a:r>
                <a:r>
                  <a:rPr lang="en-US" dirty="0" smtClean="0"/>
                  <a:t>ummary:</a:t>
                </a:r>
              </a:p>
              <a:p>
                <a:r>
                  <a:rPr lang="en-US" dirty="0"/>
                  <a:t>At the 5</a:t>
                </a:r>
                <a:r>
                  <a:rPr lang="en-US" dirty="0" smtClean="0"/>
                  <a:t>% </a:t>
                </a:r>
                <a:r>
                  <a:rPr lang="en-US" dirty="0"/>
                  <a:t>significance level, my test statistic </a:t>
                </a:r>
                <a:r>
                  <a:rPr lang="en-US" dirty="0" smtClean="0"/>
                  <a:t>(</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a:ea typeface="Cambria Math"/>
                          </a:rPr>
                          <m:t>𝜒</m:t>
                        </m:r>
                      </m:e>
                      <m:sub>
                        <m:r>
                          <a:rPr lang="en-US" b="0" i="1" smtClean="0">
                            <a:latin typeface="Cambria Math"/>
                          </a:rPr>
                          <m:t>𝑜𝑏𝑠</m:t>
                        </m:r>
                      </m:sub>
                      <m:sup>
                        <m:r>
                          <a:rPr lang="en-US" b="0" i="1" smtClean="0">
                            <a:latin typeface="Cambria Math"/>
                          </a:rPr>
                          <m:t>2</m:t>
                        </m:r>
                      </m:sup>
                    </m:sSubSup>
                  </m:oMath>
                </a14:m>
                <a:r>
                  <a:rPr lang="en-US" dirty="0" smtClean="0"/>
                  <a:t> </a:t>
                </a:r>
                <a:r>
                  <a:rPr lang="en-US" dirty="0"/>
                  <a:t>=</a:t>
                </a:r>
                <a:r>
                  <a:rPr lang="en-US" dirty="0" smtClean="0"/>
                  <a:t> 19.146) does not fall </a:t>
                </a:r>
                <a:r>
                  <a:rPr lang="en-US" dirty="0"/>
                  <a:t>in the rejection region therefore, I </a:t>
                </a:r>
                <a:r>
                  <a:rPr lang="en-US" dirty="0" smtClean="0"/>
                  <a:t>do not reject </a:t>
                </a:r>
                <a:r>
                  <a:rPr lang="en-US" dirty="0"/>
                  <a:t>my null hypothesis.  The data provides </a:t>
                </a:r>
                <a:r>
                  <a:rPr lang="en-US" dirty="0" smtClean="0"/>
                  <a:t>insufficient </a:t>
                </a:r>
                <a:r>
                  <a:rPr lang="en-US" dirty="0"/>
                  <a:t>evidence that the population </a:t>
                </a:r>
                <a:r>
                  <a:rPr lang="en-US" dirty="0" smtClean="0"/>
                  <a:t>variance of waiting times on Monday mornings is less than 27.04 minutes</a:t>
                </a:r>
                <a:r>
                  <a:rPr lang="en-US" baseline="30000" dirty="0" smtClean="0"/>
                  <a:t>2</a:t>
                </a:r>
                <a:r>
                  <a:rPr lang="en-US" dirty="0" smtClean="0"/>
                  <a:t>. </a:t>
                </a:r>
                <a:endParaRPr lang="en-US" baseline="30000" dirty="0" smtClean="0"/>
              </a:p>
            </p:txBody>
          </p:sp>
        </mc:Choice>
        <mc:Fallback>
          <p:sp>
            <p:nvSpPr>
              <p:cNvPr id="10" name="TextBox 9"/>
              <p:cNvSpPr txBox="1">
                <a:spLocks noRot="1" noChangeAspect="1" noMove="1" noResize="1" noEditPoints="1" noAdjustHandles="1" noChangeArrowheads="1" noChangeShapeType="1" noTextEdit="1"/>
              </p:cNvSpPr>
              <p:nvPr/>
            </p:nvSpPr>
            <p:spPr>
              <a:xfrm>
                <a:off x="533400" y="4397276"/>
                <a:ext cx="4419600" cy="2319289"/>
              </a:xfrm>
              <a:prstGeom prst="rect">
                <a:avLst/>
              </a:prstGeom>
              <a:blipFill rotWithShape="1">
                <a:blip r:embed="rId5" cstate="print"/>
                <a:stretch>
                  <a:fillRect l="-1241" t="-1312" b="-3150"/>
                </a:stretch>
              </a:blipFill>
            </p:spPr>
            <p:txBody>
              <a:bodyPr/>
              <a:lstStyle/>
              <a:p>
                <a:r>
                  <a:rPr lang="en-US">
                    <a:noFill/>
                  </a:rPr>
                  <a:t> </a:t>
                </a:r>
              </a:p>
            </p:txBody>
          </p:sp>
        </mc:Fallback>
      </mc:AlternateContent>
      <p:sp>
        <p:nvSpPr>
          <p:cNvPr id="11" name="TextBox 10"/>
          <p:cNvSpPr txBox="1"/>
          <p:nvPr/>
        </p:nvSpPr>
        <p:spPr>
          <a:xfrm>
            <a:off x="952500" y="4038600"/>
            <a:ext cx="4229100" cy="369332"/>
          </a:xfrm>
          <a:prstGeom prst="rect">
            <a:avLst/>
          </a:prstGeom>
          <a:noFill/>
        </p:spPr>
        <p:txBody>
          <a:bodyPr wrap="square" rtlCol="0">
            <a:spAutoFit/>
          </a:bodyPr>
          <a:lstStyle/>
          <a:p>
            <a:r>
              <a:rPr lang="en-US" b="1" dirty="0" smtClean="0"/>
              <a:t>Hypothesis For Variance – Large Sample</a:t>
            </a:r>
            <a:endParaRPr lang="en-US" b="1" dirty="0"/>
          </a:p>
        </p:txBody>
      </p:sp>
      <p:sp>
        <p:nvSpPr>
          <p:cNvPr id="12" name="TextBox 11"/>
          <p:cNvSpPr txBox="1"/>
          <p:nvPr/>
        </p:nvSpPr>
        <p:spPr>
          <a:xfrm>
            <a:off x="2667000" y="1828800"/>
            <a:ext cx="2514600" cy="1077218"/>
          </a:xfrm>
          <a:prstGeom prst="rect">
            <a:avLst/>
          </a:prstGeom>
          <a:noFill/>
        </p:spPr>
        <p:txBody>
          <a:bodyPr wrap="square" rtlCol="0">
            <a:spAutoFit/>
          </a:bodyPr>
          <a:lstStyle/>
          <a:p>
            <a:r>
              <a:rPr lang="en-US" sz="1600" dirty="0" smtClean="0"/>
              <a:t>Where </a:t>
            </a:r>
            <a:r>
              <a:rPr lang="en-US" sz="1600" dirty="0">
                <a:latin typeface="Times New Roman"/>
                <a:cs typeface="Times New Roman"/>
              </a:rPr>
              <a:t>σ</a:t>
            </a:r>
            <a:r>
              <a:rPr lang="en-US" sz="1600" baseline="30000" dirty="0">
                <a:latin typeface="Times New Roman"/>
                <a:cs typeface="Times New Roman"/>
              </a:rPr>
              <a:t>2</a:t>
            </a:r>
            <a:r>
              <a:rPr lang="en-US" sz="1600" dirty="0"/>
              <a:t> </a:t>
            </a:r>
            <a:r>
              <a:rPr lang="en-US" sz="1600" dirty="0" smtClean="0"/>
              <a:t>represents the population variance of waiting times on Monday mornings</a:t>
            </a:r>
            <a:endParaRPr lang="en-US" sz="1600" dirty="0"/>
          </a:p>
        </p:txBody>
      </p:sp>
      <p:sp>
        <p:nvSpPr>
          <p:cNvPr id="13" name="TextBox 12"/>
          <p:cNvSpPr txBox="1"/>
          <p:nvPr/>
        </p:nvSpPr>
        <p:spPr>
          <a:xfrm>
            <a:off x="5029200" y="3732074"/>
            <a:ext cx="4114800" cy="369332"/>
          </a:xfrm>
          <a:prstGeom prst="rect">
            <a:avLst/>
          </a:prstGeom>
          <a:noFill/>
        </p:spPr>
        <p:txBody>
          <a:bodyPr wrap="square" rtlCol="0">
            <a:spAutoFit/>
          </a:bodyPr>
          <a:lstStyle/>
          <a:p>
            <a:r>
              <a:rPr lang="en-US" dirty="0" smtClean="0"/>
              <a:t>	Test Statistic:</a:t>
            </a:r>
            <a:endParaRPr lang="en-US" dirty="0"/>
          </a:p>
        </p:txBody>
      </p:sp>
    </p:spTree>
    <p:extLst>
      <p:ext uri="{BB962C8B-B14F-4D97-AF65-F5344CB8AC3E}">
        <p14:creationId xmlns="" xmlns:p14="http://schemas.microsoft.com/office/powerpoint/2010/main" val="208544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animBg="1"/>
      <p:bldP spid="11" grpId="0"/>
      <p:bldP spid="12"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graphicFrame>
            <p:nvGraphicFramePr>
              <p:cNvPr id="4" name="Diagram 3"/>
              <p:cNvGraphicFramePr/>
              <p:nvPr/>
            </p:nvGraphicFramePr>
            <p:xfrm>
              <a:off x="-23812" y="-85725"/>
              <a:ext cx="9191625" cy="702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4" name="Diagram 3"/>
              <p:cNvGraphicFramePr/>
              <p:nvPr/>
            </p:nvGraphicFramePr>
            <p:xfrm>
              <a:off x="-23812" y="-85725"/>
              <a:ext cx="9191625" cy="70294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mc:Fallback>
      </mc:AlternateContent>
    </p:spTree>
    <p:extLst>
      <p:ext uri="{BB962C8B-B14F-4D97-AF65-F5344CB8AC3E}">
        <p14:creationId xmlns="" xmlns:p14="http://schemas.microsoft.com/office/powerpoint/2010/main" val="3761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0"/>
            <a:ext cx="7162800" cy="923330"/>
          </a:xfrm>
          <a:prstGeom prst="rect">
            <a:avLst/>
          </a:prstGeom>
        </p:spPr>
        <p:txBody>
          <a:bodyPr wrap="square">
            <a:spAutoFit/>
          </a:bodyPr>
          <a:lstStyle/>
          <a:p>
            <a:r>
              <a:rPr lang="en-US" dirty="0"/>
              <a:t>There are two types of statistical tests</a:t>
            </a:r>
          </a:p>
          <a:p>
            <a:pPr marL="285750" lvl="0" indent="-285750">
              <a:buFontTx/>
              <a:buChar char="-"/>
            </a:pPr>
            <a:r>
              <a:rPr lang="en-US" dirty="0" smtClean="0"/>
              <a:t>One-tailed </a:t>
            </a:r>
            <a:r>
              <a:rPr lang="en-US" dirty="0"/>
              <a:t>(or </a:t>
            </a:r>
            <a:r>
              <a:rPr lang="en-US" dirty="0" smtClean="0"/>
              <a:t>one-sided)</a:t>
            </a:r>
          </a:p>
          <a:p>
            <a:pPr marL="285750" lvl="0" indent="-285750">
              <a:buFontTx/>
              <a:buChar char="-"/>
            </a:pPr>
            <a:r>
              <a:rPr lang="en-US" dirty="0" smtClean="0"/>
              <a:t>Two-tailed </a:t>
            </a:r>
            <a:r>
              <a:rPr lang="en-US" dirty="0"/>
              <a:t>(or two-sided)</a:t>
            </a:r>
          </a:p>
        </p:txBody>
      </p:sp>
      <p:sp>
        <p:nvSpPr>
          <p:cNvPr id="3" name="Rectangle 2"/>
          <p:cNvSpPr/>
          <p:nvPr/>
        </p:nvSpPr>
        <p:spPr>
          <a:xfrm>
            <a:off x="457200" y="304800"/>
            <a:ext cx="8458200" cy="1107996"/>
          </a:xfrm>
          <a:prstGeom prst="rect">
            <a:avLst/>
          </a:prstGeom>
        </p:spPr>
        <p:txBody>
          <a:bodyPr wrap="square">
            <a:spAutoFit/>
          </a:bodyPr>
          <a:lstStyle/>
          <a:p>
            <a:r>
              <a:rPr lang="en-US" sz="3300" b="1" dirty="0"/>
              <a:t>Steps for Selecting the </a:t>
            </a:r>
            <a:endParaRPr lang="en-US" sz="3300" b="1" dirty="0" smtClean="0"/>
          </a:p>
          <a:p>
            <a:r>
              <a:rPr lang="en-US" sz="3300" b="1" dirty="0" smtClean="0"/>
              <a:t>Null </a:t>
            </a:r>
            <a:r>
              <a:rPr lang="en-US" sz="3300" b="1" dirty="0"/>
              <a:t>and Alternative Hypotheses</a:t>
            </a:r>
            <a:endParaRPr lang="en-US" sz="3300" dirty="0"/>
          </a:p>
        </p:txBody>
      </p:sp>
      <p:sp>
        <p:nvSpPr>
          <p:cNvPr id="4" name="Rectangle 3"/>
          <p:cNvSpPr/>
          <p:nvPr/>
        </p:nvSpPr>
        <p:spPr>
          <a:xfrm>
            <a:off x="304800" y="2674015"/>
            <a:ext cx="8305800" cy="3416320"/>
          </a:xfrm>
          <a:prstGeom prst="rect">
            <a:avLst/>
          </a:prstGeom>
        </p:spPr>
        <p:txBody>
          <a:bodyPr wrap="square">
            <a:spAutoFit/>
          </a:bodyPr>
          <a:lstStyle/>
          <a:p>
            <a:pPr marL="342900" lvl="0" indent="-342900">
              <a:buAutoNum type="arabicPeriod"/>
            </a:pPr>
            <a:r>
              <a:rPr lang="en-US" dirty="0" smtClean="0"/>
              <a:t>Select </a:t>
            </a:r>
            <a:r>
              <a:rPr lang="en-US" dirty="0"/>
              <a:t>the alternative hypothesis </a:t>
            </a:r>
            <a:r>
              <a:rPr lang="en-US" dirty="0" smtClean="0"/>
              <a:t>for </a:t>
            </a:r>
            <a:r>
              <a:rPr lang="en-US" dirty="0"/>
              <a:t>which the sampling experiment is intended to establish.  The alternative hypothesis will assume one of three forms</a:t>
            </a:r>
            <a:r>
              <a:rPr lang="en-US" dirty="0" smtClean="0"/>
              <a:t>:</a:t>
            </a:r>
          </a:p>
          <a:p>
            <a:pPr lvl="0"/>
            <a:r>
              <a:rPr lang="en-US" dirty="0" smtClean="0"/>
              <a:t>	One-tailed</a:t>
            </a:r>
            <a:r>
              <a:rPr lang="en-US" dirty="0"/>
              <a:t>, upper tailed		ex.(Ha:  µ &gt; 5)</a:t>
            </a:r>
          </a:p>
          <a:p>
            <a:pPr lvl="0"/>
            <a:r>
              <a:rPr lang="en-US" dirty="0" smtClean="0"/>
              <a:t>	One-tailed</a:t>
            </a:r>
            <a:r>
              <a:rPr lang="en-US" dirty="0"/>
              <a:t>, lower tailed		ex.(Ha:  µ &lt; 5)</a:t>
            </a:r>
          </a:p>
          <a:p>
            <a:pPr lvl="0"/>
            <a:r>
              <a:rPr lang="en-US" dirty="0" smtClean="0"/>
              <a:t>	Two-tailed</a:t>
            </a:r>
            <a:r>
              <a:rPr lang="en-US" dirty="0"/>
              <a:t>			</a:t>
            </a:r>
            <a:r>
              <a:rPr lang="en-US" dirty="0" smtClean="0"/>
              <a:t>ex</a:t>
            </a:r>
            <a:r>
              <a:rPr lang="en-US" dirty="0"/>
              <a:t>.(Ha:  µ ≠ 5)</a:t>
            </a:r>
          </a:p>
          <a:p>
            <a:r>
              <a:rPr lang="en-US" dirty="0"/>
              <a:t> </a:t>
            </a:r>
          </a:p>
          <a:p>
            <a:pPr marL="342900" lvl="0" indent="-342900">
              <a:buAutoNum type="arabicPeriod" startAt="2"/>
            </a:pPr>
            <a:r>
              <a:rPr lang="en-US" dirty="0" smtClean="0"/>
              <a:t>Select </a:t>
            </a:r>
            <a:r>
              <a:rPr lang="en-US" dirty="0"/>
              <a:t>the null hypothesis as the status quo, that which will be presumed true unless the sampling experiment conclusively establishes the alternative hypothesis.  The null hypothesis will be specified as that parameter value closest to the alternative in one-tailed tests and as the complementary value in the two-tailed tests (</a:t>
            </a:r>
            <a:r>
              <a:rPr lang="en-US" dirty="0" err="1"/>
              <a:t>ie</a:t>
            </a:r>
            <a:r>
              <a:rPr lang="en-US" dirty="0"/>
              <a:t>, the null hypothesis is always an = hypothesis) [see page 326 of text for explanation on why null is always </a:t>
            </a:r>
            <a:r>
              <a:rPr lang="en-US" dirty="0" smtClean="0"/>
              <a:t>=]</a:t>
            </a:r>
          </a:p>
        </p:txBody>
      </p:sp>
    </p:spTree>
    <p:extLst>
      <p:ext uri="{BB962C8B-B14F-4D97-AF65-F5344CB8AC3E}">
        <p14:creationId xmlns="" xmlns:p14="http://schemas.microsoft.com/office/powerpoint/2010/main" val="2899521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304800"/>
            <a:ext cx="7772400" cy="3046988"/>
          </a:xfrm>
          <a:prstGeom prst="rect">
            <a:avLst/>
          </a:prstGeom>
        </p:spPr>
        <p:txBody>
          <a:bodyPr wrap="square">
            <a:spAutoFit/>
          </a:bodyPr>
          <a:lstStyle/>
          <a:p>
            <a:pPr lvl="0"/>
            <a:r>
              <a:rPr lang="en-US" sz="2400" b="1" dirty="0" smtClean="0">
                <a:solidFill>
                  <a:schemeClr val="accent1"/>
                </a:solidFill>
              </a:rPr>
              <a:t>Example - [6.9</a:t>
            </a:r>
            <a:r>
              <a:rPr lang="en-US" sz="2400" b="1" dirty="0">
                <a:solidFill>
                  <a:schemeClr val="accent1"/>
                </a:solidFill>
              </a:rPr>
              <a:t>] The Sloan Survey of Online Learning, “Making the Grade Online Education in the United States,” reported that 60% of college presidents believe that their online education course are as good as or superior to courses that use traditional face-to-face instruction</a:t>
            </a:r>
            <a:r>
              <a:rPr lang="en-US" sz="2400" b="1" dirty="0" smtClean="0">
                <a:solidFill>
                  <a:schemeClr val="accent1"/>
                </a:solidFill>
              </a:rPr>
              <a:t>.</a:t>
            </a:r>
          </a:p>
          <a:p>
            <a:pPr lvl="0"/>
            <a:endParaRPr lang="en-US" sz="2400" dirty="0">
              <a:solidFill>
                <a:schemeClr val="accent1"/>
              </a:solidFill>
            </a:endParaRPr>
          </a:p>
          <a:p>
            <a:r>
              <a:rPr lang="en-US" sz="2400" b="1" dirty="0">
                <a:solidFill>
                  <a:schemeClr val="accent1"/>
                </a:solidFill>
              </a:rPr>
              <a:t>Give the null and two-tailed alternative hypotheses for testing the claim made by the Sloan Survey.</a:t>
            </a:r>
            <a:endParaRPr lang="en-US" sz="2400" dirty="0">
              <a:solidFill>
                <a:schemeClr val="accent1"/>
              </a:solidFill>
            </a:endParaRPr>
          </a:p>
        </p:txBody>
      </p:sp>
      <p:sp>
        <p:nvSpPr>
          <p:cNvPr id="2" name="TextBox 1"/>
          <p:cNvSpPr txBox="1"/>
          <p:nvPr/>
        </p:nvSpPr>
        <p:spPr>
          <a:xfrm>
            <a:off x="3200400" y="3886200"/>
            <a:ext cx="2819400" cy="707886"/>
          </a:xfrm>
          <a:prstGeom prst="rect">
            <a:avLst/>
          </a:prstGeom>
          <a:noFill/>
        </p:spPr>
        <p:txBody>
          <a:bodyPr wrap="square" rtlCol="0">
            <a:spAutoFit/>
          </a:bodyPr>
          <a:lstStyle/>
          <a:p>
            <a:r>
              <a:rPr lang="en-US" sz="4000" dirty="0" smtClean="0"/>
              <a:t>H</a:t>
            </a:r>
            <a:r>
              <a:rPr lang="en-US" sz="4000" baseline="-25000" dirty="0" smtClean="0"/>
              <a:t>0</a:t>
            </a:r>
            <a:r>
              <a:rPr lang="en-US" sz="4000" dirty="0" smtClean="0"/>
              <a:t>: p = 0.60</a:t>
            </a:r>
            <a:endParaRPr lang="en-US" sz="4000" dirty="0"/>
          </a:p>
        </p:txBody>
      </p:sp>
      <p:sp>
        <p:nvSpPr>
          <p:cNvPr id="4" name="TextBox 3"/>
          <p:cNvSpPr txBox="1"/>
          <p:nvPr/>
        </p:nvSpPr>
        <p:spPr>
          <a:xfrm>
            <a:off x="3276600" y="4876800"/>
            <a:ext cx="2819400" cy="707886"/>
          </a:xfrm>
          <a:prstGeom prst="rect">
            <a:avLst/>
          </a:prstGeom>
          <a:noFill/>
        </p:spPr>
        <p:txBody>
          <a:bodyPr wrap="square" rtlCol="0">
            <a:spAutoFit/>
          </a:bodyPr>
          <a:lstStyle/>
          <a:p>
            <a:r>
              <a:rPr lang="en-US" sz="4000" dirty="0" smtClean="0"/>
              <a:t>H</a:t>
            </a:r>
            <a:r>
              <a:rPr lang="en-US" sz="4000" baseline="-25000" dirty="0"/>
              <a:t>A</a:t>
            </a:r>
            <a:r>
              <a:rPr lang="en-US" sz="4000" dirty="0" smtClean="0"/>
              <a:t>: p ≠ 0.60</a:t>
            </a:r>
            <a:endParaRPr lang="en-US" sz="4000" dirty="0"/>
          </a:p>
        </p:txBody>
      </p:sp>
      <p:sp>
        <p:nvSpPr>
          <p:cNvPr id="5" name="TextBox 4"/>
          <p:cNvSpPr txBox="1"/>
          <p:nvPr/>
        </p:nvSpPr>
        <p:spPr>
          <a:xfrm>
            <a:off x="914400" y="3505200"/>
            <a:ext cx="3771900" cy="369332"/>
          </a:xfrm>
          <a:prstGeom prst="rect">
            <a:avLst/>
          </a:prstGeom>
          <a:noFill/>
        </p:spPr>
        <p:txBody>
          <a:bodyPr wrap="square" rtlCol="0">
            <a:spAutoFit/>
          </a:bodyPr>
          <a:lstStyle/>
          <a:p>
            <a:r>
              <a:rPr lang="en-US" dirty="0" smtClean="0"/>
              <a:t>Is this test about mean or proportion?</a:t>
            </a:r>
            <a:endParaRPr lang="en-US" dirty="0"/>
          </a:p>
        </p:txBody>
      </p:sp>
      <p:sp>
        <p:nvSpPr>
          <p:cNvPr id="7" name="TextBox 6"/>
          <p:cNvSpPr txBox="1"/>
          <p:nvPr/>
        </p:nvSpPr>
        <p:spPr>
          <a:xfrm>
            <a:off x="5029200" y="3522133"/>
            <a:ext cx="2286000" cy="369332"/>
          </a:xfrm>
          <a:prstGeom prst="rect">
            <a:avLst/>
          </a:prstGeom>
          <a:noFill/>
        </p:spPr>
        <p:txBody>
          <a:bodyPr wrap="square" rtlCol="0">
            <a:spAutoFit/>
          </a:bodyPr>
          <a:lstStyle/>
          <a:p>
            <a:r>
              <a:rPr lang="en-US" dirty="0" smtClean="0"/>
              <a:t>Proportion </a:t>
            </a:r>
            <a:r>
              <a:rPr lang="en-US" dirty="0" smtClean="0">
                <a:sym typeface="Wingdings" pitchFamily="2" charset="2"/>
              </a:rPr>
              <a:t> 60%</a:t>
            </a:r>
            <a:endParaRPr lang="en-US" dirty="0"/>
          </a:p>
        </p:txBody>
      </p:sp>
      <p:sp>
        <p:nvSpPr>
          <p:cNvPr id="6" name="TextBox 5"/>
          <p:cNvSpPr txBox="1"/>
          <p:nvPr/>
        </p:nvSpPr>
        <p:spPr>
          <a:xfrm>
            <a:off x="381000" y="5715000"/>
            <a:ext cx="8153400" cy="1015663"/>
          </a:xfrm>
          <a:prstGeom prst="rect">
            <a:avLst/>
          </a:prstGeom>
          <a:noFill/>
        </p:spPr>
        <p:txBody>
          <a:bodyPr wrap="square" rtlCol="0">
            <a:spAutoFit/>
          </a:bodyPr>
          <a:lstStyle/>
          <a:p>
            <a:r>
              <a:rPr lang="en-US" sz="2000" dirty="0" smtClean="0"/>
              <a:t>Where p represents the population proportion of college presidents that believe their online education courses are as good as or superior to courses that use traditional face-to-face instruction</a:t>
            </a:r>
            <a:endParaRPr lang="en-US" sz="2000" dirty="0"/>
          </a:p>
        </p:txBody>
      </p:sp>
    </p:spTree>
    <p:extLst>
      <p:ext uri="{BB962C8B-B14F-4D97-AF65-F5344CB8AC3E}">
        <p14:creationId xmlns="" xmlns:p14="http://schemas.microsoft.com/office/powerpoint/2010/main" val="281224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304800"/>
            <a:ext cx="7772400" cy="2677656"/>
          </a:xfrm>
          <a:prstGeom prst="rect">
            <a:avLst/>
          </a:prstGeom>
        </p:spPr>
        <p:txBody>
          <a:bodyPr wrap="square">
            <a:spAutoFit/>
          </a:bodyPr>
          <a:lstStyle/>
          <a:p>
            <a:pPr lvl="0"/>
            <a:r>
              <a:rPr lang="en-US" sz="2400" b="1" dirty="0" smtClean="0">
                <a:solidFill>
                  <a:schemeClr val="accent1"/>
                </a:solidFill>
              </a:rPr>
              <a:t>Example - [6.12</a:t>
            </a:r>
            <a:r>
              <a:rPr lang="en-US" sz="2400" b="1" dirty="0">
                <a:solidFill>
                  <a:schemeClr val="accent1"/>
                </a:solidFill>
              </a:rPr>
              <a:t>]  American Express Consulting reported in USA Today that 80% of US companies have formal, written travel and entertainment policies for their employees.  </a:t>
            </a:r>
            <a:endParaRPr lang="en-US" sz="2400" b="1" dirty="0" smtClean="0">
              <a:solidFill>
                <a:schemeClr val="accent1"/>
              </a:solidFill>
            </a:endParaRPr>
          </a:p>
          <a:p>
            <a:pPr lvl="0"/>
            <a:endParaRPr lang="en-US" sz="2400" b="1" dirty="0">
              <a:solidFill>
                <a:schemeClr val="accent1"/>
              </a:solidFill>
            </a:endParaRPr>
          </a:p>
          <a:p>
            <a:pPr lvl="0"/>
            <a:r>
              <a:rPr lang="en-US" sz="2400" b="1" dirty="0" smtClean="0">
                <a:solidFill>
                  <a:schemeClr val="accent1"/>
                </a:solidFill>
              </a:rPr>
              <a:t>Give </a:t>
            </a:r>
            <a:r>
              <a:rPr lang="en-US" sz="2400" b="1" dirty="0">
                <a:solidFill>
                  <a:schemeClr val="accent1"/>
                </a:solidFill>
              </a:rPr>
              <a:t>the null and one-tailed (upper-tail) alternative hypothesis for testing the claim made by American Express Consulting</a:t>
            </a:r>
            <a:endParaRPr lang="en-US" sz="2400" dirty="0">
              <a:solidFill>
                <a:schemeClr val="accent1"/>
              </a:solidFill>
            </a:endParaRPr>
          </a:p>
        </p:txBody>
      </p:sp>
      <p:sp>
        <p:nvSpPr>
          <p:cNvPr id="6" name="TextBox 5"/>
          <p:cNvSpPr txBox="1"/>
          <p:nvPr/>
        </p:nvSpPr>
        <p:spPr>
          <a:xfrm>
            <a:off x="3200400" y="3505200"/>
            <a:ext cx="2819400" cy="707886"/>
          </a:xfrm>
          <a:prstGeom prst="rect">
            <a:avLst/>
          </a:prstGeom>
          <a:noFill/>
        </p:spPr>
        <p:txBody>
          <a:bodyPr wrap="square" rtlCol="0">
            <a:spAutoFit/>
          </a:bodyPr>
          <a:lstStyle/>
          <a:p>
            <a:r>
              <a:rPr lang="en-US" sz="4000" dirty="0" smtClean="0"/>
              <a:t>H</a:t>
            </a:r>
            <a:r>
              <a:rPr lang="en-US" sz="4000" baseline="-25000" dirty="0" smtClean="0"/>
              <a:t>0</a:t>
            </a:r>
            <a:r>
              <a:rPr lang="en-US" sz="4000" dirty="0" smtClean="0"/>
              <a:t>: p = 0.80</a:t>
            </a:r>
            <a:endParaRPr lang="en-US" sz="4000" dirty="0"/>
          </a:p>
        </p:txBody>
      </p:sp>
      <p:sp>
        <p:nvSpPr>
          <p:cNvPr id="7" name="TextBox 6"/>
          <p:cNvSpPr txBox="1"/>
          <p:nvPr/>
        </p:nvSpPr>
        <p:spPr>
          <a:xfrm>
            <a:off x="3276600" y="4495800"/>
            <a:ext cx="2819400" cy="707886"/>
          </a:xfrm>
          <a:prstGeom prst="rect">
            <a:avLst/>
          </a:prstGeom>
          <a:noFill/>
        </p:spPr>
        <p:txBody>
          <a:bodyPr wrap="square" rtlCol="0">
            <a:spAutoFit/>
          </a:bodyPr>
          <a:lstStyle/>
          <a:p>
            <a:r>
              <a:rPr lang="en-US" sz="4000" dirty="0" smtClean="0"/>
              <a:t>H</a:t>
            </a:r>
            <a:r>
              <a:rPr lang="en-US" sz="4000" baseline="-25000" dirty="0"/>
              <a:t>A</a:t>
            </a:r>
            <a:r>
              <a:rPr lang="en-US" sz="4000" dirty="0" smtClean="0"/>
              <a:t>: p &gt; 0.80</a:t>
            </a:r>
            <a:endParaRPr lang="en-US" sz="4000" dirty="0"/>
          </a:p>
        </p:txBody>
      </p:sp>
      <p:sp>
        <p:nvSpPr>
          <p:cNvPr id="8" name="TextBox 7"/>
          <p:cNvSpPr txBox="1"/>
          <p:nvPr/>
        </p:nvSpPr>
        <p:spPr>
          <a:xfrm>
            <a:off x="914400" y="3124200"/>
            <a:ext cx="3771900" cy="369332"/>
          </a:xfrm>
          <a:prstGeom prst="rect">
            <a:avLst/>
          </a:prstGeom>
          <a:noFill/>
        </p:spPr>
        <p:txBody>
          <a:bodyPr wrap="square" rtlCol="0">
            <a:spAutoFit/>
          </a:bodyPr>
          <a:lstStyle/>
          <a:p>
            <a:r>
              <a:rPr lang="en-US" dirty="0" smtClean="0"/>
              <a:t>Is this test about mean or proportion?</a:t>
            </a:r>
            <a:endParaRPr lang="en-US" dirty="0"/>
          </a:p>
        </p:txBody>
      </p:sp>
      <p:sp>
        <p:nvSpPr>
          <p:cNvPr id="9" name="TextBox 8"/>
          <p:cNvSpPr txBox="1"/>
          <p:nvPr/>
        </p:nvSpPr>
        <p:spPr>
          <a:xfrm>
            <a:off x="5029200" y="3141133"/>
            <a:ext cx="2286000" cy="369332"/>
          </a:xfrm>
          <a:prstGeom prst="rect">
            <a:avLst/>
          </a:prstGeom>
          <a:noFill/>
        </p:spPr>
        <p:txBody>
          <a:bodyPr wrap="square" rtlCol="0">
            <a:spAutoFit/>
          </a:bodyPr>
          <a:lstStyle/>
          <a:p>
            <a:r>
              <a:rPr lang="en-US" dirty="0" smtClean="0"/>
              <a:t>Proportion </a:t>
            </a:r>
            <a:r>
              <a:rPr lang="en-US" dirty="0" smtClean="0">
                <a:sym typeface="Wingdings" pitchFamily="2" charset="2"/>
              </a:rPr>
              <a:t> 80%</a:t>
            </a:r>
            <a:endParaRPr lang="en-US" dirty="0"/>
          </a:p>
        </p:txBody>
      </p:sp>
      <p:sp>
        <p:nvSpPr>
          <p:cNvPr id="10" name="TextBox 9"/>
          <p:cNvSpPr txBox="1"/>
          <p:nvPr/>
        </p:nvSpPr>
        <p:spPr>
          <a:xfrm>
            <a:off x="381000" y="5715000"/>
            <a:ext cx="8153400" cy="707886"/>
          </a:xfrm>
          <a:prstGeom prst="rect">
            <a:avLst/>
          </a:prstGeom>
          <a:noFill/>
        </p:spPr>
        <p:txBody>
          <a:bodyPr wrap="square" rtlCol="0">
            <a:spAutoFit/>
          </a:bodyPr>
          <a:lstStyle/>
          <a:p>
            <a:r>
              <a:rPr lang="en-US" sz="2000" dirty="0" smtClean="0"/>
              <a:t>Where p represents the population proportion of US companies that have formal travel and entertainment policies for their employees</a:t>
            </a:r>
            <a:endParaRPr lang="en-US" sz="2000" dirty="0"/>
          </a:p>
        </p:txBody>
      </p:sp>
    </p:spTree>
    <p:extLst>
      <p:ext uri="{BB962C8B-B14F-4D97-AF65-F5344CB8AC3E}">
        <p14:creationId xmlns="" xmlns:p14="http://schemas.microsoft.com/office/powerpoint/2010/main" val="290303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229600" cy="3416320"/>
          </a:xfrm>
          <a:prstGeom prst="rect">
            <a:avLst/>
          </a:prstGeom>
        </p:spPr>
        <p:txBody>
          <a:bodyPr wrap="square">
            <a:spAutoFit/>
          </a:bodyPr>
          <a:lstStyle/>
          <a:p>
            <a:r>
              <a:rPr lang="en-US" sz="2400" b="1" dirty="0" smtClean="0">
                <a:solidFill>
                  <a:schemeClr val="accent1"/>
                </a:solidFill>
              </a:rPr>
              <a:t>Example - [6.13</a:t>
            </a:r>
            <a:r>
              <a:rPr lang="en-US" sz="2400" b="1" dirty="0">
                <a:solidFill>
                  <a:schemeClr val="accent1"/>
                </a:solidFill>
              </a:rPr>
              <a:t>] A University of Florida economist conducted a study of Virginia elementary school lunch menus.  During the state-mandated testing period, school lunches averaged 863 calories.  The economist claims that after the testing period ends, the average caloric content of Virginia school lunches drops significantly.  </a:t>
            </a:r>
            <a:endParaRPr lang="en-US" sz="2400" b="1" dirty="0" smtClean="0">
              <a:solidFill>
                <a:schemeClr val="accent1"/>
              </a:solidFill>
            </a:endParaRPr>
          </a:p>
          <a:p>
            <a:endParaRPr lang="en-US" sz="2400" b="1" dirty="0">
              <a:solidFill>
                <a:schemeClr val="accent1"/>
              </a:solidFill>
            </a:endParaRPr>
          </a:p>
          <a:p>
            <a:r>
              <a:rPr lang="en-US" sz="2400" b="1" dirty="0" smtClean="0">
                <a:solidFill>
                  <a:schemeClr val="accent1"/>
                </a:solidFill>
              </a:rPr>
              <a:t>Set </a:t>
            </a:r>
            <a:r>
              <a:rPr lang="en-US" sz="2400" b="1" dirty="0">
                <a:solidFill>
                  <a:schemeClr val="accent1"/>
                </a:solidFill>
              </a:rPr>
              <a:t>up the null and alternative hypotheses to test the economist’s claim</a:t>
            </a:r>
            <a:endParaRPr lang="en-US" sz="2400" dirty="0">
              <a:solidFill>
                <a:schemeClr val="accent1"/>
              </a:solidFill>
            </a:endParaRPr>
          </a:p>
        </p:txBody>
      </p:sp>
      <p:sp>
        <p:nvSpPr>
          <p:cNvPr id="4" name="TextBox 3"/>
          <p:cNvSpPr txBox="1"/>
          <p:nvPr/>
        </p:nvSpPr>
        <p:spPr>
          <a:xfrm>
            <a:off x="3200400" y="4038600"/>
            <a:ext cx="2819400" cy="707886"/>
          </a:xfrm>
          <a:prstGeom prst="rect">
            <a:avLst/>
          </a:prstGeom>
          <a:noFill/>
        </p:spPr>
        <p:txBody>
          <a:bodyPr wrap="square" rtlCol="0">
            <a:spAutoFit/>
          </a:bodyPr>
          <a:lstStyle/>
          <a:p>
            <a:r>
              <a:rPr lang="en-US" sz="4000" dirty="0" smtClean="0"/>
              <a:t>H</a:t>
            </a:r>
            <a:r>
              <a:rPr lang="en-US" sz="4000" baseline="-25000" dirty="0" smtClean="0"/>
              <a:t>0</a:t>
            </a:r>
            <a:r>
              <a:rPr lang="en-US" sz="4000" dirty="0" smtClean="0"/>
              <a:t>: µ = 863</a:t>
            </a:r>
            <a:endParaRPr lang="en-US" sz="4000" dirty="0"/>
          </a:p>
        </p:txBody>
      </p:sp>
      <p:sp>
        <p:nvSpPr>
          <p:cNvPr id="5" name="TextBox 4"/>
          <p:cNvSpPr txBox="1"/>
          <p:nvPr/>
        </p:nvSpPr>
        <p:spPr>
          <a:xfrm>
            <a:off x="3200400" y="4572000"/>
            <a:ext cx="2819400" cy="707886"/>
          </a:xfrm>
          <a:prstGeom prst="rect">
            <a:avLst/>
          </a:prstGeom>
          <a:noFill/>
        </p:spPr>
        <p:txBody>
          <a:bodyPr wrap="square" rtlCol="0">
            <a:spAutoFit/>
          </a:bodyPr>
          <a:lstStyle/>
          <a:p>
            <a:r>
              <a:rPr lang="en-US" sz="4000" dirty="0" smtClean="0"/>
              <a:t>H</a:t>
            </a:r>
            <a:r>
              <a:rPr lang="en-US" sz="4000" baseline="-25000" dirty="0"/>
              <a:t>A</a:t>
            </a:r>
            <a:r>
              <a:rPr lang="en-US" sz="4000" dirty="0" smtClean="0"/>
              <a:t>: </a:t>
            </a:r>
            <a:r>
              <a:rPr lang="en-US" sz="4000" dirty="0"/>
              <a:t>µ </a:t>
            </a:r>
            <a:r>
              <a:rPr lang="en-US" sz="4000" dirty="0" smtClean="0"/>
              <a:t>&lt; </a:t>
            </a:r>
            <a:r>
              <a:rPr lang="en-US" sz="4000" dirty="0"/>
              <a:t>863</a:t>
            </a:r>
          </a:p>
        </p:txBody>
      </p:sp>
      <p:sp>
        <p:nvSpPr>
          <p:cNvPr id="6" name="TextBox 5"/>
          <p:cNvSpPr txBox="1"/>
          <p:nvPr/>
        </p:nvSpPr>
        <p:spPr>
          <a:xfrm>
            <a:off x="914400" y="3657600"/>
            <a:ext cx="3771900" cy="369332"/>
          </a:xfrm>
          <a:prstGeom prst="rect">
            <a:avLst/>
          </a:prstGeom>
          <a:noFill/>
        </p:spPr>
        <p:txBody>
          <a:bodyPr wrap="square" rtlCol="0">
            <a:spAutoFit/>
          </a:bodyPr>
          <a:lstStyle/>
          <a:p>
            <a:r>
              <a:rPr lang="en-US" dirty="0" smtClean="0"/>
              <a:t>Is this test about mean or proportion?</a:t>
            </a:r>
            <a:endParaRPr lang="en-US" dirty="0"/>
          </a:p>
        </p:txBody>
      </p:sp>
      <p:sp>
        <p:nvSpPr>
          <p:cNvPr id="7" name="TextBox 6"/>
          <p:cNvSpPr txBox="1"/>
          <p:nvPr/>
        </p:nvSpPr>
        <p:spPr>
          <a:xfrm>
            <a:off x="5029200" y="3674533"/>
            <a:ext cx="3581400" cy="369332"/>
          </a:xfrm>
          <a:prstGeom prst="rect">
            <a:avLst/>
          </a:prstGeom>
          <a:noFill/>
        </p:spPr>
        <p:txBody>
          <a:bodyPr wrap="square" rtlCol="0">
            <a:spAutoFit/>
          </a:bodyPr>
          <a:lstStyle/>
          <a:p>
            <a:r>
              <a:rPr lang="en-US" dirty="0" smtClean="0"/>
              <a:t>Mean </a:t>
            </a:r>
            <a:r>
              <a:rPr lang="en-US" dirty="0" smtClean="0">
                <a:sym typeface="Wingdings" pitchFamily="2" charset="2"/>
              </a:rPr>
              <a:t> “average caloric content”</a:t>
            </a:r>
            <a:endParaRPr lang="en-US" dirty="0"/>
          </a:p>
        </p:txBody>
      </p:sp>
      <p:sp>
        <p:nvSpPr>
          <p:cNvPr id="8" name="TextBox 7"/>
          <p:cNvSpPr txBox="1"/>
          <p:nvPr/>
        </p:nvSpPr>
        <p:spPr>
          <a:xfrm>
            <a:off x="381000" y="5715000"/>
            <a:ext cx="8153400" cy="707886"/>
          </a:xfrm>
          <a:prstGeom prst="rect">
            <a:avLst/>
          </a:prstGeom>
          <a:noFill/>
        </p:spPr>
        <p:txBody>
          <a:bodyPr wrap="square" rtlCol="0">
            <a:spAutoFit/>
          </a:bodyPr>
          <a:lstStyle/>
          <a:p>
            <a:r>
              <a:rPr lang="en-US" sz="2000" dirty="0" smtClean="0"/>
              <a:t>Where µ represents the population mean number of calories for an elementary school lunch in Virginia</a:t>
            </a:r>
            <a:endParaRPr lang="en-US" sz="2000" dirty="0"/>
          </a:p>
        </p:txBody>
      </p:sp>
    </p:spTree>
    <p:extLst>
      <p:ext uri="{BB962C8B-B14F-4D97-AF65-F5344CB8AC3E}">
        <p14:creationId xmlns="" xmlns:p14="http://schemas.microsoft.com/office/powerpoint/2010/main" val="135164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2590</TotalTime>
  <Words>3783</Words>
  <Application>Microsoft Office PowerPoint</Application>
  <PresentationFormat>On-screen Show (4:3)</PresentationFormat>
  <Paragraphs>377</Paragraphs>
  <Slides>56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Equation</vt:lpstr>
      <vt:lpstr>Chapter 6b</vt:lpstr>
      <vt:lpstr>Opening Example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Large-sample test of hypothesis about population propotion</vt:lpstr>
      <vt:lpstr>Slide 25</vt:lpstr>
      <vt:lpstr>Slide 26</vt:lpstr>
      <vt:lpstr>Slide 27</vt:lpstr>
      <vt:lpstr>Slide 28</vt:lpstr>
      <vt:lpstr>Slide 29</vt:lpstr>
      <vt:lpstr>Slide 30</vt:lpstr>
      <vt:lpstr>Example - In a sample of 286 adults selected randomly from one town, it is found that 24 of them have been exposed to a particular strain of the flu. At the 0.01 significance level, test whether the proportion of all adults in the town that have been exposed to this strain of the flu differs from the nationwide percentage of 8%.</vt:lpstr>
      <vt:lpstr>Example - A research group claims that less than 28% of students at one medical school plan to go into general practice.  It is found that among a random sample of 120 of the school's students, 20% of them plan to go into general practice.  At the 0.10 significance level, do the data provide sufficient evidence to conclude that the percentage of all students at this school who plan to go into general practice is less than 28%?</vt:lpstr>
      <vt:lpstr>Slide 33</vt:lpstr>
      <vt:lpstr>Slide 34</vt:lpstr>
      <vt:lpstr>Slide 35</vt:lpstr>
      <vt:lpstr>Slide 36</vt:lpstr>
      <vt:lpstr>Slide 37</vt:lpstr>
      <vt:lpstr>Slide 38</vt:lpstr>
      <vt:lpstr>On DDXL</vt:lpstr>
      <vt:lpstr>Test of Hypothesis about Population Variance (St. Dev.)</vt:lpstr>
      <vt:lpstr>Test of Hypothesis about Population Variance (OR Standard Deviation)</vt:lpstr>
      <vt:lpstr>Test of Hypothesis about Population Variance (OR Standard Deviation)</vt:lpstr>
      <vt:lpstr>Test of Hypothesis about Population Variance (OR Standard Deviation)</vt:lpstr>
      <vt:lpstr>Slide 44</vt:lpstr>
      <vt:lpstr>Slide 45</vt:lpstr>
      <vt:lpstr>Slide 46</vt:lpstr>
      <vt:lpstr>Slide 47</vt:lpstr>
      <vt:lpstr>Slide 48</vt:lpstr>
      <vt:lpstr>Slide 49</vt:lpstr>
      <vt:lpstr>Slide 50</vt:lpstr>
      <vt:lpstr>Slide 51</vt:lpstr>
      <vt:lpstr>Slide 52</vt:lpstr>
      <vt:lpstr>Slide 53</vt:lpstr>
      <vt:lpstr>Example - In one town, monthly incomes for men with college degrees are found to have a standard deviation of $650.  A random sample of 22 men without college degrees resulted in incomes with a standard deviation of $933.  Assume the monthly income for men is normally distributed.  At the 1% level of significance, do the data provide sufficient evidence to conclude that the standard deviation, σ, of incomes of men in that town without college degrees is greater than $650? Use the critical-value approach.</vt:lpstr>
      <vt:lpstr>Example - With individual lines at the checkouts, a store manager finds that the standard deviation for the waiting times on Monday mornings is 5.2 minutes. After switching to a single waiting line, he finds that for a random sample of 29 customers, the waiting times have a standard deviation of 4.3 minutes. Assume that line waiting times on Monday are normally distribution.  Use a 0.05 significance level to test whether the standard deviation of the waiting times using a single line differs from 5.2 minutes. Use the critical-value approach.</vt:lpstr>
      <vt:lpstr>Slide 56</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6a</dc:title>
  <dc:creator>Ellen Breazel</dc:creator>
  <cp:lastModifiedBy>chendi</cp:lastModifiedBy>
  <cp:revision>37</cp:revision>
  <dcterms:created xsi:type="dcterms:W3CDTF">2012-04-05T12:43:08Z</dcterms:created>
  <dcterms:modified xsi:type="dcterms:W3CDTF">2013-11-26T16:50:26Z</dcterms:modified>
</cp:coreProperties>
</file>